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6"/>
  </p:notesMasterIdLst>
  <p:handoutMasterIdLst>
    <p:handoutMasterId r:id="rId17"/>
  </p:handoutMasterIdLst>
  <p:sldIdLst>
    <p:sldId id="832" r:id="rId2"/>
    <p:sldId id="751" r:id="rId3"/>
    <p:sldId id="756" r:id="rId4"/>
    <p:sldId id="829" r:id="rId5"/>
    <p:sldId id="840" r:id="rId6"/>
    <p:sldId id="845" r:id="rId7"/>
    <p:sldId id="855" r:id="rId8"/>
    <p:sldId id="852" r:id="rId9"/>
    <p:sldId id="844" r:id="rId10"/>
    <p:sldId id="857" r:id="rId11"/>
    <p:sldId id="858" r:id="rId12"/>
    <p:sldId id="859" r:id="rId13"/>
    <p:sldId id="861" r:id="rId14"/>
    <p:sldId id="860" r:id="rId15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  <p:cmAuthor id="1" name="Slawomir Blonski" initials="SB" lastIdx="5" clrIdx="1">
    <p:extLst>
      <p:ext uri="{19B8F6BF-5375-455C-9EA6-DF929625EA0E}">
        <p15:presenceInfo xmlns:p15="http://schemas.microsoft.com/office/powerpoint/2012/main" userId="Slawomir Blonski" providerId="None"/>
      </p:ext>
    </p:extLst>
  </p:cmAuthor>
  <p:cmAuthor id="2" name="Taeyoung Choi" initials="TC" lastIdx="2" clrIdx="2">
    <p:extLst>
      <p:ext uri="{19B8F6BF-5375-455C-9EA6-DF929625EA0E}">
        <p15:presenceInfo xmlns:p15="http://schemas.microsoft.com/office/powerpoint/2012/main" userId="Taeyoung Ch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65" autoAdjust="0"/>
    <p:restoredTop sz="96071" autoAdjust="0"/>
  </p:normalViewPr>
  <p:slideViewPr>
    <p:cSldViewPr snapToGrid="0" snapToObjects="1" showGuides="1">
      <p:cViewPr varScale="1">
        <p:scale>
          <a:sx n="73" d="100"/>
          <a:sy n="73" d="100"/>
        </p:scale>
        <p:origin x="5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944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300"/>
            </a:lvl1pPr>
          </a:lstStyle>
          <a:p>
            <a:fld id="{E6BE962C-A69F-4E2A-B52A-B5E0AB9803B8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944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3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816FB0CF-5528-C744-A119-58E52B5EA66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1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8C1-EBBB-4CA9-8861-2680BD3195B0}" type="datetime1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image" Target="../media/image12.png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hyperlink" Target="https://gsics.nesdis.noaa.gov/wiki/Development/LunarWorkArea" TargetMode="Externa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" y="1636296"/>
            <a:ext cx="9121269" cy="225943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S-NPP and NOAA-20 VIIRS Instrument Performance Trending using  Lunar and SD Calibrations for Reflective Solar Bands (RSBs)</a:t>
            </a:r>
            <a:endParaRPr lang="en-US" sz="36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-1" y="4329404"/>
            <a:ext cx="9121269" cy="1182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Taeyoung (Jason) Choi,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Changyong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Cao,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Wenhui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Wang,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Sirish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Uprety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Xi Shao,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Slawomir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Blonski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 contributions from NOAA VIIRS Radiance Team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Date: 11/17/2020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631" y="6152217"/>
            <a:ext cx="8829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Presented </a:t>
            </a:r>
            <a:r>
              <a:rPr lang="en-US" sz="2000" dirty="0" smtClean="0"/>
              <a:t>at the </a:t>
            </a:r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Lunar Calibration Workshop Nov. 16~19, 2020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4028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/>
              <a:t>SD vs. Lunar Cal.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209217"/>
          </a:xfrm>
        </p:spPr>
        <p:txBody>
          <a:bodyPr/>
          <a:lstStyle/>
          <a:p>
            <a:r>
              <a:rPr lang="en-US" dirty="0" smtClean="0"/>
              <a:t>NOAA-20 </a:t>
            </a:r>
            <a:r>
              <a:rPr lang="en-US" dirty="0"/>
              <a:t>VIIRS lunar and SD Calibration Results </a:t>
            </a:r>
          </a:p>
          <a:p>
            <a:pPr lvl="1"/>
            <a:r>
              <a:rPr lang="en-US" dirty="0"/>
              <a:t>Normalized SD F-factors (lines) and lunar F-factors (symbols) are consistent within 1% level. </a:t>
            </a:r>
          </a:p>
          <a:p>
            <a:pPr lvl="1"/>
            <a:r>
              <a:rPr lang="en-US" dirty="0" smtClean="0"/>
              <a:t>SD F-factors are lower than lunar F-factors in the short </a:t>
            </a:r>
            <a:r>
              <a:rPr lang="en-US" dirty="0"/>
              <a:t>wavelength bands (M1~M4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961" y="3285567"/>
            <a:ext cx="5626078" cy="357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1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Postlaunch</a:t>
            </a:r>
            <a:r>
              <a:rPr lang="en-US" dirty="0"/>
              <a:t> Radiometric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4012312" cy="2735047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NOAA-20 VIIRS also showed stable DCC trends.</a:t>
            </a:r>
          </a:p>
          <a:p>
            <a:r>
              <a:rPr lang="en-US" dirty="0" err="1"/>
              <a:t>SNOx</a:t>
            </a:r>
            <a:r>
              <a:rPr lang="en-US" dirty="0"/>
              <a:t> (Extended SNOs) show nearly constant ratios between the two sensors</a:t>
            </a:r>
            <a:r>
              <a:rPr lang="en-US" sz="2600" dirty="0" smtClean="0"/>
              <a:t>. </a:t>
            </a:r>
          </a:p>
          <a:p>
            <a:r>
              <a:rPr lang="en-US" dirty="0"/>
              <a:t>NOAA-20 VIIRS operational calibration gain is kept constant since April, 2018.</a:t>
            </a:r>
            <a:r>
              <a:rPr lang="en-US" sz="2600" dirty="0" smtClean="0"/>
              <a:t>  </a:t>
            </a:r>
            <a:endParaRPr lang="en-US" sz="2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AutoShape 2" descr="https://mail.google.com/mail/u/0?ui=2&amp;ik=e7a94ddb2a&amp;attid=0.1.1&amp;permmsgid=msg-f:1682980831263053013&amp;th=175b26263339d4d5&amp;view=fimg&amp;sz=s0-l75-ft&amp;attbid=ANGjdJ-LiQu5x6XDQyFLdu3z4E6EykA48XMRQnkJTmwKzpR_N3Yi_qC7sfDZLcVqzunlF489PotMDoxdLLPDBnInTeVmxI_1zYw6bspCH7BcdmEDXOWHvKPN2j6Iufc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3917" y="958313"/>
            <a:ext cx="35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NOAA-20 VIIRS DCC trending results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20" y="1327645"/>
            <a:ext cx="4676749" cy="2384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4" y="3972451"/>
            <a:ext cx="3479533" cy="2780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1084" y="3711792"/>
            <a:ext cx="254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SNOx</a:t>
            </a:r>
            <a:r>
              <a:rPr lang="en-US" dirty="0" smtClean="0"/>
              <a:t> trending results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51640" y="4678167"/>
            <a:ext cx="112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M3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51640" y="5898972"/>
            <a:ext cx="112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Band M4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4520" y="3816132"/>
            <a:ext cx="4393933" cy="299888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379633" y="6163733"/>
            <a:ext cx="0" cy="296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25833" y="6163733"/>
            <a:ext cx="0" cy="296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92104" y="6163733"/>
            <a:ext cx="112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2018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69188" y="6168694"/>
            <a:ext cx="67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2019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1807" y="6168694"/>
            <a:ext cx="67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2020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5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33" y="4492406"/>
            <a:ext cx="7408333" cy="21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S-NPP VIIRS Recalibration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4"/>
            <a:ext cx="8600978" cy="35455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NOAA VIIRS SDR team has developed </a:t>
            </a:r>
            <a:r>
              <a:rPr lang="en-US" dirty="0" smtClean="0"/>
              <a:t>an </a:t>
            </a:r>
            <a:r>
              <a:rPr lang="en-US" dirty="0"/>
              <a:t>offline Kalman filtering model to estimate the residual degradation of VIIRS </a:t>
            </a:r>
            <a:r>
              <a:rPr lang="en-US" dirty="0" smtClean="0"/>
              <a:t>SDR </a:t>
            </a:r>
            <a:r>
              <a:rPr lang="en-US" dirty="0"/>
              <a:t>by assimilating inputs from a number of independent measurements</a:t>
            </a:r>
          </a:p>
          <a:p>
            <a:pPr lvl="1"/>
            <a:r>
              <a:rPr lang="en-US" dirty="0" smtClean="0"/>
              <a:t>SD calibration (primary calibration source)</a:t>
            </a:r>
          </a:p>
          <a:p>
            <a:pPr lvl="1"/>
            <a:r>
              <a:rPr lang="en-US" dirty="0" smtClean="0"/>
              <a:t>lunar calibration</a:t>
            </a:r>
            <a:endParaRPr lang="en-US" dirty="0"/>
          </a:p>
          <a:p>
            <a:pPr lvl="1"/>
            <a:r>
              <a:rPr lang="en-US" dirty="0"/>
              <a:t>deep convective cloud observations</a:t>
            </a:r>
          </a:p>
          <a:p>
            <a:pPr lvl="1"/>
            <a:r>
              <a:rPr lang="en-US" dirty="0"/>
              <a:t>desert calibration</a:t>
            </a:r>
          </a:p>
          <a:p>
            <a:pPr lvl="1"/>
            <a:r>
              <a:rPr lang="en-US" dirty="0"/>
              <a:t>and simultaneous nadir overpass calibration </a:t>
            </a:r>
            <a:endParaRPr lang="en-US" dirty="0" smtClean="0"/>
          </a:p>
          <a:p>
            <a:r>
              <a:rPr lang="en-US" dirty="0" smtClean="0"/>
              <a:t>Lunar collection provides major input to the S-NPP VIIRS recalibration.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6488668"/>
            <a:ext cx="50969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S-NPP VIIRS recalibration using Kalman </a:t>
            </a:r>
            <a:r>
              <a:rPr lang="en-US" dirty="0"/>
              <a:t>Filtering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94952" y="5149063"/>
            <a:ext cx="1297915" cy="244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S-NPP VIIRS Recalibration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9695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Examples of Kalman filtering-based assimilation of time series of solar-F, Lunar-F, DCC-F and </a:t>
            </a:r>
            <a:r>
              <a:rPr lang="en-US" dirty="0" err="1"/>
              <a:t>SNOx</a:t>
            </a:r>
            <a:r>
              <a:rPr lang="en-US" dirty="0"/>
              <a:t>-F factors for </a:t>
            </a:r>
            <a:r>
              <a:rPr lang="en-US" dirty="0" smtClean="0"/>
              <a:t>M1-M4.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C:\Users\xshao\Documents\NOAA\NPP\Reprocessing Paper\FIG_M1-4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2877" r="5578" b="4332"/>
          <a:stretch/>
        </p:blipFill>
        <p:spPr bwMode="auto">
          <a:xfrm>
            <a:off x="676174" y="1608724"/>
            <a:ext cx="7791651" cy="5221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91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56935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Lunar calibration provides independent long-term and stable radiometric calibration. </a:t>
            </a:r>
          </a:p>
          <a:p>
            <a:pPr lvl="1"/>
            <a:r>
              <a:rPr lang="en-US" dirty="0" smtClean="0"/>
              <a:t>Validating the on-orbit radiometric calibration by the Solar Diffuser calibration.</a:t>
            </a:r>
          </a:p>
          <a:p>
            <a:pPr lvl="1"/>
            <a:r>
              <a:rPr lang="en-US" dirty="0" smtClean="0"/>
              <a:t>For both S-NPP and NOAA-20 VIIRS.</a:t>
            </a:r>
          </a:p>
          <a:p>
            <a:r>
              <a:rPr lang="en-US" dirty="0" smtClean="0"/>
              <a:t>During the summer months when lunar calibration is not available, DCC, PICS and </a:t>
            </a:r>
            <a:r>
              <a:rPr lang="en-US" dirty="0" err="1" smtClean="0"/>
              <a:t>SNOx</a:t>
            </a:r>
            <a:r>
              <a:rPr lang="en-US" dirty="0" smtClean="0"/>
              <a:t> results are monitored to track changes of sensors. </a:t>
            </a:r>
          </a:p>
          <a:p>
            <a:r>
              <a:rPr lang="en-US" dirty="0" smtClean="0"/>
              <a:t>S-NPP VIIRS SD calibration is very consistent with the lunar calibration.</a:t>
            </a:r>
          </a:p>
          <a:p>
            <a:r>
              <a:rPr lang="en-US" dirty="0" smtClean="0"/>
              <a:t>NOAA-20 VIIRS lunar calibration is stable compared to the degrading SD F-factors in the short wavelength bands. </a:t>
            </a:r>
          </a:p>
          <a:p>
            <a:pPr lvl="1"/>
            <a:r>
              <a:rPr lang="en-US" dirty="0"/>
              <a:t>Currently, NOAA-20 VIIRS calibration weights heavily on lunar calibration.. which shows little degradation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As a result, the operational calibration coefficients remain the same since </a:t>
            </a:r>
            <a:r>
              <a:rPr lang="en-US" dirty="0" smtClean="0"/>
              <a:t>April </a:t>
            </a:r>
            <a:r>
              <a:rPr lang="en-US" dirty="0"/>
              <a:t>2018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Long-term lunar calibration result is a major input to the S-NPP recalibration.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3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1383631"/>
            <a:ext cx="8666018" cy="51092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VIIRS On-orbit Calibrations</a:t>
            </a:r>
          </a:p>
          <a:p>
            <a:pPr lvl="1"/>
            <a:r>
              <a:rPr lang="en-US" dirty="0"/>
              <a:t>On-board calibrators</a:t>
            </a:r>
          </a:p>
          <a:p>
            <a:pPr lvl="1"/>
            <a:r>
              <a:rPr lang="en-US" dirty="0" smtClean="0"/>
              <a:t>Moon </a:t>
            </a:r>
            <a:r>
              <a:rPr lang="en-US" dirty="0"/>
              <a:t>based </a:t>
            </a:r>
            <a:r>
              <a:rPr lang="en-US" dirty="0" smtClean="0"/>
              <a:t>calibration using scheduled lunar collections</a:t>
            </a:r>
            <a:endParaRPr lang="en-US" dirty="0"/>
          </a:p>
          <a:p>
            <a:pPr lvl="1"/>
            <a:r>
              <a:rPr lang="en-US" dirty="0" smtClean="0"/>
              <a:t>Solar Diffuser and SDSM for Reflective Solar Band (RSB) calibration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Solar Diffuser (SD) versus Lunar Calibration</a:t>
            </a:r>
          </a:p>
          <a:p>
            <a:pPr lvl="1"/>
            <a:r>
              <a:rPr lang="en-US" dirty="0" err="1" smtClean="0"/>
              <a:t>Postlaunch</a:t>
            </a:r>
            <a:r>
              <a:rPr lang="en-US" dirty="0"/>
              <a:t> Radiometric </a:t>
            </a:r>
            <a:r>
              <a:rPr lang="en-US" dirty="0" smtClean="0"/>
              <a:t>Validation</a:t>
            </a:r>
          </a:p>
          <a:p>
            <a:pPr lvl="2"/>
            <a:r>
              <a:rPr lang="en-US" dirty="0" smtClean="0"/>
              <a:t>Deep Convective Clouds (DCC)</a:t>
            </a:r>
          </a:p>
          <a:p>
            <a:pPr lvl="2"/>
            <a:r>
              <a:rPr lang="en-US" dirty="0" smtClean="0"/>
              <a:t>Pseudo Invariant Sites (PICS)</a:t>
            </a:r>
          </a:p>
          <a:p>
            <a:pPr lvl="2"/>
            <a:r>
              <a:rPr lang="en-US" dirty="0" smtClean="0"/>
              <a:t>Extended Simultaneous Nadir Observations (</a:t>
            </a:r>
            <a:r>
              <a:rPr lang="en-US" dirty="0" err="1" smtClean="0"/>
              <a:t>SNOx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Operational F-factor for Sensor Data Record (SDR) production</a:t>
            </a:r>
          </a:p>
          <a:p>
            <a:pPr lvl="1"/>
            <a:r>
              <a:rPr lang="en-US" dirty="0" smtClean="0"/>
              <a:t>S-NPP VIIRS Recalibration</a:t>
            </a: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On-orbit Calibration</a:t>
            </a: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446" y="991511"/>
            <a:ext cx="8651849" cy="52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43740" y="6356350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Source: VIIRS Radiometric ATBD.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0006" y="1726387"/>
            <a:ext cx="3264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Focal Plane Interface Electronics </a:t>
            </a:r>
          </a:p>
        </p:txBody>
      </p:sp>
      <p:pic>
        <p:nvPicPr>
          <p:cNvPr id="8" name="Picture 1033"/>
          <p:cNvPicPr>
            <a:picLocks noChangeArrowheads="1"/>
          </p:cNvPicPr>
          <p:nvPr/>
        </p:nvPicPr>
        <p:blipFill>
          <a:blip r:embed="rId4" cstate="print"/>
          <a:srcRect r="8081" b="12408"/>
          <a:stretch>
            <a:fillRect/>
          </a:stretch>
        </p:blipFill>
        <p:spPr bwMode="auto">
          <a:xfrm>
            <a:off x="7273925" y="477781"/>
            <a:ext cx="1870075" cy="1133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7283" y="2029458"/>
            <a:ext cx="1591936" cy="12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08035" y="2729948"/>
            <a:ext cx="12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Blackbody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 smtClean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On-orbit Calibration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726" y="1371599"/>
            <a:ext cx="8662738" cy="19564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Spectral Response of the VIIRS Reflective Solar Band (RSB)</a:t>
            </a:r>
          </a:p>
          <a:p>
            <a:pPr lvl="1"/>
            <a:r>
              <a:rPr lang="en-US" sz="1800" dirty="0" smtClean="0"/>
              <a:t>14 RSB with 3 imagery bands and 11 moderate bands from </a:t>
            </a:r>
            <a:r>
              <a:rPr lang="en-US" sz="1800" dirty="0"/>
              <a:t>0.412</a:t>
            </a:r>
            <a:r>
              <a:rPr lang="en-US" sz="1800" dirty="0">
                <a:sym typeface="Symbol"/>
              </a:rPr>
              <a:t> m</a:t>
            </a:r>
            <a:r>
              <a:rPr lang="en-US" sz="1800" dirty="0"/>
              <a:t> to 2.25</a:t>
            </a:r>
            <a:r>
              <a:rPr lang="en-US" sz="1800" dirty="0">
                <a:sym typeface="Symbol"/>
              </a:rPr>
              <a:t> </a:t>
            </a:r>
            <a:r>
              <a:rPr lang="en-US" sz="1800" dirty="0" smtClean="0">
                <a:sym typeface="Symbol"/>
              </a:rPr>
              <a:t>m</a:t>
            </a:r>
            <a:endParaRPr lang="en-US" sz="1800" dirty="0">
              <a:sym typeface="Symbol"/>
            </a:endParaRPr>
          </a:p>
          <a:p>
            <a:r>
              <a:rPr lang="en-US" sz="2200" dirty="0" smtClean="0">
                <a:sym typeface="Symbol"/>
              </a:rPr>
              <a:t>RSB Solar Diffuser Calibration</a:t>
            </a:r>
            <a:endParaRPr lang="en-US" sz="2200" dirty="0" smtClean="0"/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alibrated using Solar Diffuser (SD) and Solar Diffuser Stability Monitor (SDSM)</a:t>
            </a:r>
          </a:p>
          <a:p>
            <a:pPr lvl="1"/>
            <a:r>
              <a:rPr lang="en-US" sz="1800" dirty="0" smtClean="0"/>
              <a:t>Day-Night Band (DNB) calibration is also based on SD and SDSM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43" y="3495892"/>
            <a:ext cx="7694678" cy="30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31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VIIRS On-orbit Calibration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43536"/>
            <a:ext cx="8666018" cy="7149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F: RSB Calibration coefficient.</a:t>
            </a:r>
          </a:p>
          <a:p>
            <a:r>
              <a:rPr lang="en-US" dirty="0" smtClean="0"/>
              <a:t>H: SD degradation factor.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584" y="1321605"/>
            <a:ext cx="3421464" cy="363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66738" y="1819275"/>
          <a:ext cx="38338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Equation" r:id="rId4" imgW="2120760" imgH="457200" progId="Equation.3">
                  <p:embed/>
                </p:oleObj>
              </mc:Choice>
              <mc:Fallback>
                <p:oleObj name="Equation" r:id="rId4" imgW="212076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819275"/>
                        <a:ext cx="3833812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89085" y="2646484"/>
          <a:ext cx="41100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" name="Equation" r:id="rId6" imgW="2273040" imgH="469800" progId="Equation.3">
                  <p:embed/>
                </p:oleObj>
              </mc:Choice>
              <mc:Fallback>
                <p:oleObj name="Equation" r:id="rId6" imgW="2273040" imgH="4698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85" y="2646484"/>
                        <a:ext cx="4110037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50850" y="3694113"/>
          <a:ext cx="45021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8" name="Equation" r:id="rId8" imgW="2628720" imgH="469800" progId="Equation.3">
                  <p:embed/>
                </p:oleObj>
              </mc:Choice>
              <mc:Fallback>
                <p:oleObj name="Equation" r:id="rId8" imgW="2628720" imgH="469800" progId="Equation.3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3694113"/>
                        <a:ext cx="450215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104148" y="4679291"/>
          <a:ext cx="3373437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9" name="Equation" r:id="rId10" imgW="1968480" imgH="660240" progId="Equation.3">
                  <p:embed/>
                </p:oleObj>
              </mc:Choice>
              <mc:Fallback>
                <p:oleObj name="Equation" r:id="rId10" imgW="1968480" imgH="660240" progId="Equation.3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148" y="4679291"/>
                        <a:ext cx="3373437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86384" y="5916802"/>
          <a:ext cx="49847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Equation" r:id="rId12" imgW="2908080" imgH="431640" progId="Equation.3">
                  <p:embed/>
                </p:oleObj>
              </mc:Choice>
              <mc:Fallback>
                <p:oleObj name="Equation" r:id="rId12" imgW="2908080" imgH="431640" progId="Equation.3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4" y="5916802"/>
                        <a:ext cx="49847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92865" y="5554078"/>
            <a:ext cx="3014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dn</a:t>
            </a:r>
            <a:r>
              <a:rPr lang="en-US" sz="1600" dirty="0" smtClean="0"/>
              <a:t>: VIIRS bias removed response</a:t>
            </a:r>
          </a:p>
          <a:p>
            <a:r>
              <a:rPr lang="en-US" sz="1600" dirty="0" smtClean="0"/>
              <a:t>dc: SDSM bias removed response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848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VIIRS On-orbit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818418" cy="1325584"/>
          </a:xfrm>
        </p:spPr>
        <p:txBody>
          <a:bodyPr>
            <a:normAutofit fontScale="92500" lnSpcReduction="10000"/>
          </a:bodyPr>
          <a:lstStyle/>
          <a:p>
            <a:r>
              <a:rPr lang="en-US" kern="0" dirty="0" smtClean="0"/>
              <a:t>Lunar F-factor: as the secondary calibration coefficient</a:t>
            </a:r>
          </a:p>
          <a:p>
            <a:r>
              <a:rPr lang="en-US" dirty="0" smtClean="0"/>
              <a:t>The lunar F-factor is calculated as a ratio between the theoretical lunar irradiance and observed lunar irradiance.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477963" y="2400300"/>
          <a:ext cx="6102350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Equation" r:id="rId3" imgW="3149280" imgH="660240" progId="Equation.3">
                  <p:embed/>
                </p:oleObj>
              </mc:Choice>
              <mc:Fallback>
                <p:oleObj name="Equation" r:id="rId3" imgW="3149280" imgH="660240" progId="Equation.3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2400300"/>
                        <a:ext cx="6102350" cy="123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539837"/>
            <a:ext cx="8946573" cy="1162325"/>
          </a:xfrm>
          <a:prstGeom prst="rect">
            <a:avLst/>
          </a:prstGeom>
        </p:spPr>
        <p:txBody>
          <a:bodyPr lIns="102321" tIns="51161" rIns="102321" bIns="51161"/>
          <a:lstStyle/>
          <a:p>
            <a:pPr marL="0" lvl="1" defTabSz="920182" eaLnBrk="0" hangingPunct="0">
              <a:spcBef>
                <a:spcPct val="2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I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GIRO</a:t>
            </a:r>
            <a:r>
              <a:rPr lang="en-US" sz="2000" dirty="0" smtClean="0">
                <a:solidFill>
                  <a:schemeClr val="tx1"/>
                </a:solidFill>
              </a:rPr>
              <a:t> : band dependent lunar irradiance value from the </a:t>
            </a:r>
            <a:r>
              <a:rPr lang="en-GB" sz="2000" dirty="0" smtClean="0">
                <a:solidFill>
                  <a:schemeClr val="tx1"/>
                </a:solidFill>
              </a:rPr>
              <a:t>the Global Space-based Inter-Calibration System (GSICS</a:t>
            </a:r>
            <a:r>
              <a:rPr lang="en-GB" sz="2000" dirty="0" smtClean="0"/>
              <a:t>) </a:t>
            </a:r>
            <a:r>
              <a:rPr lang="en-US" sz="2000" dirty="0" smtClean="0">
                <a:solidFill>
                  <a:schemeClr val="tx1"/>
                </a:solidFill>
              </a:rPr>
              <a:t>Implementation of </a:t>
            </a:r>
            <a:r>
              <a:rPr lang="en-US" sz="2000" dirty="0" err="1" smtClean="0">
                <a:solidFill>
                  <a:schemeClr val="tx1"/>
                </a:solidFill>
              </a:rPr>
              <a:t>RObotic</a:t>
            </a:r>
            <a:r>
              <a:rPr lang="en-US" sz="2000" dirty="0" smtClean="0">
                <a:solidFill>
                  <a:schemeClr val="tx1"/>
                </a:solidFill>
              </a:rPr>
              <a:t> lunar observatory (GIRO v1.0.0) model </a:t>
            </a:r>
            <a:r>
              <a:rPr lang="en-GB" sz="2000" dirty="0" smtClean="0">
                <a:solidFill>
                  <a:schemeClr val="tx1"/>
                </a:solidFill>
              </a:rPr>
              <a:t>(at </a:t>
            </a:r>
            <a:r>
              <a:rPr lang="en-GB" sz="2000" dirty="0" smtClean="0">
                <a:solidFill>
                  <a:schemeClr val="tx1"/>
                </a:solidFill>
                <a:hlinkClick r:id="rId5"/>
              </a:rPr>
              <a:t>https://gsics.nesdis.noaa.gov/wiki/Development/LunarWorkArea</a:t>
            </a:r>
            <a:r>
              <a:rPr lang="en-GB" sz="2000" dirty="0" smtClean="0">
                <a:solidFill>
                  <a:schemeClr val="tx1"/>
                </a:solidFill>
              </a:rPr>
              <a:t> ), </a:t>
            </a:r>
            <a:r>
              <a:rPr lang="en-GB" sz="2000" i="1" dirty="0" smtClean="0">
                <a:solidFill>
                  <a:schemeClr val="tx1"/>
                </a:solidFill>
                <a:sym typeface="Symbol"/>
              </a:rPr>
              <a:t></a:t>
            </a:r>
            <a:r>
              <a:rPr lang="en-GB" sz="2000" dirty="0" smtClean="0">
                <a:solidFill>
                  <a:schemeClr val="tx1"/>
                </a:solidFill>
                <a:sym typeface="Symbol"/>
              </a:rPr>
              <a:t>: </a:t>
            </a:r>
            <a:r>
              <a:rPr lang="en-GB" sz="2000" dirty="0" smtClean="0">
                <a:solidFill>
                  <a:schemeClr val="tx1"/>
                </a:solidFill>
              </a:rPr>
              <a:t>moon phase angle,  </a:t>
            </a:r>
            <a:r>
              <a:rPr lang="en-GB" sz="2000" i="1" dirty="0" err="1" smtClean="0">
                <a:solidFill>
                  <a:schemeClr val="tx1"/>
                </a:solidFill>
              </a:rPr>
              <a:t>L</a:t>
            </a:r>
            <a:r>
              <a:rPr lang="en-GB" sz="2000" i="1" baseline="-25000" dirty="0" err="1" smtClean="0">
                <a:solidFill>
                  <a:schemeClr val="tx1"/>
                </a:solidFill>
              </a:rPr>
              <a:t>Avg</a:t>
            </a:r>
            <a:r>
              <a:rPr lang="en-GB" sz="2000" dirty="0" smtClean="0">
                <a:solidFill>
                  <a:schemeClr val="tx1"/>
                </a:solidFill>
              </a:rPr>
              <a:t>: averaged radiance of the effective lunar pixels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</a:rPr>
              <a:t>R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moon</a:t>
            </a:r>
            <a:r>
              <a:rPr lang="en-US" sz="2000" dirty="0" smtClean="0">
                <a:solidFill>
                  <a:schemeClr val="tx1"/>
                </a:solidFill>
              </a:rPr>
              <a:t>: moon radius, </a:t>
            </a:r>
            <a:r>
              <a:rPr lang="en-US" sz="2000" i="1" dirty="0" err="1" smtClean="0">
                <a:solidFill>
                  <a:schemeClr val="tx1"/>
                </a:solidFill>
              </a:rPr>
              <a:t>Dist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Sat_Moon</a:t>
            </a:r>
            <a:r>
              <a:rPr lang="en-US" sz="2000" dirty="0" smtClean="0">
                <a:solidFill>
                  <a:schemeClr val="tx1"/>
                </a:solidFill>
              </a:rPr>
              <a:t>: distance between satellite and moon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106386" y="3826928"/>
          <a:ext cx="5471873" cy="647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Equation" r:id="rId6" imgW="2895480" imgH="342720" progId="Equation.3">
                  <p:embed/>
                </p:oleObj>
              </mc:Choice>
              <mc:Fallback>
                <p:oleObj name="Equation" r:id="rId6" imgW="2895480" imgH="342720" progId="Equation.3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86" y="3826928"/>
                        <a:ext cx="5471873" cy="6475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39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1121562"/>
          </a:xfrm>
        </p:spPr>
        <p:txBody>
          <a:bodyPr/>
          <a:lstStyle/>
          <a:p>
            <a:r>
              <a:rPr lang="en-US" dirty="0" smtClean="0"/>
              <a:t>S-NPP VIIRS scheduled lunar collection on 6/2/2020.</a:t>
            </a:r>
          </a:p>
          <a:p>
            <a:pPr lvl="1"/>
            <a:r>
              <a:rPr lang="en-US" dirty="0" smtClean="0"/>
              <a:t> Multiple moon scans are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5" y="2046258"/>
            <a:ext cx="8609090" cy="444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57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SD vs. Lunar Cal.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5" y="976745"/>
            <a:ext cx="8666018" cy="2847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S-NPP VIIRS lunar and SD Calibration Results </a:t>
            </a:r>
          </a:p>
          <a:p>
            <a:pPr lvl="1"/>
            <a:r>
              <a:rPr lang="en-US" dirty="0" smtClean="0"/>
              <a:t>There were 65 scheduled lunar collection for S-NPP VIIRS with lunar phase angle around -51 degrees. </a:t>
            </a:r>
          </a:p>
          <a:p>
            <a:pPr lvl="1"/>
            <a:r>
              <a:rPr lang="en-US" dirty="0" smtClean="0"/>
              <a:t>The lunar F-factors are within 1 percent standard deviation compared to the SD F-factors in all the RSB bands.  </a:t>
            </a:r>
          </a:p>
          <a:p>
            <a:pPr lvl="2"/>
            <a:r>
              <a:rPr lang="en-US" dirty="0" smtClean="0"/>
              <a:t>Except bands M1~M4: the early lifetime discrepancies.</a:t>
            </a:r>
          </a:p>
          <a:p>
            <a:pPr lvl="2"/>
            <a:r>
              <a:rPr lang="en-US" dirty="0" smtClean="0"/>
              <a:t>Lunar F-factors are slightly getting larger over the lifetime. </a:t>
            </a:r>
          </a:p>
          <a:p>
            <a:pPr lvl="1"/>
            <a:r>
              <a:rPr lang="en-US" dirty="0" smtClean="0"/>
              <a:t>Current S-NPP production is based on SD calibration.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4016"/>
            <a:ext cx="4466122" cy="2902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64" y="3872580"/>
            <a:ext cx="4439422" cy="28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13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: </a:t>
            </a:r>
            <a:r>
              <a:rPr lang="en-US" dirty="0" err="1"/>
              <a:t>Postlaunch</a:t>
            </a:r>
            <a:r>
              <a:rPr lang="en-US" dirty="0"/>
              <a:t> Radiometric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6" y="976745"/>
            <a:ext cx="4111490" cy="55161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S-NPP VIIRS VNIR DCC trending results show generally stable responses, with trends &lt;0.3%/year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Pseudo-invariant </a:t>
            </a:r>
            <a:r>
              <a:rPr lang="en-US" dirty="0"/>
              <a:t>calibration sites (PICS) </a:t>
            </a:r>
            <a:r>
              <a:rPr lang="en-US" dirty="0" smtClean="0"/>
              <a:t>indicates stable ratios </a:t>
            </a:r>
          </a:p>
          <a:p>
            <a:pPr lvl="1"/>
            <a:r>
              <a:rPr lang="en-US" dirty="0" smtClean="0"/>
              <a:t>Nadir </a:t>
            </a:r>
            <a:r>
              <a:rPr lang="en-US" dirty="0"/>
              <a:t>TOA reflectance. </a:t>
            </a:r>
            <a:endParaRPr lang="en-US" dirty="0" smtClean="0"/>
          </a:p>
          <a:p>
            <a:pPr lvl="1"/>
            <a:r>
              <a:rPr lang="en-US" dirty="0" smtClean="0"/>
              <a:t>S-NPP </a:t>
            </a:r>
            <a:r>
              <a:rPr lang="en-US" dirty="0"/>
              <a:t>VIIRS </a:t>
            </a:r>
            <a:r>
              <a:rPr lang="en-US" dirty="0" smtClean="0"/>
              <a:t>reflectance values are higher than NOAA-20 </a:t>
            </a:r>
            <a:r>
              <a:rPr lang="en-US" dirty="0"/>
              <a:t>for all the </a:t>
            </a:r>
            <a:r>
              <a:rPr lang="en-US" dirty="0" smtClean="0"/>
              <a:t>bands. </a:t>
            </a:r>
          </a:p>
          <a:p>
            <a:pPr lvl="1"/>
            <a:r>
              <a:rPr lang="en-US" dirty="0"/>
              <a:t>M5 and M7 indicate larger bias due to overestimation in SNPP VIIRS absolute calibration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87" y="1300059"/>
            <a:ext cx="4968882" cy="2385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112" y="4162221"/>
            <a:ext cx="4866903" cy="22347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36143" y="5505651"/>
            <a:ext cx="16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Libya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3793" y="3881671"/>
            <a:ext cx="35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S-NPP / NOAA-20 reflectance ratio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17936" y="1036472"/>
            <a:ext cx="354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S-NPP VIIRS DCC trending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1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77029</TotalTime>
  <Words>865</Words>
  <Application>Microsoft Office PowerPoint</Application>
  <PresentationFormat>On-screen Show (4:3)</PresentationFormat>
  <Paragraphs>110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Symbol</vt:lpstr>
      <vt:lpstr>NPP_FOR</vt:lpstr>
      <vt:lpstr>Equation</vt:lpstr>
      <vt:lpstr>PowerPoint Presentation</vt:lpstr>
      <vt:lpstr>Outline</vt:lpstr>
      <vt:lpstr>VIIRS On-orbit Calibration</vt:lpstr>
      <vt:lpstr>VIIRS On-orbit Calibration</vt:lpstr>
      <vt:lpstr>VIIRS On-orbit Calibration</vt:lpstr>
      <vt:lpstr>VIIRS On-orbit Calibration</vt:lpstr>
      <vt:lpstr>Results</vt:lpstr>
      <vt:lpstr>Results: SD vs. Lunar Cal. </vt:lpstr>
      <vt:lpstr>Results: Postlaunch Radiometric Validation</vt:lpstr>
      <vt:lpstr>Results: SD vs. Lunar Cal. </vt:lpstr>
      <vt:lpstr>Results: Postlaunch Radiometric Validation</vt:lpstr>
      <vt:lpstr>S-NPP VIIRS Recalibration</vt:lpstr>
      <vt:lpstr>S-NPP VIIRS Recalibration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Taeyoung Choi</cp:lastModifiedBy>
  <cp:revision>1724</cp:revision>
  <cp:lastPrinted>2017-07-22T19:01:53Z</cp:lastPrinted>
  <dcterms:created xsi:type="dcterms:W3CDTF">2011-10-05T18:31:57Z</dcterms:created>
  <dcterms:modified xsi:type="dcterms:W3CDTF">2020-11-16T15:59:20Z</dcterms:modified>
</cp:coreProperties>
</file>