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1" r:id="rId2"/>
  </p:sldMasterIdLst>
  <p:notesMasterIdLst>
    <p:notesMasterId r:id="rId15"/>
  </p:notesMasterIdLst>
  <p:handoutMasterIdLst>
    <p:handoutMasterId r:id="rId16"/>
  </p:handoutMasterIdLst>
  <p:sldIdLst>
    <p:sldId id="589" r:id="rId3"/>
    <p:sldId id="605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  <a:srgbClr val="C5B9AC"/>
    <a:srgbClr val="F1F1F1"/>
    <a:srgbClr val="00B5E2"/>
    <a:srgbClr val="FEDB00"/>
    <a:srgbClr val="99C221"/>
    <a:srgbClr val="00205B"/>
    <a:srgbClr val="FE5000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0299" autoAdjust="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6.xml" Type="http://schemas.openxmlformats.org/officeDocument/2006/relationships/slide" Id="rId8"></Relationship><Relationship Target="slides/slide11.xml" Type="http://schemas.openxmlformats.org/officeDocument/2006/relationships/slide" Id="rId13"></Relationship><Relationship Target="viewProps.xml" Type="http://schemas.openxmlformats.org/officeDocument/2006/relationships/viewProps" Id="rId18"></Relationship><Relationship Target="slides/slide1.xml" Type="http://schemas.openxmlformats.org/officeDocument/2006/relationships/slide" Id="rId3"></Relationship><Relationship Target="slides/slide5.xml" Type="http://schemas.openxmlformats.org/officeDocument/2006/relationships/slide" Id="rId7"></Relationship><Relationship Target="slides/slide10.xml" Type="http://schemas.openxmlformats.org/officeDocument/2006/relationships/slide" Id="rId12"></Relationship><Relationship Target="presProps.xml" Type="http://schemas.openxmlformats.org/officeDocument/2006/relationships/presProps" Id="rId17"></Relationship><Relationship Target="slideMasters/slideMaster2.xml" Type="http://schemas.openxmlformats.org/officeDocument/2006/relationships/slideMaster" Id="rId2"></Relationship><Relationship Target="handoutMasters/handoutMaster1.xml" Type="http://schemas.openxmlformats.org/officeDocument/2006/relationships/handoutMaster" Id="rId16"></Relationship><Relationship Target="tableStyles.xml" Type="http://schemas.openxmlformats.org/officeDocument/2006/relationships/tableStyles" Id="rId20"></Relationship><Relationship Target="slideMasters/slideMaster1.xml" Type="http://schemas.openxmlformats.org/officeDocument/2006/relationships/slideMaster" Id="rId1"></Relationship><Relationship Target="slides/slide4.xml" Type="http://schemas.openxmlformats.org/officeDocument/2006/relationships/slide" Id="rId6"></Relationship><Relationship Target="slides/slide9.xml" Type="http://schemas.openxmlformats.org/officeDocument/2006/relationships/slide" Id="rId11"></Relationship><Relationship Target="slides/slide3.xml" Type="http://schemas.openxmlformats.org/officeDocument/2006/relationships/slide" Id="rId5"></Relationship><Relationship Target="notesMasters/notesMaster1.xml" Type="http://schemas.openxmlformats.org/officeDocument/2006/relationships/notesMaster" Id="rId15"></Relationship><Relationship Target="slides/slide8.xml" Type="http://schemas.openxmlformats.org/officeDocument/2006/relationships/slide" Id="rId10"></Relationship><Relationship Target="theme/theme1.xml" Type="http://schemas.openxmlformats.org/officeDocument/2006/relationships/theme" Id="rId19"></Relationship><Relationship Target="slides/slide2.xml" Type="http://schemas.openxmlformats.org/officeDocument/2006/relationships/slide" Id="rId4"></Relationship><Relationship Target="slides/slide7.xml" Type="http://schemas.openxmlformats.org/officeDocument/2006/relationships/slide" Id="rId9"></Relationship><Relationship Target="slides/slide12.xml" Type="http://schemas.openxmlformats.org/officeDocument/2006/relationships/slide" Id="rId14"></Relationship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1333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0CEA1-E696-42A4-B3CF-E6074414E57E}" type="slidenum">
              <a:rPr kumimoji="0" lang="de-DE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1333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51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1333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0CEA1-E696-42A4-B3CF-E6074414E57E}" type="slidenum">
              <a:rPr kumimoji="0" lang="de-DE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13335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31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06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07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6" y="230587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3611" y="532564"/>
            <a:ext cx="321798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8097604" y="5858397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598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15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599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18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758850" y="6319136"/>
            <a:ext cx="203050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10852843" y="6613452"/>
            <a:ext cx="1134139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83684" y="108059"/>
            <a:ext cx="1286670" cy="13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83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0119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5250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EUM/LEO/VWG/20/1202744, v1 Draft, 18 November 2020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14199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7" y="992188"/>
            <a:ext cx="11627339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43494" y="6646529"/>
            <a:ext cx="99450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sp>
        <p:nvSpPr>
          <p:cNvPr id="10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EUM/LEO/VWG/20/1202744, v1 Draft, 18 November 2020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7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73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251116" y="2681207"/>
            <a:ext cx="5799015" cy="250962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Roberto Bonsignori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GSICS/IVOS workshop, 18 November 2020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endParaRPr lang="en-GB" sz="1600" i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16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SPIE   -   Presented: SPIE San Diego 2017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en-US" sz="1600" i="1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Appl.Rem.Sens</a:t>
            </a:r>
            <a:r>
              <a:rPr lang="en-US" sz="16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12(2), </a:t>
            </a:r>
            <a:r>
              <a:rPr lang="en-US" sz="16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025013, 26 </a:t>
            </a:r>
            <a:r>
              <a:rPr lang="en-US" sz="1600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sz="1600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en-GB" sz="1600" i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159138" y="1491607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179388" lvl="0" algn="r">
              <a:defRPr/>
            </a:pPr>
            <a:r>
              <a:rPr lang="en-US" sz="2800" kern="0" dirty="0">
                <a:latin typeface="Arial" pitchFamily="34" charset="0"/>
                <a:cs typeface="Arial" pitchFamily="34" charset="0"/>
              </a:rPr>
              <a:t>Microwave Humidity 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Sounder (MHS)</a:t>
            </a:r>
            <a:r>
              <a:rPr lang="en-US" sz="2800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kern="0" dirty="0">
                <a:latin typeface="Arial" pitchFamily="34" charset="0"/>
                <a:cs typeface="Arial" pitchFamily="34" charset="0"/>
              </a:rPr>
            </a:br>
            <a:r>
              <a:rPr lang="en-US" sz="2800" kern="0" dirty="0">
                <a:latin typeface="Arial" pitchFamily="34" charset="0"/>
                <a:cs typeface="Arial" pitchFamily="34" charset="0"/>
              </a:rPr>
              <a:t>In-orbit 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Co-registration using the Moon</a:t>
            </a:r>
            <a:endParaRPr lang="en-GB" sz="2800" kern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pre-launch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MHS Antenna Pattern Tests, 2004 – Beam co-alignment</a:t>
            </a:r>
            <a:endParaRPr lang="en-GB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29001" y="159976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 b="-20247"/>
          <a:stretch>
            <a:fillRect/>
          </a:stretch>
        </p:blipFill>
        <p:spPr bwMode="auto">
          <a:xfrm>
            <a:off x="6233305" y="1866901"/>
            <a:ext cx="4482320" cy="537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/>
          <a:srcRect l="3709" r="9274"/>
          <a:stretch>
            <a:fillRect/>
          </a:stretch>
        </p:blipFill>
        <p:spPr bwMode="auto">
          <a:xfrm>
            <a:off x="1266826" y="1581151"/>
            <a:ext cx="4966479" cy="508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76725" y="6336376"/>
            <a:ext cx="162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E5000"/>
                </a:solidFill>
              </a:rPr>
              <a:t>Across-track</a:t>
            </a:r>
            <a:endParaRPr lang="en-GB" sz="1400" dirty="0">
              <a:solidFill>
                <a:srgbClr val="FE5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71499" y="2659726"/>
            <a:ext cx="162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E5000"/>
                </a:solidFill>
              </a:rPr>
              <a:t>Along-track</a:t>
            </a:r>
            <a:endParaRPr lang="en-GB" sz="1400" dirty="0">
              <a:solidFill>
                <a:srgbClr val="FE5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2425" y="5193376"/>
            <a:ext cx="1624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E5000"/>
                </a:solidFill>
              </a:rPr>
              <a:t>Along-track</a:t>
            </a:r>
            <a:endParaRPr lang="en-GB" sz="1400" dirty="0">
              <a:solidFill>
                <a:srgbClr val="FE5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9146" y="2488279"/>
            <a:ext cx="2830576" cy="297517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b="0" dirty="0">
                <a:solidFill>
                  <a:srgbClr val="002569"/>
                </a:solidFill>
              </a:rPr>
              <a:t>Pre-Launch (2004)</a:t>
            </a:r>
          </a:p>
        </p:txBody>
      </p:sp>
    </p:spTree>
    <p:extLst>
      <p:ext uri="{BB962C8B-B14F-4D97-AF65-F5344CB8AC3E}">
        <p14:creationId xmlns:p14="http://schemas.microsoft.com/office/powerpoint/2010/main" val="137732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Usefulness and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1" y="992188"/>
            <a:ext cx="9447213" cy="55324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In-orbit verification of co-registration along-track is feasible to sub-pixel level using the moon intrusion during normal operations</a:t>
            </a:r>
          </a:p>
          <a:p>
            <a:endParaRPr lang="en-US" dirty="0"/>
          </a:p>
          <a:p>
            <a:r>
              <a:rPr lang="en-US" dirty="0" smtClean="0"/>
              <a:t>Co-registration across-track can also be verified by oversampling (special scan profile)</a:t>
            </a:r>
          </a:p>
          <a:p>
            <a:endParaRPr lang="en-US" dirty="0" smtClean="0"/>
          </a:p>
          <a:p>
            <a:r>
              <a:rPr lang="en-US" dirty="0"/>
              <a:t>Concept can be applied to any scanning radiometer using the space view for calibration</a:t>
            </a:r>
          </a:p>
          <a:p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atmosphere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Window channels and sounding channels can be </a:t>
            </a:r>
            <a:r>
              <a:rPr lang="en-US" dirty="0" smtClean="0"/>
              <a:t>checked </a:t>
            </a:r>
            <a:r>
              <a:rPr lang="en-US" dirty="0"/>
              <a:t>at the same time</a:t>
            </a:r>
          </a:p>
          <a:p>
            <a:endParaRPr lang="en-US" dirty="0"/>
          </a:p>
          <a:p>
            <a:r>
              <a:rPr lang="en-US" dirty="0" smtClean="0"/>
              <a:t>In-flight co-alignment of different instruments can also in principle be verified by rotating the spacecraft nadir side to see the moon (roll or pitch </a:t>
            </a:r>
            <a:r>
              <a:rPr lang="en-US" dirty="0" err="1" smtClean="0"/>
              <a:t>manoeuvre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001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6324601" y="1941833"/>
            <a:ext cx="4391025" cy="3146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120" y="5746751"/>
            <a:ext cx="5124450" cy="56356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Thank you for listening!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6" descr="meto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6163">
            <a:off x="766818" y="1111170"/>
            <a:ext cx="6205345" cy="465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05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and Observation geometry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6133" y="954212"/>
            <a:ext cx="9447213" cy="5391150"/>
          </a:xfrm>
        </p:spPr>
        <p:txBody>
          <a:bodyPr>
            <a:normAutofit/>
          </a:bodyPr>
          <a:lstStyle/>
          <a:p>
            <a:r>
              <a:rPr lang="en-GB" dirty="0"/>
              <a:t>Microwave Humidity Sounder (MHS): </a:t>
            </a:r>
          </a:p>
          <a:p>
            <a:pPr lvl="1"/>
            <a:r>
              <a:rPr lang="en-GB" dirty="0"/>
              <a:t>5-channel radiometer (89, 159, 183.311±1, 183.311±3, 190.311 GHz)</a:t>
            </a:r>
          </a:p>
          <a:p>
            <a:pPr lvl="1"/>
            <a:r>
              <a:rPr lang="en-US" dirty="0"/>
              <a:t>Across-track </a:t>
            </a:r>
            <a:r>
              <a:rPr lang="en-US" dirty="0" smtClean="0"/>
              <a:t>scanning</a:t>
            </a:r>
            <a:endParaRPr lang="en-US" dirty="0"/>
          </a:p>
          <a:p>
            <a:pPr lvl="1"/>
            <a:r>
              <a:rPr lang="en-GB" dirty="0" smtClean="0"/>
              <a:t>Polar sun-synchronous orbit (EPS/METOP </a:t>
            </a:r>
            <a:r>
              <a:rPr lang="en-GB" dirty="0"/>
              <a:t>and </a:t>
            </a:r>
            <a:r>
              <a:rPr lang="en-GB" dirty="0" smtClean="0"/>
              <a:t>NOAA/POES satellites)</a:t>
            </a:r>
            <a:endParaRPr lang="en-GB" dirty="0"/>
          </a:p>
          <a:p>
            <a:pPr lvl="1"/>
            <a:r>
              <a:rPr lang="en-US" dirty="0"/>
              <a:t>On-board calibration: Internal Blackbody + Spac</a:t>
            </a:r>
            <a:r>
              <a:rPr lang="en-US" dirty="0" smtClean="0"/>
              <a:t>e View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846192" y="3145771"/>
            <a:ext cx="9998319" cy="8515000"/>
            <a:chOff x="-277974" y="2974321"/>
            <a:chExt cx="9998319" cy="8515000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3891730" y="3854870"/>
              <a:ext cx="5539792" cy="1351519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rgbClr val="00205B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-277974" y="2974321"/>
              <a:ext cx="8241310" cy="8515000"/>
              <a:chOff x="220773" y="2770872"/>
              <a:chExt cx="4066219" cy="465120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20773" y="3990107"/>
                <a:ext cx="4066219" cy="3431970"/>
                <a:chOff x="743287" y="3776352"/>
                <a:chExt cx="4066219" cy="3431970"/>
              </a:xfrm>
            </p:grpSpPr>
            <p:sp>
              <p:nvSpPr>
                <p:cNvPr id="8" name="Arc 7"/>
                <p:cNvSpPr/>
                <p:nvPr/>
              </p:nvSpPr>
              <p:spPr bwMode="auto">
                <a:xfrm>
                  <a:off x="743287" y="3776352"/>
                  <a:ext cx="4066219" cy="3431970"/>
                </a:xfrm>
                <a:prstGeom prst="arc">
                  <a:avLst>
                    <a:gd name="adj1" fmla="val 12844384"/>
                    <a:gd name="adj2" fmla="val 19533317"/>
                  </a:avLst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34925" cap="flat" cmpd="sng" algn="ctr">
                  <a:solidFill>
                    <a:srgbClr val="0020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1199408" y="4429496"/>
                  <a:ext cx="3182587" cy="125878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185060" y="4073237"/>
                  <a:ext cx="1211283" cy="15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>
                      <a:solidFill>
                        <a:srgbClr val="FFFFFF"/>
                      </a:solidFill>
                    </a:rPr>
                    <a:t>EARTH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745673" y="2770872"/>
                <a:ext cx="2357714" cy="1193230"/>
                <a:chOff x="1745673" y="2770872"/>
                <a:chExt cx="2357714" cy="1193230"/>
              </a:xfrm>
            </p:grpSpPr>
            <p:sp>
              <p:nvSpPr>
                <p:cNvPr id="9" name="Rectangle 8"/>
                <p:cNvSpPr/>
                <p:nvPr/>
              </p:nvSpPr>
              <p:spPr bwMode="auto">
                <a:xfrm>
                  <a:off x="1971304" y="2770872"/>
                  <a:ext cx="558140" cy="482968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spcBef>
                      <a:spcPts val="1200"/>
                    </a:spcBef>
                  </a:pPr>
                  <a:endParaRPr lang="en-GB" sz="1600" b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  <a:p>
                  <a:pPr algn="ctr" eaLnBrk="0" hangingPunct="0">
                    <a:spcBef>
                      <a:spcPts val="0"/>
                    </a:spcBef>
                  </a:pPr>
                  <a:r>
                    <a:rPr lang="en-GB" sz="1600" b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MHS</a:t>
                  </a:r>
                </a:p>
              </p:txBody>
            </p:sp>
            <p:cxnSp>
              <p:nvCxnSpPr>
                <p:cNvPr id="11" name="Straight Connector 10"/>
                <p:cNvCxnSpPr>
                  <a:stCxn id="9" idx="2"/>
                </p:cNvCxnSpPr>
                <p:nvPr/>
              </p:nvCxnSpPr>
              <p:spPr bwMode="auto">
                <a:xfrm flipH="1">
                  <a:off x="1745673" y="3253839"/>
                  <a:ext cx="504700" cy="510638"/>
                </a:xfrm>
                <a:prstGeom prst="lin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rgbClr val="00205B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2" name="Straight Connector 11"/>
                <p:cNvCxnSpPr>
                  <a:endCxn id="9" idx="2"/>
                </p:cNvCxnSpPr>
                <p:nvPr/>
              </p:nvCxnSpPr>
              <p:spPr bwMode="auto">
                <a:xfrm flipH="1" flipV="1">
                  <a:off x="2250374" y="3253839"/>
                  <a:ext cx="492826" cy="486887"/>
                </a:xfrm>
                <a:prstGeom prst="lin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rgbClr val="00205B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>
                  <a:endCxn id="9" idx="2"/>
                </p:cNvCxnSpPr>
                <p:nvPr/>
              </p:nvCxnSpPr>
              <p:spPr bwMode="auto">
                <a:xfrm flipH="1" flipV="1">
                  <a:off x="2250374" y="3253839"/>
                  <a:ext cx="718457" cy="213759"/>
                </a:xfrm>
                <a:prstGeom prst="lin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rgbClr val="00205B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>
                  <a:endCxn id="9" idx="2"/>
                </p:cNvCxnSpPr>
                <p:nvPr/>
              </p:nvCxnSpPr>
              <p:spPr bwMode="auto">
                <a:xfrm flipH="1" flipV="1">
                  <a:off x="2250374" y="3253839"/>
                  <a:ext cx="730333" cy="142503"/>
                </a:xfrm>
                <a:prstGeom prst="lin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rgbClr val="00205B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3275610" y="3387745"/>
                  <a:ext cx="827777" cy="5211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rgbClr val="002569"/>
                      </a:solidFill>
                    </a:rPr>
                    <a:t>Space View: </a:t>
                  </a:r>
                </a:p>
                <a:p>
                  <a:r>
                    <a:rPr lang="en-GB" sz="1400" dirty="0">
                      <a:solidFill>
                        <a:srgbClr val="002569"/>
                      </a:solidFill>
                    </a:rPr>
                    <a:t>4 pixels </a:t>
                  </a:r>
                </a:p>
                <a:p>
                  <a:r>
                    <a:rPr lang="en-GB" sz="1400" dirty="0">
                      <a:solidFill>
                        <a:srgbClr val="002569"/>
                      </a:solidFill>
                    </a:rPr>
                    <a:t>centred on </a:t>
                  </a:r>
                  <a:r>
                    <a:rPr lang="el-GR" sz="1400" dirty="0">
                      <a:solidFill>
                        <a:srgbClr val="002569"/>
                      </a:solidFill>
                    </a:rPr>
                    <a:t>θ</a:t>
                  </a:r>
                  <a:endParaRPr lang="en-US" sz="1400" dirty="0">
                    <a:solidFill>
                      <a:srgbClr val="002569"/>
                    </a:solidFill>
                  </a:endParaRPr>
                </a:p>
                <a:p>
                  <a:r>
                    <a:rPr lang="en-US" sz="1400" dirty="0">
                      <a:solidFill>
                        <a:srgbClr val="002569"/>
                      </a:solidFill>
                    </a:rPr>
                    <a:t>(anti-sun side)</a:t>
                  </a:r>
                  <a:endParaRPr lang="en-GB" sz="1400" dirty="0">
                    <a:solidFill>
                      <a:srgbClr val="002569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949011" y="3560617"/>
                  <a:ext cx="672934" cy="403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rgbClr val="002569"/>
                      </a:solidFill>
                    </a:rPr>
                    <a:t>Earth View: 90 pixels</a:t>
                  </a:r>
                </a:p>
                <a:p>
                  <a:pPr algn="ctr"/>
                  <a:endParaRPr lang="en-GB" sz="1400" dirty="0">
                    <a:solidFill>
                      <a:srgbClr val="002569"/>
                    </a:solidFill>
                  </a:endParaRPr>
                </a:p>
              </p:txBody>
            </p:sp>
          </p:grpSp>
        </p:grpSp>
        <p:cxnSp>
          <p:nvCxnSpPr>
            <p:cNvPr id="45" name="Straight Connector 44"/>
            <p:cNvCxnSpPr/>
            <p:nvPr/>
          </p:nvCxnSpPr>
          <p:spPr bwMode="auto">
            <a:xfrm>
              <a:off x="3919811" y="3858495"/>
              <a:ext cx="5800534" cy="21738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rgbClr val="00205B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7178516" y="1752601"/>
            <a:ext cx="3706580" cy="4653867"/>
            <a:chOff x="6035516" y="1752600"/>
            <a:chExt cx="3706580" cy="4653867"/>
          </a:xfrm>
        </p:grpSpPr>
        <p:sp>
          <p:nvSpPr>
            <p:cNvPr id="55" name="Arc 54"/>
            <p:cNvSpPr/>
            <p:nvPr/>
          </p:nvSpPr>
          <p:spPr bwMode="auto">
            <a:xfrm>
              <a:off x="6035516" y="1752600"/>
              <a:ext cx="3684829" cy="4653867"/>
            </a:xfrm>
            <a:prstGeom prst="arc">
              <a:avLst>
                <a:gd name="adj1" fmla="val 21552254"/>
                <a:gd name="adj2" fmla="val 2485216"/>
              </a:avLst>
            </a:prstGeom>
            <a:noFill/>
            <a:ln w="9525" cap="flat" cmpd="sng" algn="ctr">
              <a:solidFill>
                <a:srgbClr val="00205B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701847" y="4589390"/>
              <a:ext cx="10402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0" dirty="0">
                  <a:solidFill>
                    <a:srgbClr val="002569"/>
                  </a:solidFill>
                  <a:latin typeface="Calibri"/>
                  <a:cs typeface="Calibri"/>
                </a:rPr>
                <a:t>θ</a:t>
              </a:r>
              <a:r>
                <a:rPr lang="en-US" sz="2000" b="0" dirty="0">
                  <a:solidFill>
                    <a:srgbClr val="002569"/>
                  </a:solidFill>
                  <a:latin typeface="Calibri"/>
                  <a:cs typeface="Calibri"/>
                </a:rPr>
                <a:t>=16.4˚</a:t>
              </a:r>
              <a:endParaRPr lang="en-GB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405045" y="3400649"/>
            <a:ext cx="2382131" cy="1384995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rgbClr val="002569"/>
                </a:solidFill>
              </a:rPr>
              <a:t>MHS Spatial Sampling</a:t>
            </a:r>
            <a:r>
              <a:rPr lang="en-GB" sz="1400" dirty="0">
                <a:solidFill>
                  <a:srgbClr val="002569"/>
                </a:solidFill>
              </a:rPr>
              <a:t>: </a:t>
            </a:r>
          </a:p>
          <a:p>
            <a:r>
              <a:rPr lang="en-GB" sz="1400" dirty="0">
                <a:solidFill>
                  <a:srgbClr val="002569"/>
                </a:solidFill>
              </a:rPr>
              <a:t>1.11 ° / pixel</a:t>
            </a:r>
          </a:p>
          <a:p>
            <a:endParaRPr lang="en-GB" sz="1400" dirty="0">
              <a:solidFill>
                <a:srgbClr val="002569"/>
              </a:solidFill>
            </a:endParaRPr>
          </a:p>
          <a:p>
            <a:r>
              <a:rPr lang="en-GB" sz="1400" u="sng" dirty="0">
                <a:solidFill>
                  <a:srgbClr val="002569"/>
                </a:solidFill>
              </a:rPr>
              <a:t>MHS Antenna Pattern</a:t>
            </a:r>
            <a:r>
              <a:rPr lang="en-GB" sz="1400" dirty="0">
                <a:solidFill>
                  <a:srgbClr val="002569"/>
                </a:solidFill>
              </a:rPr>
              <a:t>:</a:t>
            </a:r>
          </a:p>
          <a:p>
            <a:r>
              <a:rPr lang="en-GB" sz="1400" dirty="0">
                <a:solidFill>
                  <a:srgbClr val="002569"/>
                </a:solidFill>
              </a:rPr>
              <a:t>Main lobe diameter=</a:t>
            </a:r>
          </a:p>
          <a:p>
            <a:r>
              <a:rPr lang="en-GB" sz="1400" dirty="0">
                <a:solidFill>
                  <a:srgbClr val="002569"/>
                </a:solidFill>
              </a:rPr>
              <a:t>1.1 ° at 3dB </a:t>
            </a:r>
          </a:p>
        </p:txBody>
      </p:sp>
    </p:spTree>
    <p:extLst>
      <p:ext uri="{BB962C8B-B14F-4D97-AF65-F5344CB8AC3E}">
        <p14:creationId xmlns:p14="http://schemas.microsoft.com/office/powerpoint/2010/main" val="3360366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Moon intrusion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6133" y="944687"/>
            <a:ext cx="9447213" cy="53911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The direction of each Space View pixel describes a cone around the orbit normal</a:t>
            </a:r>
          </a:p>
          <a:p>
            <a:pPr>
              <a:lnSpc>
                <a:spcPct val="110000"/>
              </a:lnSpc>
            </a:pPr>
            <a:r>
              <a:rPr lang="en-GB" dirty="0"/>
              <a:t>The Moon enters periodically such cones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Crossing, Tangent or Non-crossing trajectories are possible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890" y="2775826"/>
            <a:ext cx="6768090" cy="376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1717696" y="2994901"/>
            <a:ext cx="2892404" cy="269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002569"/>
                </a:solidFill>
              </a:rPr>
              <a:t>Locus of the four MHS space view pixels along the orbit (cones) </a:t>
            </a: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002569"/>
                </a:solidFill>
              </a:rPr>
              <a:t>	versus</a:t>
            </a:r>
            <a:br>
              <a:rPr lang="en-GB" sz="1400" dirty="0">
                <a:solidFill>
                  <a:srgbClr val="002569"/>
                </a:solidFill>
              </a:rPr>
            </a:br>
            <a:r>
              <a:rPr lang="en-GB" sz="1400" dirty="0">
                <a:solidFill>
                  <a:srgbClr val="002569"/>
                </a:solidFill>
              </a:rPr>
              <a:t>Moon trajectories combined with orbit precession: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002569"/>
              </a:solidFill>
            </a:endParaRPr>
          </a:p>
          <a:p>
            <a:pPr>
              <a:lnSpc>
                <a:spcPct val="110000"/>
              </a:lnSpc>
            </a:pPr>
            <a:endParaRPr lang="en-GB" sz="1400" dirty="0">
              <a:solidFill>
                <a:srgbClr val="002569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002569"/>
                </a:solidFill>
              </a:rPr>
              <a:t>1- crossing</a:t>
            </a: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002569"/>
                </a:solidFill>
              </a:rPr>
              <a:t>2 - tangent</a:t>
            </a: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002569"/>
                </a:solidFill>
              </a:rPr>
              <a:t>3 - not crossing</a:t>
            </a:r>
          </a:p>
        </p:txBody>
      </p:sp>
    </p:spTree>
    <p:extLst>
      <p:ext uri="{BB962C8B-B14F-4D97-AF65-F5344CB8AC3E}">
        <p14:creationId xmlns:p14="http://schemas.microsoft.com/office/powerpoint/2010/main" val="94159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from </a:t>
            </a:r>
            <a:r>
              <a:rPr lang="en-GB" dirty="0" err="1" smtClean="0"/>
              <a:t>Eumetsat</a:t>
            </a:r>
            <a:r>
              <a:rPr lang="en-GB" dirty="0" smtClean="0"/>
              <a:t> Polar System (EPS) – “CHART”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882" y="1004063"/>
            <a:ext cx="9447213" cy="5391150"/>
          </a:xfrm>
        </p:spPr>
        <p:txBody>
          <a:bodyPr/>
          <a:lstStyle/>
          <a:p>
            <a:r>
              <a:rPr lang="en-GB" dirty="0" err="1" smtClean="0"/>
              <a:t>Metop</a:t>
            </a:r>
            <a:r>
              <a:rPr lang="en-GB" dirty="0" smtClean="0"/>
              <a:t>-B MHS space view over 2 years (raw counts)</a:t>
            </a:r>
            <a:endParaRPr lang="en-GB" dirty="0"/>
          </a:p>
        </p:txBody>
      </p:sp>
      <p:pic>
        <p:nvPicPr>
          <p:cNvPr id="368642" name="Picture 2" descr="http://chart/eps/plots/ajax/plot?type=auto&amp;scid=M01&amp;dp%5B0%5D%5Btable%5D=MHS&amp;dp%5B0%5D%5Bfield%5D=MHS_PD_SV_P01_H5&amp;dp%5B0%5D%5Bcol%5D=0000FF&amp;dp%5B1%5D%5Btable%5D=MHS&amp;dp%5B1%5D%5Bfield%5D=MHS_PD_SV_P02_H5&amp;dp%5B1%5D%5Bcol%5D=FF0000&amp;dp%5B2%5D%5Btable%5D=MHS&amp;dp%5B2%5D%5Bfield%5D=MHS_PD_SV_P03_H5&amp;dp%5B2%5D%5Bcol%5D=00BFBF&amp;dp%5B3%5D%5Btable%5D=MHS&amp;dp%5B3%5D%5Bfield%5D=MHS_PD_SV_P04_H5&amp;dp%5B3%5D%5Bcol%5D=008000&amp;keeplimits=1&amp;ax%5B0%5D%5Bname%5D=X&amp;ax%5B0%5D%5Bmin%5D=1416076806000&amp;ax%5B0%5D%5Bmax%5D=1479215537000&amp;ax%5B1%5D%5Bname%5D=Y1&amp;ax%5B1%5D%5Bmin%5D=10000&amp;ax%5B1%5D%5Bmax%5D=20000&amp;ax%5B2%5D%5Bname%5D=Y2&amp;ax%5B2%5D%5Bmin%5D=-1&amp;ax%5B2%5D%5Bmax%5D=1&amp;start=2014111517&amp;stop=2016111517&amp;gridx=1042&amp;gridy=668&amp;subs=auto&amp;legend=true&amp;hardcopy=1&amp;ttformat=0&amp;legend_x=0.0025396825396825397&amp;legend_y=0.9957127545551983&amp;title=Plot+M01+MHS.MHS_PD_SV_P01_H5(orbital+1%3A6)...MHS.MHS_PD_SV_P04_H5(orbital+1%3A6)+for+2014-11-15+to+2016-11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024" y="1652574"/>
            <a:ext cx="7730836" cy="49560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98721" y="3764481"/>
            <a:ext cx="1674420" cy="276999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569"/>
                </a:solidFill>
              </a:rPr>
              <a:t>1 - crossing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9406" y="3750627"/>
            <a:ext cx="884291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569"/>
                </a:solidFill>
              </a:rPr>
              <a:t>3 – not crossing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3021" y="4781801"/>
            <a:ext cx="783771" cy="46166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569"/>
                </a:solidFill>
              </a:rPr>
              <a:t>2 – tangent</a:t>
            </a:r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 bwMode="auto">
          <a:xfrm flipV="1">
            <a:off x="6104906" y="4132614"/>
            <a:ext cx="381990" cy="649186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9128043" y="5008422"/>
            <a:ext cx="1113104" cy="307777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569"/>
                </a:solidFill>
              </a:rPr>
              <a:t>Zoom-in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7881839" y="4041480"/>
            <a:ext cx="441366" cy="453243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>
            <a:stCxn id="27" idx="4"/>
          </p:cNvCxnSpPr>
          <p:nvPr/>
        </p:nvCxnSpPr>
        <p:spPr bwMode="auto">
          <a:xfrm>
            <a:off x="8102523" y="4494722"/>
            <a:ext cx="1101217" cy="497044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0183061" y="5326260"/>
            <a:ext cx="769116" cy="83941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6617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from </a:t>
            </a:r>
            <a:r>
              <a:rPr lang="en-GB" dirty="0" err="1" smtClean="0"/>
              <a:t>Eumetsat</a:t>
            </a:r>
            <a:r>
              <a:rPr lang="en-GB" dirty="0" smtClean="0"/>
              <a:t> Polar System (EPS) – “CHART”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882" y="1004063"/>
            <a:ext cx="9447213" cy="5391150"/>
          </a:xfrm>
        </p:spPr>
        <p:txBody>
          <a:bodyPr/>
          <a:lstStyle/>
          <a:p>
            <a:r>
              <a:rPr lang="en-GB" dirty="0" smtClean="0"/>
              <a:t>Moon intrusion / crossing – Zoom-in (4 days)</a:t>
            </a:r>
          </a:p>
          <a:p>
            <a:r>
              <a:rPr lang="en-US" dirty="0" smtClean="0"/>
              <a:t>Four Space View pixels in different </a:t>
            </a:r>
            <a:r>
              <a:rPr lang="en-US" dirty="0" err="1" smtClean="0"/>
              <a:t>colours</a:t>
            </a:r>
            <a:endParaRPr lang="en-GB" dirty="0"/>
          </a:p>
        </p:txBody>
      </p:sp>
      <p:cxnSp>
        <p:nvCxnSpPr>
          <p:cNvPr id="28" name="Straight Connector 27"/>
          <p:cNvCxnSpPr>
            <a:stCxn id="27" idx="4"/>
          </p:cNvCxnSpPr>
          <p:nvPr/>
        </p:nvCxnSpPr>
        <p:spPr bwMode="auto">
          <a:xfrm flipV="1">
            <a:off x="6904204" y="6003158"/>
            <a:ext cx="160873" cy="27622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917288" y="5356697"/>
            <a:ext cx="1150710" cy="52322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2569"/>
                </a:solidFill>
              </a:rPr>
              <a:t>Further</a:t>
            </a:r>
          </a:p>
          <a:p>
            <a:pPr algn="ctr"/>
            <a:r>
              <a:rPr lang="en-GB" sz="1400" dirty="0">
                <a:solidFill>
                  <a:srgbClr val="002569"/>
                </a:solidFill>
              </a:rPr>
              <a:t>Zoom-in</a:t>
            </a:r>
          </a:p>
        </p:txBody>
      </p:sp>
      <p:cxnSp>
        <p:nvCxnSpPr>
          <p:cNvPr id="33" name="Straight Connector 32"/>
          <p:cNvCxnSpPr>
            <a:stCxn id="32" idx="3"/>
          </p:cNvCxnSpPr>
          <p:nvPr/>
        </p:nvCxnSpPr>
        <p:spPr bwMode="auto">
          <a:xfrm>
            <a:off x="10067998" y="5618308"/>
            <a:ext cx="724096" cy="15009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33576"/>
            <a:ext cx="6934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 bwMode="auto">
          <a:xfrm>
            <a:off x="6445581" y="5086778"/>
            <a:ext cx="917244" cy="944003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>
            <a:stCxn id="27" idx="6"/>
          </p:cNvCxnSpPr>
          <p:nvPr/>
        </p:nvCxnSpPr>
        <p:spPr bwMode="auto">
          <a:xfrm>
            <a:off x="7362826" y="5558780"/>
            <a:ext cx="1431327" cy="30017"/>
          </a:xfrm>
          <a:prstGeom prst="line">
            <a:avLst/>
          </a:prstGeom>
          <a:solidFill>
            <a:schemeClr val="bg2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1670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</a:t>
            </a:r>
            <a:r>
              <a:rPr lang="en-GB" dirty="0" err="1"/>
              <a:t>Eumetsat</a:t>
            </a:r>
            <a:r>
              <a:rPr lang="en-GB" dirty="0"/>
              <a:t> Polar System (EPS) – “CHART”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Further zoom-in: a few orbits</a:t>
            </a:r>
          </a:p>
          <a:p>
            <a:r>
              <a:rPr lang="en-US" dirty="0"/>
              <a:t>Four </a:t>
            </a:r>
            <a:r>
              <a:rPr lang="en-US" dirty="0" smtClean="0"/>
              <a:t>Space View pixels </a:t>
            </a:r>
            <a:r>
              <a:rPr lang="en-US" dirty="0"/>
              <a:t>in different </a:t>
            </a:r>
            <a:r>
              <a:rPr lang="en-US" dirty="0" err="1" smtClean="0"/>
              <a:t>colours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470" y="2114550"/>
            <a:ext cx="7155180" cy="46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4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4" name="Picture 6" descr="http://chart/eps/plots/ajax/plot?type=auto&amp;scid=M01&amp;dp%5B0%5D%5Btable%5D=MHS&amp;dp%5B0%5D%5Bfield%5D=MHS_PD_SV_P01_H1&amp;dp%5B0%5D%5Bcol%5D=0000FF&amp;dp%5B1%5D%5Btable%5D=MHS&amp;dp%5B1%5D%5Bfield%5D=MHS_PD_SV_P01_H2&amp;dp%5B1%5D%5Bcol%5D=008000&amp;dp%5B2%5D%5Btable%5D=MHS&amp;dp%5B2%5D%5Bfield%5D=MHS_PD_SV_P01_H3&amp;dp%5B2%5D%5Bcol%5D=FF0000&amp;dp%5B3%5D%5Btable%5D=MHS&amp;dp%5B3%5D%5Bfield%5D=MHS_PD_SV_P01_H4&amp;dp%5B3%5D%5Bcol%5D=00BFBF&amp;dp%5B4%5D%5Btable%5D=MHS&amp;dp%5B4%5D%5Bfield%5D=MHS_PD_SV_P01_H5&amp;dp%5B4%5D%5Bcol%5D=BF00BF&amp;ax%5B0%5D%5Bname%5D=X&amp;ax%5B0%5D%5Bmin%5D=1453845840995&amp;ax%5B0%5D%5Bmax%5D=1453846139661&amp;ax%5B1%5D%5Bname%5D=Y1&amp;ax%5B1%5D%5Bmin%5D=5213.74&amp;ax%5B1%5D%5Bmax%5D=19371.26&amp;ax%5B2%5D%5Bname%5D=Y2&amp;ax%5B2%5D%5Bmin%5D=-1&amp;ax%5B2%5D%5Bmax%5D=1&amp;start=201601262204&amp;stop=5+min&amp;gridx=1042&amp;gridy=668&amp;subs=auto&amp;legend=true&amp;hardcopy=1&amp;ttformat=0&amp;legend_x=0.773968253968254&amp;legend_y=0.9402173913043478&amp;title=Plot+M01+MHS.MHS_PD_SV_P01_H1...MHS.MHS_PD_SV_P01_H5+for+2016-01-26+from+22%3A04+to+22%3A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441" y="1938958"/>
            <a:ext cx="7441510" cy="47705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</a:t>
            </a:r>
            <a:r>
              <a:rPr lang="en-GB" dirty="0" err="1"/>
              <a:t>Eumetsat</a:t>
            </a:r>
            <a:r>
              <a:rPr lang="en-GB" dirty="0"/>
              <a:t> Polar System (EPS) – “CHART”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992188"/>
            <a:ext cx="9505950" cy="5391150"/>
          </a:xfrm>
        </p:spPr>
        <p:txBody>
          <a:bodyPr/>
          <a:lstStyle/>
          <a:p>
            <a:r>
              <a:rPr lang="en-GB" dirty="0" smtClean="0"/>
              <a:t>Further zoom-in: 8 minutes across lunar intrusion</a:t>
            </a:r>
          </a:p>
          <a:p>
            <a:r>
              <a:rPr lang="en-GB" dirty="0" smtClean="0"/>
              <a:t>One Space View pixel only; Five MHS channels in different colours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55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1" y="992188"/>
            <a:ext cx="9447213" cy="57324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Two periods </a:t>
            </a:r>
            <a:r>
              <a:rPr lang="en-US" dirty="0" err="1" smtClean="0"/>
              <a:t>analysed</a:t>
            </a:r>
            <a:r>
              <a:rPr lang="en-US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January 2015; November 2016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For each period: all moon intrusions in all four Space View (SV) pixels (total 20 data sets)</a:t>
            </a:r>
            <a:endParaRPr lang="en-GB" dirty="0" smtClean="0"/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For each moon intrusion, for each of the five channels: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Offset and drift removal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Gaussian fit (position, amplitude, width)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Position (centroid) converted into angle </a:t>
            </a:r>
            <a:r>
              <a:rPr lang="en-US" dirty="0" smtClean="0">
                <a:sym typeface="Wingdings" panose="05000000000000000000" pitchFamily="2" charset="2"/>
              </a:rPr>
              <a:t> along-track relative angular position of the five channels </a:t>
            </a:r>
          </a:p>
          <a:p>
            <a:pPr>
              <a:lnSpc>
                <a:spcPct val="11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ym typeface="Wingdings" panose="05000000000000000000" pitchFamily="2" charset="2"/>
              </a:rPr>
              <a:t>Along-track co-registration: 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anose="05000000000000000000" pitchFamily="2" charset="2"/>
              </a:rPr>
              <a:t>Obtained to sub-pixel accuracy during nominal operations. See next slide</a:t>
            </a:r>
          </a:p>
          <a:p>
            <a:pPr>
              <a:lnSpc>
                <a:spcPct val="110000"/>
              </a:lnSpc>
            </a:pPr>
            <a:endParaRPr lang="en-GB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Across-track co-registration: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Difficult to obtain during normal operation, due to poor sampling (four SV pixels only)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Would be feasible by oversampling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29001" y="159976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5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Along-track Co-registration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 of moon centroids per channel</a:t>
            </a:r>
            <a:endParaRPr lang="en-GB" dirty="0"/>
          </a:p>
        </p:txBody>
      </p:sp>
      <p:pic>
        <p:nvPicPr>
          <p:cNvPr id="3665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1883805"/>
            <a:ext cx="4604531" cy="456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07" y="1883806"/>
            <a:ext cx="4604531" cy="45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29001" y="159976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775" y="2469229"/>
            <a:ext cx="2651760" cy="297517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b="0" dirty="0">
                <a:solidFill>
                  <a:srgbClr val="002569"/>
                </a:solidFill>
              </a:rPr>
              <a:t>Moon passage in January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34396" y="2488279"/>
            <a:ext cx="2830576" cy="297517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sz="1400" b="0" dirty="0">
                <a:solidFill>
                  <a:srgbClr val="002569"/>
                </a:solidFill>
              </a:rPr>
              <a:t>Moon passage in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49979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1_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bg2"/>
        </a:solidFill>
        <a:ln w="9525" cap="flat" cmpd="sng" algn="ctr">
          <a:solidFill>
            <a:srgbClr val="00205B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 (8)</Template>
  <TotalTime>30</TotalTime>
  <Words>559</Words>
  <Application>Microsoft Office PowerPoint</Application>
  <PresentationFormat>Widescreen</PresentationFormat>
  <Paragraphs>97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Helvetica</vt:lpstr>
      <vt:lpstr>Tahoma</vt:lpstr>
      <vt:lpstr>Times New Roman</vt:lpstr>
      <vt:lpstr>Wingdings</vt:lpstr>
      <vt:lpstr>Viewgraph Landscape Template</vt:lpstr>
      <vt:lpstr>1_Viewgraph Landscape Template</vt:lpstr>
      <vt:lpstr>Clip</vt:lpstr>
      <vt:lpstr>PowerPoint Presentation</vt:lpstr>
      <vt:lpstr>Instrument and Observation geometry</vt:lpstr>
      <vt:lpstr>Moon intrusion</vt:lpstr>
      <vt:lpstr>Data from Eumetsat Polar System (EPS) – “CHART”</vt:lpstr>
      <vt:lpstr>Data from Eumetsat Polar System (EPS) – “CHART”</vt:lpstr>
      <vt:lpstr>Data from Eumetsat Polar System (EPS) – “CHART”</vt:lpstr>
      <vt:lpstr>Data from Eumetsat Polar System (EPS) – “CHART”</vt:lpstr>
      <vt:lpstr>Method</vt:lpstr>
      <vt:lpstr>Results – Along-track Co-registration</vt:lpstr>
      <vt:lpstr>Comparison with pre-launch values</vt:lpstr>
      <vt:lpstr>Usefulness and perspectives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Bonsignori</dc:creator>
  <cp:lastModifiedBy>Roberto Bonsignori</cp:lastModifiedBy>
  <cp:revision>4</cp:revision>
  <cp:lastPrinted>2006-03-06T14:11:17Z</cp:lastPrinted>
  <dcterms:created xsi:type="dcterms:W3CDTF">2020-11-18T09:22:04Z</dcterms:created>
  <dcterms:modified xsi:type="dcterms:W3CDTF">2020-11-18T09:54:50Z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2" name="DM_DOCNUM">
    <vt:lpwstr>1202744</vt:lpwstr>
  </property>
  <property fmtid="{D5CDD505-2E9C-101B-9397-08002B2CF9AE}" pid="13" name="DM_DOCNAME">
    <vt:lpwstr>MHS Coregistration using the Moon</vt:lpwstr>
  </property>
  <property fmtid="{D5CDD505-2E9C-101B-9397-08002B2CF9AE}" pid="14" name="DM_AUTHOR">
    <vt:lpwstr>Roberto Bonsignori</vt:lpwstr>
  </property>
  <property fmtid="{D5CDD505-2E9C-101B-9397-08002B2CF9AE}" pid="15" name="DM_E_DOC_NO">
    <vt:lpwstr>EUM/LEO/VWG/20/1202744</vt:lpwstr>
  </property>
  <property fmtid="{D5CDD505-2E9C-101B-9397-08002B2CF9AE}" pid="16" name="DM_E_VER_NO">
    <vt:lpwstr>1</vt:lpwstr>
  </property>
  <property fmtid="{D5CDD505-2E9C-101B-9397-08002B2CF9AE}" pid="17" name="DM_E_ISS_DATE">
    <vt:lpwstr>18 November 2020</vt:lpwstr>
  </property>
  <property fmtid="{D5CDD505-2E9C-101B-9397-08002B2CF9AE}" pid="18" name="DM_E_FROM_PERS2">
    <vt:lpwstr/>
  </property>
  <property fmtid="{D5CDD505-2E9C-101B-9397-08002B2CF9AE}" pid="19" name="DM_E_CONFID">
    <vt:lpwstr/>
  </property>
  <property fmtid="{D5CDD505-2E9C-101B-9397-08002B2CF9AE}" pid="20" name="DM_E_WBS_CODE">
    <vt:lpwstr/>
  </property>
  <property fmtid="{D5CDD505-2E9C-101B-9397-08002B2CF9AE}" pid="21" name="DM_E_DISTRIB">
    <vt:lpwstr/>
  </property>
</Properties>
</file>