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72" r:id="rId4"/>
  </p:sldMasterIdLst>
  <p:notesMasterIdLst>
    <p:notesMasterId r:id="rId22"/>
  </p:notesMasterIdLst>
  <p:sldIdLst>
    <p:sldId id="256" r:id="rId5"/>
    <p:sldId id="286" r:id="rId6"/>
    <p:sldId id="300" r:id="rId7"/>
    <p:sldId id="301" r:id="rId8"/>
    <p:sldId id="290" r:id="rId9"/>
    <p:sldId id="291" r:id="rId10"/>
    <p:sldId id="292" r:id="rId11"/>
    <p:sldId id="293" r:id="rId12"/>
    <p:sldId id="295" r:id="rId13"/>
    <p:sldId id="296" r:id="rId14"/>
    <p:sldId id="294" r:id="rId15"/>
    <p:sldId id="304" r:id="rId16"/>
    <p:sldId id="297" r:id="rId17"/>
    <p:sldId id="279" r:id="rId18"/>
    <p:sldId id="289" r:id="rId19"/>
    <p:sldId id="298" r:id="rId20"/>
    <p:sldId id="285" r:id="rId21"/>
  </p:sldIdLst>
  <p:sldSz cx="9144000" cy="6858000" type="screen4x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A"/>
    <a:srgbClr val="FF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inimized">
    <p:restoredLeft sz="12149" autoAdjust="0"/>
    <p:restoredTop sz="43418" autoAdjust="0"/>
  </p:normalViewPr>
  <p:slideViewPr>
    <p:cSldViewPr snapToGrid="0">
      <p:cViewPr varScale="1">
        <p:scale>
          <a:sx n="27" d="100"/>
          <a:sy n="27" d="100"/>
        </p:scale>
        <p:origin x="-32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kuyama\02_GSICS\_Webex&#20250;&#21512;\20201116_&#26376;&#26657;&#27491;WS\&#22887;&#23665;&#36039;&#26009;\&#26657;&#27491;&#20516;&#12488;&#12524;&#12531;&#12489;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Sheet1!$C$2</c:f>
              <c:strCache>
                <c:ptCount val="1"/>
                <c:pt idx="0">
                  <c:v>Lunar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Sheet1!$C$11:$C$16</c:f>
                <c:numCache>
                  <c:formatCode>General</c:formatCode>
                  <c:ptCount val="6"/>
                  <c:pt idx="0">
                    <c:v>0.04250193</c:v>
                  </c:pt>
                  <c:pt idx="1">
                    <c:v>0.04940812</c:v>
                  </c:pt>
                  <c:pt idx="2">
                    <c:v>0.0413579</c:v>
                  </c:pt>
                  <c:pt idx="3">
                    <c:v>0.01828001</c:v>
                  </c:pt>
                  <c:pt idx="4">
                    <c:v>0.02647252</c:v>
                  </c:pt>
                  <c:pt idx="5">
                    <c:v>0.02455163</c:v>
                  </c:pt>
                </c:numCache>
              </c:numRef>
            </c:plus>
            <c:minus>
              <c:numRef>
                <c:f>Sheet1!$C$11:$C$16</c:f>
                <c:numCache>
                  <c:formatCode>General</c:formatCode>
                  <c:ptCount val="6"/>
                  <c:pt idx="0">
                    <c:v>0.04250193</c:v>
                  </c:pt>
                  <c:pt idx="1">
                    <c:v>0.04940812</c:v>
                  </c:pt>
                  <c:pt idx="2">
                    <c:v>0.0413579</c:v>
                  </c:pt>
                  <c:pt idx="3">
                    <c:v>0.01828001</c:v>
                  </c:pt>
                  <c:pt idx="4">
                    <c:v>0.02647252</c:v>
                  </c:pt>
                  <c:pt idx="5">
                    <c:v>0.02455163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Sheet1!$B$3:$B$8</c:f>
              <c:strCache>
                <c:ptCount val="6"/>
                <c:pt idx="0">
                  <c:v>B01</c:v>
                </c:pt>
                <c:pt idx="1">
                  <c:v>B02</c:v>
                </c:pt>
                <c:pt idx="2">
                  <c:v>B03</c:v>
                </c:pt>
                <c:pt idx="3">
                  <c:v>B04</c:v>
                </c:pt>
                <c:pt idx="4">
                  <c:v>B05</c:v>
                </c:pt>
                <c:pt idx="5">
                  <c:v>B06</c:v>
                </c:pt>
              </c:strCache>
            </c:strRef>
          </c:cat>
          <c:val>
            <c:numRef>
              <c:f>Sheet1!$C$3:$C$8</c:f>
              <c:numCache>
                <c:formatCode>General</c:formatCode>
                <c:ptCount val="6"/>
                <c:pt idx="0">
                  <c:v>-0.38103453</c:v>
                </c:pt>
                <c:pt idx="1">
                  <c:v>-0.49763599</c:v>
                </c:pt>
                <c:pt idx="2">
                  <c:v>-0.76224766</c:v>
                </c:pt>
                <c:pt idx="3">
                  <c:v>-0.62124855</c:v>
                </c:pt>
                <c:pt idx="4">
                  <c:v>-0.09653801</c:v>
                </c:pt>
                <c:pt idx="5">
                  <c:v>-0.16107744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C63-446B-AAE5-B7E15F1A65B7}"/>
            </c:ext>
          </c:extLst>
        </c:ser>
        <c:ser>
          <c:idx val="1"/>
          <c:order val="1"/>
          <c:tx>
            <c:strRef>
              <c:f>Sheet1!$D$2</c:f>
              <c:strCache>
                <c:ptCount val="1"/>
                <c:pt idx="0">
                  <c:v>SD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Sheet1!$D$11:$D$16</c:f>
                <c:numCache>
                  <c:formatCode>General</c:formatCode>
                  <c:ptCount val="6"/>
                  <c:pt idx="0">
                    <c:v>0.01483134</c:v>
                  </c:pt>
                  <c:pt idx="1">
                    <c:v>0.0164524</c:v>
                  </c:pt>
                  <c:pt idx="2">
                    <c:v>0.01291743</c:v>
                  </c:pt>
                  <c:pt idx="3">
                    <c:v>0.01304265</c:v>
                  </c:pt>
                  <c:pt idx="4">
                    <c:v>0.02110586</c:v>
                  </c:pt>
                  <c:pt idx="5">
                    <c:v>0.01895827</c:v>
                  </c:pt>
                </c:numCache>
              </c:numRef>
            </c:plus>
            <c:minus>
              <c:numRef>
                <c:f>Sheet1!$D$11:$D$16</c:f>
                <c:numCache>
                  <c:formatCode>General</c:formatCode>
                  <c:ptCount val="6"/>
                  <c:pt idx="0">
                    <c:v>0.01483134</c:v>
                  </c:pt>
                  <c:pt idx="1">
                    <c:v>0.0164524</c:v>
                  </c:pt>
                  <c:pt idx="2">
                    <c:v>0.01291743</c:v>
                  </c:pt>
                  <c:pt idx="3">
                    <c:v>0.01304265</c:v>
                  </c:pt>
                  <c:pt idx="4">
                    <c:v>0.02110586</c:v>
                  </c:pt>
                  <c:pt idx="5">
                    <c:v>0.01895827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Sheet1!$B$3:$B$8</c:f>
              <c:strCache>
                <c:ptCount val="6"/>
                <c:pt idx="0">
                  <c:v>B01</c:v>
                </c:pt>
                <c:pt idx="1">
                  <c:v>B02</c:v>
                </c:pt>
                <c:pt idx="2">
                  <c:v>B03</c:v>
                </c:pt>
                <c:pt idx="3">
                  <c:v>B04</c:v>
                </c:pt>
                <c:pt idx="4">
                  <c:v>B05</c:v>
                </c:pt>
                <c:pt idx="5">
                  <c:v>B06</c:v>
                </c:pt>
              </c:strCache>
            </c:strRef>
          </c:cat>
          <c:val>
            <c:numRef>
              <c:f>Sheet1!$D$3:$D$8</c:f>
              <c:numCache>
                <c:formatCode>General</c:formatCode>
                <c:ptCount val="6"/>
                <c:pt idx="0">
                  <c:v>-0.41538327</c:v>
                </c:pt>
                <c:pt idx="1">
                  <c:v>-0.36445543</c:v>
                </c:pt>
                <c:pt idx="2">
                  <c:v>-0.53778673</c:v>
                </c:pt>
                <c:pt idx="3">
                  <c:v>-0.55453522</c:v>
                </c:pt>
                <c:pt idx="4">
                  <c:v>-0.05759692</c:v>
                </c:pt>
                <c:pt idx="5">
                  <c:v>-0.02309002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C63-446B-AAE5-B7E15F1A65B7}"/>
            </c:ext>
          </c:extLst>
        </c:ser>
        <c:ser>
          <c:idx val="3"/>
          <c:order val="2"/>
          <c:tx>
            <c:strRef>
              <c:f>Sheet1!$E$2</c:f>
              <c:strCache>
                <c:ptCount val="1"/>
                <c:pt idx="0">
                  <c:v>RTM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Sheet1!$E$11:$E$16</c:f>
                <c:numCache>
                  <c:formatCode>General</c:formatCode>
                  <c:ptCount val="6"/>
                  <c:pt idx="0">
                    <c:v>0.04445754</c:v>
                  </c:pt>
                  <c:pt idx="1">
                    <c:v>0.04481452</c:v>
                  </c:pt>
                  <c:pt idx="2">
                    <c:v>0.04396496</c:v>
                  </c:pt>
                  <c:pt idx="3">
                    <c:v>0.04001947</c:v>
                  </c:pt>
                  <c:pt idx="4">
                    <c:v>0.04588344</c:v>
                  </c:pt>
                  <c:pt idx="5">
                    <c:v>0.06321649</c:v>
                  </c:pt>
                </c:numCache>
              </c:numRef>
            </c:plus>
            <c:minus>
              <c:numRef>
                <c:f>Sheet1!$E$11:$E$16</c:f>
                <c:numCache>
                  <c:formatCode>General</c:formatCode>
                  <c:ptCount val="6"/>
                  <c:pt idx="0">
                    <c:v>0.04445754</c:v>
                  </c:pt>
                  <c:pt idx="1">
                    <c:v>0.04481452</c:v>
                  </c:pt>
                  <c:pt idx="2">
                    <c:v>0.04396496</c:v>
                  </c:pt>
                  <c:pt idx="3">
                    <c:v>0.04001947</c:v>
                  </c:pt>
                  <c:pt idx="4">
                    <c:v>0.04588344</c:v>
                  </c:pt>
                  <c:pt idx="5">
                    <c:v>0.06321649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Sheet1!$B$3:$B$8</c:f>
              <c:strCache>
                <c:ptCount val="6"/>
                <c:pt idx="0">
                  <c:v>B01</c:v>
                </c:pt>
                <c:pt idx="1">
                  <c:v>B02</c:v>
                </c:pt>
                <c:pt idx="2">
                  <c:v>B03</c:v>
                </c:pt>
                <c:pt idx="3">
                  <c:v>B04</c:v>
                </c:pt>
                <c:pt idx="4">
                  <c:v>B05</c:v>
                </c:pt>
                <c:pt idx="5">
                  <c:v>B06</c:v>
                </c:pt>
              </c:strCache>
            </c:strRef>
          </c:cat>
          <c:val>
            <c:numRef>
              <c:f>Sheet1!$E$3:$E$8</c:f>
              <c:numCache>
                <c:formatCode>General</c:formatCode>
                <c:ptCount val="6"/>
                <c:pt idx="0">
                  <c:v>-0.4682519</c:v>
                </c:pt>
                <c:pt idx="1">
                  <c:v>-0.5777077</c:v>
                </c:pt>
                <c:pt idx="2">
                  <c:v>-0.8160029</c:v>
                </c:pt>
                <c:pt idx="3">
                  <c:v>-0.7048326</c:v>
                </c:pt>
                <c:pt idx="4">
                  <c:v>-0.1924597</c:v>
                </c:pt>
                <c:pt idx="5">
                  <c:v>-0.2403602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C63-446B-AAE5-B7E15F1A65B7}"/>
            </c:ext>
          </c:extLst>
        </c:ser>
        <c:ser>
          <c:idx val="4"/>
          <c:order val="3"/>
          <c:tx>
            <c:strRef>
              <c:f>Sheet1!$F$2</c:f>
              <c:strCache>
                <c:ptCount val="1"/>
                <c:pt idx="0">
                  <c:v>Ray-match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Sheet1!$F$11:$F$16</c:f>
                <c:numCache>
                  <c:formatCode>General</c:formatCode>
                  <c:ptCount val="6"/>
                  <c:pt idx="0">
                    <c:v>0.04381083</c:v>
                  </c:pt>
                  <c:pt idx="1">
                    <c:v>0.03896005</c:v>
                  </c:pt>
                  <c:pt idx="2">
                    <c:v>0.03781138</c:v>
                  </c:pt>
                  <c:pt idx="3">
                    <c:v>0.03600458</c:v>
                  </c:pt>
                  <c:pt idx="4">
                    <c:v>0.05536612</c:v>
                  </c:pt>
                  <c:pt idx="5">
                    <c:v>0.04764584</c:v>
                  </c:pt>
                </c:numCache>
              </c:numRef>
            </c:plus>
            <c:minus>
              <c:numRef>
                <c:f>Sheet1!$F$11:$F$16</c:f>
                <c:numCache>
                  <c:formatCode>General</c:formatCode>
                  <c:ptCount val="6"/>
                  <c:pt idx="0">
                    <c:v>0.04381083</c:v>
                  </c:pt>
                  <c:pt idx="1">
                    <c:v>0.03896005</c:v>
                  </c:pt>
                  <c:pt idx="2">
                    <c:v>0.03781138</c:v>
                  </c:pt>
                  <c:pt idx="3">
                    <c:v>0.03600458</c:v>
                  </c:pt>
                  <c:pt idx="4">
                    <c:v>0.05536612</c:v>
                  </c:pt>
                  <c:pt idx="5">
                    <c:v>0.04764584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Sheet1!$B$3:$B$8</c:f>
              <c:strCache>
                <c:ptCount val="6"/>
                <c:pt idx="0">
                  <c:v>B01</c:v>
                </c:pt>
                <c:pt idx="1">
                  <c:v>B02</c:v>
                </c:pt>
                <c:pt idx="2">
                  <c:v>B03</c:v>
                </c:pt>
                <c:pt idx="3">
                  <c:v>B04</c:v>
                </c:pt>
                <c:pt idx="4">
                  <c:v>B05</c:v>
                </c:pt>
                <c:pt idx="5">
                  <c:v>B06</c:v>
                </c:pt>
              </c:strCache>
            </c:strRef>
          </c:cat>
          <c:val>
            <c:numRef>
              <c:f>Sheet1!$F$3:$F$8</c:f>
              <c:numCache>
                <c:formatCode>General</c:formatCode>
                <c:ptCount val="6"/>
                <c:pt idx="0">
                  <c:v>-0.3984868</c:v>
                </c:pt>
                <c:pt idx="1">
                  <c:v>-0.5230555</c:v>
                </c:pt>
                <c:pt idx="2">
                  <c:v>-0.7499263</c:v>
                </c:pt>
                <c:pt idx="3">
                  <c:v>-0.6224065</c:v>
                </c:pt>
                <c:pt idx="4">
                  <c:v>-0.2639201</c:v>
                </c:pt>
                <c:pt idx="5">
                  <c:v>-0.2307913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C63-446B-AAE5-B7E15F1A65B7}"/>
            </c:ext>
          </c:extLst>
        </c:ser>
        <c:ser>
          <c:idx val="2"/>
          <c:order val="4"/>
          <c:tx>
            <c:strRef>
              <c:f>Sheet1!$G$2</c:f>
              <c:strCache>
                <c:ptCount val="1"/>
                <c:pt idx="0">
                  <c:v>DCC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Sheet1!$G$11:$G$16</c:f>
                <c:numCache>
                  <c:formatCode>General</c:formatCode>
                  <c:ptCount val="6"/>
                  <c:pt idx="0">
                    <c:v>0.1433977</c:v>
                  </c:pt>
                  <c:pt idx="1">
                    <c:v>0.1381772</c:v>
                  </c:pt>
                  <c:pt idx="2">
                    <c:v>0.1531389</c:v>
                  </c:pt>
                  <c:pt idx="3">
                    <c:v>0.1478617</c:v>
                  </c:pt>
                </c:numCache>
              </c:numRef>
            </c:plus>
            <c:minus>
              <c:numRef>
                <c:f>Sheet1!$G$11:$G$16</c:f>
                <c:numCache>
                  <c:formatCode>General</c:formatCode>
                  <c:ptCount val="6"/>
                  <c:pt idx="0">
                    <c:v>0.1433977</c:v>
                  </c:pt>
                  <c:pt idx="1">
                    <c:v>0.1381772</c:v>
                  </c:pt>
                  <c:pt idx="2">
                    <c:v>0.1531389</c:v>
                  </c:pt>
                  <c:pt idx="3">
                    <c:v>0.1478617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Sheet1!$B$3:$B$8</c:f>
              <c:strCache>
                <c:ptCount val="6"/>
                <c:pt idx="0">
                  <c:v>B01</c:v>
                </c:pt>
                <c:pt idx="1">
                  <c:v>B02</c:v>
                </c:pt>
                <c:pt idx="2">
                  <c:v>B03</c:v>
                </c:pt>
                <c:pt idx="3">
                  <c:v>B04</c:v>
                </c:pt>
                <c:pt idx="4">
                  <c:v>B05</c:v>
                </c:pt>
                <c:pt idx="5">
                  <c:v>B06</c:v>
                </c:pt>
              </c:strCache>
            </c:strRef>
          </c:cat>
          <c:val>
            <c:numRef>
              <c:f>Sheet1!$G$3:$G$8</c:f>
              <c:numCache>
                <c:formatCode>General</c:formatCode>
                <c:ptCount val="6"/>
                <c:pt idx="0">
                  <c:v>-0.2184018</c:v>
                </c:pt>
                <c:pt idx="1">
                  <c:v>-0.3797207</c:v>
                </c:pt>
                <c:pt idx="2">
                  <c:v>-0.6875035</c:v>
                </c:pt>
                <c:pt idx="3">
                  <c:v>-0.5697591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CC63-446B-AAE5-B7E15F1A65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121505416"/>
        <c:axId val="2127790040"/>
      </c:barChart>
      <c:catAx>
        <c:axId val="2121505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27790040"/>
        <c:crosses val="autoZero"/>
        <c:auto val="1"/>
        <c:lblAlgn val="ctr"/>
        <c:lblOffset val="100"/>
        <c:noMultiLvlLbl val="0"/>
      </c:catAx>
      <c:valAx>
        <c:axId val="2127790040"/>
        <c:scaling>
          <c:orientation val="minMax"/>
          <c:max val="0.0"/>
          <c:min val="-1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2121505416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400"/>
      </a:pPr>
      <a:endParaRPr lang="ja-JP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A5EF15-92F4-44A9-9257-6661BC73F2F3}" type="datetimeFigureOut">
              <a:rPr kumimoji="1" lang="ja-JP" altLang="en-US" smtClean="0"/>
              <a:t>20/11/17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BD1D6-09A4-4C95-B30A-4C9050822A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123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BD1D6-09A4-4C95-B30A-4C9050822A3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46266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BD1D6-09A4-4C95-B30A-4C9050822A39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71915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BD1D6-09A4-4C95-B30A-4C9050822A39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4509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BD1D6-09A4-4C95-B30A-4C9050822A39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48221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BD1D6-09A4-4C95-B30A-4C9050822A39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63564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F4B767-2209-4C52-904A-6012993F7386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5129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1EF8E6-0958-4B62-84DE-4606F1A2C61B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0800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BD1D6-09A4-4C95-B30A-4C9050822A39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8574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BD1D6-09A4-4C95-B30A-4C9050822A3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64109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BD1D6-09A4-4C95-B30A-4C9050822A3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0187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BD1D6-09A4-4C95-B30A-4C9050822A3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7537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BD1D6-09A4-4C95-B30A-4C9050822A3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10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7EAFB-5C6B-4DC1-991F-5F3BC1DFE382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8436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2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BD1D6-09A4-4C95-B30A-4C9050822A3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3335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C7EAFB-5C6B-4DC1-991F-5F3BC1DFE38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322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ABD1D6-09A4-4C95-B30A-4C9050822A39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2891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34807"/>
            <a:ext cx="2057400" cy="297030"/>
          </a:xfrm>
          <a:prstGeom prst="rect">
            <a:avLst/>
          </a:prstGeom>
        </p:spPr>
        <p:txBody>
          <a:bodyPr/>
          <a:lstStyle/>
          <a:p>
            <a:fld id="{FD64A36E-6E90-4631-9468-4C3E96CCB863}" type="datetime1">
              <a:rPr kumimoji="1" lang="ja-JP" altLang="en-US" smtClean="0"/>
              <a:t>20/11/17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34807"/>
            <a:ext cx="3086100" cy="297030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3F8-0B1D-47FF-A031-03C7A8F45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61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34807"/>
            <a:ext cx="2057400" cy="297030"/>
          </a:xfrm>
          <a:prstGeom prst="rect">
            <a:avLst/>
          </a:prstGeom>
        </p:spPr>
        <p:txBody>
          <a:bodyPr/>
          <a:lstStyle/>
          <a:p>
            <a:fld id="{AFCF4D5C-0F4A-4328-A999-37EF996667E2}" type="datetime1">
              <a:rPr kumimoji="1" lang="ja-JP" altLang="en-US" smtClean="0"/>
              <a:t>20/11/17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34807"/>
            <a:ext cx="3086100" cy="29703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3F8-0B1D-47FF-A031-03C7A8F45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6693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34807"/>
            <a:ext cx="2057400" cy="297030"/>
          </a:xfrm>
          <a:prstGeom prst="rect">
            <a:avLst/>
          </a:prstGeom>
        </p:spPr>
        <p:txBody>
          <a:bodyPr/>
          <a:lstStyle/>
          <a:p>
            <a:fld id="{D6991D06-BA9C-4771-A42C-41885F745276}" type="datetime1">
              <a:rPr kumimoji="1" lang="ja-JP" altLang="en-US" smtClean="0"/>
              <a:t>20/11/17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34807"/>
            <a:ext cx="3086100" cy="29703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3F8-0B1D-47FF-A031-03C7A8F45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65649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7775"/>
            <a:ext cx="7886700" cy="507419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9519" y="6556303"/>
            <a:ext cx="608943" cy="297030"/>
          </a:xfrm>
        </p:spPr>
        <p:txBody>
          <a:bodyPr/>
          <a:lstStyle/>
          <a:p>
            <a:fld id="{53A153F8-0B1D-47FF-A031-03C7A8F45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2" name="直線コネクタ 11"/>
          <p:cNvCxnSpPr/>
          <p:nvPr userDrawn="1"/>
        </p:nvCxnSpPr>
        <p:spPr>
          <a:xfrm flipV="1">
            <a:off x="134007" y="974743"/>
            <a:ext cx="8844455" cy="1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24000">
                  <a:schemeClr val="accent1">
                    <a:lumMod val="45000"/>
                    <a:lumOff val="55000"/>
                  </a:schemeClr>
                </a:gs>
                <a:gs pos="100000">
                  <a:srgbClr val="002060"/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9285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534807"/>
            <a:ext cx="2057400" cy="297030"/>
          </a:xfrm>
          <a:prstGeom prst="rect">
            <a:avLst/>
          </a:prstGeom>
        </p:spPr>
        <p:txBody>
          <a:bodyPr/>
          <a:lstStyle/>
          <a:p>
            <a:fld id="{6E886DD8-BDEC-4E5E-B309-505E17126BAA}" type="datetime1">
              <a:rPr kumimoji="1" lang="ja-JP" altLang="en-US" smtClean="0"/>
              <a:t>20/11/17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34807"/>
            <a:ext cx="3086100" cy="29703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3F8-0B1D-47FF-A031-03C7A8F45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6035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534807"/>
            <a:ext cx="2057400" cy="297030"/>
          </a:xfrm>
          <a:prstGeom prst="rect">
            <a:avLst/>
          </a:prstGeom>
        </p:spPr>
        <p:txBody>
          <a:bodyPr/>
          <a:lstStyle/>
          <a:p>
            <a:fld id="{4159CD87-3065-461A-856D-195C07338180}" type="datetime1">
              <a:rPr kumimoji="1" lang="ja-JP" altLang="en-US" smtClean="0"/>
              <a:t>20/11/17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534807"/>
            <a:ext cx="3086100" cy="29703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3F8-0B1D-47FF-A031-03C7A8F45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0476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534807"/>
            <a:ext cx="2057400" cy="297030"/>
          </a:xfrm>
          <a:prstGeom prst="rect">
            <a:avLst/>
          </a:prstGeom>
        </p:spPr>
        <p:txBody>
          <a:bodyPr/>
          <a:lstStyle/>
          <a:p>
            <a:fld id="{906E736A-B37F-4EB6-B922-70569E54C80D}" type="datetime1">
              <a:rPr kumimoji="1" lang="ja-JP" altLang="en-US" smtClean="0"/>
              <a:t>20/11/17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534807"/>
            <a:ext cx="3086100" cy="29703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3F8-0B1D-47FF-A031-03C7A8F45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8350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534807"/>
            <a:ext cx="2057400" cy="297030"/>
          </a:xfrm>
          <a:prstGeom prst="rect">
            <a:avLst/>
          </a:prstGeom>
        </p:spPr>
        <p:txBody>
          <a:bodyPr/>
          <a:lstStyle/>
          <a:p>
            <a:fld id="{024EBF78-B968-46D4-B36D-C9D06C3856ED}" type="datetime1">
              <a:rPr kumimoji="1" lang="ja-JP" altLang="en-US" smtClean="0"/>
              <a:t>20/11/17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534807"/>
            <a:ext cx="3086100" cy="29703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3F8-0B1D-47FF-A031-03C7A8F45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7593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534807"/>
            <a:ext cx="2057400" cy="297030"/>
          </a:xfrm>
          <a:prstGeom prst="rect">
            <a:avLst/>
          </a:prstGeom>
        </p:spPr>
        <p:txBody>
          <a:bodyPr/>
          <a:lstStyle/>
          <a:p>
            <a:fld id="{3306A5BB-904A-42C3-B049-B35BEDE14CE4}" type="datetime1">
              <a:rPr kumimoji="1" lang="ja-JP" altLang="en-US" smtClean="0"/>
              <a:t>20/11/17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534807"/>
            <a:ext cx="3086100" cy="29703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3F8-0B1D-47FF-A031-03C7A8F45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78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534807"/>
            <a:ext cx="2057400" cy="297030"/>
          </a:xfrm>
          <a:prstGeom prst="rect">
            <a:avLst/>
          </a:prstGeom>
        </p:spPr>
        <p:txBody>
          <a:bodyPr/>
          <a:lstStyle/>
          <a:p>
            <a:fld id="{DBC5856E-62B0-4442-A36C-881B34D6B4B7}" type="datetime1">
              <a:rPr kumimoji="1" lang="ja-JP" altLang="en-US" smtClean="0"/>
              <a:t>20/11/17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534807"/>
            <a:ext cx="3086100" cy="29703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3F8-0B1D-47FF-A031-03C7A8F45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852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534807"/>
            <a:ext cx="2057400" cy="297030"/>
          </a:xfrm>
          <a:prstGeom prst="rect">
            <a:avLst/>
          </a:prstGeom>
        </p:spPr>
        <p:txBody>
          <a:bodyPr/>
          <a:lstStyle/>
          <a:p>
            <a:fld id="{DEFC2ABE-9D29-4A83-8037-AAD1F80636DB}" type="datetime1">
              <a:rPr kumimoji="1" lang="ja-JP" altLang="en-US" smtClean="0"/>
              <a:t>20/11/17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534807"/>
            <a:ext cx="3086100" cy="297030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3F8-0B1D-47FF-A031-03C7A8F457F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7210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>
          <a:xfrm>
            <a:off x="0" y="-2"/>
            <a:ext cx="9144000" cy="119226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53558" y="215349"/>
            <a:ext cx="5661791" cy="704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014341"/>
            <a:ext cx="7886700" cy="53102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 smtClean="0"/>
              <a:t>マスター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6406" y="6374530"/>
            <a:ext cx="608943" cy="297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A153F8-0B1D-47FF-A031-03C7A8F457FD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sp>
        <p:nvSpPr>
          <p:cNvPr id="8" name="Rectangle 8"/>
          <p:cNvSpPr>
            <a:spLocks noChangeArrowheads="1"/>
          </p:cNvSpPr>
          <p:nvPr userDrawn="1"/>
        </p:nvSpPr>
        <p:spPr bwMode="auto">
          <a:xfrm>
            <a:off x="457200" y="6400808"/>
            <a:ext cx="56467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it-IT" altLang="ja-JP" sz="1000" b="1" dirty="0" smtClean="0"/>
              <a:t>Lunar calibration workshop, </a:t>
            </a:r>
            <a:r>
              <a:rPr lang="en-US" altLang="ja-JP" sz="1000" b="1" dirty="0" smtClean="0"/>
              <a:t>19</a:t>
            </a:r>
            <a:r>
              <a:rPr lang="it-IT" altLang="ja-JP" sz="1000" b="1" baseline="0" dirty="0" smtClean="0"/>
              <a:t> November 20</a:t>
            </a:r>
            <a:r>
              <a:rPr lang="en-US" altLang="ja-JP" sz="1000" b="1" baseline="0" dirty="0" smtClean="0"/>
              <a:t>20</a:t>
            </a:r>
            <a:r>
              <a:rPr lang="it-IT" altLang="ja-JP" sz="1000" b="1" baseline="0" dirty="0" smtClean="0"/>
              <a:t>, </a:t>
            </a:r>
            <a:r>
              <a:rPr lang="en-US" altLang="ja-JP" sz="1000" b="1" baseline="0" dirty="0" smtClean="0"/>
              <a:t>online</a:t>
            </a:r>
            <a:r>
              <a:rPr lang="ja-JP" altLang="en-US" sz="1000" b="1" baseline="0" dirty="0" smtClean="0"/>
              <a:t> </a:t>
            </a:r>
            <a:r>
              <a:rPr lang="en-US" altLang="ja-JP" sz="1000" b="1" baseline="0" dirty="0" smtClean="0"/>
              <a:t>meeting</a:t>
            </a:r>
            <a:endParaRPr lang="en-US" altLang="ja-JP" sz="1000" b="1" dirty="0"/>
          </a:p>
        </p:txBody>
      </p:sp>
      <p:sp>
        <p:nvSpPr>
          <p:cNvPr id="9" name="Line 11"/>
          <p:cNvSpPr>
            <a:spLocks noChangeShapeType="1"/>
          </p:cNvSpPr>
          <p:nvPr userDrawn="1"/>
        </p:nvSpPr>
        <p:spPr bwMode="auto">
          <a:xfrm flipV="1">
            <a:off x="457200" y="6324600"/>
            <a:ext cx="8229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10" name="Picture 2" descr="C:\Users\miu\Dropbox\gsics_WG_logo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57200" y="272871"/>
            <a:ext cx="2293516" cy="58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85141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7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3.gif"/><Relationship Id="rId5" Type="http://schemas.openxmlformats.org/officeDocument/2006/relationships/image" Target="../media/image11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93752" y="1718710"/>
            <a:ext cx="7772400" cy="1570037"/>
          </a:xfrm>
        </p:spPr>
        <p:txBody>
          <a:bodyPr>
            <a:normAutofit/>
          </a:bodyPr>
          <a:lstStyle/>
          <a:p>
            <a:r>
              <a:rPr lang="en-US" altLang="ja-JP" sz="4000" dirty="0" smtClean="0"/>
              <a:t>Lunar calibration and </a:t>
            </a:r>
            <a:br>
              <a:rPr lang="en-US" altLang="ja-JP" sz="4000" dirty="0" smtClean="0"/>
            </a:br>
            <a:r>
              <a:rPr lang="en-US" altLang="ja-JP" sz="4000" dirty="0" smtClean="0"/>
              <a:t>Himawari-8 AHI monitoring</a:t>
            </a:r>
            <a:endParaRPr kumimoji="1" lang="ja-JP" altLang="en-US" sz="40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3108960" y="5130800"/>
            <a:ext cx="5613400" cy="1160508"/>
          </a:xfrm>
        </p:spPr>
        <p:txBody>
          <a:bodyPr>
            <a:normAutofit/>
          </a:bodyPr>
          <a:lstStyle/>
          <a:p>
            <a:pPr algn="r">
              <a:spcBef>
                <a:spcPts val="600"/>
              </a:spcBef>
            </a:pPr>
            <a:r>
              <a:rPr kumimoji="1" lang="en-US" altLang="ja-JP" sz="2000" dirty="0" smtClean="0"/>
              <a:t>Meteorological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satellite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center</a:t>
            </a:r>
            <a:r>
              <a:rPr lang="en-US" altLang="ja-JP" sz="2000" dirty="0" smtClean="0"/>
              <a:t>,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JMA</a:t>
            </a:r>
          </a:p>
          <a:p>
            <a:pPr algn="r">
              <a:spcBef>
                <a:spcPts val="600"/>
              </a:spcBef>
            </a:pPr>
            <a:r>
              <a:rPr kumimoji="1" lang="en-US" altLang="ja-JP" sz="2000" dirty="0" smtClean="0"/>
              <a:t>OKUYAMA </a:t>
            </a:r>
            <a:r>
              <a:rPr kumimoji="1" lang="en-US" altLang="ja-JP" sz="2000" dirty="0" err="1" smtClean="0"/>
              <a:t>Arata</a:t>
            </a:r>
            <a:endParaRPr kumimoji="1" lang="en-US" altLang="ja-JP" sz="2000" dirty="0" smtClean="0"/>
          </a:p>
        </p:txBody>
      </p:sp>
      <p:sp>
        <p:nvSpPr>
          <p:cNvPr id="7" name="サブタイトル 2"/>
          <p:cNvSpPr txBox="1">
            <a:spLocks/>
          </p:cNvSpPr>
          <p:nvPr/>
        </p:nvSpPr>
        <p:spPr>
          <a:xfrm>
            <a:off x="1727200" y="3178946"/>
            <a:ext cx="6085840" cy="16978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ja-JP" altLang="en-US" sz="20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861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51AA-04F1-430A-BA96-9395E07D2B6E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28" name="図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941" y="1395168"/>
            <a:ext cx="6777701" cy="4873656"/>
          </a:xfrm>
          <a:prstGeom prst="rect">
            <a:avLst/>
          </a:prstGeom>
        </p:spPr>
      </p:pic>
      <p:sp>
        <p:nvSpPr>
          <p:cNvPr id="29" name="タイトル 28"/>
          <p:cNvSpPr>
            <a:spLocks noGrp="1"/>
          </p:cNvSpPr>
          <p:nvPr>
            <p:ph type="title"/>
          </p:nvPr>
        </p:nvSpPr>
        <p:spPr>
          <a:xfrm>
            <a:off x="2853557" y="215349"/>
            <a:ext cx="5829705" cy="704395"/>
          </a:xfrm>
        </p:spPr>
        <p:txBody>
          <a:bodyPr>
            <a:normAutofit fontScale="90000"/>
          </a:bodyPr>
          <a:lstStyle/>
          <a:p>
            <a:r>
              <a:rPr lang="en-US" altLang="ja-JP" dirty="0" smtClean="0"/>
              <a:t>Typical</a:t>
            </a:r>
            <a:r>
              <a:rPr lang="ja-JP" altLang="en-US" dirty="0" smtClean="0"/>
              <a:t> </a:t>
            </a:r>
            <a:r>
              <a:rPr lang="en-US" altLang="ja-JP" dirty="0" smtClean="0"/>
              <a:t>observation</a:t>
            </a:r>
            <a:r>
              <a:rPr lang="ja-JP" altLang="en-US" dirty="0" smtClean="0"/>
              <a:t> </a:t>
            </a:r>
            <a:r>
              <a:rPr lang="en-US" altLang="ja-JP" dirty="0" smtClean="0"/>
              <a:t>“timeline”</a:t>
            </a:r>
            <a:endParaRPr lang="en-US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551734" y="2860590"/>
            <a:ext cx="1442301" cy="307777"/>
          </a:xfrm>
          <a:prstGeom prst="rect">
            <a:avLst/>
          </a:prstGeom>
          <a:solidFill>
            <a:srgbClr val="FFFF0A"/>
          </a:solidFill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Space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1400" dirty="0" err="1" smtClean="0">
                <a:solidFill>
                  <a:schemeClr val="tx1"/>
                </a:solidFill>
              </a:rPr>
              <a:t>obs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(SP)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7551733" y="3198211"/>
            <a:ext cx="1442301" cy="307777"/>
          </a:xfrm>
          <a:prstGeom prst="rect">
            <a:avLst/>
          </a:prstGeom>
          <a:solidFill>
            <a:srgbClr val="FF99FF"/>
          </a:solidFill>
          <a:ln>
            <a:solidFill>
              <a:srgbClr val="00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en-US" altLang="ja-JP" sz="1400" dirty="0" smtClean="0">
                <a:solidFill>
                  <a:schemeClr val="tx1"/>
                </a:solidFill>
              </a:rPr>
              <a:t>Lunar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1400" dirty="0" err="1" smtClean="0">
                <a:solidFill>
                  <a:schemeClr val="tx1"/>
                </a:solidFill>
              </a:rPr>
              <a:t>obs</a:t>
            </a:r>
            <a:r>
              <a:rPr kumimoji="1" lang="ja-JP" altLang="en-US" sz="1400" dirty="0" smtClean="0">
                <a:solidFill>
                  <a:schemeClr val="tx1"/>
                </a:solidFill>
              </a:rPr>
              <a:t> </a:t>
            </a:r>
            <a:r>
              <a:rPr kumimoji="1" lang="en-US" altLang="ja-JP" sz="1400" dirty="0" smtClean="0">
                <a:solidFill>
                  <a:schemeClr val="tx1"/>
                </a:solidFill>
              </a:rPr>
              <a:t>(R5)</a:t>
            </a:r>
            <a:endParaRPr kumimoji="1" lang="ja-JP" altLang="en-US" sz="1400" dirty="0">
              <a:solidFill>
                <a:schemeClr val="tx1"/>
              </a:solidFill>
            </a:endParaRPr>
          </a:p>
        </p:txBody>
      </p:sp>
      <p:sp>
        <p:nvSpPr>
          <p:cNvPr id="7" name="TextBox 8"/>
          <p:cNvSpPr txBox="1"/>
          <p:nvPr/>
        </p:nvSpPr>
        <p:spPr>
          <a:xfrm rot="16200000">
            <a:off x="340891" y="5403221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[sec]</a:t>
            </a:r>
          </a:p>
        </p:txBody>
      </p:sp>
      <p:cxnSp>
        <p:nvCxnSpPr>
          <p:cNvPr id="8" name="Straight Arrow Connector 10"/>
          <p:cNvCxnSpPr/>
          <p:nvPr/>
        </p:nvCxnSpPr>
        <p:spPr>
          <a:xfrm>
            <a:off x="822875" y="1848105"/>
            <a:ext cx="0" cy="4104456"/>
          </a:xfrm>
          <a:prstGeom prst="straightConnector1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21"/>
          <p:cNvCxnSpPr/>
          <p:nvPr/>
        </p:nvCxnSpPr>
        <p:spPr>
          <a:xfrm>
            <a:off x="1319308" y="1261590"/>
            <a:ext cx="5904656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26"/>
          <p:cNvSpPr txBox="1"/>
          <p:nvPr/>
        </p:nvSpPr>
        <p:spPr>
          <a:xfrm>
            <a:off x="7202944" y="1013827"/>
            <a:ext cx="628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[sec]</a:t>
            </a:r>
          </a:p>
        </p:txBody>
      </p:sp>
      <p:grpSp>
        <p:nvGrpSpPr>
          <p:cNvPr id="11" name="グループ化 10"/>
          <p:cNvGrpSpPr/>
          <p:nvPr/>
        </p:nvGrpSpPr>
        <p:grpSpPr>
          <a:xfrm>
            <a:off x="7946238" y="1398305"/>
            <a:ext cx="1075640" cy="1015283"/>
            <a:chOff x="4339291" y="163239"/>
            <a:chExt cx="1506271" cy="1465561"/>
          </a:xfrm>
        </p:grpSpPr>
        <p:pic>
          <p:nvPicPr>
            <p:cNvPr id="12" name="Picture 5" descr="クリップボード0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6" t="2595" r="1730" b="3988"/>
            <a:stretch>
              <a:fillRect/>
            </a:stretch>
          </p:blipFill>
          <p:spPr bwMode="auto">
            <a:xfrm>
              <a:off x="4339291" y="163239"/>
              <a:ext cx="1506271" cy="1465561"/>
            </a:xfrm>
            <a:prstGeom prst="rect">
              <a:avLst/>
            </a:prstGeom>
            <a:noFill/>
            <a:ln>
              <a:noFill/>
            </a:ln>
            <a:extLst/>
          </p:spPr>
        </p:pic>
        <p:cxnSp>
          <p:nvCxnSpPr>
            <p:cNvPr id="13" name="Straight Arrow Connector 19"/>
            <p:cNvCxnSpPr/>
            <p:nvPr/>
          </p:nvCxnSpPr>
          <p:spPr>
            <a:xfrm>
              <a:off x="4724731" y="311448"/>
              <a:ext cx="720080" cy="0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22"/>
            <p:cNvCxnSpPr/>
            <p:nvPr/>
          </p:nvCxnSpPr>
          <p:spPr>
            <a:xfrm>
              <a:off x="4449399" y="620688"/>
              <a:ext cx="1283444" cy="0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24"/>
            <p:cNvCxnSpPr/>
            <p:nvPr/>
          </p:nvCxnSpPr>
          <p:spPr>
            <a:xfrm>
              <a:off x="4364691" y="946820"/>
              <a:ext cx="1440160" cy="0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triangle" w="med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28"/>
            <p:cNvCxnSpPr/>
            <p:nvPr/>
          </p:nvCxnSpPr>
          <p:spPr>
            <a:xfrm flipH="1">
              <a:off x="4445207" y="332656"/>
              <a:ext cx="999604" cy="288032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34"/>
            <p:cNvCxnSpPr/>
            <p:nvPr/>
          </p:nvCxnSpPr>
          <p:spPr>
            <a:xfrm flipH="1">
              <a:off x="4373199" y="620688"/>
              <a:ext cx="1287636" cy="313432"/>
            </a:xfrm>
            <a:prstGeom prst="line">
              <a:avLst/>
            </a:prstGeom>
            <a:ln w="28575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13286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728" y="4233930"/>
            <a:ext cx="3986976" cy="1993488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52" y="4225052"/>
            <a:ext cx="3986976" cy="199348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Straylight</a:t>
            </a:r>
            <a:r>
              <a:rPr kumimoji="1" lang="en-US" altLang="ja-JP" dirty="0" smtClean="0"/>
              <a:t>?</a:t>
            </a:r>
            <a:endParaRPr kumimoji="1" lang="ja-JP" altLang="en-US" dirty="0"/>
          </a:p>
        </p:txBody>
      </p:sp>
      <p:pic>
        <p:nvPicPr>
          <p:cNvPr id="12" name="図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4" r="28889" b="6672"/>
          <a:stretch/>
        </p:blipFill>
        <p:spPr>
          <a:xfrm>
            <a:off x="6168646" y="1219506"/>
            <a:ext cx="2346703" cy="2571259"/>
          </a:xfrm>
          <a:prstGeom prst="rect">
            <a:avLst/>
          </a:prstGeom>
        </p:spPr>
      </p:pic>
      <p:sp>
        <p:nvSpPr>
          <p:cNvPr id="16" name="正方形/長方形 15"/>
          <p:cNvSpPr/>
          <p:nvPr/>
        </p:nvSpPr>
        <p:spPr>
          <a:xfrm>
            <a:off x="1147951" y="4511672"/>
            <a:ext cx="503997" cy="236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350" dirty="0"/>
              <a:t>B01</a:t>
            </a:r>
            <a:endParaRPr lang="ja-JP" altLang="en-US" sz="1200" dirty="0"/>
          </a:p>
        </p:txBody>
      </p:sp>
      <p:sp>
        <p:nvSpPr>
          <p:cNvPr id="29" name="正方形/長方形 28"/>
          <p:cNvSpPr/>
          <p:nvPr/>
        </p:nvSpPr>
        <p:spPr>
          <a:xfrm>
            <a:off x="2435545" y="4180175"/>
            <a:ext cx="1122182" cy="24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350" b="1" dirty="0"/>
              <a:t>AHI / GIRO</a:t>
            </a:r>
            <a:endParaRPr lang="ja-JP" altLang="en-US" sz="1200" b="1" dirty="0"/>
          </a:p>
        </p:txBody>
      </p:sp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316" t="9226" r="3980" b="66207"/>
          <a:stretch/>
        </p:blipFill>
        <p:spPr>
          <a:xfrm>
            <a:off x="7063621" y="2221756"/>
            <a:ext cx="1385153" cy="1001915"/>
          </a:xfrm>
          <a:prstGeom prst="rect">
            <a:avLst/>
          </a:prstGeom>
        </p:spPr>
      </p:pic>
      <p:sp>
        <p:nvSpPr>
          <p:cNvPr id="6" name="下矢印 5"/>
          <p:cNvSpPr/>
          <p:nvPr/>
        </p:nvSpPr>
        <p:spPr>
          <a:xfrm>
            <a:off x="7256206" y="1561139"/>
            <a:ext cx="197963" cy="1870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コンテンツ プレースホルダー 6"/>
          <p:cNvSpPr>
            <a:spLocks noGrp="1"/>
          </p:cNvSpPr>
          <p:nvPr>
            <p:ph idx="1"/>
          </p:nvPr>
        </p:nvSpPr>
        <p:spPr>
          <a:xfrm>
            <a:off x="628650" y="1227732"/>
            <a:ext cx="5515939" cy="3013067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sz="2000" dirty="0" smtClean="0"/>
              <a:t>The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ratio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(AHI/GIRO) shows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up-and-</a:t>
            </a:r>
            <a:r>
              <a:rPr lang="en-US" altLang="ja-JP" sz="2000" dirty="0" smtClean="0"/>
              <a:t>down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pattern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in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s</a:t>
            </a:r>
            <a:r>
              <a:rPr kumimoji="1" lang="en-US" altLang="ja-JP" sz="2000" dirty="0" smtClean="0"/>
              <a:t>ome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moon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chasing</a:t>
            </a:r>
            <a:r>
              <a:rPr kumimoji="1" lang="ja-JP" altLang="en-US" sz="2000" dirty="0" smtClean="0"/>
              <a:t> </a:t>
            </a:r>
            <a:r>
              <a:rPr lang="en-US" altLang="ja-JP" sz="2000" dirty="0" smtClean="0"/>
              <a:t>events.</a:t>
            </a:r>
          </a:p>
          <a:p>
            <a:r>
              <a:rPr lang="en-US" altLang="ja-JP" sz="2000" dirty="0" smtClean="0"/>
              <a:t>The averaged space counts (radiances) in each image show similar pattern to the ratio.</a:t>
            </a:r>
          </a:p>
          <a:p>
            <a:r>
              <a:rPr lang="en-US" altLang="ja-JP" sz="2000" dirty="0" smtClean="0"/>
              <a:t>To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remove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the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undesired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radiance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on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the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scans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close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to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the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Earth,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the averaged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contribution of the space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radiance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is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subtracted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from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the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moon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irradiances.</a:t>
            </a:r>
          </a:p>
          <a:p>
            <a:r>
              <a:rPr kumimoji="1" lang="en-US" altLang="ja-JP" sz="2000" dirty="0" smtClean="0"/>
              <a:t>The ratio </a:t>
            </a:r>
            <a:r>
              <a:rPr lang="en-US" altLang="ja-JP" sz="2000" dirty="0" smtClean="0"/>
              <a:t>based on the </a:t>
            </a:r>
            <a:r>
              <a:rPr kumimoji="1" lang="en-US" altLang="ja-JP" sz="2000" dirty="0" smtClean="0"/>
              <a:t>corrected irradiance shows more stable variation.</a:t>
            </a:r>
            <a:endParaRPr kumimoji="1" lang="ja-JP" altLang="en-US" sz="2000" dirty="0"/>
          </a:p>
        </p:txBody>
      </p:sp>
      <p:sp>
        <p:nvSpPr>
          <p:cNvPr id="39" name="正方形/長方形 38"/>
          <p:cNvSpPr/>
          <p:nvPr/>
        </p:nvSpPr>
        <p:spPr>
          <a:xfrm>
            <a:off x="5335408" y="4250735"/>
            <a:ext cx="2945334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350" b="1" dirty="0" smtClean="0"/>
              <a:t>Average of deep</a:t>
            </a:r>
            <a:r>
              <a:rPr lang="ja-JP" altLang="en-US" sz="1350" b="1" dirty="0" smtClean="0"/>
              <a:t> </a:t>
            </a:r>
            <a:r>
              <a:rPr lang="en-US" altLang="ja-JP" sz="1350" b="1" dirty="0" smtClean="0"/>
              <a:t>space</a:t>
            </a:r>
            <a:r>
              <a:rPr lang="ja-JP" altLang="en-US" sz="1350" b="1" dirty="0" smtClean="0"/>
              <a:t> </a:t>
            </a:r>
            <a:r>
              <a:rPr lang="en-US" altLang="ja-JP" sz="1350" b="1" dirty="0" smtClean="0"/>
              <a:t>radiance</a:t>
            </a:r>
            <a:endParaRPr lang="ja-JP" altLang="en-US" sz="1200" b="1" dirty="0"/>
          </a:p>
        </p:txBody>
      </p:sp>
      <p:sp>
        <p:nvSpPr>
          <p:cNvPr id="42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369519" y="6556303"/>
            <a:ext cx="608943" cy="297030"/>
          </a:xfrm>
        </p:spPr>
        <p:txBody>
          <a:bodyPr/>
          <a:lstStyle/>
          <a:p>
            <a:fld id="{4D8151AA-04F1-430A-BA96-9395E07D2B6E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3589507" y="4504283"/>
            <a:ext cx="11307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2000" indent="-72000">
              <a:buFontTx/>
              <a:buChar char="-"/>
            </a:pPr>
            <a:r>
              <a:rPr lang="en-US" altLang="ja-JP" sz="1000" b="1" dirty="0" smtClean="0"/>
              <a:t>w/o correction</a:t>
            </a:r>
          </a:p>
          <a:p>
            <a:pPr marL="72000" indent="-72000">
              <a:buFontTx/>
              <a:buChar char="-"/>
            </a:pPr>
            <a:r>
              <a:rPr lang="en-US" altLang="ja-JP" sz="1000" b="1" dirty="0" smtClean="0">
                <a:solidFill>
                  <a:srgbClr val="FF0000"/>
                </a:solidFill>
              </a:rPr>
              <a:t>w/ correction</a:t>
            </a:r>
            <a:endParaRPr lang="ja-JP" altLang="en-US" sz="1000" b="1" dirty="0">
              <a:solidFill>
                <a:srgbClr val="FF0000"/>
              </a:solidFill>
            </a:endParaRPr>
          </a:p>
        </p:txBody>
      </p:sp>
      <p:sp>
        <p:nvSpPr>
          <p:cNvPr id="17" name="下矢印 16"/>
          <p:cNvSpPr/>
          <p:nvPr/>
        </p:nvSpPr>
        <p:spPr>
          <a:xfrm>
            <a:off x="2607948" y="4410760"/>
            <a:ext cx="197963" cy="1870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右矢印 18"/>
          <p:cNvSpPr/>
          <p:nvPr/>
        </p:nvSpPr>
        <p:spPr>
          <a:xfrm rot="20478631">
            <a:off x="1591878" y="4580581"/>
            <a:ext cx="694512" cy="218292"/>
          </a:xfrm>
          <a:prstGeom prst="rightArrow">
            <a:avLst/>
          </a:prstGeom>
          <a:solidFill>
            <a:schemeClr val="bg1">
              <a:lumMod val="65000"/>
              <a:alpha val="3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右矢印 19"/>
          <p:cNvSpPr/>
          <p:nvPr/>
        </p:nvSpPr>
        <p:spPr>
          <a:xfrm rot="1368285">
            <a:off x="2957173" y="4659102"/>
            <a:ext cx="694512" cy="218292"/>
          </a:xfrm>
          <a:prstGeom prst="rightArrow">
            <a:avLst/>
          </a:prstGeom>
          <a:solidFill>
            <a:schemeClr val="bg1">
              <a:lumMod val="65000"/>
              <a:alpha val="3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1" name="正方形/長方形 20"/>
          <p:cNvSpPr/>
          <p:nvPr/>
        </p:nvSpPr>
        <p:spPr>
          <a:xfrm>
            <a:off x="4062309" y="5554826"/>
            <a:ext cx="66991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350" b="1" dirty="0"/>
              <a:t>time</a:t>
            </a:r>
            <a:endParaRPr lang="ja-JP" altLang="en-US" sz="1200" b="1" dirty="0"/>
          </a:p>
        </p:txBody>
      </p:sp>
      <p:sp>
        <p:nvSpPr>
          <p:cNvPr id="22" name="正方形/長方形 21"/>
          <p:cNvSpPr/>
          <p:nvPr/>
        </p:nvSpPr>
        <p:spPr>
          <a:xfrm>
            <a:off x="7968567" y="5554826"/>
            <a:ext cx="66991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350" b="1" dirty="0"/>
              <a:t>time</a:t>
            </a:r>
            <a:endParaRPr lang="ja-JP" altLang="en-US" sz="1200" b="1" dirty="0"/>
          </a:p>
        </p:txBody>
      </p:sp>
      <p:sp>
        <p:nvSpPr>
          <p:cNvPr id="24" name="下矢印 23"/>
          <p:cNvSpPr/>
          <p:nvPr/>
        </p:nvSpPr>
        <p:spPr>
          <a:xfrm>
            <a:off x="6450076" y="4478367"/>
            <a:ext cx="197963" cy="18704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右矢印 24"/>
          <p:cNvSpPr/>
          <p:nvPr/>
        </p:nvSpPr>
        <p:spPr>
          <a:xfrm rot="20478631">
            <a:off x="5407372" y="4728090"/>
            <a:ext cx="694512" cy="218292"/>
          </a:xfrm>
          <a:prstGeom prst="rightArrow">
            <a:avLst/>
          </a:prstGeom>
          <a:solidFill>
            <a:schemeClr val="bg1">
              <a:lumMod val="65000"/>
              <a:alpha val="3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右矢印 25"/>
          <p:cNvSpPr/>
          <p:nvPr/>
        </p:nvSpPr>
        <p:spPr>
          <a:xfrm rot="1368285">
            <a:off x="6772667" y="4806611"/>
            <a:ext cx="694512" cy="218292"/>
          </a:xfrm>
          <a:prstGeom prst="rightArrow">
            <a:avLst/>
          </a:prstGeom>
          <a:solidFill>
            <a:schemeClr val="bg1">
              <a:lumMod val="65000"/>
              <a:alpha val="3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正方形/長方形 26"/>
          <p:cNvSpPr/>
          <p:nvPr/>
        </p:nvSpPr>
        <p:spPr>
          <a:xfrm>
            <a:off x="543234" y="4427846"/>
            <a:ext cx="56778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en-US" altLang="ja-JP" sz="1200" dirty="0" smtClean="0"/>
              <a:t>1.160</a:t>
            </a:r>
            <a:endParaRPr lang="ja-JP" altLang="en-US" sz="1200" dirty="0"/>
          </a:p>
        </p:txBody>
      </p:sp>
      <p:sp>
        <p:nvSpPr>
          <p:cNvPr id="28" name="正方形/長方形 27"/>
          <p:cNvSpPr/>
          <p:nvPr/>
        </p:nvSpPr>
        <p:spPr>
          <a:xfrm>
            <a:off x="543234" y="5618904"/>
            <a:ext cx="56778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pPr algn="r"/>
            <a:r>
              <a:rPr lang="en-US" altLang="ja-JP" sz="1200" dirty="0" smtClean="0"/>
              <a:t>1.148</a:t>
            </a:r>
            <a:endParaRPr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3251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/>
              <a:t>Straylight</a:t>
            </a:r>
            <a:r>
              <a:rPr lang="en-US" altLang="ja-JP" dirty="0"/>
              <a:t>?</a:t>
            </a:r>
            <a:endParaRPr kumimoji="1" lang="ja-JP" altLang="en-US" dirty="0"/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>
          <a:xfrm>
            <a:off x="655282" y="1099755"/>
            <a:ext cx="8184475" cy="157866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</a:pPr>
            <a:r>
              <a:rPr kumimoji="1" lang="en-US" altLang="ja-JP" sz="1600" dirty="0" smtClean="0"/>
              <a:t>The</a:t>
            </a:r>
            <a:r>
              <a:rPr kumimoji="1" lang="ja-JP" altLang="en-US" sz="1600" dirty="0" smtClean="0"/>
              <a:t> </a:t>
            </a:r>
            <a:r>
              <a:rPr kumimoji="1" lang="en-US" altLang="ja-JP" sz="1600" dirty="0" smtClean="0"/>
              <a:t>subtraction</a:t>
            </a:r>
            <a:r>
              <a:rPr kumimoji="1" lang="ja-JP" altLang="en-US" sz="1600" dirty="0" smtClean="0"/>
              <a:t> </a:t>
            </a:r>
            <a:r>
              <a:rPr kumimoji="1" lang="en-US" altLang="ja-JP" sz="1600" dirty="0" smtClean="0"/>
              <a:t>process</a:t>
            </a:r>
            <a:r>
              <a:rPr kumimoji="1" lang="ja-JP" altLang="en-US" sz="1600" dirty="0" smtClean="0"/>
              <a:t> </a:t>
            </a:r>
            <a:r>
              <a:rPr kumimoji="1" lang="en-US" altLang="ja-JP" sz="1600" dirty="0" smtClean="0"/>
              <a:t>looks</a:t>
            </a:r>
            <a:r>
              <a:rPr kumimoji="1" lang="ja-JP" altLang="en-US" sz="1600" dirty="0" smtClean="0"/>
              <a:t> </a:t>
            </a:r>
            <a:r>
              <a:rPr lang="en-US" altLang="ja-JP" sz="1600" dirty="0" smtClean="0"/>
              <a:t>effective,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except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for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B03.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en-US" altLang="ja-JP" sz="1600" dirty="0" smtClean="0"/>
              <a:t>This approach can be promising to check the response-versus-scan characteristics. 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kumimoji="1" lang="en-US" altLang="ja-JP" sz="1600" dirty="0" smtClean="0"/>
              <a:t>T</a:t>
            </a:r>
            <a:r>
              <a:rPr lang="en-US" altLang="ja-JP" sz="1600" dirty="0" smtClean="0"/>
              <a:t>he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coherent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noise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reduction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process is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not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applied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to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AHI/B03.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It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might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be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a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potential reason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of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the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fluctuation.</a:t>
            </a:r>
            <a:endParaRPr kumimoji="1" lang="ja-JP" altLang="en-US" sz="1600" dirty="0"/>
          </a:p>
        </p:txBody>
      </p:sp>
      <p:sp>
        <p:nvSpPr>
          <p:cNvPr id="36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369519" y="6556303"/>
            <a:ext cx="608943" cy="297030"/>
          </a:xfrm>
        </p:spPr>
        <p:txBody>
          <a:bodyPr/>
          <a:lstStyle/>
          <a:p>
            <a:fld id="{4D8151AA-04F1-430A-BA96-9395E07D2B6E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131" y="2615740"/>
            <a:ext cx="6965772" cy="3514095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1101043" y="2785630"/>
            <a:ext cx="537327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n-US" altLang="ja-JP" sz="1050" dirty="0" smtClean="0"/>
              <a:t>1.160</a:t>
            </a:r>
            <a:endParaRPr lang="ja-JP" altLang="en-US" sz="1050" dirty="0"/>
          </a:p>
        </p:txBody>
      </p:sp>
      <p:sp>
        <p:nvSpPr>
          <p:cNvPr id="13" name="正方形/長方形 12"/>
          <p:cNvSpPr/>
          <p:nvPr/>
        </p:nvSpPr>
        <p:spPr>
          <a:xfrm>
            <a:off x="1101043" y="3667036"/>
            <a:ext cx="537327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n-US" altLang="ja-JP" sz="1050" dirty="0" smtClean="0"/>
              <a:t>1.150</a:t>
            </a:r>
            <a:endParaRPr lang="ja-JP" altLang="en-US" sz="1050" dirty="0"/>
          </a:p>
        </p:txBody>
      </p:sp>
      <p:sp>
        <p:nvSpPr>
          <p:cNvPr id="18" name="正方形/長方形 17"/>
          <p:cNvSpPr/>
          <p:nvPr/>
        </p:nvSpPr>
        <p:spPr>
          <a:xfrm>
            <a:off x="3442899" y="3047240"/>
            <a:ext cx="522900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n-US" altLang="ja-JP" sz="1050" dirty="0" smtClean="0"/>
              <a:t>1.125</a:t>
            </a:r>
            <a:endParaRPr lang="ja-JP" altLang="en-US" sz="1050" dirty="0"/>
          </a:p>
        </p:txBody>
      </p:sp>
      <p:sp>
        <p:nvSpPr>
          <p:cNvPr id="19" name="正方形/長方形 18"/>
          <p:cNvSpPr/>
          <p:nvPr/>
        </p:nvSpPr>
        <p:spPr>
          <a:xfrm>
            <a:off x="3442899" y="3928646"/>
            <a:ext cx="522900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n-US" altLang="ja-JP" sz="1050" dirty="0" smtClean="0"/>
              <a:t>1.115</a:t>
            </a:r>
            <a:endParaRPr lang="ja-JP" altLang="en-US" sz="1050" dirty="0"/>
          </a:p>
        </p:txBody>
      </p:sp>
      <p:sp>
        <p:nvSpPr>
          <p:cNvPr id="20" name="正方形/長方形 19"/>
          <p:cNvSpPr/>
          <p:nvPr/>
        </p:nvSpPr>
        <p:spPr>
          <a:xfrm>
            <a:off x="5767809" y="3002706"/>
            <a:ext cx="522900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n-US" altLang="ja-JP" sz="1050" dirty="0" smtClean="0"/>
              <a:t>1.165</a:t>
            </a:r>
            <a:endParaRPr lang="ja-JP" altLang="en-US" sz="1050" dirty="0"/>
          </a:p>
        </p:txBody>
      </p:sp>
      <p:sp>
        <p:nvSpPr>
          <p:cNvPr id="21" name="正方形/長方形 20"/>
          <p:cNvSpPr/>
          <p:nvPr/>
        </p:nvSpPr>
        <p:spPr>
          <a:xfrm>
            <a:off x="5767809" y="3884112"/>
            <a:ext cx="522900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n-US" altLang="ja-JP" sz="1050" dirty="0" smtClean="0"/>
              <a:t>1.155</a:t>
            </a:r>
            <a:endParaRPr lang="ja-JP" altLang="en-US" sz="1050" dirty="0"/>
          </a:p>
        </p:txBody>
      </p:sp>
      <p:sp>
        <p:nvSpPr>
          <p:cNvPr id="22" name="正方形/長方形 21"/>
          <p:cNvSpPr/>
          <p:nvPr/>
        </p:nvSpPr>
        <p:spPr>
          <a:xfrm>
            <a:off x="7487408" y="2585474"/>
            <a:ext cx="1479892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marL="72000" indent="-72000">
              <a:buFontTx/>
              <a:buChar char="-"/>
            </a:pPr>
            <a:r>
              <a:rPr lang="en-US" altLang="ja-JP" sz="1400" b="1" dirty="0" smtClean="0"/>
              <a:t>w/o correction</a:t>
            </a:r>
          </a:p>
          <a:p>
            <a:pPr marL="72000" indent="-72000">
              <a:buFontTx/>
              <a:buChar char="-"/>
            </a:pPr>
            <a:r>
              <a:rPr lang="en-US" altLang="ja-JP" sz="1400" b="1" dirty="0" smtClean="0">
                <a:solidFill>
                  <a:srgbClr val="FF0000"/>
                </a:solidFill>
              </a:rPr>
              <a:t>w/ correction</a:t>
            </a:r>
            <a:endParaRPr lang="ja-JP" altLang="en-US" sz="1400" b="1" dirty="0">
              <a:solidFill>
                <a:srgbClr val="FF0000"/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115470" y="4640528"/>
            <a:ext cx="522900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n-US" altLang="ja-JP" sz="1050" dirty="0" smtClean="0"/>
              <a:t>1.190</a:t>
            </a:r>
            <a:endParaRPr lang="ja-JP" altLang="en-US" sz="1050" dirty="0"/>
          </a:p>
        </p:txBody>
      </p:sp>
      <p:sp>
        <p:nvSpPr>
          <p:cNvPr id="24" name="正方形/長方形 23"/>
          <p:cNvSpPr/>
          <p:nvPr/>
        </p:nvSpPr>
        <p:spPr>
          <a:xfrm>
            <a:off x="1115470" y="5521934"/>
            <a:ext cx="522900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n-US" altLang="ja-JP" sz="1050" dirty="0" smtClean="0"/>
              <a:t>1.180</a:t>
            </a:r>
            <a:endParaRPr lang="ja-JP" altLang="en-US" sz="1050" dirty="0"/>
          </a:p>
        </p:txBody>
      </p:sp>
      <p:sp>
        <p:nvSpPr>
          <p:cNvPr id="25" name="正方形/長方形 24"/>
          <p:cNvSpPr/>
          <p:nvPr/>
        </p:nvSpPr>
        <p:spPr>
          <a:xfrm>
            <a:off x="3444174" y="4556136"/>
            <a:ext cx="521625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n-US" altLang="ja-JP" sz="1050" dirty="0" smtClean="0"/>
              <a:t>1.270</a:t>
            </a:r>
            <a:endParaRPr lang="ja-JP" altLang="en-US" sz="1050" dirty="0"/>
          </a:p>
        </p:txBody>
      </p:sp>
      <p:sp>
        <p:nvSpPr>
          <p:cNvPr id="26" name="正方形/長方形 25"/>
          <p:cNvSpPr/>
          <p:nvPr/>
        </p:nvSpPr>
        <p:spPr>
          <a:xfrm>
            <a:off x="3444174" y="5437542"/>
            <a:ext cx="521625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n-US" altLang="ja-JP" sz="1050" dirty="0" smtClean="0"/>
              <a:t>1.260</a:t>
            </a:r>
            <a:endParaRPr lang="ja-JP" altLang="en-US" sz="1050" dirty="0"/>
          </a:p>
        </p:txBody>
      </p:sp>
      <p:sp>
        <p:nvSpPr>
          <p:cNvPr id="27" name="正方形/長方形 26"/>
          <p:cNvSpPr/>
          <p:nvPr/>
        </p:nvSpPr>
        <p:spPr>
          <a:xfrm>
            <a:off x="5774780" y="4602528"/>
            <a:ext cx="522900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n-US" altLang="ja-JP" sz="1050" dirty="0" smtClean="0"/>
              <a:t>1.290</a:t>
            </a:r>
            <a:endParaRPr lang="ja-JP" altLang="en-US" sz="1050" dirty="0"/>
          </a:p>
        </p:txBody>
      </p:sp>
      <p:sp>
        <p:nvSpPr>
          <p:cNvPr id="28" name="正方形/長方形 27"/>
          <p:cNvSpPr/>
          <p:nvPr/>
        </p:nvSpPr>
        <p:spPr>
          <a:xfrm>
            <a:off x="5774780" y="5483934"/>
            <a:ext cx="522900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n-US" altLang="ja-JP" sz="1050" dirty="0" smtClean="0"/>
              <a:t>1.280</a:t>
            </a:r>
            <a:endParaRPr lang="ja-JP" altLang="en-US" sz="1050" dirty="0"/>
          </a:p>
        </p:txBody>
      </p:sp>
      <p:sp>
        <p:nvSpPr>
          <p:cNvPr id="34" name="正方形/長方形 33"/>
          <p:cNvSpPr/>
          <p:nvPr/>
        </p:nvSpPr>
        <p:spPr>
          <a:xfrm>
            <a:off x="1410307" y="2641361"/>
            <a:ext cx="1754660" cy="1192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0"/>
              </a:lnSpc>
            </a:pPr>
            <a:r>
              <a:rPr lang="en-US" altLang="ja-JP" sz="1050" b="1" dirty="0" smtClean="0"/>
              <a:t>B01 (0.47um)</a:t>
            </a:r>
            <a:endParaRPr lang="ja-JP" altLang="en-US" sz="1050" b="1" dirty="0"/>
          </a:p>
        </p:txBody>
      </p:sp>
      <p:sp>
        <p:nvSpPr>
          <p:cNvPr id="35" name="正方形/長方形 34"/>
          <p:cNvSpPr/>
          <p:nvPr/>
        </p:nvSpPr>
        <p:spPr>
          <a:xfrm>
            <a:off x="1509161" y="4385836"/>
            <a:ext cx="1556951" cy="1192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0"/>
              </a:lnSpc>
            </a:pPr>
            <a:r>
              <a:rPr lang="en-US" altLang="ja-JP" sz="1050" b="1" dirty="0" smtClean="0"/>
              <a:t>B04 (0.86um)</a:t>
            </a:r>
            <a:endParaRPr lang="ja-JP" altLang="en-US" sz="1050" b="1" dirty="0"/>
          </a:p>
        </p:txBody>
      </p:sp>
      <p:sp>
        <p:nvSpPr>
          <p:cNvPr id="37" name="正方形/長方形 36"/>
          <p:cNvSpPr/>
          <p:nvPr/>
        </p:nvSpPr>
        <p:spPr>
          <a:xfrm>
            <a:off x="6062398" y="2641361"/>
            <a:ext cx="1410474" cy="1192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0"/>
              </a:lnSpc>
            </a:pPr>
            <a:r>
              <a:rPr lang="en-US" altLang="ja-JP" sz="1050" b="1" dirty="0" smtClean="0"/>
              <a:t>B03 (0.64um)</a:t>
            </a:r>
            <a:endParaRPr lang="ja-JP" altLang="en-US" sz="1050" b="1" dirty="0"/>
          </a:p>
        </p:txBody>
      </p:sp>
      <p:sp>
        <p:nvSpPr>
          <p:cNvPr id="38" name="正方形/長方形 37"/>
          <p:cNvSpPr/>
          <p:nvPr/>
        </p:nvSpPr>
        <p:spPr>
          <a:xfrm>
            <a:off x="3857802" y="2641361"/>
            <a:ext cx="1655804" cy="1192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0"/>
              </a:lnSpc>
            </a:pPr>
            <a:r>
              <a:rPr lang="en-US" altLang="ja-JP" sz="1050" b="1" dirty="0" smtClean="0"/>
              <a:t>B02 (0.51um)</a:t>
            </a:r>
            <a:endParaRPr lang="ja-JP" altLang="en-US" sz="1050" b="1" dirty="0"/>
          </a:p>
        </p:txBody>
      </p:sp>
      <p:sp>
        <p:nvSpPr>
          <p:cNvPr id="39" name="正方形/長方形 38"/>
          <p:cNvSpPr/>
          <p:nvPr/>
        </p:nvSpPr>
        <p:spPr>
          <a:xfrm>
            <a:off x="6062398" y="4385836"/>
            <a:ext cx="1570961" cy="1192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0"/>
              </a:lnSpc>
            </a:pPr>
            <a:r>
              <a:rPr lang="en-US" altLang="ja-JP" sz="1050" b="1" dirty="0" smtClean="0"/>
              <a:t>B06 (2.3um)</a:t>
            </a:r>
            <a:endParaRPr lang="ja-JP" altLang="en-US" sz="1050" b="1" dirty="0"/>
          </a:p>
        </p:txBody>
      </p:sp>
      <p:sp>
        <p:nvSpPr>
          <p:cNvPr id="40" name="正方形/長方形 39"/>
          <p:cNvSpPr/>
          <p:nvPr/>
        </p:nvSpPr>
        <p:spPr>
          <a:xfrm>
            <a:off x="3857802" y="4385836"/>
            <a:ext cx="1347676" cy="1192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0"/>
              </a:lnSpc>
            </a:pPr>
            <a:r>
              <a:rPr lang="en-US" altLang="ja-JP" sz="1050" b="1" dirty="0" smtClean="0"/>
              <a:t>B05 (1.6um)</a:t>
            </a:r>
            <a:endParaRPr lang="ja-JP" altLang="en-US" sz="1050" b="1" dirty="0"/>
          </a:p>
        </p:txBody>
      </p:sp>
      <p:sp>
        <p:nvSpPr>
          <p:cNvPr id="41" name="正方形/長方形 40"/>
          <p:cNvSpPr/>
          <p:nvPr/>
        </p:nvSpPr>
        <p:spPr>
          <a:xfrm>
            <a:off x="6278488" y="6059480"/>
            <a:ext cx="17777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900" dirty="0" smtClean="0"/>
              <a:t>0450-0600 18 Sep. 2019</a:t>
            </a:r>
            <a:r>
              <a:rPr lang="ja-JP" altLang="en-US" sz="900" dirty="0" smtClean="0"/>
              <a:t> </a:t>
            </a:r>
            <a:endParaRPr lang="ja-JP" altLang="en-US" sz="900" dirty="0"/>
          </a:p>
        </p:txBody>
      </p:sp>
      <p:sp>
        <p:nvSpPr>
          <p:cNvPr id="29" name="正方形/長方形 28"/>
          <p:cNvSpPr/>
          <p:nvPr/>
        </p:nvSpPr>
        <p:spPr>
          <a:xfrm rot="16200000">
            <a:off x="406556" y="3374716"/>
            <a:ext cx="1122182" cy="24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350" b="1" dirty="0"/>
              <a:t>AHI / GIRO</a:t>
            </a:r>
            <a:endParaRPr lang="ja-JP" altLang="en-US" sz="1200" b="1" dirty="0"/>
          </a:p>
        </p:txBody>
      </p:sp>
      <p:sp>
        <p:nvSpPr>
          <p:cNvPr id="30" name="正方形/長方形 29"/>
          <p:cNvSpPr/>
          <p:nvPr/>
        </p:nvSpPr>
        <p:spPr>
          <a:xfrm rot="16200000">
            <a:off x="406556" y="5138029"/>
            <a:ext cx="1122182" cy="2476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350" b="1" dirty="0"/>
              <a:t>AHI / GIRO</a:t>
            </a:r>
            <a:endParaRPr lang="ja-JP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072510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77098" y="1218665"/>
            <a:ext cx="7666937" cy="359322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ja-JP" sz="2000" dirty="0"/>
              <a:t>Sensitivity trend based on the GIRO</a:t>
            </a:r>
            <a:r>
              <a:rPr lang="ja-JP" altLang="en-US" sz="2000" dirty="0"/>
              <a:t> </a:t>
            </a:r>
            <a:r>
              <a:rPr lang="en-US" altLang="ja-JP" sz="2000" dirty="0"/>
              <a:t>tool is consistent with other results.</a:t>
            </a:r>
            <a:endParaRPr kumimoji="1" lang="en-US" altLang="ja-JP" sz="2000" dirty="0" smtClean="0"/>
          </a:p>
          <a:p>
            <a:pPr>
              <a:lnSpc>
                <a:spcPct val="110000"/>
              </a:lnSpc>
            </a:pPr>
            <a:r>
              <a:rPr kumimoji="1" lang="en-US" altLang="ja-JP" sz="2000" dirty="0" smtClean="0"/>
              <a:t>“Moon chasing” event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will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be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a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good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opportunity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to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evaluate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RVS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characteristics,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if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the</a:t>
            </a:r>
            <a:r>
              <a:rPr kumimoji="1" lang="ja-JP" altLang="en-US" sz="2000" dirty="0" smtClean="0"/>
              <a:t> </a:t>
            </a:r>
            <a:r>
              <a:rPr lang="en-US" altLang="ja-JP" sz="2000" dirty="0" err="1" smtClean="0"/>
              <a:t>straylight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and the </a:t>
            </a:r>
            <a:r>
              <a:rPr kumimoji="1" lang="en-US" altLang="ja-JP" sz="2000" dirty="0" smtClean="0"/>
              <a:t>non-uniformity of the </a:t>
            </a:r>
            <a:r>
              <a:rPr kumimoji="1" lang="en-US" altLang="ja-JP" sz="2000" dirty="0" err="1" smtClean="0"/>
              <a:t>spacelook</a:t>
            </a:r>
            <a:r>
              <a:rPr kumimoji="1" lang="en-US" altLang="ja-JP" sz="2000" dirty="0" smtClean="0"/>
              <a:t> count (if exists) </a:t>
            </a:r>
            <a:r>
              <a:rPr lang="en-US" altLang="ja-JP" sz="2000" dirty="0" smtClean="0"/>
              <a:t>are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corrected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adequately.</a:t>
            </a:r>
          </a:p>
          <a:p>
            <a:pPr lvl="4">
              <a:lnSpc>
                <a:spcPct val="110000"/>
              </a:lnSpc>
            </a:pPr>
            <a:endParaRPr lang="en-US" altLang="ja-JP" sz="1200" dirty="0" smtClean="0"/>
          </a:p>
          <a:p>
            <a:pPr>
              <a:lnSpc>
                <a:spcPct val="110000"/>
              </a:lnSpc>
            </a:pPr>
            <a:r>
              <a:rPr lang="en-US" altLang="ja-JP" sz="2000" dirty="0" smtClean="0"/>
              <a:t>Future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issues:</a:t>
            </a:r>
          </a:p>
          <a:p>
            <a:pPr lvl="1">
              <a:lnSpc>
                <a:spcPct val="110000"/>
              </a:lnSpc>
            </a:pPr>
            <a:r>
              <a:rPr lang="en-US" altLang="ja-JP" sz="1800" dirty="0"/>
              <a:t>non-uniformity of the space count</a:t>
            </a:r>
            <a:endParaRPr lang="en-US" altLang="ja-JP" sz="1800" dirty="0" smtClean="0"/>
          </a:p>
          <a:p>
            <a:pPr lvl="1">
              <a:lnSpc>
                <a:spcPct val="110000"/>
              </a:lnSpc>
            </a:pPr>
            <a:r>
              <a:rPr lang="en-US" altLang="ja-JP" sz="1800" dirty="0" smtClean="0"/>
              <a:t>OFAR</a:t>
            </a:r>
            <a:r>
              <a:rPr lang="ja-JP" altLang="en-US" sz="1800" dirty="0" smtClean="0"/>
              <a:t>（</a:t>
            </a:r>
            <a:r>
              <a:rPr lang="en-US" altLang="ja-JP" sz="1800" dirty="0" smtClean="0"/>
              <a:t>B01-B03</a:t>
            </a:r>
            <a:r>
              <a:rPr lang="ja-JP" altLang="en-US" sz="1800" dirty="0" smtClean="0"/>
              <a:t>）</a:t>
            </a:r>
            <a:endParaRPr lang="en-US" altLang="ja-JP" sz="1800" dirty="0" smtClean="0"/>
          </a:p>
          <a:p>
            <a:pPr lvl="1">
              <a:lnSpc>
                <a:spcPct val="110000"/>
              </a:lnSpc>
            </a:pPr>
            <a:endParaRPr kumimoji="1" lang="en-US" altLang="ja-JP" sz="1800" dirty="0"/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347" y="3972295"/>
            <a:ext cx="2054643" cy="1896593"/>
          </a:xfrm>
          <a:prstGeom prst="rect">
            <a:avLst/>
          </a:prstGeom>
        </p:spPr>
      </p:pic>
      <p:sp>
        <p:nvSpPr>
          <p:cNvPr id="15" name="スライド番号プレースホルダー 3"/>
          <p:cNvSpPr txBox="1">
            <a:spLocks/>
          </p:cNvSpPr>
          <p:nvPr/>
        </p:nvSpPr>
        <p:spPr>
          <a:xfrm>
            <a:off x="8369519" y="6556303"/>
            <a:ext cx="608943" cy="297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8151AA-04F1-430A-BA96-9395E07D2B6E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4" name="正方形/長方形 3"/>
          <p:cNvSpPr/>
          <p:nvPr/>
        </p:nvSpPr>
        <p:spPr>
          <a:xfrm>
            <a:off x="877098" y="4733535"/>
            <a:ext cx="5416458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Arial"/>
              <a:buChar char="•"/>
            </a:pPr>
            <a:r>
              <a:rPr lang="en-US" altLang="ja-JP" sz="2000" dirty="0"/>
              <a:t>Acknowledgement</a:t>
            </a:r>
          </a:p>
          <a:p>
            <a:pPr marL="742950" lvl="1" indent="-285750">
              <a:lnSpc>
                <a:spcPct val="110000"/>
              </a:lnSpc>
              <a:buFont typeface="Arial"/>
              <a:buChar char="•"/>
            </a:pPr>
            <a:r>
              <a:rPr lang="en-US" altLang="ja-JP" sz="2000" dirty="0"/>
              <a:t>The presentation by Dr. Yu in CALCON </a:t>
            </a:r>
            <a:r>
              <a:rPr lang="en-US" altLang="ja-JP" sz="2000" dirty="0" smtClean="0"/>
              <a:t>2020 gave me good suggestions. 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7386839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3F8-0B1D-47FF-A031-03C7A8F457FD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90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テキスト ボックス 10"/>
          <p:cNvSpPr txBox="1"/>
          <p:nvPr/>
        </p:nvSpPr>
        <p:spPr>
          <a:xfrm>
            <a:off x="395536" y="1410878"/>
            <a:ext cx="80648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kumimoji="1" lang="en-US" altLang="ja-JP" sz="2000" dirty="0"/>
              <a:t>Quadratic calibration equation in “</a:t>
            </a:r>
            <a:r>
              <a:rPr kumimoji="1" lang="en-US" altLang="ja-JP" sz="2000" b="1" i="1" dirty="0"/>
              <a:t>L1A (L1.0)</a:t>
            </a:r>
            <a:r>
              <a:rPr kumimoji="1" lang="en-US" altLang="ja-JP" sz="2000" i="1" dirty="0"/>
              <a:t> equivalent data” </a:t>
            </a:r>
            <a:r>
              <a:rPr kumimoji="1" lang="en-US" altLang="ja-JP" sz="2000" dirty="0"/>
              <a:t>processing</a:t>
            </a:r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p"/>
            </a:pPr>
            <a:endParaRPr kumimoji="1" lang="en-US" altLang="ja-JP" sz="2000" b="1" u="sng" dirty="0"/>
          </a:p>
          <a:p>
            <a:pPr marL="285750" indent="-285750">
              <a:lnSpc>
                <a:spcPct val="130000"/>
              </a:lnSpc>
              <a:buFont typeface="Wingdings" panose="05000000000000000000" pitchFamily="2" charset="2"/>
              <a:buChar char="p"/>
            </a:pPr>
            <a:endParaRPr kumimoji="1" lang="en-US" altLang="ja-JP" sz="2000" b="1" u="sng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880385" y="2295739"/>
            <a:ext cx="2868093" cy="173239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non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ja-JP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altLang="ja-JP" sz="1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</a:t>
            </a:r>
            <a:r>
              <a:rPr lang="en-US" altLang="ja-JP" sz="1400" i="1" baseline="-5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1400" dirty="0"/>
              <a:t>: Observed radiance</a:t>
            </a:r>
            <a:endParaRPr lang="en-US" altLang="ja-JP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ja-JP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ja-JP" sz="1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ja-JP" sz="1400" i="1" baseline="-5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1400" dirty="0"/>
              <a:t>: Raw digital count</a:t>
            </a:r>
          </a:p>
          <a:p>
            <a:pPr>
              <a:lnSpc>
                <a:spcPct val="110000"/>
              </a:lnSpc>
            </a:pPr>
            <a:r>
              <a:rPr lang="en-US" altLang="ja-JP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ja-JP" sz="1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altLang="ja-JP" sz="1400" i="1" baseline="-5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1400" dirty="0"/>
              <a:t>: Deep space raw digital count</a:t>
            </a:r>
          </a:p>
          <a:p>
            <a:pPr>
              <a:lnSpc>
                <a:spcPct val="110000"/>
              </a:lnSpc>
            </a:pPr>
            <a:r>
              <a:rPr lang="en-US" altLang="ja-JP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ja-JP" sz="1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ja-JP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sz="1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1400" dirty="0"/>
              <a:t>: Coefficients</a:t>
            </a:r>
          </a:p>
          <a:p>
            <a:pPr>
              <a:lnSpc>
                <a:spcPct val="110000"/>
              </a:lnSpc>
            </a:pPr>
            <a:r>
              <a:rPr lang="en-US" altLang="ja-JP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sz="1400" dirty="0"/>
              <a:t>: Detector ID</a:t>
            </a:r>
          </a:p>
          <a:p>
            <a:pPr>
              <a:lnSpc>
                <a:spcPct val="110000"/>
              </a:lnSpc>
            </a:pPr>
            <a:r>
              <a:rPr lang="en-US" altLang="ja-JP" sz="1400" i="1" dirty="0">
                <a:latin typeface="Symbol" panose="05050102010706020507" pitchFamily="18" charset="2"/>
              </a:rPr>
              <a:t>r </a:t>
            </a:r>
            <a:r>
              <a:rPr lang="en-US" altLang="ja-JP" sz="1400" dirty="0"/>
              <a:t>: Scan mirror reflection </a:t>
            </a:r>
            <a:r>
              <a:rPr lang="en-US" altLang="ja-JP" sz="1400" dirty="0" err="1"/>
              <a:t>coef</a:t>
            </a:r>
            <a:r>
              <a:rPr lang="en-US" altLang="ja-JP" sz="1400" dirty="0"/>
              <a:t>.</a:t>
            </a:r>
          </a:p>
          <a:p>
            <a:pPr>
              <a:lnSpc>
                <a:spcPct val="110000"/>
              </a:lnSpc>
            </a:pPr>
            <a:r>
              <a:rPr lang="en-US" altLang="ja-JP" sz="1400" i="1" dirty="0">
                <a:latin typeface="Symbol" panose="05050102010706020507" pitchFamily="18" charset="2"/>
              </a:rPr>
              <a:t>q</a:t>
            </a:r>
            <a:r>
              <a:rPr lang="en-US" altLang="ja-JP" sz="1400" dirty="0">
                <a:latin typeface="Symbol" panose="05050102010706020507" pitchFamily="18" charset="2"/>
              </a:rPr>
              <a:t>,</a:t>
            </a:r>
            <a:r>
              <a:rPr lang="en-US" altLang="ja-JP" sz="1400" i="1" dirty="0">
                <a:latin typeface="Symbol" panose="05050102010706020507" pitchFamily="18" charset="2"/>
              </a:rPr>
              <a:t> f </a:t>
            </a:r>
            <a:r>
              <a:rPr lang="en-US" altLang="ja-JP" sz="1400" dirty="0"/>
              <a:t>: Incidence angle to SM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894120" y="228600"/>
            <a:ext cx="5942032" cy="680120"/>
          </a:xfrm>
        </p:spPr>
        <p:txBody>
          <a:bodyPr>
            <a:normAutofit fontScale="90000"/>
          </a:bodyPr>
          <a:lstStyle/>
          <a:p>
            <a:r>
              <a:rPr lang="en-GB" sz="2600" b="1" dirty="0"/>
              <a:t>VIS/NIR on-board Calibration using Solar Diffuser (SD)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/>
              <p:cNvSpPr/>
              <p:nvPr/>
            </p:nvSpPr>
            <p:spPr>
              <a:xfrm>
                <a:off x="512666" y="2218167"/>
                <a:ext cx="5346633" cy="8404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2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2200" b="0" i="1" smtClean="0">
                              <a:latin typeface="Cambria Math"/>
                            </a:rPr>
                            <m:t>𝑅</m:t>
                          </m:r>
                        </m:e>
                        <m:sub>
                          <m:sSub>
                            <m:sSubPr>
                              <m:ctrlP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𝑜𝑏𝑠</m:t>
                              </m:r>
                            </m:e>
                            <m:sub>
                              <m:r>
                                <a:rPr lang="en-US" altLang="ja-JP" sz="22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sub>
                      </m:sSub>
                      <m:r>
                        <a:rPr lang="en-US" altLang="ja-JP" sz="2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0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ja-JP" sz="2200" b="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sSup>
                            <m:sSupPr>
                              <m:ctrlPr>
                                <a:rPr lang="ja-JP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ja-JP" sz="2200" b="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200" b="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ja-JP" sz="2200" b="0" i="1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en-US" altLang="ja-JP" sz="2200" b="0" i="1" baseline="-25000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ja-JP" sz="2200" b="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sz="2200" b="0" i="1">
                                      <a:latin typeface="Cambria Math"/>
                                    </a:rPr>
                                    <m:t>𝐶</m:t>
                                  </m:r>
                                </m:e>
                                <m:sub>
                                  <m:r>
                                    <a:rPr lang="en-US" altLang="ja-JP" sz="2200" b="0" i="1">
                                      <a:latin typeface="Cambria Math"/>
                                    </a:rPr>
                                    <m:t>𝑠𝑝</m:t>
                                  </m:r>
                                  <m:r>
                                    <a:rPr lang="en-US" altLang="ja-JP" sz="2200" b="0" i="1" baseline="-25000" smtClean="0">
                                      <a:latin typeface="Cambria Math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altLang="ja-JP" sz="2200" b="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ja-JP" sz="2200" b="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ja-JP" sz="2200" b="0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ja-JP" sz="2200" b="0" i="1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ja-JP" sz="2200" b="0" i="1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ja-JP" sz="2200" b="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altLang="ja-JP" sz="2200" b="0" i="1" baseline="-25000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ja-JP" sz="2200" b="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0" i="1">
                                  <a:latin typeface="Cambria Math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altLang="ja-JP" sz="2200" b="0" i="1">
                                  <a:latin typeface="Cambria Math"/>
                                </a:rPr>
                                <m:t>𝑠𝑝</m:t>
                              </m:r>
                              <m:r>
                                <a:rPr lang="en-US" altLang="ja-JP" sz="2200" b="0" i="1" baseline="-25000" smtClean="0">
                                  <a:latin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en-US" altLang="ja-JP" sz="2200" b="0" i="1">
                              <a:latin typeface="Cambria Math"/>
                            </a:rPr>
                            <m:t>)</m:t>
                          </m:r>
                        </m:num>
                        <m:den>
                          <m:sSub>
                            <m:sSubPr>
                              <m:ctrlPr>
                                <a:rPr lang="ja-JP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sz="2200" b="0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ja-JP" sz="2200" b="0" i="1">
                                  <a:latin typeface="Cambria Math"/>
                                </a:rPr>
                                <m:t>𝑛𝑠</m:t>
                              </m:r>
                            </m:sub>
                          </m:sSub>
                          <m:sSub>
                            <m:sSubPr>
                              <m:ctrlPr>
                                <a:rPr lang="ja-JP" altLang="ja-JP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ja-JP" altLang="en-US" sz="2200" b="0" i="1"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d>
                              <m:r>
                                <a:rPr lang="en-US" altLang="ja-JP" sz="2200" b="0" i="1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n-US" altLang="ja-JP" sz="2200" b="0" i="1">
                                  <a:latin typeface="Cambria Math"/>
                                </a:rPr>
                                <m:t>𝑒𝑤</m:t>
                              </m:r>
                            </m:sub>
                          </m:sSub>
                          <m:r>
                            <a:rPr lang="en-US" altLang="ja-JP" sz="2200" b="0" i="1">
                              <a:latin typeface="Cambria Math"/>
                            </a:rPr>
                            <m:t>(</m:t>
                          </m:r>
                          <m:r>
                            <a:rPr lang="ja-JP" altLang="en-US" sz="2200" b="0" i="1">
                              <a:latin typeface="Cambria Math"/>
                            </a:rPr>
                            <m:t>𝜙</m:t>
                          </m:r>
                          <m:r>
                            <a:rPr lang="en-US" altLang="ja-JP" sz="2200" b="0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ja-JP" altLang="en-US" sz="2200" dirty="0"/>
              </a:p>
            </p:txBody>
          </p:sp>
        </mc:Choice>
        <mc:Fallback xmlns="">
          <p:sp>
            <p:nvSpPr>
              <p:cNvPr id="14" name="正方形/長方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66" y="2218167"/>
                <a:ext cx="5346633" cy="8404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テキスト ボックス 15"/>
          <p:cNvSpPr txBox="1"/>
          <p:nvPr/>
        </p:nvSpPr>
        <p:spPr>
          <a:xfrm>
            <a:off x="467544" y="3087700"/>
            <a:ext cx="4968552" cy="244269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 anchor="t" anchorCtr="0">
            <a:noAutofit/>
          </a:bodyPr>
          <a:lstStyle/>
          <a:p>
            <a:pPr marL="371475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ja-JP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ja-JP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dirty="0"/>
              <a:t>: pre-launch test value</a:t>
            </a:r>
          </a:p>
          <a:p>
            <a:pPr marL="371475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ja-JP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ja-JP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ja-JP" dirty="0"/>
              <a:t>:</a:t>
            </a:r>
          </a:p>
          <a:p>
            <a:pPr marL="628650" indent="-371475">
              <a:lnSpc>
                <a:spcPct val="130000"/>
              </a:lnSpc>
              <a:buFont typeface="Calibri" panose="020F0502020204030204" pitchFamily="34" charset="0"/>
              <a:buChar char="–"/>
            </a:pPr>
            <a:r>
              <a:rPr lang="en-US" altLang="ja-JP" dirty="0"/>
              <a:t>Pre-launch test value (until 7 June 2015)</a:t>
            </a:r>
          </a:p>
          <a:p>
            <a:pPr marL="628650" indent="-371475">
              <a:lnSpc>
                <a:spcPct val="130000"/>
              </a:lnSpc>
              <a:buFont typeface="Calibri" panose="020F0502020204030204" pitchFamily="34" charset="0"/>
              <a:buChar char="–"/>
            </a:pPr>
            <a:r>
              <a:rPr lang="en-US" altLang="ja-JP" dirty="0"/>
              <a:t>Values based on </a:t>
            </a:r>
            <a:r>
              <a:rPr lang="en-US" altLang="ja-JP" dirty="0">
                <a:solidFill>
                  <a:srgbClr val="0000FF"/>
                </a:solidFill>
              </a:rPr>
              <a:t>solar diffuser (SD) </a:t>
            </a:r>
            <a:r>
              <a:rPr lang="en-US" altLang="ja-JP" dirty="0"/>
              <a:t>observations (since 8 June 2015). SD observation is performed </a:t>
            </a:r>
            <a:r>
              <a:rPr lang="en-US" altLang="ja-JP" dirty="0">
                <a:solidFill>
                  <a:srgbClr val="0000FF"/>
                </a:solidFill>
              </a:rPr>
              <a:t>every 2 weeks</a:t>
            </a:r>
          </a:p>
          <a:p>
            <a:pPr marL="371475" indent="-28575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ja-JP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ja-JP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</a:t>
            </a:r>
            <a:r>
              <a:rPr lang="en-US" altLang="ja-JP" dirty="0"/>
              <a:t>: updated by deep space observation at each Full-disk swath</a:t>
            </a:r>
          </a:p>
          <a:p>
            <a:pPr marL="361950">
              <a:lnSpc>
                <a:spcPct val="130000"/>
              </a:lnSpc>
            </a:pPr>
            <a:r>
              <a:rPr lang="en-US" altLang="ja-JP" sz="600" dirty="0">
                <a:solidFill>
                  <a:schemeClr val="bg1"/>
                </a:solidFill>
              </a:rPr>
              <a:t>a</a:t>
            </a:r>
            <a:r>
              <a:rPr lang="en-US" altLang="ja-JP" sz="1400" dirty="0">
                <a:solidFill>
                  <a:schemeClr val="bg1"/>
                </a:solidFill>
              </a:rPr>
              <a:t>a</a:t>
            </a:r>
            <a:endParaRPr lang="en-US" altLang="ja-JP" dirty="0">
              <a:solidFill>
                <a:schemeClr val="bg1"/>
              </a:solidFill>
            </a:endParaRPr>
          </a:p>
        </p:txBody>
      </p:sp>
      <p:sp>
        <p:nvSpPr>
          <p:cNvPr id="8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369519" y="6556303"/>
            <a:ext cx="608943" cy="297030"/>
          </a:xfrm>
        </p:spPr>
        <p:txBody>
          <a:bodyPr/>
          <a:lstStyle/>
          <a:p>
            <a:fld id="{53A153F8-0B1D-47FF-A031-03C7A8F457FD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1041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486" y="228600"/>
            <a:ext cx="5968665" cy="608112"/>
          </a:xfrm>
        </p:spPr>
        <p:txBody>
          <a:bodyPr>
            <a:normAutofit/>
          </a:bodyPr>
          <a:lstStyle/>
          <a:p>
            <a:r>
              <a:rPr lang="en-GB" sz="2800" b="1" dirty="0"/>
              <a:t>Advanced </a:t>
            </a:r>
            <a:r>
              <a:rPr lang="en-GB" sz="2800" b="1" dirty="0" err="1"/>
              <a:t>Himawari</a:t>
            </a:r>
            <a:r>
              <a:rPr lang="en-GB" sz="2800" b="1" dirty="0"/>
              <a:t> Imager (AHI)</a:t>
            </a:r>
          </a:p>
        </p:txBody>
      </p:sp>
      <p:graphicFrame>
        <p:nvGraphicFramePr>
          <p:cNvPr id="8" name="Group 135"/>
          <p:cNvGraphicFramePr>
            <a:graphicFrameLocks noGrp="1"/>
          </p:cNvGraphicFramePr>
          <p:nvPr>
            <p:extLst/>
          </p:nvPr>
        </p:nvGraphicFramePr>
        <p:xfrm>
          <a:off x="226120" y="980728"/>
          <a:ext cx="3888433" cy="5558790"/>
        </p:xfrm>
        <a:graphic>
          <a:graphicData uri="http://schemas.openxmlformats.org/drawingml/2006/table">
            <a:tbl>
              <a:tblPr/>
              <a:tblGrid>
                <a:gridCol w="50405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6409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88062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Band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B4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Central 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Wavelength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[μm]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B4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Spatial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Resolution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[km]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B4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# of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detectors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(*)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B40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Levels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 of digital</a:t>
                      </a: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count [bit]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B40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038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1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0.47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1 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676 (3)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11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ADAE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2038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2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B08C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0.51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B08C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</a:rPr>
                        <a:t>1 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B08C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676  (3)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B08C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11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FB08C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038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0.64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0.5 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1460 (3)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11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6349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2038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7B7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0.86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7B7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 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7B7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676 (6)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7B7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11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7B7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2038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7B7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1.6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7B7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 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7B7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372 (6)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7B7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11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7B7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2038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7B7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2.3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7B7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 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7B7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372 (6)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7B70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11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C7B70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038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3.9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 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332 (6)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14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2038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6.2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 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332 (6)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11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2038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6.9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 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332 (6)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11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2038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7.3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 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332 (6)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12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2038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8.6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 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332 (6)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12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2038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9.6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 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332 (6)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12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2038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13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10.4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 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408 (6)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12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2038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14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11.2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 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408 (6)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12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2038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15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12.4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 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408 (6)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12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92038"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16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13.3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明朝" pitchFamily="17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ja-JP"/>
                      </a:defPPr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 </a:t>
                      </a:r>
                      <a:endParaRPr kumimoji="1" lang="en-US" altLang="ja-JP" sz="13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  <a:cs typeface="Arial" charset="0"/>
                      </a:endParaRP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408 (6)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11</a:t>
                      </a:r>
                    </a:p>
                  </a:txBody>
                  <a:tcPr marL="46851" marR="46851" marT="46851" marB="46851" anchor="ctr" horzOverflow="overflow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9049">
                        <a:lumMod val="40000"/>
                        <a:lumOff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37360" y="1995379"/>
            <a:ext cx="4670586" cy="2736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317480" y="1729438"/>
            <a:ext cx="2466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AHI Field of View </a:t>
            </a:r>
            <a:r>
              <a:rPr lang="en-GB" sz="1400" dirty="0" err="1"/>
              <a:t>Center</a:t>
            </a:r>
            <a:r>
              <a:rPr lang="en-GB" sz="1400" dirty="0"/>
              <a:t> (VNIR)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06423" y="4757082"/>
            <a:ext cx="2828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ITT EXELIS(2013): AHI-8 EQUIPMENT MANUAL 2 </a:t>
            </a:r>
          </a:p>
          <a:p>
            <a:r>
              <a:rPr lang="en-GB" sz="1000" dirty="0"/>
              <a:t>CALIBRATION AND ALIGNMENT HANDBOOK Rev. J 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4139952" y="5877272"/>
            <a:ext cx="33123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ja-JP" sz="1100" dirty="0">
                <a:latin typeface="Arial" charset="0"/>
                <a:ea typeface="ＭＳ Ｐゴシック" charset="-128"/>
                <a:cs typeface="Arial" charset="0"/>
              </a:rPr>
              <a:t>*Number of redundant detector columns per side</a:t>
            </a:r>
          </a:p>
        </p:txBody>
      </p:sp>
      <p:sp>
        <p:nvSpPr>
          <p:cNvPr id="9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369519" y="6556303"/>
            <a:ext cx="608943" cy="297030"/>
          </a:xfrm>
        </p:spPr>
        <p:txBody>
          <a:bodyPr/>
          <a:lstStyle/>
          <a:p>
            <a:fld id="{53A153F8-0B1D-47FF-A031-03C7A8F457FD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9235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 descr="img_MoonChasingGiroOb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32" y="1062552"/>
            <a:ext cx="7452987" cy="496865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en-US" altLang="ja-JP" sz="2800" dirty="0" err="1" smtClean="0"/>
              <a:t>Obs</a:t>
            </a:r>
            <a:r>
              <a:rPr kumimoji="1" lang="en-US" altLang="ja-JP" sz="2800" dirty="0" smtClean="0"/>
              <a:t>/GIRO for the moon chasing</a:t>
            </a:r>
            <a:br>
              <a:rPr kumimoji="1" lang="en-US" altLang="ja-JP" sz="2800" dirty="0" smtClean="0"/>
            </a:br>
            <a:r>
              <a:rPr kumimoji="1" lang="en-US" altLang="ja-JP" sz="2000" dirty="0" smtClean="0"/>
              <a:t>- 63 events in 5 years</a:t>
            </a:r>
            <a:endParaRPr kumimoji="1" lang="ja-JP" altLang="en-US" sz="28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3F8-0B1D-47FF-A031-03C7A8F457FD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10" name="正方形/長方形 9"/>
          <p:cNvSpPr/>
          <p:nvPr/>
        </p:nvSpPr>
        <p:spPr>
          <a:xfrm>
            <a:off x="499998" y="6046937"/>
            <a:ext cx="79378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sz="1200" dirty="0" smtClean="0"/>
              <a:t>X: Azimuth angle of a scan direction; Y: </a:t>
            </a:r>
            <a:r>
              <a:rPr kumimoji="1" lang="en-US" altLang="ja-JP" sz="1200" dirty="0" err="1" smtClean="0"/>
              <a:t>obs</a:t>
            </a:r>
            <a:r>
              <a:rPr kumimoji="1" lang="en-US" altLang="ja-JP" sz="1200" dirty="0" smtClean="0"/>
              <a:t>/GIRO, normalized to a value at the azimuth angle ~ 0deg.</a:t>
            </a:r>
            <a:endParaRPr lang="ja-JP" altLang="en-US" sz="1200" dirty="0"/>
          </a:p>
        </p:txBody>
      </p:sp>
      <p:sp>
        <p:nvSpPr>
          <p:cNvPr id="16" name="正方形/長方形 15"/>
          <p:cNvSpPr/>
          <p:nvPr/>
        </p:nvSpPr>
        <p:spPr>
          <a:xfrm>
            <a:off x="6356466" y="1076795"/>
            <a:ext cx="2291012" cy="276999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ja-JP" sz="1200" b="1" dirty="0" smtClean="0">
                <a:solidFill>
                  <a:schemeClr val="tx1"/>
                </a:solidFill>
              </a:rPr>
              <a:t>w/o correction; </a:t>
            </a:r>
            <a:r>
              <a:rPr lang="en-US" altLang="ja-JP" sz="1200" b="1" dirty="0" smtClean="0">
                <a:solidFill>
                  <a:srgbClr val="FF0000"/>
                </a:solidFill>
              </a:rPr>
              <a:t>w/ correction</a:t>
            </a:r>
            <a:endParaRPr lang="ja-JP" altLang="en-US" sz="1200" b="1" dirty="0">
              <a:solidFill>
                <a:srgbClr val="FF0000"/>
              </a:solidFill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3551743" y="1413037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b="1" dirty="0" smtClean="0">
                <a:solidFill>
                  <a:schemeClr val="bg1">
                    <a:lumMod val="65000"/>
                  </a:schemeClr>
                </a:solidFill>
              </a:rPr>
              <a:t>B02</a:t>
            </a:r>
            <a:endParaRPr lang="ja-JP" alt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1039059" y="1413037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b="1" dirty="0" smtClean="0">
                <a:solidFill>
                  <a:schemeClr val="bg1">
                    <a:lumMod val="65000"/>
                  </a:schemeClr>
                </a:solidFill>
              </a:rPr>
              <a:t>B01</a:t>
            </a:r>
            <a:endParaRPr lang="ja-JP" alt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963375" y="1413037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b="1" dirty="0" smtClean="0">
                <a:solidFill>
                  <a:schemeClr val="bg1">
                    <a:lumMod val="65000"/>
                  </a:schemeClr>
                </a:solidFill>
              </a:rPr>
              <a:t>B03</a:t>
            </a:r>
            <a:endParaRPr lang="ja-JP" alt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3514175" y="3871567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b="1" dirty="0" smtClean="0">
                <a:solidFill>
                  <a:schemeClr val="bg1">
                    <a:lumMod val="65000"/>
                  </a:schemeClr>
                </a:solidFill>
              </a:rPr>
              <a:t>B05</a:t>
            </a:r>
            <a:endParaRPr lang="ja-JP" alt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5987984" y="3871567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b="1" dirty="0" smtClean="0">
                <a:solidFill>
                  <a:schemeClr val="bg1">
                    <a:lumMod val="65000"/>
                  </a:schemeClr>
                </a:solidFill>
              </a:rPr>
              <a:t>B06</a:t>
            </a:r>
            <a:endParaRPr lang="ja-JP" alt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063668" y="3871567"/>
            <a:ext cx="6078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b="1" dirty="0" smtClean="0">
                <a:solidFill>
                  <a:schemeClr val="bg1">
                    <a:lumMod val="65000"/>
                  </a:schemeClr>
                </a:solidFill>
              </a:rPr>
              <a:t>B04</a:t>
            </a:r>
            <a:endParaRPr lang="ja-JP" altLang="en-US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03596" y="1334544"/>
            <a:ext cx="521625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n-US" altLang="ja-JP" sz="1000" dirty="0" smtClean="0"/>
              <a:t>1.002</a:t>
            </a:r>
            <a:endParaRPr lang="ja-JP" altLang="en-US" sz="1000" dirty="0"/>
          </a:p>
        </p:txBody>
      </p:sp>
      <p:sp>
        <p:nvSpPr>
          <p:cNvPr id="14" name="正方形/長方形 13"/>
          <p:cNvSpPr/>
          <p:nvPr/>
        </p:nvSpPr>
        <p:spPr>
          <a:xfrm>
            <a:off x="403596" y="2914739"/>
            <a:ext cx="521625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n-US" altLang="ja-JP" sz="1000" dirty="0" smtClean="0"/>
              <a:t>0.996</a:t>
            </a:r>
            <a:endParaRPr lang="ja-JP" altLang="en-US" sz="1000" dirty="0"/>
          </a:p>
        </p:txBody>
      </p:sp>
      <p:sp>
        <p:nvSpPr>
          <p:cNvPr id="25" name="正方形/長方形 24"/>
          <p:cNvSpPr/>
          <p:nvPr/>
        </p:nvSpPr>
        <p:spPr>
          <a:xfrm>
            <a:off x="2895549" y="1371495"/>
            <a:ext cx="521625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n-US" altLang="ja-JP" sz="1000" dirty="0" smtClean="0"/>
              <a:t>1.002</a:t>
            </a:r>
            <a:endParaRPr lang="ja-JP" altLang="en-US" sz="1000" dirty="0"/>
          </a:p>
        </p:txBody>
      </p:sp>
      <p:sp>
        <p:nvSpPr>
          <p:cNvPr id="26" name="正方形/長方形 25"/>
          <p:cNvSpPr/>
          <p:nvPr/>
        </p:nvSpPr>
        <p:spPr>
          <a:xfrm>
            <a:off x="2895549" y="2951690"/>
            <a:ext cx="521625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n-US" altLang="ja-JP" sz="1000" dirty="0" smtClean="0"/>
              <a:t>0.996</a:t>
            </a:r>
            <a:endParaRPr lang="ja-JP" altLang="en-US" sz="1000" dirty="0"/>
          </a:p>
        </p:txBody>
      </p:sp>
      <p:sp>
        <p:nvSpPr>
          <p:cNvPr id="27" name="正方形/長方形 26"/>
          <p:cNvSpPr/>
          <p:nvPr/>
        </p:nvSpPr>
        <p:spPr>
          <a:xfrm>
            <a:off x="5381425" y="1323375"/>
            <a:ext cx="521625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n-US" altLang="ja-JP" sz="1000" dirty="0" smtClean="0"/>
              <a:t>1.006</a:t>
            </a:r>
            <a:endParaRPr lang="ja-JP" altLang="en-US" sz="1000" dirty="0"/>
          </a:p>
        </p:txBody>
      </p:sp>
      <p:sp>
        <p:nvSpPr>
          <p:cNvPr id="28" name="正方形/長方形 27"/>
          <p:cNvSpPr/>
          <p:nvPr/>
        </p:nvSpPr>
        <p:spPr>
          <a:xfrm>
            <a:off x="5381425" y="2775974"/>
            <a:ext cx="521625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n-US" altLang="ja-JP" sz="1000" dirty="0" smtClean="0"/>
              <a:t>0.996</a:t>
            </a:r>
            <a:endParaRPr lang="ja-JP" altLang="en-US" sz="1000" dirty="0"/>
          </a:p>
        </p:txBody>
      </p:sp>
      <p:sp>
        <p:nvSpPr>
          <p:cNvPr id="29" name="正方形/長方形 28"/>
          <p:cNvSpPr/>
          <p:nvPr/>
        </p:nvSpPr>
        <p:spPr>
          <a:xfrm>
            <a:off x="416235" y="3844592"/>
            <a:ext cx="521625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n-US" altLang="ja-JP" sz="1000" dirty="0" smtClean="0"/>
              <a:t>1.003</a:t>
            </a:r>
            <a:endParaRPr lang="ja-JP" altLang="en-US" sz="1000" dirty="0"/>
          </a:p>
        </p:txBody>
      </p:sp>
      <p:sp>
        <p:nvSpPr>
          <p:cNvPr id="30" name="正方形/長方形 29"/>
          <p:cNvSpPr/>
          <p:nvPr/>
        </p:nvSpPr>
        <p:spPr>
          <a:xfrm>
            <a:off x="416235" y="5278963"/>
            <a:ext cx="521625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n-US" altLang="ja-JP" sz="1000" dirty="0" smtClean="0"/>
              <a:t>0.997</a:t>
            </a:r>
            <a:endParaRPr lang="ja-JP" altLang="en-US" sz="1000" dirty="0"/>
          </a:p>
        </p:txBody>
      </p:sp>
      <p:sp>
        <p:nvSpPr>
          <p:cNvPr id="31" name="正方形/長方形 30"/>
          <p:cNvSpPr/>
          <p:nvPr/>
        </p:nvSpPr>
        <p:spPr>
          <a:xfrm>
            <a:off x="2902110" y="3942307"/>
            <a:ext cx="521625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n-US" altLang="ja-JP" sz="1000" dirty="0" smtClean="0"/>
              <a:t>1.004</a:t>
            </a:r>
            <a:endParaRPr lang="ja-JP" altLang="en-US" sz="1000" dirty="0"/>
          </a:p>
        </p:txBody>
      </p:sp>
      <p:sp>
        <p:nvSpPr>
          <p:cNvPr id="32" name="正方形/長方形 31"/>
          <p:cNvSpPr/>
          <p:nvPr/>
        </p:nvSpPr>
        <p:spPr>
          <a:xfrm>
            <a:off x="2902110" y="5376678"/>
            <a:ext cx="521625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n-US" altLang="ja-JP" sz="1000" dirty="0" smtClean="0"/>
              <a:t>0.996</a:t>
            </a:r>
            <a:endParaRPr lang="ja-JP" altLang="en-US" sz="1000" dirty="0"/>
          </a:p>
        </p:txBody>
      </p:sp>
      <p:sp>
        <p:nvSpPr>
          <p:cNvPr id="33" name="正方形/長方形 32"/>
          <p:cNvSpPr/>
          <p:nvPr/>
        </p:nvSpPr>
        <p:spPr>
          <a:xfrm>
            <a:off x="5381911" y="4015715"/>
            <a:ext cx="521625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n-US" altLang="ja-JP" sz="1000" dirty="0" smtClean="0"/>
              <a:t>1.006</a:t>
            </a:r>
            <a:endParaRPr lang="ja-JP" altLang="en-US" sz="1000" dirty="0"/>
          </a:p>
        </p:txBody>
      </p:sp>
      <p:sp>
        <p:nvSpPr>
          <p:cNvPr id="34" name="正方形/長方形 33"/>
          <p:cNvSpPr/>
          <p:nvPr/>
        </p:nvSpPr>
        <p:spPr>
          <a:xfrm>
            <a:off x="5381911" y="5450086"/>
            <a:ext cx="521625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/>
            <a:r>
              <a:rPr lang="en-US" altLang="ja-JP" sz="1000" dirty="0" smtClean="0"/>
              <a:t>0.996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902015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コンテンツ プレースホルダー 2"/>
          <p:cNvSpPr txBox="1">
            <a:spLocks/>
          </p:cNvSpPr>
          <p:nvPr/>
        </p:nvSpPr>
        <p:spPr>
          <a:xfrm>
            <a:off x="301753" y="1298608"/>
            <a:ext cx="8447495" cy="3251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9875" indent="-269875">
              <a:lnSpc>
                <a:spcPct val="120000"/>
              </a:lnSpc>
            </a:pPr>
            <a:r>
              <a:rPr kumimoji="1" lang="en-US" altLang="ja-JP" sz="1800" b="1" dirty="0"/>
              <a:t>Himawari-8</a:t>
            </a:r>
          </a:p>
          <a:p>
            <a:pPr marL="625475" lvl="1" indent="-269875">
              <a:lnSpc>
                <a:spcPct val="120000"/>
              </a:lnSpc>
            </a:pPr>
            <a:r>
              <a:rPr kumimoji="1" lang="en-US" altLang="ja-JP" sz="1600" b="1" dirty="0"/>
              <a:t>Advanced </a:t>
            </a:r>
            <a:r>
              <a:rPr kumimoji="1" lang="en-US" altLang="ja-JP" sz="1600" b="1" dirty="0" err="1"/>
              <a:t>Himawari</a:t>
            </a:r>
            <a:r>
              <a:rPr kumimoji="1" lang="en-US" altLang="ja-JP" sz="1600" b="1" dirty="0"/>
              <a:t> Imager (AHI): </a:t>
            </a:r>
            <a:r>
              <a:rPr kumimoji="1" lang="en-US" altLang="ja-JP" sz="1600" dirty="0" smtClean="0"/>
              <a:t>GEO </a:t>
            </a:r>
            <a:r>
              <a:rPr kumimoji="1" lang="en-US" altLang="ja-JP" sz="1600" dirty="0"/>
              <a:t>imager w/ 3 VIS, 3 NIR, 10 IR bands</a:t>
            </a:r>
          </a:p>
          <a:p>
            <a:pPr marL="625475" lvl="1" indent="-269875">
              <a:lnSpc>
                <a:spcPct val="120000"/>
              </a:lnSpc>
            </a:pPr>
            <a:r>
              <a:rPr kumimoji="1" lang="en-US" altLang="ja-JP" sz="1600" dirty="0"/>
              <a:t>Solar diffuser is equipped for VNIR calibration (but w/o SDSM)</a:t>
            </a:r>
          </a:p>
          <a:p>
            <a:pPr marL="625475" lvl="1" indent="-269875">
              <a:lnSpc>
                <a:spcPct val="120000"/>
              </a:lnSpc>
            </a:pPr>
            <a:r>
              <a:rPr kumimoji="1" lang="en-US" altLang="ja-JP" sz="1600" dirty="0"/>
              <a:t>Full-disk observation every 10 </a:t>
            </a:r>
            <a:r>
              <a:rPr kumimoji="1" lang="en-US" altLang="ja-JP" sz="1600" dirty="0" smtClean="0"/>
              <a:t>min. </a:t>
            </a:r>
            <a:r>
              <a:rPr kumimoji="1" lang="en-US" altLang="ja-JP" sz="1600" dirty="0"/>
              <a:t>+ 5 regional observations every 2.5/0.5 </a:t>
            </a:r>
            <a:r>
              <a:rPr kumimoji="1" lang="en-US" altLang="ja-JP" sz="1600" dirty="0" smtClean="0"/>
              <a:t>min.</a:t>
            </a:r>
            <a:endParaRPr kumimoji="1" lang="en-US" altLang="ja-JP" sz="1600" dirty="0"/>
          </a:p>
          <a:p>
            <a:pPr marL="625475" lvl="1" indent="-269875">
              <a:lnSpc>
                <a:spcPct val="120000"/>
              </a:lnSpc>
            </a:pPr>
            <a:r>
              <a:rPr kumimoji="1" lang="en-US" altLang="ja-JP" sz="1600" dirty="0"/>
              <a:t>Has been operational since July 2015, located at ~140.7 E</a:t>
            </a:r>
          </a:p>
          <a:p>
            <a:pPr marL="269875" indent="-269875">
              <a:lnSpc>
                <a:spcPct val="120000"/>
              </a:lnSpc>
            </a:pPr>
            <a:r>
              <a:rPr kumimoji="1" lang="en-US" altLang="ja-JP" sz="1800" b="1" dirty="0"/>
              <a:t>Himawari-9</a:t>
            </a:r>
          </a:p>
          <a:p>
            <a:pPr marL="625475" lvl="1" indent="-269875">
              <a:lnSpc>
                <a:spcPct val="120000"/>
              </a:lnSpc>
            </a:pPr>
            <a:r>
              <a:rPr kumimoji="1" lang="en-US" altLang="ja-JP" sz="1600" dirty="0"/>
              <a:t>Launched on 2 Nov. 2016, Located at ~140.7 E, ~0.1 degrees apart from Himawari-8</a:t>
            </a:r>
          </a:p>
          <a:p>
            <a:pPr marL="625475" lvl="1" indent="-269875">
              <a:lnSpc>
                <a:spcPct val="120000"/>
              </a:lnSpc>
            </a:pPr>
            <a:r>
              <a:rPr kumimoji="1" lang="en-US" altLang="ja-JP" sz="1600" dirty="0"/>
              <a:t>10 Mar. 2017: the satellite was put into in-orbit standby as back up for Himawari-8</a:t>
            </a:r>
          </a:p>
          <a:p>
            <a:pPr marL="625475" lvl="1" indent="-269875">
              <a:lnSpc>
                <a:spcPct val="120000"/>
              </a:lnSpc>
            </a:pPr>
            <a:r>
              <a:rPr kumimoji="1" lang="en-US" altLang="ja-JP" sz="1600" dirty="0" smtClean="0"/>
              <a:t>The switchover from H8 to H9 is planned </a:t>
            </a:r>
            <a:r>
              <a:rPr kumimoji="1" lang="en-US" altLang="ja-JP" sz="1600" dirty="0"/>
              <a:t>in 2022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BBE51778-AA7D-417E-9994-FB1BE9C95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566" y="228600"/>
            <a:ext cx="5989585" cy="758952"/>
          </a:xfrm>
        </p:spPr>
        <p:txBody>
          <a:bodyPr/>
          <a:lstStyle/>
          <a:p>
            <a:r>
              <a:rPr lang="en-GB" dirty="0"/>
              <a:t>Mission Overview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xmlns="" id="{8AF46B12-74BF-479D-BEBC-B44A10065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2</a:t>
            </a:fld>
            <a:endParaRPr lang="en-GB"/>
          </a:p>
        </p:txBody>
      </p:sp>
      <p:grpSp>
        <p:nvGrpSpPr>
          <p:cNvPr id="9" name="グループ化 8"/>
          <p:cNvGrpSpPr/>
          <p:nvPr/>
        </p:nvGrpSpPr>
        <p:grpSpPr>
          <a:xfrm>
            <a:off x="1441316" y="4564049"/>
            <a:ext cx="6495438" cy="1683674"/>
            <a:chOff x="1441316" y="4564049"/>
            <a:chExt cx="6495438" cy="1683674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1316" y="4564049"/>
              <a:ext cx="6495438" cy="1683674"/>
            </a:xfrm>
            <a:prstGeom prst="rect">
              <a:avLst/>
            </a:prstGeom>
          </p:spPr>
        </p:pic>
        <p:cxnSp>
          <p:nvCxnSpPr>
            <p:cNvPr id="7" name="直線コネクタ 6"/>
            <p:cNvCxnSpPr/>
            <p:nvPr/>
          </p:nvCxnSpPr>
          <p:spPr>
            <a:xfrm>
              <a:off x="5550004" y="4612142"/>
              <a:ext cx="0" cy="15739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1797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Observation </a:t>
            </a:r>
            <a:r>
              <a:rPr lang="en-US" altLang="ja-JP" dirty="0"/>
              <a:t>in 10 </a:t>
            </a:r>
            <a:r>
              <a:rPr lang="en-US" altLang="ja-JP" dirty="0" smtClean="0"/>
              <a:t>min. cycle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A153F8-0B1D-47FF-A031-03C7A8F457FD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sp>
        <p:nvSpPr>
          <p:cNvPr id="5" name="テキスト ボックス 80"/>
          <p:cNvSpPr txBox="1"/>
          <p:nvPr/>
        </p:nvSpPr>
        <p:spPr>
          <a:xfrm>
            <a:off x="259222" y="1253308"/>
            <a:ext cx="2804340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kumimoji="1" lang="en-US" altLang="ja-JP" sz="1600" dirty="0"/>
              <a:t>Region 4, 5: mainly used for landmark observation, but </a:t>
            </a:r>
            <a:r>
              <a:rPr kumimoji="1" lang="en-US" altLang="ja-JP" sz="1600" b="1" dirty="0"/>
              <a:t>region 5</a:t>
            </a:r>
            <a:r>
              <a:rPr kumimoji="1" lang="en-US" altLang="ja-JP" sz="1600" dirty="0"/>
              <a:t> is also used for </a:t>
            </a:r>
            <a:r>
              <a:rPr kumimoji="1" lang="en-US" altLang="ja-JP" sz="1600" u="sng" dirty="0"/>
              <a:t>lunar observation</a:t>
            </a:r>
          </a:p>
        </p:txBody>
      </p:sp>
      <p:pic>
        <p:nvPicPr>
          <p:cNvPr id="6" name="Picture 2" descr="D:\2015-MSC\高橋行端\Meetings\EUMETSAT気象衛星会議\2015\Presentation\fig\20150503_LunarImagetteB05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708" y="794211"/>
            <a:ext cx="3512708" cy="1976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グループ化 6"/>
          <p:cNvGrpSpPr/>
          <p:nvPr/>
        </p:nvGrpSpPr>
        <p:grpSpPr>
          <a:xfrm>
            <a:off x="419373" y="2814562"/>
            <a:ext cx="8342528" cy="3557512"/>
            <a:chOff x="358697" y="2708920"/>
            <a:chExt cx="8402910" cy="3682459"/>
          </a:xfrm>
        </p:grpSpPr>
        <p:cxnSp>
          <p:nvCxnSpPr>
            <p:cNvPr id="8" name="直線矢印コネクタ 86"/>
            <p:cNvCxnSpPr/>
            <p:nvPr/>
          </p:nvCxnSpPr>
          <p:spPr>
            <a:xfrm>
              <a:off x="5929742" y="2712079"/>
              <a:ext cx="0" cy="2847534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矢印コネクタ 87"/>
            <p:cNvCxnSpPr/>
            <p:nvPr/>
          </p:nvCxnSpPr>
          <p:spPr>
            <a:xfrm>
              <a:off x="4863915" y="2715193"/>
              <a:ext cx="0" cy="2846126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線矢印コネクタ 88"/>
            <p:cNvCxnSpPr/>
            <p:nvPr/>
          </p:nvCxnSpPr>
          <p:spPr>
            <a:xfrm>
              <a:off x="3713943" y="2729896"/>
              <a:ext cx="0" cy="2831424"/>
            </a:xfrm>
            <a:prstGeom prst="straightConnector1">
              <a:avLst/>
            </a:prstGeom>
            <a:ln w="190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5" descr="クリップボード01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8697" y="2753033"/>
              <a:ext cx="2784475" cy="2774950"/>
            </a:xfrm>
            <a:prstGeom prst="rect">
              <a:avLst/>
            </a:prstGeom>
            <a:noFill/>
            <a:ln>
              <a:noFill/>
            </a:ln>
            <a:extLst/>
          </p:spPr>
        </p:pic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1457247" y="3126096"/>
              <a:ext cx="492125" cy="230188"/>
            </a:xfrm>
            <a:prstGeom prst="rect">
              <a:avLst/>
            </a:prstGeom>
            <a:noFill/>
            <a:ln w="2540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Oval 8"/>
            <p:cNvSpPr>
              <a:spLocks noChangeArrowheads="1"/>
            </p:cNvSpPr>
            <p:nvPr/>
          </p:nvSpPr>
          <p:spPr bwMode="auto">
            <a:xfrm>
              <a:off x="438072" y="2835583"/>
              <a:ext cx="2617788" cy="2616200"/>
            </a:xfrm>
            <a:prstGeom prst="ellipse">
              <a:avLst/>
            </a:prstGeom>
            <a:noFill/>
            <a:ln w="254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4" name="Rectangle 9"/>
            <p:cNvSpPr>
              <a:spLocks noChangeArrowheads="1"/>
            </p:cNvSpPr>
            <p:nvPr/>
          </p:nvSpPr>
          <p:spPr bwMode="auto">
            <a:xfrm>
              <a:off x="1406447" y="3608696"/>
              <a:ext cx="327025" cy="284163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5" name="Rectangle 10"/>
            <p:cNvSpPr>
              <a:spLocks noChangeArrowheads="1"/>
            </p:cNvSpPr>
            <p:nvPr/>
          </p:nvSpPr>
          <p:spPr bwMode="auto">
            <a:xfrm>
              <a:off x="1061960" y="4599296"/>
              <a:ext cx="327025" cy="169863"/>
            </a:xfrm>
            <a:prstGeom prst="rect">
              <a:avLst/>
            </a:prstGeom>
            <a:noFill/>
            <a:ln w="254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" name="Rectangle 11"/>
            <p:cNvSpPr>
              <a:spLocks noChangeArrowheads="1"/>
            </p:cNvSpPr>
            <p:nvPr/>
          </p:nvSpPr>
          <p:spPr bwMode="auto">
            <a:xfrm>
              <a:off x="2070022" y="4696133"/>
              <a:ext cx="327025" cy="169863"/>
            </a:xfrm>
            <a:prstGeom prst="rect">
              <a:avLst/>
            </a:prstGeom>
            <a:noFill/>
            <a:ln w="25400">
              <a:solidFill>
                <a:srgbClr val="FFF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7" name="Line 12"/>
            <p:cNvSpPr>
              <a:spLocks noChangeShapeType="1"/>
            </p:cNvSpPr>
            <p:nvPr/>
          </p:nvSpPr>
          <p:spPr bwMode="auto">
            <a:xfrm flipV="1">
              <a:off x="406868" y="5541465"/>
              <a:ext cx="8280920" cy="44634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0561" y="2746604"/>
              <a:ext cx="762000" cy="434271"/>
            </a:xfrm>
            <a:prstGeom prst="rect">
              <a:avLst/>
            </a:prstGeom>
            <a:noFill/>
            <a:ln w="19050">
              <a:solidFill>
                <a:srgbClr val="FF7F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Line 22"/>
            <p:cNvSpPr>
              <a:spLocks noChangeShapeType="1"/>
            </p:cNvSpPr>
            <p:nvPr/>
          </p:nvSpPr>
          <p:spPr bwMode="auto">
            <a:xfrm flipV="1">
              <a:off x="431984" y="2708920"/>
              <a:ext cx="818379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20" name="Picture 31"/>
            <p:cNvPicPr>
              <a:picLocks noChangeAspect="1" noChangeArrowheads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430" y="3028723"/>
              <a:ext cx="428625" cy="385763"/>
            </a:xfrm>
            <a:prstGeom prst="rect">
              <a:avLst/>
            </a:prstGeom>
            <a:noFill/>
            <a:ln w="190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6"/>
            <p:cNvSpPr>
              <a:spLocks noChangeArrowheads="1"/>
            </p:cNvSpPr>
            <p:nvPr/>
          </p:nvSpPr>
          <p:spPr bwMode="auto">
            <a:xfrm>
              <a:off x="1296146" y="3356284"/>
              <a:ext cx="492125" cy="230188"/>
            </a:xfrm>
            <a:prstGeom prst="rect">
              <a:avLst/>
            </a:prstGeom>
            <a:noFill/>
            <a:ln w="25400">
              <a:solidFill>
                <a:srgbClr val="FF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cxnSp>
          <p:nvCxnSpPr>
            <p:cNvPr id="22" name="直線矢印コネクタ 100"/>
            <p:cNvCxnSpPr>
              <a:stCxn id="13" idx="4"/>
            </p:cNvCxnSpPr>
            <p:nvPr/>
          </p:nvCxnSpPr>
          <p:spPr>
            <a:xfrm>
              <a:off x="1746966" y="5451783"/>
              <a:ext cx="273" cy="126115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矢印コネクタ 101"/>
            <p:cNvCxnSpPr/>
            <p:nvPr/>
          </p:nvCxnSpPr>
          <p:spPr>
            <a:xfrm flipH="1">
              <a:off x="1746966" y="2715193"/>
              <a:ext cx="3968" cy="120390"/>
            </a:xfrm>
            <a:prstGeom prst="straightConnector1">
              <a:avLst/>
            </a:prstGeom>
            <a:ln w="19050">
              <a:solidFill>
                <a:srgbClr val="0000FF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6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4686" y="3356284"/>
              <a:ext cx="798513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7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304" y="3978843"/>
              <a:ext cx="798513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8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767" y="4618345"/>
              <a:ext cx="798513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7" name="Picture 9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482" y="3626418"/>
              <a:ext cx="804863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8" name="Picture 10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483" y="4263147"/>
              <a:ext cx="804863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11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056" y="4890068"/>
              <a:ext cx="804863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" name="Picture 12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7968" y="3642293"/>
              <a:ext cx="463550" cy="420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1" name="Picture 13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97968" y="4283464"/>
              <a:ext cx="463550" cy="420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2" name="Picture 14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3958" y="4882651"/>
              <a:ext cx="463550" cy="4206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" name="Picture 9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1483" y="2968159"/>
              <a:ext cx="804863" cy="469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4" name="図 112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849" y="2718426"/>
              <a:ext cx="504056" cy="2834839"/>
            </a:xfrm>
            <a:prstGeom prst="rect">
              <a:avLst/>
            </a:prstGeom>
          </p:spPr>
        </p:pic>
        <p:pic>
          <p:nvPicPr>
            <p:cNvPr id="35" name="図 113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47138" y="2726741"/>
              <a:ext cx="504056" cy="2834839"/>
            </a:xfrm>
            <a:prstGeom prst="rect">
              <a:avLst/>
            </a:prstGeom>
          </p:spPr>
        </p:pic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406868" y="5656446"/>
              <a:ext cx="2786604" cy="637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600" dirty="0">
                  <a:solidFill>
                    <a:srgbClr val="C00000"/>
                  </a:solidFill>
                </a:rPr>
                <a:t>Full Disk Observation</a:t>
              </a:r>
            </a:p>
            <a:p>
              <a:pPr algn="ctr"/>
              <a:r>
                <a:rPr lang="en-US" altLang="ja-JP" sz="1600" dirty="0">
                  <a:solidFill>
                    <a:srgbClr val="C00000"/>
                  </a:solidFill>
                </a:rPr>
                <a:t>every </a:t>
              </a:r>
              <a:r>
                <a:rPr lang="en-US" altLang="ja-JP" dirty="0">
                  <a:solidFill>
                    <a:srgbClr val="C00000"/>
                  </a:solidFill>
                </a:rPr>
                <a:t>10</a:t>
              </a:r>
              <a:r>
                <a:rPr lang="en-US" altLang="ja-JP" sz="1600" dirty="0">
                  <a:solidFill>
                    <a:srgbClr val="C00000"/>
                  </a:solidFill>
                </a:rPr>
                <a:t> min.</a:t>
              </a:r>
              <a:r>
                <a:rPr lang="ja-JP" altLang="en-US" sz="1600" dirty="0">
                  <a:solidFill>
                    <a:srgbClr val="C00000"/>
                  </a:solidFill>
                </a:rPr>
                <a:t> </a:t>
              </a:r>
              <a:r>
                <a:rPr lang="en-US" altLang="ja-JP" sz="1600" dirty="0">
                  <a:solidFill>
                    <a:srgbClr val="C00000"/>
                  </a:solidFill>
                </a:rPr>
                <a:t>(</a:t>
              </a:r>
              <a:r>
                <a:rPr lang="en-US" altLang="ja-JP" sz="1600" u="sng" dirty="0">
                  <a:solidFill>
                    <a:srgbClr val="C00000"/>
                  </a:solidFill>
                </a:rPr>
                <a:t>23</a:t>
              </a:r>
              <a:r>
                <a:rPr lang="en-US" altLang="ja-JP" sz="1600" dirty="0">
                  <a:solidFill>
                    <a:srgbClr val="C00000"/>
                  </a:solidFill>
                </a:rPr>
                <a:t> swaths)</a:t>
              </a:r>
              <a:endParaRPr lang="ja-JP" altLang="en-US" sz="1600" dirty="0">
                <a:solidFill>
                  <a:srgbClr val="C00000"/>
                </a:solidFill>
              </a:endParaRPr>
            </a:p>
          </p:txBody>
        </p:sp>
        <p:sp>
          <p:nvSpPr>
            <p:cNvPr id="37" name="TextBox 42"/>
            <p:cNvSpPr txBox="1"/>
            <p:nvPr/>
          </p:nvSpPr>
          <p:spPr>
            <a:xfrm>
              <a:off x="3147598" y="5547124"/>
              <a:ext cx="1201589" cy="8442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b="1" dirty="0"/>
                <a:t>Region 1 </a:t>
              </a:r>
            </a:p>
            <a:p>
              <a:pPr algn="ctr"/>
              <a:r>
                <a:rPr lang="en-GB" sz="1100" dirty="0"/>
                <a:t>2000 x 1000km</a:t>
              </a:r>
            </a:p>
            <a:p>
              <a:pPr algn="ctr"/>
              <a:r>
                <a:rPr lang="en-GB" sz="1100" dirty="0"/>
                <a:t>(NE Japan)</a:t>
              </a:r>
            </a:p>
            <a:p>
              <a:pPr algn="ctr"/>
              <a:r>
                <a:rPr lang="en-GB" sz="1100" dirty="0"/>
                <a:t>Every </a:t>
              </a:r>
              <a:r>
                <a:rPr lang="en-GB" sz="1200" b="1" dirty="0">
                  <a:solidFill>
                    <a:srgbClr val="FF0000"/>
                  </a:solidFill>
                </a:rPr>
                <a:t>2.5</a:t>
              </a:r>
              <a:r>
                <a:rPr lang="en-GB" sz="1100" b="1" dirty="0">
                  <a:solidFill>
                    <a:srgbClr val="FF0000"/>
                  </a:solidFill>
                </a:rPr>
                <a:t> min.</a:t>
              </a:r>
            </a:p>
          </p:txBody>
        </p:sp>
        <p:sp>
          <p:nvSpPr>
            <p:cNvPr id="38" name="TextBox 43"/>
            <p:cNvSpPr txBox="1"/>
            <p:nvPr/>
          </p:nvSpPr>
          <p:spPr>
            <a:xfrm>
              <a:off x="4251164" y="5543714"/>
              <a:ext cx="1201589" cy="844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b="1" dirty="0"/>
                <a:t>Region 2</a:t>
              </a:r>
            </a:p>
            <a:p>
              <a:pPr algn="ctr"/>
              <a:r>
                <a:rPr lang="en-GB" sz="1100" dirty="0"/>
                <a:t>2000 x 1000km</a:t>
              </a:r>
            </a:p>
            <a:p>
              <a:pPr algn="ctr"/>
              <a:r>
                <a:rPr lang="en-GB" sz="1100" dirty="0"/>
                <a:t>(SW Japan)</a:t>
              </a:r>
            </a:p>
            <a:p>
              <a:pPr algn="ctr"/>
              <a:r>
                <a:rPr lang="en-GB" sz="1100" dirty="0"/>
                <a:t>Every </a:t>
              </a:r>
              <a:r>
                <a:rPr lang="en-GB" sz="1200" b="1" dirty="0">
                  <a:solidFill>
                    <a:srgbClr val="FF0000"/>
                  </a:solidFill>
                </a:rPr>
                <a:t>2.5</a:t>
              </a:r>
              <a:r>
                <a:rPr lang="en-GB" sz="1100" b="1" dirty="0">
                  <a:solidFill>
                    <a:srgbClr val="FF0000"/>
                  </a:solidFill>
                </a:rPr>
                <a:t> min.</a:t>
              </a:r>
            </a:p>
          </p:txBody>
        </p:sp>
        <p:sp>
          <p:nvSpPr>
            <p:cNvPr id="39" name="TextBox 44"/>
            <p:cNvSpPr txBox="1"/>
            <p:nvPr/>
          </p:nvSpPr>
          <p:spPr>
            <a:xfrm>
              <a:off x="5309809" y="5539794"/>
              <a:ext cx="1201589" cy="844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b="1" dirty="0"/>
                <a:t>Region 3</a:t>
              </a:r>
            </a:p>
            <a:p>
              <a:pPr algn="ctr"/>
              <a:r>
                <a:rPr lang="en-GB" sz="1100" dirty="0"/>
                <a:t>1000 x 1000 km</a:t>
              </a:r>
            </a:p>
            <a:p>
              <a:pPr algn="ctr"/>
              <a:r>
                <a:rPr lang="en-GB" sz="1100" dirty="0"/>
                <a:t>(Target Area)</a:t>
              </a:r>
            </a:p>
            <a:p>
              <a:pPr algn="ctr"/>
              <a:r>
                <a:rPr lang="en-GB" sz="1100" dirty="0"/>
                <a:t>Every </a:t>
              </a:r>
              <a:r>
                <a:rPr lang="en-GB" sz="1200" b="1" dirty="0">
                  <a:solidFill>
                    <a:srgbClr val="FF0000"/>
                  </a:solidFill>
                </a:rPr>
                <a:t>2.5</a:t>
              </a:r>
              <a:r>
                <a:rPr lang="en-GB" sz="1100" b="1" dirty="0">
                  <a:solidFill>
                    <a:srgbClr val="FF0000"/>
                  </a:solidFill>
                </a:rPr>
                <a:t> min.</a:t>
              </a:r>
            </a:p>
          </p:txBody>
        </p:sp>
        <p:sp>
          <p:nvSpPr>
            <p:cNvPr id="40" name="TextBox 45"/>
            <p:cNvSpPr txBox="1"/>
            <p:nvPr/>
          </p:nvSpPr>
          <p:spPr>
            <a:xfrm>
              <a:off x="6369504" y="5543714"/>
              <a:ext cx="1250028" cy="844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b="1" dirty="0"/>
                <a:t>Region 4</a:t>
              </a:r>
            </a:p>
            <a:p>
              <a:pPr algn="ctr"/>
              <a:r>
                <a:rPr lang="en-GB" sz="1100" dirty="0"/>
                <a:t>1000 x 500 km</a:t>
              </a:r>
            </a:p>
            <a:p>
              <a:pPr algn="ctr"/>
              <a:r>
                <a:rPr lang="en-GB" sz="1100" dirty="0"/>
                <a:t>(Landmark Area)</a:t>
              </a:r>
            </a:p>
            <a:p>
              <a:pPr algn="ctr"/>
              <a:r>
                <a:rPr lang="en-GB" sz="1100" dirty="0"/>
                <a:t>Every </a:t>
              </a:r>
              <a:r>
                <a:rPr lang="en-GB" sz="1200" b="1" dirty="0">
                  <a:solidFill>
                    <a:srgbClr val="FF0000"/>
                  </a:solidFill>
                </a:rPr>
                <a:t>30 sec</a:t>
              </a:r>
              <a:r>
                <a:rPr lang="en-GB" sz="1100" b="1" dirty="0">
                  <a:solidFill>
                    <a:srgbClr val="FF0000"/>
                  </a:solidFill>
                </a:rPr>
                <a:t>.</a:t>
              </a:r>
            </a:p>
          </p:txBody>
        </p:sp>
        <p:sp>
          <p:nvSpPr>
            <p:cNvPr id="41" name="TextBox 46"/>
            <p:cNvSpPr txBox="1"/>
            <p:nvPr/>
          </p:nvSpPr>
          <p:spPr>
            <a:xfrm>
              <a:off x="7511579" y="5539794"/>
              <a:ext cx="1250028" cy="8442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100" b="1" dirty="0">
                  <a:solidFill>
                    <a:srgbClr val="0000FF"/>
                  </a:solidFill>
                </a:rPr>
                <a:t>Region 5</a:t>
              </a:r>
            </a:p>
            <a:p>
              <a:pPr algn="ctr"/>
              <a:r>
                <a:rPr lang="en-GB" sz="1100" dirty="0"/>
                <a:t>1000 x 500 km</a:t>
              </a:r>
            </a:p>
            <a:p>
              <a:pPr algn="ctr"/>
              <a:r>
                <a:rPr lang="en-GB" sz="1100" dirty="0"/>
                <a:t>(Landmark Area)</a:t>
              </a:r>
            </a:p>
            <a:p>
              <a:pPr algn="ctr"/>
              <a:r>
                <a:rPr lang="en-GB" sz="1100" dirty="0"/>
                <a:t>Every </a:t>
              </a:r>
              <a:r>
                <a:rPr lang="en-GB" sz="1200" b="1" dirty="0">
                  <a:solidFill>
                    <a:srgbClr val="FF0000"/>
                  </a:solidFill>
                </a:rPr>
                <a:t>30 sec</a:t>
              </a:r>
              <a:r>
                <a:rPr lang="en-GB" sz="1100" b="1" dirty="0">
                  <a:solidFill>
                    <a:srgbClr val="FF0000"/>
                  </a:solidFill>
                </a:rPr>
                <a:t>.</a:t>
              </a:r>
            </a:p>
          </p:txBody>
        </p:sp>
        <p:sp>
          <p:nvSpPr>
            <p:cNvPr id="42" name="テキスト ボックス 41"/>
            <p:cNvSpPr txBox="1"/>
            <p:nvPr/>
          </p:nvSpPr>
          <p:spPr>
            <a:xfrm>
              <a:off x="3243704" y="2827455"/>
              <a:ext cx="2066105" cy="25486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kumimoji="1" lang="en-US" altLang="ja-JP" sz="1600" dirty="0">
                  <a:solidFill>
                    <a:schemeClr val="bg1"/>
                  </a:solidFill>
                </a:rPr>
                <a:t>Pre-defined area</a:t>
              </a:r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  <p:sp>
          <p:nvSpPr>
            <p:cNvPr id="43" name="テキスト ボックス 42"/>
            <p:cNvSpPr txBox="1"/>
            <p:nvPr/>
          </p:nvSpPr>
          <p:spPr>
            <a:xfrm>
              <a:off x="5650695" y="2838866"/>
              <a:ext cx="2762533" cy="25486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en-US" altLang="ja-JP" sz="1600" dirty="0">
                  <a:solidFill>
                    <a:schemeClr val="bg1"/>
                  </a:solidFill>
                </a:rPr>
                <a:t>Flexible observation area</a:t>
              </a:r>
              <a:endParaRPr kumimoji="1" lang="ja-JP" altLang="en-US" sz="16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44" name="Picture 2" descr="http://svkva.naps.kishou.go.jp/%7Emsysen07/monit/lunar/Day/2015/20150503/AhiMoonPosSchedule_20150503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6" t="12906" r="32267" b="17059"/>
          <a:stretch/>
        </p:blipFill>
        <p:spPr bwMode="auto">
          <a:xfrm>
            <a:off x="2966689" y="799570"/>
            <a:ext cx="2010011" cy="1970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正方形/長方形 44"/>
          <p:cNvSpPr/>
          <p:nvPr/>
        </p:nvSpPr>
        <p:spPr>
          <a:xfrm>
            <a:off x="3125256" y="2472663"/>
            <a:ext cx="251584" cy="1512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4547186" y="2479867"/>
            <a:ext cx="251584" cy="1512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915816" y="753446"/>
            <a:ext cx="757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rgbClr val="CCFF99"/>
                </a:solidFill>
              </a:rPr>
              <a:t>AHI </a:t>
            </a:r>
            <a:r>
              <a:rPr kumimoji="1" lang="en-US" altLang="ja-JP" sz="1400" dirty="0" err="1">
                <a:solidFill>
                  <a:srgbClr val="CCFF99"/>
                </a:solidFill>
              </a:rPr>
              <a:t>FoR</a:t>
            </a:r>
            <a:endParaRPr kumimoji="1" lang="ja-JP" altLang="en-US" sz="1400" dirty="0">
              <a:solidFill>
                <a:srgbClr val="CCFF99"/>
              </a:solidFill>
            </a:endParaRPr>
          </a:p>
        </p:txBody>
      </p:sp>
      <p:sp>
        <p:nvSpPr>
          <p:cNvPr id="48" name="テキスト ボックス 47"/>
          <p:cNvSpPr txBox="1"/>
          <p:nvPr/>
        </p:nvSpPr>
        <p:spPr>
          <a:xfrm>
            <a:off x="3571348" y="1196252"/>
            <a:ext cx="9721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Earth edge</a:t>
            </a:r>
            <a:endParaRPr kumimoji="1" lang="ja-JP" altLang="en-US" sz="14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099566" y="2161332"/>
            <a:ext cx="1644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b="1" dirty="0">
                <a:solidFill>
                  <a:srgbClr val="FFFF00"/>
                </a:solidFill>
              </a:rPr>
              <a:t>Lunar observations </a:t>
            </a:r>
            <a:endParaRPr kumimoji="1" lang="ja-JP" altLang="en-US" sz="1400" b="1" dirty="0">
              <a:solidFill>
                <a:srgbClr val="FFFF00"/>
              </a:solidFill>
            </a:endParaRPr>
          </a:p>
        </p:txBody>
      </p:sp>
      <p:sp>
        <p:nvSpPr>
          <p:cNvPr id="50" name="正方形/長方形 49"/>
          <p:cNvSpPr/>
          <p:nvPr/>
        </p:nvSpPr>
        <p:spPr>
          <a:xfrm>
            <a:off x="3386521" y="2483469"/>
            <a:ext cx="1170346" cy="791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1" name="直線コネクタ 50"/>
          <p:cNvCxnSpPr/>
          <p:nvPr/>
        </p:nvCxnSpPr>
        <p:spPr>
          <a:xfrm>
            <a:off x="3338596" y="2508691"/>
            <a:ext cx="1170346" cy="0"/>
          </a:xfrm>
          <a:prstGeom prst="line">
            <a:avLst/>
          </a:prstGeom>
          <a:ln w="47625">
            <a:solidFill>
              <a:srgbClr val="FFFF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テキスト ボックス 51"/>
          <p:cNvSpPr txBox="1"/>
          <p:nvPr/>
        </p:nvSpPr>
        <p:spPr>
          <a:xfrm>
            <a:off x="7286788" y="2460122"/>
            <a:ext cx="126829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solidFill>
                  <a:schemeClr val="bg1"/>
                </a:solidFill>
              </a:rPr>
              <a:t>Band5 (1.6</a:t>
            </a:r>
            <a:r>
              <a:rPr kumimoji="1" lang="el-GR" altLang="ja-JP" sz="1400" dirty="0">
                <a:solidFill>
                  <a:schemeClr val="bg1"/>
                </a:solidFill>
              </a:rPr>
              <a:t>μ</a:t>
            </a:r>
            <a:r>
              <a:rPr kumimoji="1" lang="en-US" altLang="ja-JP" sz="1400" dirty="0">
                <a:solidFill>
                  <a:schemeClr val="bg1"/>
                </a:solidFill>
              </a:rPr>
              <a:t>m)</a:t>
            </a:r>
            <a:endParaRPr kumimoji="1" lang="ja-JP" alt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15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BBE51778-AA7D-417E-9994-FB1BE9C95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566" y="228600"/>
            <a:ext cx="5989585" cy="758952"/>
          </a:xfrm>
        </p:spPr>
        <p:txBody>
          <a:bodyPr/>
          <a:lstStyle/>
          <a:p>
            <a:r>
              <a:rPr lang="en-GB" altLang="ja-JP" dirty="0"/>
              <a:t>AHI</a:t>
            </a:r>
            <a:r>
              <a:rPr lang="ja-JP" altLang="en-US" dirty="0"/>
              <a:t> </a:t>
            </a:r>
            <a:r>
              <a:rPr lang="en-US" altLang="ja-JP" dirty="0"/>
              <a:t>Lunar Observation</a:t>
            </a:r>
            <a:endParaRPr lang="en-GB" dirty="0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xmlns="" id="{8AF46B12-74BF-479D-BEBC-B44A10065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B208F0-6506-4A53-8573-371B9A226856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8" name="テキスト ボックス 77"/>
          <p:cNvSpPr txBox="1"/>
          <p:nvPr/>
        </p:nvSpPr>
        <p:spPr>
          <a:xfrm>
            <a:off x="564541" y="1559013"/>
            <a:ext cx="4447457" cy="3083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dirty="0"/>
              <a:t>Lunar observation: based on the prediction of its position within AHI’s Field of Regard</a:t>
            </a:r>
            <a:endParaRPr lang="en-GB" altLang="ja-JP" dirty="0"/>
          </a:p>
          <a:p>
            <a:pPr marL="176213" indent="-176213">
              <a:lnSpc>
                <a:spcPct val="120000"/>
              </a:lnSpc>
              <a:buFont typeface="Arial" pitchFamily="34" charset="0"/>
              <a:buChar char="•"/>
            </a:pPr>
            <a:r>
              <a:rPr lang="en-GB" altLang="ja-JP" dirty="0"/>
              <a:t>Regional observation mode (1000 x 500 km for the earth scene) is used</a:t>
            </a:r>
          </a:p>
          <a:p>
            <a:pPr marL="176213" indent="-176213">
              <a:lnSpc>
                <a:spcPct val="120000"/>
              </a:lnSpc>
              <a:buFont typeface="Arial" pitchFamily="34" charset="0"/>
              <a:buChar char="•"/>
            </a:pPr>
            <a:r>
              <a:rPr lang="en-GB" altLang="ja-JP" dirty="0"/>
              <a:t>1 observation / </a:t>
            </a:r>
            <a:r>
              <a:rPr lang="en-GB" altLang="ja-JP" b="1" dirty="0"/>
              <a:t>30 seconds</a:t>
            </a:r>
          </a:p>
          <a:p>
            <a:pPr marL="176213" indent="-176213">
              <a:lnSpc>
                <a:spcPct val="120000"/>
              </a:lnSpc>
              <a:buFont typeface="Arial" pitchFamily="34" charset="0"/>
              <a:buChar char="•"/>
            </a:pPr>
            <a:r>
              <a:rPr lang="en-GB" altLang="ja-JP" b="1" dirty="0" smtClean="0"/>
              <a:t>one </a:t>
            </a:r>
            <a:r>
              <a:rPr lang="en-GB" altLang="ja-JP" b="1" dirty="0"/>
              <a:t>scan</a:t>
            </a:r>
            <a:r>
              <a:rPr lang="en-GB" altLang="ja-JP" dirty="0"/>
              <a:t> to observe the Moon</a:t>
            </a:r>
          </a:p>
          <a:p>
            <a:pPr marL="176213" indent="-176213">
              <a:lnSpc>
                <a:spcPct val="120000"/>
              </a:lnSpc>
              <a:buFont typeface="Arial" pitchFamily="34" charset="0"/>
              <a:buChar char="•"/>
            </a:pPr>
            <a:r>
              <a:rPr lang="en-US" altLang="ja-JP" dirty="0"/>
              <a:t>All 6 VNIR bands (0.47, 0.51, 0.64, 0.86, 1.6, 2.3 µm) are used for GIRO</a:t>
            </a:r>
            <a:endParaRPr lang="en-GB" altLang="ja-JP" dirty="0"/>
          </a:p>
        </p:txBody>
      </p:sp>
      <p:pic>
        <p:nvPicPr>
          <p:cNvPr id="10" name="Picture 2" descr="C:\Users\JMA802B\Desktop\LunarCal\R\Fig4Presentation\AhiMoonPosResult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4" t="3777" r="26938" b="19892"/>
          <a:stretch/>
        </p:blipFill>
        <p:spPr bwMode="auto">
          <a:xfrm>
            <a:off x="5107842" y="1046071"/>
            <a:ext cx="3493016" cy="3534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56131" y="4739337"/>
            <a:ext cx="3544728" cy="1489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15930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 smtClean="0"/>
              <a:t>Trend</a:t>
            </a:r>
            <a:r>
              <a:rPr lang="ja-JP" altLang="en-US" dirty="0" smtClean="0"/>
              <a:t> </a:t>
            </a:r>
            <a:r>
              <a:rPr lang="en-US" altLang="ja-JP" dirty="0" smtClean="0"/>
              <a:t>monitoring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approaches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1" y="1095555"/>
            <a:ext cx="5220856" cy="51833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kumimoji="1" lang="en-US" altLang="ja-JP" sz="1400" b="1" dirty="0" smtClean="0"/>
              <a:t>Lunar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ja-JP" sz="1200" dirty="0" smtClean="0"/>
              <a:t>Reference: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GIRO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(GSICS implementation of the ROLO) simulated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irradiance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ja-JP" sz="1200" dirty="0" smtClean="0"/>
              <a:t>A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rough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and empirical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phase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angle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dependency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correction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is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applied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for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NIR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bands.</a:t>
            </a:r>
          </a:p>
          <a:p>
            <a:pPr lvl="4">
              <a:lnSpc>
                <a:spcPct val="100000"/>
              </a:lnSpc>
              <a:spcBef>
                <a:spcPts val="600"/>
              </a:spcBef>
            </a:pPr>
            <a:endParaRPr lang="en-US" altLang="ja-JP" sz="10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ja-JP" sz="1400" b="1" dirty="0" smtClean="0"/>
              <a:t>Solar</a:t>
            </a:r>
            <a:r>
              <a:rPr lang="ja-JP" altLang="en-US" sz="1400" b="1" dirty="0" smtClean="0"/>
              <a:t> </a:t>
            </a:r>
            <a:r>
              <a:rPr lang="en-US" altLang="ja-JP" sz="1400" b="1" dirty="0" smtClean="0"/>
              <a:t>diffuser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ja-JP" sz="1200" dirty="0" smtClean="0"/>
              <a:t>Reference: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computed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radiance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reflected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by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the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SD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ja-JP" sz="1200" dirty="0" smtClean="0"/>
              <a:t>The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SD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is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covered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to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prevent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sunlight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exposure.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kumimoji="1" lang="en-US" altLang="ja-JP" sz="1400" b="1" dirty="0" smtClean="0"/>
              <a:t>Vicarious</a:t>
            </a:r>
            <a:r>
              <a:rPr kumimoji="1" lang="ja-JP" altLang="en-US" sz="1400" b="1" dirty="0" smtClean="0"/>
              <a:t> </a:t>
            </a:r>
            <a:r>
              <a:rPr kumimoji="1" lang="en-US" altLang="ja-JP" sz="1400" b="1" dirty="0" smtClean="0"/>
              <a:t>calibration</a:t>
            </a:r>
            <a:r>
              <a:rPr kumimoji="1" lang="ja-JP" altLang="en-US" sz="1400" b="1" dirty="0" smtClean="0"/>
              <a:t> </a:t>
            </a:r>
            <a:r>
              <a:rPr kumimoji="1" lang="en-US" altLang="ja-JP" sz="1400" b="1" dirty="0" smtClean="0"/>
              <a:t>by</a:t>
            </a:r>
            <a:r>
              <a:rPr kumimoji="1" lang="ja-JP" altLang="en-US" sz="1400" b="1" dirty="0" smtClean="0"/>
              <a:t> </a:t>
            </a:r>
            <a:r>
              <a:rPr kumimoji="1" lang="en-US" altLang="ja-JP" sz="1400" b="1" dirty="0" smtClean="0"/>
              <a:t>RTM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ja-JP" sz="1200" dirty="0" smtClean="0"/>
              <a:t>Reference: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Simulated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radiance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over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cloud-free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ocean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surface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(for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B03-B06)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and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uniform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water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cloud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top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using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radiative transfer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code,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RSTAR.</a:t>
            </a:r>
            <a:endParaRPr kumimoji="1" lang="en-US" altLang="ja-JP" sz="1200" dirty="0" smtClean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kumimoji="1" lang="en-US" altLang="ja-JP" sz="1400" b="1" dirty="0" smtClean="0"/>
              <a:t>Ray-matching</a:t>
            </a:r>
            <a:r>
              <a:rPr lang="ja-JP" altLang="en-US" sz="1400" b="1" dirty="0"/>
              <a:t> </a:t>
            </a:r>
            <a:r>
              <a:rPr lang="en-US" altLang="ja-JP" sz="1400" b="1" dirty="0" smtClean="0"/>
              <a:t>w/</a:t>
            </a:r>
            <a:r>
              <a:rPr lang="ja-JP" altLang="en-US" sz="1400" b="1" dirty="0" smtClean="0"/>
              <a:t> </a:t>
            </a:r>
            <a:r>
              <a:rPr lang="en-US" altLang="ja-JP" sz="1400" b="1" dirty="0" smtClean="0"/>
              <a:t>VIIRS</a:t>
            </a:r>
            <a:endParaRPr kumimoji="1" lang="en-US" altLang="ja-JP" sz="1400" b="1" dirty="0" smtClean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ja-JP" sz="1200" dirty="0" smtClean="0"/>
              <a:t>Reference: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SNPP/VIIRS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observed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reflectance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kumimoji="1" lang="en-US" altLang="ja-JP" sz="1200" dirty="0" smtClean="0"/>
              <a:t>SRF</a:t>
            </a:r>
            <a:r>
              <a:rPr kumimoji="1" lang="ja-JP" altLang="en-US" sz="1200" dirty="0" smtClean="0"/>
              <a:t> </a:t>
            </a:r>
            <a:r>
              <a:rPr kumimoji="1" lang="en-US" altLang="ja-JP" sz="1200" dirty="0" smtClean="0"/>
              <a:t>difference</a:t>
            </a:r>
            <a:r>
              <a:rPr kumimoji="1" lang="ja-JP" altLang="en-US" sz="1200" dirty="0" smtClean="0"/>
              <a:t> </a:t>
            </a:r>
            <a:r>
              <a:rPr kumimoji="1" lang="en-US" altLang="ja-JP" sz="1200" dirty="0" smtClean="0"/>
              <a:t>is</a:t>
            </a:r>
            <a:r>
              <a:rPr kumimoji="1" lang="ja-JP" altLang="en-US" sz="1200" dirty="0" smtClean="0"/>
              <a:t> </a:t>
            </a:r>
            <a:r>
              <a:rPr kumimoji="1" lang="en-US" altLang="ja-JP" sz="1200" dirty="0" smtClean="0"/>
              <a:t>considered</a:t>
            </a:r>
            <a:r>
              <a:rPr kumimoji="1" lang="ja-JP" altLang="en-US" sz="1200" dirty="0" smtClean="0"/>
              <a:t> </a:t>
            </a:r>
            <a:r>
              <a:rPr kumimoji="1" lang="en-US" altLang="ja-JP" sz="1200" dirty="0" smtClean="0"/>
              <a:t>by</a:t>
            </a:r>
            <a:r>
              <a:rPr kumimoji="1" lang="ja-JP" altLang="en-US" sz="1200" dirty="0" smtClean="0"/>
              <a:t> </a:t>
            </a:r>
            <a:r>
              <a:rPr kumimoji="1" lang="en-US" altLang="ja-JP" sz="1200" dirty="0" smtClean="0"/>
              <a:t>the</a:t>
            </a:r>
            <a:r>
              <a:rPr kumimoji="1" lang="ja-JP" altLang="en-US" sz="1200" dirty="0" smtClean="0"/>
              <a:t> </a:t>
            </a:r>
            <a:r>
              <a:rPr kumimoji="1" lang="en-US" altLang="ja-JP" sz="1200" dirty="0" smtClean="0"/>
              <a:t>NASA</a:t>
            </a:r>
            <a:r>
              <a:rPr kumimoji="1" lang="ja-JP" altLang="en-US" sz="1200" dirty="0" smtClean="0"/>
              <a:t> </a:t>
            </a:r>
            <a:r>
              <a:rPr lang="en-US" altLang="ja-JP" sz="1200" dirty="0" smtClean="0"/>
              <a:t>SBAF*</a:t>
            </a:r>
            <a:r>
              <a:rPr lang="ja-JP" altLang="en-US" sz="1200" dirty="0" smtClean="0"/>
              <a:t> </a:t>
            </a:r>
            <a:r>
              <a:rPr lang="en-US" altLang="ja-JP" sz="1200" dirty="0" smtClean="0"/>
              <a:t>tool.</a:t>
            </a:r>
            <a:endParaRPr lang="en-US" altLang="ja-JP" sz="1200" dirty="0"/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ja-JP" sz="1400" b="1" dirty="0" smtClean="0"/>
              <a:t>Deep</a:t>
            </a:r>
            <a:r>
              <a:rPr lang="ja-JP" altLang="en-US" sz="1400" b="1" dirty="0" smtClean="0"/>
              <a:t> </a:t>
            </a:r>
            <a:r>
              <a:rPr lang="en-US" altLang="ja-JP" sz="1400" b="1" dirty="0" smtClean="0"/>
              <a:t>Convective</a:t>
            </a:r>
            <a:r>
              <a:rPr lang="ja-JP" altLang="en-US" sz="1400" b="1" dirty="0"/>
              <a:t> </a:t>
            </a:r>
            <a:r>
              <a:rPr lang="en-US" altLang="ja-JP" sz="1400" b="1" dirty="0" smtClean="0"/>
              <a:t>Cloud</a:t>
            </a:r>
            <a:r>
              <a:rPr lang="ja-JP" altLang="en-US" sz="1400" b="1" dirty="0"/>
              <a:t> </a:t>
            </a:r>
            <a:r>
              <a:rPr lang="en-US" altLang="ja-JP" sz="1400" b="1" dirty="0" smtClean="0"/>
              <a:t>(DCC)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kumimoji="1" lang="en-US" altLang="ja-JP" sz="1200" dirty="0" smtClean="0"/>
              <a:t>Reference:</a:t>
            </a:r>
            <a:r>
              <a:rPr kumimoji="1" lang="ja-JP" altLang="en-US" sz="1200" dirty="0" smtClean="0"/>
              <a:t> </a:t>
            </a:r>
            <a:r>
              <a:rPr kumimoji="1" lang="en-US" altLang="ja-JP" sz="1200" dirty="0" smtClean="0"/>
              <a:t>Mode</a:t>
            </a:r>
            <a:r>
              <a:rPr kumimoji="1" lang="ja-JP" altLang="en-US" sz="1200" dirty="0" smtClean="0"/>
              <a:t> </a:t>
            </a:r>
            <a:r>
              <a:rPr kumimoji="1" lang="en-US" altLang="ja-JP" sz="1200" dirty="0" smtClean="0"/>
              <a:t>or</a:t>
            </a:r>
            <a:r>
              <a:rPr kumimoji="1" lang="ja-JP" altLang="en-US" sz="1200" dirty="0" smtClean="0"/>
              <a:t> </a:t>
            </a:r>
            <a:r>
              <a:rPr kumimoji="1" lang="en-US" altLang="ja-JP" sz="1200" dirty="0" smtClean="0"/>
              <a:t>mean</a:t>
            </a:r>
            <a:r>
              <a:rPr kumimoji="1" lang="ja-JP" altLang="en-US" sz="1200" dirty="0" smtClean="0"/>
              <a:t> </a:t>
            </a:r>
            <a:r>
              <a:rPr kumimoji="1" lang="en-US" altLang="ja-JP" sz="1200" dirty="0" smtClean="0"/>
              <a:t>of</a:t>
            </a:r>
            <a:r>
              <a:rPr kumimoji="1" lang="ja-JP" altLang="en-US" sz="1200" dirty="0" smtClean="0"/>
              <a:t> </a:t>
            </a:r>
            <a:r>
              <a:rPr kumimoji="1" lang="en-US" altLang="ja-JP" sz="1200" dirty="0" smtClean="0"/>
              <a:t>MODIS</a:t>
            </a:r>
            <a:r>
              <a:rPr kumimoji="1" lang="ja-JP" altLang="en-US" sz="1200" dirty="0" smtClean="0"/>
              <a:t> </a:t>
            </a:r>
            <a:r>
              <a:rPr kumimoji="1" lang="en-US" altLang="ja-JP" sz="1200" dirty="0" smtClean="0"/>
              <a:t>DCC</a:t>
            </a:r>
            <a:r>
              <a:rPr kumimoji="1" lang="ja-JP" altLang="en-US" sz="1200" dirty="0" smtClean="0"/>
              <a:t> </a:t>
            </a:r>
            <a:r>
              <a:rPr kumimoji="1" lang="en-US" altLang="ja-JP" sz="1200" dirty="0" smtClean="0"/>
              <a:t>histogram</a:t>
            </a:r>
            <a:endParaRPr lang="en-US" altLang="ja-JP" sz="1200" dirty="0" smtClean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altLang="ja-JP" sz="1200" dirty="0"/>
              <a:t>SRF</a:t>
            </a:r>
            <a:r>
              <a:rPr lang="ja-JP" altLang="en-US" sz="1200" dirty="0"/>
              <a:t> </a:t>
            </a:r>
            <a:r>
              <a:rPr lang="en-US" altLang="ja-JP" sz="1200" dirty="0"/>
              <a:t>difference</a:t>
            </a:r>
            <a:r>
              <a:rPr lang="ja-JP" altLang="en-US" sz="1200" dirty="0"/>
              <a:t> </a:t>
            </a:r>
            <a:r>
              <a:rPr lang="en-US" altLang="ja-JP" sz="1200" dirty="0"/>
              <a:t>is</a:t>
            </a:r>
            <a:r>
              <a:rPr lang="ja-JP" altLang="en-US" sz="1200" dirty="0"/>
              <a:t> </a:t>
            </a:r>
            <a:r>
              <a:rPr lang="en-US" altLang="ja-JP" sz="1200" dirty="0"/>
              <a:t>considered</a:t>
            </a:r>
            <a:r>
              <a:rPr lang="ja-JP" altLang="en-US" sz="1200" dirty="0"/>
              <a:t> </a:t>
            </a:r>
            <a:r>
              <a:rPr lang="en-US" altLang="ja-JP" sz="1200" dirty="0"/>
              <a:t>by</a:t>
            </a:r>
            <a:r>
              <a:rPr lang="ja-JP" altLang="en-US" sz="1200" dirty="0"/>
              <a:t> </a:t>
            </a:r>
            <a:r>
              <a:rPr lang="en-US" altLang="ja-JP" sz="1200" dirty="0"/>
              <a:t>the</a:t>
            </a:r>
            <a:r>
              <a:rPr lang="ja-JP" altLang="en-US" sz="1200" dirty="0"/>
              <a:t> </a:t>
            </a:r>
            <a:r>
              <a:rPr lang="en-US" altLang="ja-JP" sz="1200" dirty="0"/>
              <a:t>NASA</a:t>
            </a:r>
            <a:r>
              <a:rPr lang="ja-JP" altLang="en-US" sz="1200" dirty="0"/>
              <a:t> </a:t>
            </a:r>
            <a:r>
              <a:rPr lang="en-US" altLang="ja-JP" sz="1200" dirty="0"/>
              <a:t>SBAF*</a:t>
            </a:r>
            <a:r>
              <a:rPr lang="ja-JP" altLang="en-US" sz="1200" dirty="0"/>
              <a:t> </a:t>
            </a:r>
            <a:r>
              <a:rPr lang="en-US" altLang="ja-JP" sz="1200" dirty="0"/>
              <a:t>tool</a:t>
            </a:r>
            <a:r>
              <a:rPr lang="en-US" altLang="ja-JP" sz="1200" dirty="0" smtClean="0"/>
              <a:t>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kumimoji="1" lang="en-US" altLang="ja-JP" sz="1200" dirty="0" smtClean="0"/>
              <a:t>Application</a:t>
            </a:r>
            <a:r>
              <a:rPr kumimoji="1" lang="ja-JP" altLang="en-US" sz="1200" dirty="0" smtClean="0"/>
              <a:t> </a:t>
            </a:r>
            <a:r>
              <a:rPr kumimoji="1" lang="en-US" altLang="ja-JP" sz="1200" dirty="0" smtClean="0"/>
              <a:t>to</a:t>
            </a:r>
            <a:r>
              <a:rPr kumimoji="1" lang="ja-JP" altLang="en-US" sz="1200" dirty="0" smtClean="0"/>
              <a:t> </a:t>
            </a:r>
            <a:r>
              <a:rPr kumimoji="1" lang="en-US" altLang="ja-JP" sz="1200" dirty="0" smtClean="0"/>
              <a:t>NIR</a:t>
            </a:r>
            <a:r>
              <a:rPr kumimoji="1" lang="ja-JP" altLang="en-US" sz="1200" dirty="0" smtClean="0"/>
              <a:t> </a:t>
            </a:r>
            <a:r>
              <a:rPr kumimoji="1" lang="en-US" altLang="ja-JP" sz="1200" dirty="0" smtClean="0"/>
              <a:t>bands</a:t>
            </a:r>
            <a:r>
              <a:rPr kumimoji="1" lang="ja-JP" altLang="en-US" sz="1200" dirty="0" smtClean="0"/>
              <a:t> </a:t>
            </a:r>
            <a:r>
              <a:rPr kumimoji="1" lang="en-US" altLang="ja-JP" sz="1200" dirty="0" smtClean="0"/>
              <a:t>looks</a:t>
            </a:r>
            <a:r>
              <a:rPr kumimoji="1" lang="ja-JP" altLang="en-US" sz="1200" dirty="0" smtClean="0"/>
              <a:t> </a:t>
            </a:r>
            <a:r>
              <a:rPr kumimoji="1" lang="en-US" altLang="ja-JP" sz="1200" dirty="0" smtClean="0"/>
              <a:t>challenging.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kumimoji="1" lang="ja-JP" altLang="en-US" sz="1200" b="1" dirty="0"/>
          </a:p>
        </p:txBody>
      </p:sp>
      <p:sp>
        <p:nvSpPr>
          <p:cNvPr id="4" name="正方形/長方形 3"/>
          <p:cNvSpPr/>
          <p:nvPr/>
        </p:nvSpPr>
        <p:spPr>
          <a:xfrm>
            <a:off x="5033010" y="5993115"/>
            <a:ext cx="39454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900" dirty="0"/>
              <a:t>* </a:t>
            </a:r>
            <a:r>
              <a:rPr lang="ja-JP" altLang="en-US" sz="900" dirty="0"/>
              <a:t>https://satcorps.larc.nasa.gov/cgi-bin/site/showdoc?mnemonic=SBAF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51AA-04F1-430A-BA96-9395E07D2B6E}" type="slidenum">
              <a:rPr kumimoji="1" lang="ja-JP" altLang="en-US" smtClean="0"/>
              <a:t>5</a:t>
            </a:fld>
            <a:endParaRPr kumimoji="1"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6106379" y="1357365"/>
            <a:ext cx="2263140" cy="1409701"/>
            <a:chOff x="5901798" y="2295525"/>
            <a:chExt cx="2870727" cy="1965176"/>
          </a:xfrm>
        </p:grpSpPr>
        <p:pic>
          <p:nvPicPr>
            <p:cNvPr id="5" name="図 4" descr="img_obs_sim_b05_0919a_3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09" t="8881" r="5044" b="7830"/>
            <a:stretch/>
          </p:blipFill>
          <p:spPr>
            <a:xfrm>
              <a:off x="5901798" y="2295525"/>
              <a:ext cx="2870727" cy="1965176"/>
            </a:xfrm>
            <a:prstGeom prst="rect">
              <a:avLst/>
            </a:prstGeom>
          </p:spPr>
        </p:pic>
        <p:sp>
          <p:nvSpPr>
            <p:cNvPr id="7" name="フリーフォーム 6"/>
            <p:cNvSpPr/>
            <p:nvPr/>
          </p:nvSpPr>
          <p:spPr>
            <a:xfrm>
              <a:off x="6238875" y="2545556"/>
              <a:ext cx="1195388" cy="1535907"/>
            </a:xfrm>
            <a:custGeom>
              <a:avLst/>
              <a:gdLst>
                <a:gd name="connsiteX0" fmla="*/ 0 w 1195388"/>
                <a:gd name="connsiteY0" fmla="*/ 0 h 1535907"/>
                <a:gd name="connsiteX1" fmla="*/ 97631 w 1195388"/>
                <a:gd name="connsiteY1" fmla="*/ 209550 h 1535907"/>
                <a:gd name="connsiteX2" fmla="*/ 271463 w 1195388"/>
                <a:gd name="connsiteY2" fmla="*/ 419100 h 1535907"/>
                <a:gd name="connsiteX3" fmla="*/ 473869 w 1195388"/>
                <a:gd name="connsiteY3" fmla="*/ 559594 h 1535907"/>
                <a:gd name="connsiteX4" fmla="*/ 697706 w 1195388"/>
                <a:gd name="connsiteY4" fmla="*/ 678657 h 1535907"/>
                <a:gd name="connsiteX5" fmla="*/ 862013 w 1195388"/>
                <a:gd name="connsiteY5" fmla="*/ 845344 h 1535907"/>
                <a:gd name="connsiteX6" fmla="*/ 1042988 w 1195388"/>
                <a:gd name="connsiteY6" fmla="*/ 1140619 h 1535907"/>
                <a:gd name="connsiteX7" fmla="*/ 1164431 w 1195388"/>
                <a:gd name="connsiteY7" fmla="*/ 1462088 h 1535907"/>
                <a:gd name="connsiteX8" fmla="*/ 1195388 w 1195388"/>
                <a:gd name="connsiteY8" fmla="*/ 1535907 h 15359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95388" h="1535907">
                  <a:moveTo>
                    <a:pt x="0" y="0"/>
                  </a:moveTo>
                  <a:cubicBezTo>
                    <a:pt x="26193" y="69850"/>
                    <a:pt x="52387" y="139700"/>
                    <a:pt x="97631" y="209550"/>
                  </a:cubicBezTo>
                  <a:cubicBezTo>
                    <a:pt x="142875" y="279400"/>
                    <a:pt x="208757" y="360759"/>
                    <a:pt x="271463" y="419100"/>
                  </a:cubicBezTo>
                  <a:cubicBezTo>
                    <a:pt x="334169" y="477441"/>
                    <a:pt x="402829" y="516335"/>
                    <a:pt x="473869" y="559594"/>
                  </a:cubicBezTo>
                  <a:cubicBezTo>
                    <a:pt x="544909" y="602853"/>
                    <a:pt x="633015" y="631032"/>
                    <a:pt x="697706" y="678657"/>
                  </a:cubicBezTo>
                  <a:cubicBezTo>
                    <a:pt x="762397" y="726282"/>
                    <a:pt x="804466" y="768350"/>
                    <a:pt x="862013" y="845344"/>
                  </a:cubicBezTo>
                  <a:cubicBezTo>
                    <a:pt x="919560" y="922338"/>
                    <a:pt x="992585" y="1037828"/>
                    <a:pt x="1042988" y="1140619"/>
                  </a:cubicBezTo>
                  <a:cubicBezTo>
                    <a:pt x="1093391" y="1243410"/>
                    <a:pt x="1139031" y="1396207"/>
                    <a:pt x="1164431" y="1462088"/>
                  </a:cubicBezTo>
                  <a:cubicBezTo>
                    <a:pt x="1189831" y="1527969"/>
                    <a:pt x="1192609" y="1531938"/>
                    <a:pt x="1195388" y="1535907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フリーフォーム 7"/>
            <p:cNvSpPr/>
            <p:nvPr/>
          </p:nvSpPr>
          <p:spPr>
            <a:xfrm>
              <a:off x="7472363" y="2824163"/>
              <a:ext cx="1154906" cy="1262062"/>
            </a:xfrm>
            <a:custGeom>
              <a:avLst/>
              <a:gdLst>
                <a:gd name="connsiteX0" fmla="*/ 1154906 w 1154906"/>
                <a:gd name="connsiteY0" fmla="*/ 0 h 1262062"/>
                <a:gd name="connsiteX1" fmla="*/ 826293 w 1154906"/>
                <a:gd name="connsiteY1" fmla="*/ 102393 h 1262062"/>
                <a:gd name="connsiteX2" fmla="*/ 595312 w 1154906"/>
                <a:gd name="connsiteY2" fmla="*/ 216693 h 1262062"/>
                <a:gd name="connsiteX3" fmla="*/ 452437 w 1154906"/>
                <a:gd name="connsiteY3" fmla="*/ 326231 h 1262062"/>
                <a:gd name="connsiteX4" fmla="*/ 302418 w 1154906"/>
                <a:gd name="connsiteY4" fmla="*/ 481012 h 1262062"/>
                <a:gd name="connsiteX5" fmla="*/ 192881 w 1154906"/>
                <a:gd name="connsiteY5" fmla="*/ 645318 h 1262062"/>
                <a:gd name="connsiteX6" fmla="*/ 126206 w 1154906"/>
                <a:gd name="connsiteY6" fmla="*/ 792956 h 1262062"/>
                <a:gd name="connsiteX7" fmla="*/ 54768 w 1154906"/>
                <a:gd name="connsiteY7" fmla="*/ 1014412 h 1262062"/>
                <a:gd name="connsiteX8" fmla="*/ 0 w 1154906"/>
                <a:gd name="connsiteY8" fmla="*/ 1262062 h 1262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54906" h="1262062">
                  <a:moveTo>
                    <a:pt x="1154906" y="0"/>
                  </a:moveTo>
                  <a:cubicBezTo>
                    <a:pt x="1037232" y="33139"/>
                    <a:pt x="919559" y="66278"/>
                    <a:pt x="826293" y="102393"/>
                  </a:cubicBezTo>
                  <a:cubicBezTo>
                    <a:pt x="733027" y="138508"/>
                    <a:pt x="657621" y="179387"/>
                    <a:pt x="595312" y="216693"/>
                  </a:cubicBezTo>
                  <a:cubicBezTo>
                    <a:pt x="533003" y="253999"/>
                    <a:pt x="501253" y="282178"/>
                    <a:pt x="452437" y="326231"/>
                  </a:cubicBezTo>
                  <a:cubicBezTo>
                    <a:pt x="403621" y="370284"/>
                    <a:pt x="345677" y="427831"/>
                    <a:pt x="302418" y="481012"/>
                  </a:cubicBezTo>
                  <a:cubicBezTo>
                    <a:pt x="259159" y="534193"/>
                    <a:pt x="222250" y="593327"/>
                    <a:pt x="192881" y="645318"/>
                  </a:cubicBezTo>
                  <a:cubicBezTo>
                    <a:pt x="163512" y="697309"/>
                    <a:pt x="149225" y="731440"/>
                    <a:pt x="126206" y="792956"/>
                  </a:cubicBezTo>
                  <a:cubicBezTo>
                    <a:pt x="103187" y="854472"/>
                    <a:pt x="75802" y="936228"/>
                    <a:pt x="54768" y="1014412"/>
                  </a:cubicBezTo>
                  <a:cubicBezTo>
                    <a:pt x="33734" y="1092596"/>
                    <a:pt x="16867" y="1177329"/>
                    <a:pt x="0" y="126206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11" name="図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8885" y="3017704"/>
            <a:ext cx="2907554" cy="1744533"/>
          </a:xfrm>
          <a:prstGeom prst="rect">
            <a:avLst/>
          </a:prstGeom>
        </p:spPr>
      </p:pic>
      <p:sp>
        <p:nvSpPr>
          <p:cNvPr id="12" name="正方形/長方形 11"/>
          <p:cNvSpPr/>
          <p:nvPr/>
        </p:nvSpPr>
        <p:spPr>
          <a:xfrm>
            <a:off x="6296879" y="1184473"/>
            <a:ext cx="207264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000" dirty="0" err="1" smtClean="0"/>
              <a:t>Obs</a:t>
            </a:r>
            <a:r>
              <a:rPr lang="en-US" altLang="ja-JP" sz="1000" dirty="0" smtClean="0"/>
              <a:t> / GIRO (B05: 1.6um)</a:t>
            </a:r>
            <a:r>
              <a:rPr lang="ja-JP" altLang="en-US" sz="1000" dirty="0" smtClean="0"/>
              <a:t> </a:t>
            </a:r>
            <a:endParaRPr lang="ja-JP" altLang="en-US" sz="1000" dirty="0"/>
          </a:p>
        </p:txBody>
      </p:sp>
      <p:sp>
        <p:nvSpPr>
          <p:cNvPr id="13" name="正方形/長方形 12"/>
          <p:cNvSpPr/>
          <p:nvPr/>
        </p:nvSpPr>
        <p:spPr>
          <a:xfrm>
            <a:off x="6776306" y="2650521"/>
            <a:ext cx="108953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000" dirty="0" smtClean="0"/>
              <a:t>Phase angle</a:t>
            </a:r>
            <a:endParaRPr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4205505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15"/>
          <a:stretch/>
        </p:blipFill>
        <p:spPr>
          <a:xfrm>
            <a:off x="325452" y="1500526"/>
            <a:ext cx="8526780" cy="4513759"/>
          </a:xfrm>
          <a:prstGeom prst="rect">
            <a:avLst/>
          </a:prstGeom>
        </p:spPr>
      </p:pic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51AA-04F1-430A-BA96-9395E07D2B6E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16" name="正方形/長方形 15"/>
          <p:cNvSpPr/>
          <p:nvPr/>
        </p:nvSpPr>
        <p:spPr>
          <a:xfrm>
            <a:off x="556089" y="1517767"/>
            <a:ext cx="139699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350" b="1" dirty="0" smtClean="0"/>
              <a:t>B01 (0.47um)</a:t>
            </a:r>
            <a:endParaRPr lang="ja-JP" altLang="en-US" sz="1350" b="1" dirty="0"/>
          </a:p>
        </p:txBody>
      </p:sp>
      <p:sp>
        <p:nvSpPr>
          <p:cNvPr id="17" name="正方形/長方形 16"/>
          <p:cNvSpPr/>
          <p:nvPr/>
        </p:nvSpPr>
        <p:spPr>
          <a:xfrm>
            <a:off x="556089" y="3892558"/>
            <a:ext cx="142242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350" b="1" dirty="0" smtClean="0"/>
              <a:t>B04 (0.86um)</a:t>
            </a:r>
            <a:endParaRPr lang="ja-JP" altLang="en-US" sz="1350" b="1" dirty="0"/>
          </a:p>
        </p:txBody>
      </p:sp>
      <p:sp>
        <p:nvSpPr>
          <p:cNvPr id="18" name="正方形/長方形 17"/>
          <p:cNvSpPr/>
          <p:nvPr/>
        </p:nvSpPr>
        <p:spPr>
          <a:xfrm>
            <a:off x="6248994" y="1517767"/>
            <a:ext cx="142130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350" b="1" dirty="0" smtClean="0"/>
              <a:t>B03 (0.64um)</a:t>
            </a:r>
            <a:endParaRPr lang="ja-JP" altLang="en-US" sz="1350" b="1" dirty="0"/>
          </a:p>
        </p:txBody>
      </p:sp>
      <p:sp>
        <p:nvSpPr>
          <p:cNvPr id="19" name="正方形/長方形 18"/>
          <p:cNvSpPr/>
          <p:nvPr/>
        </p:nvSpPr>
        <p:spPr>
          <a:xfrm>
            <a:off x="3440614" y="1517767"/>
            <a:ext cx="131828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350" b="1" dirty="0" smtClean="0"/>
              <a:t>B02 (0.51um)</a:t>
            </a:r>
            <a:endParaRPr lang="ja-JP" altLang="en-US" sz="1350" b="1" dirty="0"/>
          </a:p>
        </p:txBody>
      </p:sp>
      <p:sp>
        <p:nvSpPr>
          <p:cNvPr id="20" name="正方形/長方形 19"/>
          <p:cNvSpPr/>
          <p:nvPr/>
        </p:nvSpPr>
        <p:spPr>
          <a:xfrm>
            <a:off x="6248994" y="3892558"/>
            <a:ext cx="1325776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350" b="1" dirty="0" smtClean="0"/>
              <a:t>B06 (2.3um)</a:t>
            </a:r>
            <a:endParaRPr lang="ja-JP" altLang="en-US" sz="1350" b="1" dirty="0"/>
          </a:p>
        </p:txBody>
      </p:sp>
      <p:sp>
        <p:nvSpPr>
          <p:cNvPr id="21" name="正方形/長方形 20"/>
          <p:cNvSpPr/>
          <p:nvPr/>
        </p:nvSpPr>
        <p:spPr>
          <a:xfrm>
            <a:off x="3440614" y="3892558"/>
            <a:ext cx="147962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350" b="1" dirty="0" smtClean="0"/>
              <a:t>B05 (1.6um)</a:t>
            </a:r>
            <a:endParaRPr lang="ja-JP" altLang="en-US" sz="1350" b="1" dirty="0"/>
          </a:p>
        </p:txBody>
      </p:sp>
      <p:sp>
        <p:nvSpPr>
          <p:cNvPr id="22" name="タイトル 1"/>
          <p:cNvSpPr>
            <a:spLocks noGrp="1"/>
          </p:cNvSpPr>
          <p:nvPr>
            <p:ph type="title"/>
          </p:nvPr>
        </p:nvSpPr>
        <p:spPr>
          <a:xfrm>
            <a:off x="2853558" y="215349"/>
            <a:ext cx="5661791" cy="704395"/>
          </a:xfrm>
        </p:spPr>
        <p:txBody>
          <a:bodyPr>
            <a:normAutofit/>
          </a:bodyPr>
          <a:lstStyle/>
          <a:p>
            <a:r>
              <a:rPr lang="en-US" altLang="ja-JP" dirty="0" smtClean="0"/>
              <a:t>Trend monitoring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098556" y="971550"/>
            <a:ext cx="862228" cy="90024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ja-JP" sz="1050" dirty="0">
                <a:solidFill>
                  <a:schemeClr val="tx1"/>
                </a:solidFill>
              </a:rPr>
              <a:t>Lunar </a:t>
            </a:r>
            <a:endParaRPr kumimoji="1" lang="ja-JP" altLang="en-US" sz="1050" dirty="0">
              <a:solidFill>
                <a:schemeClr val="tx1"/>
              </a:solidFill>
            </a:endParaRPr>
          </a:p>
          <a:p>
            <a:r>
              <a:rPr lang="en-US" altLang="ja-JP" sz="1050" dirty="0" smtClean="0">
                <a:solidFill>
                  <a:schemeClr val="accent2"/>
                </a:solidFill>
              </a:rPr>
              <a:t>SD</a:t>
            </a:r>
            <a:endParaRPr lang="en-US" altLang="ja-JP" sz="1050" dirty="0">
              <a:solidFill>
                <a:schemeClr val="accent2"/>
              </a:solidFill>
            </a:endParaRPr>
          </a:p>
          <a:p>
            <a:r>
              <a:rPr lang="en-US" altLang="ja-JP" sz="1050" dirty="0" smtClean="0">
                <a:solidFill>
                  <a:srgbClr val="FFC000"/>
                </a:solidFill>
              </a:rPr>
              <a:t>RTM</a:t>
            </a:r>
          </a:p>
          <a:p>
            <a:r>
              <a:rPr kumimoji="1" lang="en-US" altLang="ja-JP" sz="1050" dirty="0" smtClean="0">
                <a:solidFill>
                  <a:schemeClr val="accent1"/>
                </a:solidFill>
              </a:rPr>
              <a:t>Ray-match</a:t>
            </a:r>
          </a:p>
          <a:p>
            <a:r>
              <a:rPr kumimoji="1" lang="en-US" altLang="ja-JP" sz="1050" dirty="0" smtClean="0">
                <a:solidFill>
                  <a:schemeClr val="bg1">
                    <a:lumMod val="50000"/>
                  </a:schemeClr>
                </a:solidFill>
              </a:rPr>
              <a:t>DCC</a:t>
            </a:r>
            <a:endParaRPr kumimoji="1" lang="en-US" altLang="ja-JP" sz="105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1322774" y="3598486"/>
            <a:ext cx="6676008" cy="3000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endParaRPr lang="ja-JP" altLang="en-US" sz="1350" b="1" dirty="0"/>
          </a:p>
        </p:txBody>
      </p:sp>
      <p:sp>
        <p:nvSpPr>
          <p:cNvPr id="13" name="正方形/長方形 12"/>
          <p:cNvSpPr/>
          <p:nvPr/>
        </p:nvSpPr>
        <p:spPr>
          <a:xfrm>
            <a:off x="2181430" y="6011959"/>
            <a:ext cx="6540537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ja-JP" sz="1350" dirty="0" smtClean="0"/>
              <a:t>* All the trends are normalized for the intercept of the regression line to be 1.0.</a:t>
            </a:r>
            <a:endParaRPr lang="ja-JP" altLang="en-US" sz="1350" dirty="0"/>
          </a:p>
        </p:txBody>
      </p:sp>
    </p:spTree>
    <p:extLst>
      <p:ext uri="{BB962C8B-B14F-4D97-AF65-F5344CB8AC3E}">
        <p14:creationId xmlns:p14="http://schemas.microsoft.com/office/powerpoint/2010/main" val="3893763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Trend </a:t>
            </a:r>
            <a:r>
              <a:rPr lang="en-US" altLang="ja-JP" dirty="0" smtClean="0"/>
              <a:t>monitoring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920168" y="1500995"/>
            <a:ext cx="7595181" cy="175374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altLang="ja-JP" sz="1800" dirty="0"/>
              <a:t>Sensitivity trend based on the GIRO</a:t>
            </a:r>
            <a:r>
              <a:rPr lang="ja-JP" altLang="en-US" sz="1800" dirty="0"/>
              <a:t> </a:t>
            </a:r>
            <a:r>
              <a:rPr lang="en-US" altLang="ja-JP" sz="1800" dirty="0"/>
              <a:t>tool is consistent with </a:t>
            </a:r>
            <a:r>
              <a:rPr lang="en-US" altLang="ja-JP" sz="1800" dirty="0" smtClean="0"/>
              <a:t>the results by other approaches.</a:t>
            </a:r>
          </a:p>
          <a:p>
            <a:pPr>
              <a:lnSpc>
                <a:spcPct val="100000"/>
              </a:lnSpc>
            </a:pPr>
            <a:r>
              <a:rPr kumimoji="1" lang="en-US" altLang="ja-JP" sz="1800" dirty="0" smtClean="0"/>
              <a:t>Lunar calibration approach is applicable to trend monitoring fo</a:t>
            </a:r>
            <a:r>
              <a:rPr lang="en-US" altLang="ja-JP" sz="1800" dirty="0" smtClean="0"/>
              <a:t>r </a:t>
            </a:r>
            <a:r>
              <a:rPr kumimoji="1" lang="en-US" altLang="ja-JP" sz="1800" dirty="0" smtClean="0"/>
              <a:t>all AHI VNIR bands.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8151AA-04F1-430A-BA96-9395E07D2B6E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1540552" y="3121350"/>
            <a:ext cx="5906530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350" dirty="0" smtClean="0"/>
              <a:t>Annual trend of AHI/Reference [%/year] (Slopes of the regression lines)</a:t>
            </a:r>
            <a:endParaRPr lang="ja-JP" altLang="en-US" sz="1350" dirty="0"/>
          </a:p>
        </p:txBody>
      </p:sp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8392722"/>
              </p:ext>
            </p:extLst>
          </p:nvPr>
        </p:nvGraphicFramePr>
        <p:xfrm>
          <a:off x="1629400" y="3520955"/>
          <a:ext cx="5626148" cy="252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正方形/長方形 3"/>
          <p:cNvSpPr/>
          <p:nvPr/>
        </p:nvSpPr>
        <p:spPr>
          <a:xfrm>
            <a:off x="2230429" y="3456596"/>
            <a:ext cx="6960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0.47um</a:t>
            </a:r>
            <a:endParaRPr lang="ja-JP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041855" y="3456596"/>
            <a:ext cx="6960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0.51um</a:t>
            </a:r>
            <a:endParaRPr lang="ja-JP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3883290" y="3456596"/>
            <a:ext cx="6960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0.64um</a:t>
            </a:r>
            <a:endParaRPr lang="ja-JP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4669081" y="3456596"/>
            <a:ext cx="6960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0.86um</a:t>
            </a:r>
            <a:endParaRPr lang="ja-JP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正方形/長方形 13"/>
          <p:cNvSpPr/>
          <p:nvPr/>
        </p:nvSpPr>
        <p:spPr>
          <a:xfrm>
            <a:off x="5491387" y="3456596"/>
            <a:ext cx="6110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1.6um</a:t>
            </a:r>
            <a:endParaRPr lang="ja-JP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正方形/長方形 14"/>
          <p:cNvSpPr/>
          <p:nvPr/>
        </p:nvSpPr>
        <p:spPr>
          <a:xfrm>
            <a:off x="6338786" y="3456596"/>
            <a:ext cx="6110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2.3um</a:t>
            </a:r>
            <a:endParaRPr lang="ja-JP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839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img_moonchase_obsgiro_b01_20190918045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2" t="10945" r="2222" b="15551"/>
          <a:stretch/>
        </p:blipFill>
        <p:spPr>
          <a:xfrm>
            <a:off x="5092034" y="4619574"/>
            <a:ext cx="3722092" cy="1486976"/>
          </a:xfrm>
          <a:prstGeom prst="rect">
            <a:avLst/>
          </a:prstGeom>
        </p:spPr>
      </p:pic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2800" dirty="0"/>
              <a:t>Application</a:t>
            </a:r>
            <a:r>
              <a:rPr lang="ja-JP" altLang="en-US" sz="2800" dirty="0"/>
              <a:t> </a:t>
            </a:r>
            <a:r>
              <a:rPr lang="en-US" altLang="ja-JP" sz="2800" dirty="0"/>
              <a:t>to</a:t>
            </a:r>
            <a:r>
              <a:rPr lang="ja-JP" altLang="en-US" sz="2800" dirty="0"/>
              <a:t> </a:t>
            </a:r>
            <a:r>
              <a:rPr lang="en-US" altLang="ja-JP" sz="2800" dirty="0"/>
              <a:t>RVS</a:t>
            </a:r>
            <a:r>
              <a:rPr lang="ja-JP" altLang="en-US" sz="2800" dirty="0"/>
              <a:t> </a:t>
            </a:r>
            <a:r>
              <a:rPr lang="en-US" altLang="ja-JP" sz="2800" dirty="0" smtClean="0"/>
              <a:t>monitoring</a:t>
            </a:r>
            <a:r>
              <a:rPr lang="ja-JP" altLang="en-US" sz="2800" dirty="0" smtClean="0"/>
              <a:t> </a:t>
            </a:r>
            <a:endParaRPr kumimoji="1" lang="ja-JP" altLang="en-US" sz="28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0426" y="1203151"/>
            <a:ext cx="3756939" cy="470049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ja-JP" dirty="0" smtClean="0"/>
              <a:t>Can</a:t>
            </a:r>
            <a:r>
              <a:rPr lang="ja-JP" altLang="en-US" dirty="0" smtClean="0"/>
              <a:t> </a:t>
            </a:r>
            <a:r>
              <a:rPr lang="en-US" altLang="ja-JP" dirty="0" smtClean="0"/>
              <a:t>we</a:t>
            </a:r>
            <a:r>
              <a:rPr lang="ja-JP" altLang="en-US" dirty="0" smtClean="0"/>
              <a:t> </a:t>
            </a:r>
            <a:r>
              <a:rPr lang="en-US" altLang="ja-JP" dirty="0" smtClean="0"/>
              <a:t>evaluate</a:t>
            </a:r>
            <a:r>
              <a:rPr lang="ja-JP" altLang="en-US" dirty="0" smtClean="0"/>
              <a:t> </a:t>
            </a:r>
            <a:r>
              <a:rPr lang="en-US" altLang="ja-JP" dirty="0" smtClean="0"/>
              <a:t>the</a:t>
            </a:r>
            <a:r>
              <a:rPr lang="ja-JP" altLang="en-US" dirty="0" smtClean="0"/>
              <a:t> </a:t>
            </a:r>
            <a:r>
              <a:rPr lang="en-US" altLang="ja-JP" dirty="0" smtClean="0"/>
              <a:t>response</a:t>
            </a:r>
            <a:r>
              <a:rPr lang="ja-JP" altLang="en-US" dirty="0" smtClean="0"/>
              <a:t> </a:t>
            </a:r>
            <a:r>
              <a:rPr lang="en-US" altLang="ja-JP" dirty="0"/>
              <a:t>versus</a:t>
            </a:r>
            <a:r>
              <a:rPr lang="ja-JP" altLang="en-US" dirty="0"/>
              <a:t> </a:t>
            </a:r>
            <a:r>
              <a:rPr lang="en-US" altLang="ja-JP" dirty="0" smtClean="0"/>
              <a:t>scan-angle</a:t>
            </a:r>
            <a:r>
              <a:rPr lang="ja-JP" altLang="en-US" dirty="0" smtClean="0"/>
              <a:t> </a:t>
            </a:r>
            <a:r>
              <a:rPr lang="en-US" altLang="ja-JP" dirty="0" smtClean="0"/>
              <a:t>(RVS) characteristics</a:t>
            </a:r>
            <a:r>
              <a:rPr lang="ja-JP" altLang="en-US" dirty="0" smtClean="0"/>
              <a:t> </a:t>
            </a:r>
            <a:r>
              <a:rPr lang="en-US" altLang="ja-JP" dirty="0" smtClean="0"/>
              <a:t>by</a:t>
            </a:r>
            <a:r>
              <a:rPr lang="ja-JP" altLang="en-US" dirty="0" smtClean="0"/>
              <a:t> </a:t>
            </a:r>
            <a:r>
              <a:rPr lang="en-US" altLang="ja-JP" dirty="0" smtClean="0"/>
              <a:t>using</a:t>
            </a:r>
            <a:r>
              <a:rPr lang="ja-JP" altLang="en-US" dirty="0" smtClean="0"/>
              <a:t> </a:t>
            </a:r>
            <a:r>
              <a:rPr lang="en-US" altLang="ja-JP" dirty="0" smtClean="0"/>
              <a:t>the</a:t>
            </a:r>
            <a:r>
              <a:rPr lang="ja-JP" altLang="en-US" dirty="0" smtClean="0"/>
              <a:t> </a:t>
            </a:r>
            <a:r>
              <a:rPr lang="en-US" altLang="ja-JP" dirty="0" smtClean="0"/>
              <a:t>“Moon</a:t>
            </a:r>
            <a:r>
              <a:rPr lang="ja-JP" altLang="en-US" dirty="0" smtClean="0"/>
              <a:t> </a:t>
            </a:r>
            <a:r>
              <a:rPr lang="en-US" altLang="ja-JP" dirty="0" smtClean="0"/>
              <a:t>chasing”</a:t>
            </a:r>
            <a:r>
              <a:rPr lang="ja-JP" altLang="en-US" dirty="0" smtClean="0"/>
              <a:t> </a:t>
            </a:r>
            <a:r>
              <a:rPr lang="en-US" altLang="ja-JP" dirty="0" smtClean="0"/>
              <a:t>events? Especially for EW direction.</a:t>
            </a:r>
          </a:p>
          <a:p>
            <a:pPr>
              <a:lnSpc>
                <a:spcPct val="120000"/>
              </a:lnSpc>
            </a:pPr>
            <a:r>
              <a:rPr lang="en-US" altLang="ja-JP" dirty="0" smtClean="0"/>
              <a:t>The ratio of AHI </a:t>
            </a:r>
            <a:r>
              <a:rPr lang="en-US" altLang="ja-JP" dirty="0" err="1" smtClean="0"/>
              <a:t>obs</a:t>
            </a:r>
            <a:r>
              <a:rPr lang="en-US" altLang="ja-JP" dirty="0" smtClean="0"/>
              <a:t> and GIRO simulation has sometime </a:t>
            </a:r>
            <a:r>
              <a:rPr lang="en-US" altLang="ja-JP" dirty="0"/>
              <a:t>(not always</a:t>
            </a:r>
            <a:r>
              <a:rPr lang="en-US" altLang="ja-JP" dirty="0" smtClean="0"/>
              <a:t>) unexpected variation. </a:t>
            </a:r>
          </a:p>
          <a:p>
            <a:pPr lvl="3">
              <a:lnSpc>
                <a:spcPct val="120000"/>
              </a:lnSpc>
            </a:pPr>
            <a:endParaRPr lang="en-US" altLang="ja-JP" dirty="0" smtClean="0"/>
          </a:p>
          <a:p>
            <a:pPr>
              <a:lnSpc>
                <a:spcPct val="120000"/>
              </a:lnSpc>
            </a:pPr>
            <a:r>
              <a:rPr lang="en-US" altLang="ja-JP" dirty="0" smtClean="0"/>
              <a:t>Yu</a:t>
            </a:r>
            <a:r>
              <a:rPr lang="ja-JP" altLang="en-US" dirty="0" smtClean="0"/>
              <a:t> </a:t>
            </a:r>
            <a:r>
              <a:rPr lang="en-US" altLang="ja-JP" dirty="0" smtClean="0"/>
              <a:t>(2020)</a:t>
            </a:r>
            <a:r>
              <a:rPr lang="ja-JP" altLang="en-US" dirty="0" smtClean="0"/>
              <a:t> </a:t>
            </a:r>
            <a:r>
              <a:rPr lang="en-US" altLang="ja-JP" dirty="0" smtClean="0"/>
              <a:t>pointed</a:t>
            </a:r>
            <a:r>
              <a:rPr lang="ja-JP" altLang="en-US" dirty="0" smtClean="0"/>
              <a:t> </a:t>
            </a:r>
            <a:r>
              <a:rPr lang="en-US" altLang="ja-JP" dirty="0" smtClean="0"/>
              <a:t>that</a:t>
            </a:r>
            <a:r>
              <a:rPr lang="en-US" altLang="ja-JP" dirty="0"/>
              <a:t>:</a:t>
            </a:r>
            <a:endParaRPr lang="en-US" altLang="ja-JP" dirty="0" smtClean="0"/>
          </a:p>
          <a:p>
            <a:pPr lvl="1">
              <a:lnSpc>
                <a:spcPct val="120000"/>
              </a:lnSpc>
            </a:pPr>
            <a:r>
              <a:rPr lang="en-US" altLang="ja-JP" dirty="0" smtClean="0"/>
              <a:t>Non-uniformity </a:t>
            </a:r>
            <a:r>
              <a:rPr lang="en-US" altLang="ja-JP" dirty="0"/>
              <a:t>of the space </a:t>
            </a:r>
            <a:r>
              <a:rPr lang="en-US" altLang="ja-JP" dirty="0" smtClean="0"/>
              <a:t>count can affect a </a:t>
            </a:r>
            <a:r>
              <a:rPr lang="en-US" altLang="ja-JP" dirty="0" smtClean="0">
                <a:sym typeface="Wingdings" panose="05000000000000000000" pitchFamily="2" charset="2"/>
              </a:rPr>
              <a:t>constant</a:t>
            </a:r>
            <a:r>
              <a:rPr lang="ja-JP" altLang="en-US" dirty="0" smtClean="0"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sym typeface="Wingdings" panose="05000000000000000000" pitchFamily="2" charset="2"/>
              </a:rPr>
              <a:t>term</a:t>
            </a:r>
            <a:r>
              <a:rPr lang="ja-JP" altLang="en-US" dirty="0" smtClean="0"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sym typeface="Wingdings" panose="05000000000000000000" pitchFamily="2" charset="2"/>
              </a:rPr>
              <a:t>of</a:t>
            </a:r>
            <a:r>
              <a:rPr lang="ja-JP" altLang="en-US" dirty="0" smtClean="0"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sym typeface="Wingdings" panose="05000000000000000000" pitchFamily="2" charset="2"/>
              </a:rPr>
              <a:t>the</a:t>
            </a:r>
            <a:r>
              <a:rPr lang="ja-JP" altLang="en-US" dirty="0" smtClean="0"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sym typeface="Wingdings" panose="05000000000000000000" pitchFamily="2" charset="2"/>
              </a:rPr>
              <a:t>calibration</a:t>
            </a:r>
            <a:r>
              <a:rPr lang="ja-JP" altLang="en-US" dirty="0" smtClean="0"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sym typeface="Wingdings" panose="05000000000000000000" pitchFamily="2" charset="2"/>
              </a:rPr>
              <a:t>equation.</a:t>
            </a:r>
          </a:p>
          <a:p>
            <a:pPr lvl="1">
              <a:lnSpc>
                <a:spcPct val="120000"/>
              </a:lnSpc>
            </a:pPr>
            <a:r>
              <a:rPr lang="en-US" altLang="ja-JP" dirty="0" err="1" smtClean="0">
                <a:sym typeface="Wingdings" panose="05000000000000000000" pitchFamily="2" charset="2"/>
              </a:rPr>
              <a:t>Straylight</a:t>
            </a:r>
            <a:r>
              <a:rPr lang="ja-JP" altLang="en-US" dirty="0" smtClean="0"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sym typeface="Wingdings" panose="05000000000000000000" pitchFamily="2" charset="2"/>
              </a:rPr>
              <a:t>can</a:t>
            </a:r>
            <a:r>
              <a:rPr lang="ja-JP" altLang="en-US" dirty="0" smtClean="0"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sym typeface="Wingdings" panose="05000000000000000000" pitchFamily="2" charset="2"/>
              </a:rPr>
              <a:t>be</a:t>
            </a:r>
            <a:r>
              <a:rPr lang="ja-JP" altLang="en-US" dirty="0" smtClean="0"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sym typeface="Wingdings" panose="05000000000000000000" pitchFamily="2" charset="2"/>
              </a:rPr>
              <a:t>also</a:t>
            </a:r>
            <a:r>
              <a:rPr lang="ja-JP" altLang="en-US" dirty="0" smtClean="0"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sym typeface="Wingdings" panose="05000000000000000000" pitchFamily="2" charset="2"/>
              </a:rPr>
              <a:t>overwrapped</a:t>
            </a:r>
            <a:r>
              <a:rPr lang="ja-JP" altLang="en-US" dirty="0" smtClean="0"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sym typeface="Wingdings" panose="05000000000000000000" pitchFamily="2" charset="2"/>
              </a:rPr>
              <a:t>the</a:t>
            </a:r>
            <a:r>
              <a:rPr lang="ja-JP" altLang="en-US" dirty="0" smtClean="0"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sym typeface="Wingdings" panose="05000000000000000000" pitchFamily="2" charset="2"/>
              </a:rPr>
              <a:t>moon</a:t>
            </a:r>
            <a:r>
              <a:rPr lang="ja-JP" altLang="en-US" dirty="0" smtClean="0">
                <a:sym typeface="Wingdings" panose="05000000000000000000" pitchFamily="2" charset="2"/>
              </a:rPr>
              <a:t> </a:t>
            </a:r>
            <a:r>
              <a:rPr lang="en-US" altLang="ja-JP" dirty="0" smtClean="0">
                <a:sym typeface="Wingdings" panose="05000000000000000000" pitchFamily="2" charset="2"/>
              </a:rPr>
              <a:t>radiance.</a:t>
            </a:r>
            <a:endParaRPr lang="ja-JP" altLang="en-US" sz="1200" dirty="0"/>
          </a:p>
        </p:txBody>
      </p:sp>
      <p:pic>
        <p:nvPicPr>
          <p:cNvPr id="9" name="Picture 2" descr="D:\2015-MSC\高橋行端\Meetings\EUMETSAT気象衛星会議\2015\Presentation\fig\20150503_LunarImagetteB05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931" y="1233725"/>
            <a:ext cx="2634531" cy="1482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svkva.naps.kishou.go.jp/%7Emsysen07/monit/lunar/Day/2015/20150503/AhiMoonPosSchedule_20150503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6" t="12906" r="32267" b="17059"/>
          <a:stretch/>
        </p:blipFill>
        <p:spPr bwMode="auto">
          <a:xfrm>
            <a:off x="4782417" y="1237744"/>
            <a:ext cx="1507508" cy="147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正方形/長方形 10"/>
          <p:cNvSpPr/>
          <p:nvPr/>
        </p:nvSpPr>
        <p:spPr>
          <a:xfrm>
            <a:off x="4901342" y="2492563"/>
            <a:ext cx="188688" cy="1134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2" name="正方形/長方形 11"/>
          <p:cNvSpPr/>
          <p:nvPr/>
        </p:nvSpPr>
        <p:spPr>
          <a:xfrm>
            <a:off x="5967789" y="2497966"/>
            <a:ext cx="188688" cy="11341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744262" y="1203151"/>
            <a:ext cx="70083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rgbClr val="CCFF99"/>
                </a:solidFill>
              </a:rPr>
              <a:t>AHI </a:t>
            </a:r>
            <a:r>
              <a:rPr kumimoji="1" lang="en-US" altLang="ja-JP" sz="1050" dirty="0" err="1">
                <a:solidFill>
                  <a:srgbClr val="CCFF99"/>
                </a:solidFill>
              </a:rPr>
              <a:t>FoR</a:t>
            </a:r>
            <a:endParaRPr kumimoji="1" lang="ja-JP" altLang="en-US" sz="1050" dirty="0">
              <a:solidFill>
                <a:srgbClr val="CCFF99"/>
              </a:solidFill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235911" y="1535255"/>
            <a:ext cx="84510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Earth edge</a:t>
            </a:r>
            <a:endParaRPr kumimoji="1" lang="ja-JP" altLang="en-US" sz="105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4882074" y="2259065"/>
            <a:ext cx="147027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b="1" dirty="0">
                <a:solidFill>
                  <a:srgbClr val="FFFF00"/>
                </a:solidFill>
              </a:rPr>
              <a:t>Lunar observations </a:t>
            </a:r>
            <a:endParaRPr kumimoji="1" lang="ja-JP" altLang="en-US" sz="1050" b="1" dirty="0">
              <a:solidFill>
                <a:srgbClr val="FFFF00"/>
              </a:solidFill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5097290" y="2500668"/>
            <a:ext cx="877760" cy="5937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cxnSp>
        <p:nvCxnSpPr>
          <p:cNvPr id="17" name="直線コネクタ 16"/>
          <p:cNvCxnSpPr/>
          <p:nvPr/>
        </p:nvCxnSpPr>
        <p:spPr>
          <a:xfrm>
            <a:off x="5061347" y="2519584"/>
            <a:ext cx="877760" cy="0"/>
          </a:xfrm>
          <a:prstGeom prst="line">
            <a:avLst/>
          </a:prstGeom>
          <a:ln w="47625">
            <a:solidFill>
              <a:srgbClr val="FFFF00"/>
            </a:solidFill>
            <a:prstDash val="sysDash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テキスト ボックス 17"/>
          <p:cNvSpPr txBox="1"/>
          <p:nvPr/>
        </p:nvSpPr>
        <p:spPr>
          <a:xfrm>
            <a:off x="8022491" y="2483158"/>
            <a:ext cx="107914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050" dirty="0">
                <a:solidFill>
                  <a:schemeClr val="bg1"/>
                </a:solidFill>
              </a:rPr>
              <a:t>Band5 (1.6</a:t>
            </a:r>
            <a:r>
              <a:rPr kumimoji="1" lang="el-GR" altLang="ja-JP" sz="1050" dirty="0">
                <a:solidFill>
                  <a:schemeClr val="bg1"/>
                </a:solidFill>
              </a:rPr>
              <a:t>μ</a:t>
            </a:r>
            <a:r>
              <a:rPr kumimoji="1" lang="en-US" altLang="ja-JP" sz="1050" dirty="0">
                <a:solidFill>
                  <a:schemeClr val="bg1"/>
                </a:solidFill>
              </a:rPr>
              <a:t>m)</a:t>
            </a:r>
            <a:endParaRPr kumimoji="1" lang="ja-JP" altLang="en-US" sz="1050" dirty="0">
              <a:solidFill>
                <a:schemeClr val="bg1"/>
              </a:solidFill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28650" y="5673782"/>
            <a:ext cx="3924300" cy="542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ja-JP" sz="975" dirty="0" smtClean="0"/>
              <a:t>Reference:</a:t>
            </a:r>
            <a:r>
              <a:rPr lang="ja-JP" altLang="en-US" sz="975" dirty="0" smtClean="0"/>
              <a:t> </a:t>
            </a:r>
            <a:r>
              <a:rPr lang="en-US" altLang="ja-JP" sz="975" dirty="0" smtClean="0"/>
              <a:t>Yu</a:t>
            </a:r>
            <a:r>
              <a:rPr lang="en-US" altLang="ja-JP" sz="975" dirty="0"/>
              <a:t>, F., X. Wu, X. Shao, and H. </a:t>
            </a:r>
            <a:r>
              <a:rPr lang="en-US" altLang="ja-JP" sz="975" dirty="0" err="1"/>
              <a:t>Qian</a:t>
            </a:r>
            <a:r>
              <a:rPr lang="en-US" altLang="ja-JP" sz="975" dirty="0"/>
              <a:t>, “The East-West Response versus Scan-angle Performance of GOES-16/17 ABI Solar Reflective Bands”, CALCON, 2020</a:t>
            </a:r>
          </a:p>
        </p:txBody>
      </p:sp>
      <p:sp>
        <p:nvSpPr>
          <p:cNvPr id="8" name="正方形/長方形 7"/>
          <p:cNvSpPr/>
          <p:nvPr/>
        </p:nvSpPr>
        <p:spPr>
          <a:xfrm rot="20488135">
            <a:off x="6528336" y="5078330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800" b="1" dirty="0" smtClean="0">
                <a:solidFill>
                  <a:schemeClr val="accent2"/>
                </a:solidFill>
              </a:rPr>
              <a:t>?</a:t>
            </a:r>
            <a:endParaRPr lang="ja-JP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22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369519" y="6556303"/>
            <a:ext cx="608943" cy="297030"/>
          </a:xfrm>
        </p:spPr>
        <p:txBody>
          <a:bodyPr/>
          <a:lstStyle/>
          <a:p>
            <a:fld id="{4D8151AA-04F1-430A-BA96-9395E07D2B6E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23" name="図 22" descr="img_moonchase_t_obsgiro_b01_201802020350.p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" t="11850" b="16004"/>
          <a:stretch/>
        </p:blipFill>
        <p:spPr>
          <a:xfrm>
            <a:off x="5033346" y="3006812"/>
            <a:ext cx="3869653" cy="1482250"/>
          </a:xfrm>
          <a:prstGeom prst="rect">
            <a:avLst/>
          </a:prstGeom>
        </p:spPr>
      </p:pic>
      <p:sp>
        <p:nvSpPr>
          <p:cNvPr id="24" name="正方形/長方形 23"/>
          <p:cNvSpPr/>
          <p:nvPr/>
        </p:nvSpPr>
        <p:spPr>
          <a:xfrm rot="20488135">
            <a:off x="6416594" y="3556965"/>
            <a:ext cx="4042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sz="2800" b="1" dirty="0" smtClean="0">
                <a:solidFill>
                  <a:schemeClr val="accent2"/>
                </a:solidFill>
              </a:rPr>
              <a:t>?</a:t>
            </a:r>
            <a:endParaRPr lang="ja-JP" altLang="en-US" sz="2800" b="1" dirty="0">
              <a:solidFill>
                <a:schemeClr val="accent2"/>
              </a:solidFill>
            </a:endParaRPr>
          </a:p>
        </p:txBody>
      </p:sp>
      <p:sp>
        <p:nvSpPr>
          <p:cNvPr id="4" name="正方形/長方形 3"/>
          <p:cNvSpPr/>
          <p:nvPr/>
        </p:nvSpPr>
        <p:spPr>
          <a:xfrm>
            <a:off x="8256303" y="4178121"/>
            <a:ext cx="5180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ja-JP" sz="1200" dirty="0" smtClean="0"/>
              <a:t>time</a:t>
            </a:r>
            <a:r>
              <a:rPr lang="ja-JP" altLang="en-US" sz="1200" dirty="0" smtClean="0"/>
              <a:t> </a:t>
            </a:r>
            <a:endParaRPr lang="ja-JP" altLang="en-US" sz="1200" dirty="0"/>
          </a:p>
        </p:txBody>
      </p:sp>
      <p:sp>
        <p:nvSpPr>
          <p:cNvPr id="26" name="正方形/長方形 25"/>
          <p:cNvSpPr/>
          <p:nvPr/>
        </p:nvSpPr>
        <p:spPr>
          <a:xfrm>
            <a:off x="8295675" y="5806510"/>
            <a:ext cx="51809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ja-JP" sz="1200" dirty="0" smtClean="0"/>
              <a:t>time</a:t>
            </a:r>
            <a:r>
              <a:rPr lang="ja-JP" altLang="en-US" sz="1200" dirty="0" smtClean="0"/>
              <a:t> </a:t>
            </a:r>
            <a:endParaRPr lang="ja-JP" altLang="en-US" sz="1200" dirty="0"/>
          </a:p>
        </p:txBody>
      </p:sp>
      <p:sp>
        <p:nvSpPr>
          <p:cNvPr id="27" name="正方形/長方形 26"/>
          <p:cNvSpPr/>
          <p:nvPr/>
        </p:nvSpPr>
        <p:spPr>
          <a:xfrm>
            <a:off x="7005279" y="4681693"/>
            <a:ext cx="17777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900" dirty="0" smtClean="0"/>
              <a:t>0450-0600 18 Sep. 2019</a:t>
            </a:r>
            <a:r>
              <a:rPr lang="ja-JP" altLang="en-US" sz="900" dirty="0" smtClean="0"/>
              <a:t> </a:t>
            </a:r>
            <a:endParaRPr lang="ja-JP" altLang="en-US" sz="900" dirty="0"/>
          </a:p>
        </p:txBody>
      </p:sp>
      <p:sp>
        <p:nvSpPr>
          <p:cNvPr id="28" name="正方形/長方形 27"/>
          <p:cNvSpPr/>
          <p:nvPr/>
        </p:nvSpPr>
        <p:spPr>
          <a:xfrm>
            <a:off x="6996654" y="3061177"/>
            <a:ext cx="177774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900" dirty="0" smtClean="0"/>
              <a:t>03:50</a:t>
            </a:r>
            <a:r>
              <a:rPr lang="en-US" altLang="ja-JP" sz="900" dirty="0" smtClean="0"/>
              <a:t>-</a:t>
            </a:r>
            <a:r>
              <a:rPr lang="en-US" altLang="ja-JP" sz="900" dirty="0" smtClean="0"/>
              <a:t>04:50 </a:t>
            </a:r>
            <a:r>
              <a:rPr lang="en-US" altLang="ja-JP" sz="900" dirty="0" smtClean="0"/>
              <a:t>02 Feb. 2018</a:t>
            </a:r>
            <a:r>
              <a:rPr lang="ja-JP" altLang="en-US" sz="900" dirty="0" smtClean="0"/>
              <a:t> </a:t>
            </a:r>
            <a:endParaRPr lang="ja-JP" altLang="en-US" sz="900" dirty="0"/>
          </a:p>
        </p:txBody>
      </p:sp>
      <p:sp>
        <p:nvSpPr>
          <p:cNvPr id="29" name="正方形/長方形 28"/>
          <p:cNvSpPr/>
          <p:nvPr/>
        </p:nvSpPr>
        <p:spPr>
          <a:xfrm>
            <a:off x="6081014" y="2818444"/>
            <a:ext cx="145991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100" b="1" dirty="0" smtClean="0"/>
              <a:t>B01 AHI/GIRO</a:t>
            </a:r>
            <a:endParaRPr lang="ja-JP" altLang="en-US" sz="1100" b="1" dirty="0"/>
          </a:p>
        </p:txBody>
      </p:sp>
      <p:sp>
        <p:nvSpPr>
          <p:cNvPr id="5" name="正方形/長方形 4"/>
          <p:cNvSpPr/>
          <p:nvPr/>
        </p:nvSpPr>
        <p:spPr>
          <a:xfrm>
            <a:off x="4596753" y="3098752"/>
            <a:ext cx="537327" cy="2616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r"/>
            <a:r>
              <a:rPr lang="en-US" altLang="ja-JP" sz="1100" b="1" dirty="0" smtClean="0"/>
              <a:t>1.176</a:t>
            </a:r>
            <a:endParaRPr lang="ja-JP" altLang="en-US" sz="1100" b="1" dirty="0"/>
          </a:p>
        </p:txBody>
      </p:sp>
      <p:sp>
        <p:nvSpPr>
          <p:cNvPr id="30" name="正方形/長方形 29"/>
          <p:cNvSpPr/>
          <p:nvPr/>
        </p:nvSpPr>
        <p:spPr>
          <a:xfrm>
            <a:off x="4596753" y="3375405"/>
            <a:ext cx="537327" cy="2616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r"/>
            <a:r>
              <a:rPr lang="en-US" altLang="ja-JP" sz="900" b="1" dirty="0" smtClean="0"/>
              <a:t>1.175</a:t>
            </a:r>
            <a:endParaRPr lang="ja-JP" altLang="en-US" sz="900" b="1" dirty="0"/>
          </a:p>
        </p:txBody>
      </p:sp>
      <p:sp>
        <p:nvSpPr>
          <p:cNvPr id="31" name="正方形/長方形 30"/>
          <p:cNvSpPr/>
          <p:nvPr/>
        </p:nvSpPr>
        <p:spPr>
          <a:xfrm>
            <a:off x="4596753" y="3638687"/>
            <a:ext cx="537327" cy="2616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r"/>
            <a:r>
              <a:rPr lang="en-US" altLang="ja-JP" sz="900" b="1" dirty="0" smtClean="0"/>
              <a:t>1.174</a:t>
            </a:r>
            <a:endParaRPr lang="ja-JP" altLang="en-US" sz="900" b="1" dirty="0"/>
          </a:p>
        </p:txBody>
      </p:sp>
      <p:sp>
        <p:nvSpPr>
          <p:cNvPr id="32" name="正方形/長方形 31"/>
          <p:cNvSpPr/>
          <p:nvPr/>
        </p:nvSpPr>
        <p:spPr>
          <a:xfrm>
            <a:off x="4596753" y="3907720"/>
            <a:ext cx="537327" cy="2616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r"/>
            <a:r>
              <a:rPr lang="en-US" altLang="ja-JP" sz="900" b="1" dirty="0" smtClean="0"/>
              <a:t>1.173</a:t>
            </a:r>
            <a:endParaRPr lang="ja-JP" altLang="en-US" sz="900" b="1" dirty="0"/>
          </a:p>
        </p:txBody>
      </p:sp>
      <p:sp>
        <p:nvSpPr>
          <p:cNvPr id="33" name="正方形/長方形 32"/>
          <p:cNvSpPr/>
          <p:nvPr/>
        </p:nvSpPr>
        <p:spPr>
          <a:xfrm>
            <a:off x="4596753" y="4135306"/>
            <a:ext cx="537327" cy="2616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r"/>
            <a:r>
              <a:rPr lang="en-US" altLang="ja-JP" sz="1100" b="1" dirty="0" smtClean="0"/>
              <a:t>1.172</a:t>
            </a:r>
            <a:endParaRPr lang="ja-JP" altLang="en-US" sz="1100" b="1" dirty="0"/>
          </a:p>
        </p:txBody>
      </p:sp>
      <p:sp>
        <p:nvSpPr>
          <p:cNvPr id="34" name="正方形/長方形 33"/>
          <p:cNvSpPr/>
          <p:nvPr/>
        </p:nvSpPr>
        <p:spPr>
          <a:xfrm>
            <a:off x="4603644" y="4606415"/>
            <a:ext cx="537327" cy="2616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r"/>
            <a:r>
              <a:rPr lang="en-US" altLang="ja-JP" sz="1100" b="1" dirty="0" smtClean="0"/>
              <a:t>1.160</a:t>
            </a:r>
            <a:endParaRPr lang="ja-JP" altLang="en-US" sz="1100" b="1" dirty="0"/>
          </a:p>
        </p:txBody>
      </p:sp>
      <p:sp>
        <p:nvSpPr>
          <p:cNvPr id="35" name="正方形/長方形 34"/>
          <p:cNvSpPr/>
          <p:nvPr/>
        </p:nvSpPr>
        <p:spPr>
          <a:xfrm>
            <a:off x="4603644" y="4905928"/>
            <a:ext cx="537327" cy="2616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r"/>
            <a:r>
              <a:rPr lang="en-US" altLang="ja-JP" sz="900" b="1" dirty="0" smtClean="0"/>
              <a:t>1.158</a:t>
            </a:r>
            <a:endParaRPr lang="ja-JP" altLang="en-US" sz="900" b="1" dirty="0"/>
          </a:p>
        </p:txBody>
      </p:sp>
      <p:sp>
        <p:nvSpPr>
          <p:cNvPr id="36" name="正方形/長方形 35"/>
          <p:cNvSpPr/>
          <p:nvPr/>
        </p:nvSpPr>
        <p:spPr>
          <a:xfrm>
            <a:off x="4603644" y="5192070"/>
            <a:ext cx="537327" cy="2616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r"/>
            <a:r>
              <a:rPr lang="en-US" altLang="ja-JP" sz="900" b="1" dirty="0" smtClean="0"/>
              <a:t>1.156</a:t>
            </a:r>
            <a:endParaRPr lang="ja-JP" altLang="en-US" sz="900" b="1" dirty="0"/>
          </a:p>
        </p:txBody>
      </p:sp>
      <p:sp>
        <p:nvSpPr>
          <p:cNvPr id="37" name="正方形/長方形 36"/>
          <p:cNvSpPr/>
          <p:nvPr/>
        </p:nvSpPr>
        <p:spPr>
          <a:xfrm>
            <a:off x="4603644" y="5461103"/>
            <a:ext cx="537327" cy="2616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r"/>
            <a:r>
              <a:rPr lang="en-US" altLang="ja-JP" sz="900" b="1" dirty="0" smtClean="0"/>
              <a:t>1.154</a:t>
            </a:r>
            <a:endParaRPr lang="ja-JP" altLang="en-US" sz="900" b="1" dirty="0"/>
          </a:p>
        </p:txBody>
      </p:sp>
      <p:sp>
        <p:nvSpPr>
          <p:cNvPr id="38" name="正方形/長方形 37"/>
          <p:cNvSpPr/>
          <p:nvPr/>
        </p:nvSpPr>
        <p:spPr>
          <a:xfrm>
            <a:off x="4603644" y="5719169"/>
            <a:ext cx="537327" cy="2616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algn="r"/>
            <a:r>
              <a:rPr lang="en-US" altLang="ja-JP" sz="1100" b="1" dirty="0" smtClean="0"/>
              <a:t>1.152</a:t>
            </a:r>
            <a:endParaRPr lang="ja-JP" altLang="en-US" sz="1100" b="1" dirty="0"/>
          </a:p>
        </p:txBody>
      </p:sp>
      <p:sp>
        <p:nvSpPr>
          <p:cNvPr id="19" name="正方形/長方形 18"/>
          <p:cNvSpPr/>
          <p:nvPr/>
        </p:nvSpPr>
        <p:spPr>
          <a:xfrm>
            <a:off x="5340490" y="4398880"/>
            <a:ext cx="5055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/>
              <a:t>04</a:t>
            </a:r>
            <a:r>
              <a:rPr lang="en-US" altLang="ja-JP" sz="1000" dirty="0" smtClean="0"/>
              <a:t>:00</a:t>
            </a:r>
            <a:endParaRPr lang="en-US" sz="1000" dirty="0"/>
          </a:p>
        </p:txBody>
      </p:sp>
      <p:sp>
        <p:nvSpPr>
          <p:cNvPr id="39" name="正方形/長方形 38"/>
          <p:cNvSpPr/>
          <p:nvPr/>
        </p:nvSpPr>
        <p:spPr>
          <a:xfrm>
            <a:off x="5981294" y="4398880"/>
            <a:ext cx="5055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/>
              <a:t>04</a:t>
            </a:r>
            <a:r>
              <a:rPr lang="en-US" altLang="ja-JP" sz="1000" dirty="0" smtClean="0"/>
              <a:t>:10</a:t>
            </a:r>
            <a:endParaRPr lang="en-US" sz="1000" dirty="0"/>
          </a:p>
        </p:txBody>
      </p:sp>
      <p:sp>
        <p:nvSpPr>
          <p:cNvPr id="40" name="正方形/長方形 39"/>
          <p:cNvSpPr/>
          <p:nvPr/>
        </p:nvSpPr>
        <p:spPr>
          <a:xfrm>
            <a:off x="7270755" y="4398880"/>
            <a:ext cx="5055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/>
              <a:t>04</a:t>
            </a:r>
            <a:r>
              <a:rPr lang="en-US" altLang="ja-JP" sz="1000" dirty="0" smtClean="0"/>
              <a:t>:30</a:t>
            </a:r>
            <a:endParaRPr lang="en-US" sz="1000" dirty="0"/>
          </a:p>
        </p:txBody>
      </p:sp>
      <p:sp>
        <p:nvSpPr>
          <p:cNvPr id="41" name="正方形/長方形 40"/>
          <p:cNvSpPr/>
          <p:nvPr/>
        </p:nvSpPr>
        <p:spPr>
          <a:xfrm>
            <a:off x="6636659" y="4398880"/>
            <a:ext cx="5055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/>
              <a:t>04</a:t>
            </a:r>
            <a:r>
              <a:rPr lang="en-US" altLang="ja-JP" sz="1000" dirty="0" smtClean="0"/>
              <a:t>:20</a:t>
            </a:r>
            <a:endParaRPr lang="en-US" sz="1000" dirty="0"/>
          </a:p>
        </p:txBody>
      </p:sp>
      <p:sp>
        <p:nvSpPr>
          <p:cNvPr id="42" name="正方形/長方形 41"/>
          <p:cNvSpPr/>
          <p:nvPr/>
        </p:nvSpPr>
        <p:spPr>
          <a:xfrm>
            <a:off x="7909458" y="4398880"/>
            <a:ext cx="5055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/>
              <a:t>04</a:t>
            </a:r>
            <a:r>
              <a:rPr lang="en-US" altLang="ja-JP" sz="1000" dirty="0" smtClean="0"/>
              <a:t>:40</a:t>
            </a:r>
            <a:endParaRPr lang="en-US" sz="1000" dirty="0"/>
          </a:p>
        </p:txBody>
      </p:sp>
      <p:sp>
        <p:nvSpPr>
          <p:cNvPr id="43" name="正方形/長方形 42"/>
          <p:cNvSpPr/>
          <p:nvPr/>
        </p:nvSpPr>
        <p:spPr>
          <a:xfrm>
            <a:off x="5392000" y="6017106"/>
            <a:ext cx="5055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 smtClean="0"/>
              <a:t>05:00</a:t>
            </a:r>
            <a:endParaRPr lang="en-US" sz="1000" dirty="0"/>
          </a:p>
        </p:txBody>
      </p:sp>
      <p:sp>
        <p:nvSpPr>
          <p:cNvPr id="44" name="正方形/長方形 43"/>
          <p:cNvSpPr/>
          <p:nvPr/>
        </p:nvSpPr>
        <p:spPr>
          <a:xfrm>
            <a:off x="6032804" y="6017106"/>
            <a:ext cx="5055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 smtClean="0"/>
              <a:t>05:12</a:t>
            </a:r>
            <a:endParaRPr lang="en-US" sz="1000" dirty="0"/>
          </a:p>
        </p:txBody>
      </p:sp>
      <p:sp>
        <p:nvSpPr>
          <p:cNvPr id="45" name="正方形/長方形 44"/>
          <p:cNvSpPr/>
          <p:nvPr/>
        </p:nvSpPr>
        <p:spPr>
          <a:xfrm>
            <a:off x="7340070" y="6017106"/>
            <a:ext cx="5055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 smtClean="0"/>
              <a:t>05:36</a:t>
            </a:r>
            <a:endParaRPr lang="en-US" sz="1000" dirty="0"/>
          </a:p>
        </p:txBody>
      </p:sp>
      <p:sp>
        <p:nvSpPr>
          <p:cNvPr id="46" name="正方形/長方形 45"/>
          <p:cNvSpPr/>
          <p:nvPr/>
        </p:nvSpPr>
        <p:spPr>
          <a:xfrm>
            <a:off x="6694104" y="6017106"/>
            <a:ext cx="5055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 smtClean="0"/>
              <a:t>05:24</a:t>
            </a:r>
            <a:endParaRPr lang="en-US" sz="1000" dirty="0"/>
          </a:p>
        </p:txBody>
      </p:sp>
      <p:sp>
        <p:nvSpPr>
          <p:cNvPr id="47" name="正方形/長方形 46"/>
          <p:cNvSpPr/>
          <p:nvPr/>
        </p:nvSpPr>
        <p:spPr>
          <a:xfrm>
            <a:off x="7990643" y="6017106"/>
            <a:ext cx="50558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 smtClean="0"/>
              <a:t>05:48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282831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853558" y="215349"/>
            <a:ext cx="6124904" cy="704395"/>
          </a:xfrm>
        </p:spPr>
        <p:txBody>
          <a:bodyPr>
            <a:normAutofit fontScale="90000"/>
          </a:bodyPr>
          <a:lstStyle/>
          <a:p>
            <a:r>
              <a:rPr lang="en-US" altLang="ja-JP" sz="2800" dirty="0" smtClean="0"/>
              <a:t>Non-uniformity </a:t>
            </a:r>
            <a:r>
              <a:rPr lang="en-US" altLang="ja-JP" sz="2800" dirty="0"/>
              <a:t>of the </a:t>
            </a:r>
            <a:r>
              <a:rPr lang="en-US" altLang="ja-JP" sz="2800" dirty="0" err="1" smtClean="0"/>
              <a:t>spacelook</a:t>
            </a:r>
            <a:r>
              <a:rPr lang="en-US" altLang="ja-JP" sz="2800" dirty="0" smtClean="0"/>
              <a:t> count?</a:t>
            </a:r>
            <a:endParaRPr kumimoji="1" lang="ja-JP" altLang="en-US" sz="2800" dirty="0"/>
          </a:p>
        </p:txBody>
      </p:sp>
      <p:sp>
        <p:nvSpPr>
          <p:cNvPr id="1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72089" y="1215456"/>
            <a:ext cx="4524487" cy="233561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ja-JP" sz="1600" dirty="0" smtClean="0"/>
              <a:t>Some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of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the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irradiance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ratio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(AHI/GIRO)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shows</a:t>
            </a:r>
            <a:r>
              <a:rPr lang="ja-JP" altLang="en-US" sz="1600" dirty="0"/>
              <a:t> </a:t>
            </a:r>
            <a:r>
              <a:rPr lang="en-US" altLang="ja-JP" sz="1600" dirty="0" smtClean="0"/>
              <a:t>a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periodic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variation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with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10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min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cycle.</a:t>
            </a:r>
            <a:r>
              <a:rPr lang="ja-JP" altLang="en-US" sz="1600" dirty="0" smtClean="0"/>
              <a:t> </a:t>
            </a:r>
            <a:endParaRPr lang="en-US" altLang="ja-JP" sz="1600" dirty="0" smtClean="0"/>
          </a:p>
          <a:p>
            <a:pPr>
              <a:lnSpc>
                <a:spcPct val="120000"/>
              </a:lnSpc>
            </a:pPr>
            <a:r>
              <a:rPr lang="en-US" altLang="ja-JP" sz="1600" dirty="0" smtClean="0"/>
              <a:t>AHI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computes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offset term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of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the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calibration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equation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based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on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a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deep-space</a:t>
            </a:r>
            <a:r>
              <a:rPr lang="ja-JP" altLang="en-US" sz="1600" dirty="0" smtClean="0"/>
              <a:t> </a:t>
            </a:r>
            <a:r>
              <a:rPr lang="en-US" altLang="ja-JP" sz="1600" dirty="0" err="1" smtClean="0"/>
              <a:t>obs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at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the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beginning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(or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end)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of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the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full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disk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swath.</a:t>
            </a:r>
          </a:p>
          <a:p>
            <a:pPr>
              <a:lnSpc>
                <a:spcPct val="120000"/>
              </a:lnSpc>
            </a:pPr>
            <a:r>
              <a:rPr lang="en-US" altLang="ja-JP" sz="1600" dirty="0" smtClean="0"/>
              <a:t>What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if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the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observed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the </a:t>
            </a:r>
            <a:r>
              <a:rPr lang="en-US" altLang="ja-JP" sz="1600" dirty="0" err="1" smtClean="0"/>
              <a:t>spacelook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counts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depend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on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North-South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scan</a:t>
            </a:r>
            <a:r>
              <a:rPr lang="ja-JP" altLang="en-US" sz="1600" dirty="0" smtClean="0"/>
              <a:t> </a:t>
            </a:r>
            <a:r>
              <a:rPr lang="en-US" altLang="ja-JP" sz="1600" dirty="0" smtClean="0"/>
              <a:t>position?</a:t>
            </a:r>
            <a:endParaRPr lang="ja-JP" altLang="en-US" sz="800" dirty="0"/>
          </a:p>
        </p:txBody>
      </p:sp>
      <p:pic>
        <p:nvPicPr>
          <p:cNvPr id="3" name="図 2" descr="img_moonchase_t_obsgiro_b01_20180202035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41"/>
          <a:stretch/>
        </p:blipFill>
        <p:spPr>
          <a:xfrm>
            <a:off x="5238711" y="946553"/>
            <a:ext cx="3905290" cy="1776101"/>
          </a:xfrm>
          <a:prstGeom prst="rect">
            <a:avLst/>
          </a:prstGeom>
        </p:spPr>
      </p:pic>
      <p:pic>
        <p:nvPicPr>
          <p:cNvPr id="5" name="図 4" descr="img_moonchase_t_obs_b01_201802020350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40" b="9518"/>
          <a:stretch/>
        </p:blipFill>
        <p:spPr>
          <a:xfrm>
            <a:off x="5238711" y="2702807"/>
            <a:ext cx="3905289" cy="1523874"/>
          </a:xfrm>
          <a:prstGeom prst="rect">
            <a:avLst/>
          </a:prstGeom>
        </p:spPr>
      </p:pic>
      <p:pic>
        <p:nvPicPr>
          <p:cNvPr id="6" name="図 5" descr="img_moonchase_t_giro_b01_201802020350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9"/>
          <a:stretch/>
        </p:blipFill>
        <p:spPr>
          <a:xfrm>
            <a:off x="5238709" y="4211002"/>
            <a:ext cx="3905291" cy="1716986"/>
          </a:xfrm>
          <a:prstGeom prst="rect">
            <a:avLst/>
          </a:prstGeom>
        </p:spPr>
      </p:pic>
      <p:sp>
        <p:nvSpPr>
          <p:cNvPr id="22" name="正方形/長方形 21"/>
          <p:cNvSpPr/>
          <p:nvPr/>
        </p:nvSpPr>
        <p:spPr>
          <a:xfrm>
            <a:off x="7748081" y="1168322"/>
            <a:ext cx="1310347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350" b="1" dirty="0"/>
              <a:t>AHI / GIRO</a:t>
            </a:r>
            <a:endParaRPr lang="ja-JP" altLang="en-US" sz="1200" b="1" dirty="0"/>
          </a:p>
        </p:txBody>
      </p:sp>
      <p:sp>
        <p:nvSpPr>
          <p:cNvPr id="23" name="正方形/長方形 22"/>
          <p:cNvSpPr/>
          <p:nvPr/>
        </p:nvSpPr>
        <p:spPr>
          <a:xfrm>
            <a:off x="7302500" y="2711441"/>
            <a:ext cx="175592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200" b="1" dirty="0" smtClean="0"/>
              <a:t>AHI irradiance</a:t>
            </a:r>
            <a:endParaRPr lang="ja-JP" altLang="en-US" sz="1200" b="1" dirty="0"/>
          </a:p>
        </p:txBody>
      </p:sp>
      <p:sp>
        <p:nvSpPr>
          <p:cNvPr id="29" name="正方形/長方形 28"/>
          <p:cNvSpPr/>
          <p:nvPr/>
        </p:nvSpPr>
        <p:spPr>
          <a:xfrm>
            <a:off x="7254876" y="4214869"/>
            <a:ext cx="180355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350" b="1" dirty="0" smtClean="0"/>
              <a:t>GIRO irradiance</a:t>
            </a:r>
            <a:endParaRPr lang="ja-JP" altLang="en-US" sz="1200" b="1" dirty="0"/>
          </a:p>
        </p:txBody>
      </p:sp>
      <p:sp>
        <p:nvSpPr>
          <p:cNvPr id="30" name="正方形/長方形 29"/>
          <p:cNvSpPr/>
          <p:nvPr/>
        </p:nvSpPr>
        <p:spPr>
          <a:xfrm>
            <a:off x="8294463" y="2270089"/>
            <a:ext cx="66991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sz="1350" b="1" dirty="0"/>
              <a:t>time</a:t>
            </a:r>
            <a:endParaRPr lang="ja-JP" altLang="en-US" sz="1200" b="1" dirty="0"/>
          </a:p>
        </p:txBody>
      </p:sp>
      <p:sp>
        <p:nvSpPr>
          <p:cNvPr id="7" name="右矢印 6"/>
          <p:cNvSpPr/>
          <p:nvPr/>
        </p:nvSpPr>
        <p:spPr>
          <a:xfrm rot="3764136">
            <a:off x="5456884" y="1780028"/>
            <a:ext cx="694512" cy="218292"/>
          </a:xfrm>
          <a:prstGeom prst="rightArrow">
            <a:avLst/>
          </a:prstGeom>
          <a:solidFill>
            <a:schemeClr val="accent2">
              <a:alpha val="3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3" name="右矢印 32"/>
          <p:cNvSpPr/>
          <p:nvPr/>
        </p:nvSpPr>
        <p:spPr>
          <a:xfrm rot="3764136">
            <a:off x="7238014" y="1656192"/>
            <a:ext cx="694512" cy="218292"/>
          </a:xfrm>
          <a:prstGeom prst="rightArrow">
            <a:avLst/>
          </a:prstGeom>
          <a:solidFill>
            <a:schemeClr val="accent2">
              <a:alpha val="3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4" name="右矢印 33"/>
          <p:cNvSpPr/>
          <p:nvPr/>
        </p:nvSpPr>
        <p:spPr>
          <a:xfrm rot="3764136">
            <a:off x="6667723" y="1552200"/>
            <a:ext cx="694512" cy="218292"/>
          </a:xfrm>
          <a:prstGeom prst="rightArrow">
            <a:avLst/>
          </a:prstGeom>
          <a:solidFill>
            <a:schemeClr val="accent2">
              <a:alpha val="3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右矢印 34"/>
          <p:cNvSpPr/>
          <p:nvPr/>
        </p:nvSpPr>
        <p:spPr>
          <a:xfrm rot="3764136">
            <a:off x="6037902" y="1646656"/>
            <a:ext cx="694512" cy="218292"/>
          </a:xfrm>
          <a:prstGeom prst="rightArrow">
            <a:avLst/>
          </a:prstGeom>
          <a:solidFill>
            <a:schemeClr val="accent2">
              <a:alpha val="3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右矢印 36"/>
          <p:cNvSpPr/>
          <p:nvPr/>
        </p:nvSpPr>
        <p:spPr>
          <a:xfrm rot="3764136">
            <a:off x="7813870" y="1726035"/>
            <a:ext cx="694512" cy="218292"/>
          </a:xfrm>
          <a:prstGeom prst="rightArrow">
            <a:avLst/>
          </a:prstGeom>
          <a:solidFill>
            <a:schemeClr val="accent2">
              <a:alpha val="3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8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8369519" y="6556303"/>
            <a:ext cx="608943" cy="297030"/>
          </a:xfrm>
        </p:spPr>
        <p:txBody>
          <a:bodyPr/>
          <a:lstStyle/>
          <a:p>
            <a:fld id="{4D8151AA-04F1-430A-BA96-9395E07D2B6E}" type="slidenum">
              <a:rPr kumimoji="1" lang="ja-JP" altLang="en-US" smtClean="0"/>
              <a:t>9</a:t>
            </a:fld>
            <a:endParaRPr kumimoji="1" lang="ja-JP" altLang="en-US"/>
          </a:p>
        </p:txBody>
      </p:sp>
      <p:grpSp>
        <p:nvGrpSpPr>
          <p:cNvPr id="9" name="グループ化 8"/>
          <p:cNvGrpSpPr/>
          <p:nvPr/>
        </p:nvGrpSpPr>
        <p:grpSpPr>
          <a:xfrm>
            <a:off x="1030681" y="3853255"/>
            <a:ext cx="3599584" cy="2396683"/>
            <a:chOff x="1030681" y="3853255"/>
            <a:chExt cx="3599584" cy="2396683"/>
          </a:xfrm>
        </p:grpSpPr>
        <p:sp>
          <p:nvSpPr>
            <p:cNvPr id="50" name="円/楕円 49"/>
            <p:cNvSpPr/>
            <p:nvPr/>
          </p:nvSpPr>
          <p:spPr>
            <a:xfrm>
              <a:off x="2941961" y="4005408"/>
              <a:ext cx="1637065" cy="1577654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 smtClean="0"/>
            </a:p>
            <a:p>
              <a:pPr algn="ctr"/>
              <a:endParaRPr lang="en-US" sz="1350" dirty="0" smtClean="0"/>
            </a:p>
            <a:p>
              <a:pPr algn="ctr"/>
              <a:r>
                <a:rPr lang="en-US" sz="1350" dirty="0" smtClean="0"/>
                <a:t>Earth</a:t>
              </a:r>
              <a:endParaRPr lang="en-US" sz="1350" dirty="0"/>
            </a:p>
          </p:txBody>
        </p:sp>
        <p:sp>
          <p:nvSpPr>
            <p:cNvPr id="51" name="正方形/長方形 50"/>
            <p:cNvSpPr/>
            <p:nvPr/>
          </p:nvSpPr>
          <p:spPr>
            <a:xfrm>
              <a:off x="2892351" y="4248698"/>
              <a:ext cx="1736281" cy="267903"/>
            </a:xfrm>
            <a:prstGeom prst="rect">
              <a:avLst/>
            </a:prstGeom>
            <a:solidFill>
              <a:srgbClr val="0000FF">
                <a:alpha val="4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2" name="正方形/長方形 51"/>
            <p:cNvSpPr/>
            <p:nvPr/>
          </p:nvSpPr>
          <p:spPr>
            <a:xfrm>
              <a:off x="2659395" y="4248698"/>
              <a:ext cx="223036" cy="2679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3" name="円/楕円 52"/>
            <p:cNvSpPr/>
            <p:nvPr/>
          </p:nvSpPr>
          <p:spPr>
            <a:xfrm>
              <a:off x="2857829" y="5662440"/>
              <a:ext cx="203191" cy="183758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4" name="右矢印 53"/>
            <p:cNvSpPr/>
            <p:nvPr/>
          </p:nvSpPr>
          <p:spPr>
            <a:xfrm>
              <a:off x="3108058" y="5701172"/>
              <a:ext cx="1329496" cy="99224"/>
            </a:xfrm>
            <a:prstGeom prst="rightArrow">
              <a:avLst>
                <a:gd name="adj1" fmla="val 50000"/>
                <a:gd name="adj2" fmla="val 156662"/>
              </a:avLst>
            </a:prstGeom>
            <a:solidFill>
              <a:schemeClr val="tx1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5" name="正方形/長方形 54"/>
            <p:cNvSpPr/>
            <p:nvPr/>
          </p:nvSpPr>
          <p:spPr>
            <a:xfrm>
              <a:off x="2893984" y="3973842"/>
              <a:ext cx="1736281" cy="257962"/>
            </a:xfrm>
            <a:prstGeom prst="rect">
              <a:avLst/>
            </a:prstGeom>
            <a:solidFill>
              <a:srgbClr val="0000FF">
                <a:alpha val="4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6" name="正方形/長方形 55"/>
            <p:cNvSpPr/>
            <p:nvPr/>
          </p:nvSpPr>
          <p:spPr>
            <a:xfrm>
              <a:off x="2661027" y="3973842"/>
              <a:ext cx="223036" cy="257962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57" name="正方形/長方形 56"/>
            <p:cNvSpPr/>
            <p:nvPr/>
          </p:nvSpPr>
          <p:spPr>
            <a:xfrm>
              <a:off x="1030681" y="3853255"/>
              <a:ext cx="1314645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50" dirty="0"/>
                <a:t>Deep space 1</a:t>
              </a:r>
            </a:p>
          </p:txBody>
        </p:sp>
        <p:sp>
          <p:nvSpPr>
            <p:cNvPr id="58" name="正方形/長方形 57"/>
            <p:cNvSpPr/>
            <p:nvPr/>
          </p:nvSpPr>
          <p:spPr>
            <a:xfrm>
              <a:off x="1030681" y="4134714"/>
              <a:ext cx="1314645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50" dirty="0"/>
                <a:t>Deep space 2</a:t>
              </a:r>
            </a:p>
          </p:txBody>
        </p:sp>
        <p:sp>
          <p:nvSpPr>
            <p:cNvPr id="59" name="正方形/長方形 58"/>
            <p:cNvSpPr/>
            <p:nvPr/>
          </p:nvSpPr>
          <p:spPr>
            <a:xfrm>
              <a:off x="1526619" y="4696877"/>
              <a:ext cx="483367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r-IN" sz="1350" dirty="0"/>
                <a:t>…</a:t>
              </a:r>
              <a:endParaRPr lang="en-US" sz="1350" dirty="0"/>
            </a:p>
          </p:txBody>
        </p:sp>
        <p:sp>
          <p:nvSpPr>
            <p:cNvPr id="60" name="正方形/長方形 59"/>
            <p:cNvSpPr/>
            <p:nvPr/>
          </p:nvSpPr>
          <p:spPr>
            <a:xfrm>
              <a:off x="2250181" y="5616502"/>
              <a:ext cx="666099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50" dirty="0"/>
                <a:t>Moon</a:t>
              </a:r>
            </a:p>
          </p:txBody>
        </p:sp>
        <p:sp>
          <p:nvSpPr>
            <p:cNvPr id="8" name="四角形吹き出し 7"/>
            <p:cNvSpPr/>
            <p:nvPr/>
          </p:nvSpPr>
          <p:spPr>
            <a:xfrm>
              <a:off x="2245479" y="3881583"/>
              <a:ext cx="335340" cy="247650"/>
            </a:xfrm>
            <a:prstGeom prst="wedgeRectCallout">
              <a:avLst>
                <a:gd name="adj1" fmla="val 70061"/>
                <a:gd name="adj2" fmla="val 609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kumimoji="1" lang="en-US" altLang="ja-JP" sz="1200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ja-JP" altLang="en-US" sz="1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四角形吹き出し 30"/>
            <p:cNvSpPr/>
            <p:nvPr/>
          </p:nvSpPr>
          <p:spPr>
            <a:xfrm>
              <a:off x="2246085" y="4161318"/>
              <a:ext cx="335340" cy="247650"/>
            </a:xfrm>
            <a:prstGeom prst="wedgeRectCallout">
              <a:avLst>
                <a:gd name="adj1" fmla="val 68167"/>
                <a:gd name="adj2" fmla="val 352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kumimoji="1" lang="en-US" altLang="ja-JP" sz="1200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1" lang="ja-JP" altLang="en-US" sz="1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正方形/長方形 31"/>
            <p:cNvSpPr/>
            <p:nvPr/>
          </p:nvSpPr>
          <p:spPr>
            <a:xfrm>
              <a:off x="2892351" y="4534031"/>
              <a:ext cx="1736281" cy="267903"/>
            </a:xfrm>
            <a:prstGeom prst="rect">
              <a:avLst/>
            </a:prstGeom>
            <a:solidFill>
              <a:srgbClr val="0000FF">
                <a:alpha val="41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6" name="正方形/長方形 35"/>
            <p:cNvSpPr/>
            <p:nvPr/>
          </p:nvSpPr>
          <p:spPr>
            <a:xfrm>
              <a:off x="2659395" y="4534031"/>
              <a:ext cx="223036" cy="26790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8" name="四角形吹き出し 37"/>
            <p:cNvSpPr/>
            <p:nvPr/>
          </p:nvSpPr>
          <p:spPr>
            <a:xfrm>
              <a:off x="2246085" y="4446651"/>
              <a:ext cx="335340" cy="247650"/>
            </a:xfrm>
            <a:prstGeom prst="wedgeRectCallout">
              <a:avLst>
                <a:gd name="adj1" fmla="val 68167"/>
                <a:gd name="adj2" fmla="val 3526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kumimoji="1" lang="en-US" altLang="ja-JP" sz="1200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1" lang="ja-JP" altLang="en-US" sz="1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正方形/長方形 38"/>
            <p:cNvSpPr/>
            <p:nvPr/>
          </p:nvSpPr>
          <p:spPr>
            <a:xfrm>
              <a:off x="1030681" y="4424942"/>
              <a:ext cx="1314645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350" dirty="0"/>
                <a:t>Deep space </a:t>
              </a:r>
              <a:r>
                <a:rPr lang="en-US" altLang="ja-JP" sz="1350" dirty="0" smtClean="0"/>
                <a:t>3</a:t>
              </a:r>
              <a:endParaRPr lang="en-US" sz="1350" dirty="0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2803569" y="5620020"/>
              <a:ext cx="620326" cy="257962"/>
            </a:xfrm>
            <a:prstGeom prst="rect">
              <a:avLst/>
            </a:prstGeom>
            <a:solidFill>
              <a:schemeClr val="bg1">
                <a:lumMod val="50000"/>
                <a:alpha val="41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43" name="四角形吹き出し 42"/>
            <p:cNvSpPr/>
            <p:nvPr/>
          </p:nvSpPr>
          <p:spPr>
            <a:xfrm>
              <a:off x="2518299" y="5949856"/>
              <a:ext cx="335340" cy="247650"/>
            </a:xfrm>
            <a:prstGeom prst="wedgeRectCallout">
              <a:avLst>
                <a:gd name="adj1" fmla="val 36866"/>
                <a:gd name="adj2" fmla="val -74178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kumimoji="1" lang="en-US" altLang="ja-JP" sz="1200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kumimoji="1" lang="ja-JP" altLang="en-US" sz="1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四角形吹き出し 43"/>
            <p:cNvSpPr/>
            <p:nvPr/>
          </p:nvSpPr>
          <p:spPr>
            <a:xfrm>
              <a:off x="2876778" y="5949856"/>
              <a:ext cx="335340" cy="247650"/>
            </a:xfrm>
            <a:prstGeom prst="wedgeRectCallout">
              <a:avLst>
                <a:gd name="adj1" fmla="val 44456"/>
                <a:gd name="adj2" fmla="val -7995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kumimoji="1" lang="en-US" altLang="ja-JP" sz="1200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kumimoji="1" lang="ja-JP" altLang="en-US" sz="1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四角形吹き出し 44"/>
            <p:cNvSpPr/>
            <p:nvPr/>
          </p:nvSpPr>
          <p:spPr>
            <a:xfrm>
              <a:off x="3235257" y="5949856"/>
              <a:ext cx="335340" cy="247650"/>
            </a:xfrm>
            <a:prstGeom prst="wedgeRectCallout">
              <a:avLst>
                <a:gd name="adj1" fmla="val -2967"/>
                <a:gd name="adj2" fmla="val -7995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kumimoji="1" lang="en-US" altLang="ja-JP" sz="1200" i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kumimoji="1" lang="en-US" altLang="ja-JP" sz="1200" i="1" baseline="-25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1" lang="ja-JP" altLang="en-US" sz="1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正方形/長方形 45"/>
            <p:cNvSpPr/>
            <p:nvPr/>
          </p:nvSpPr>
          <p:spPr>
            <a:xfrm>
              <a:off x="3556422" y="5949856"/>
              <a:ext cx="483367" cy="3000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r-IN" sz="1350" dirty="0"/>
                <a:t>…</a:t>
              </a:r>
              <a:endParaRPr lang="en-US" sz="1350" dirty="0"/>
            </a:p>
          </p:txBody>
        </p:sp>
      </p:grpSp>
      <p:sp>
        <p:nvSpPr>
          <p:cNvPr id="41" name="テキスト ボックス 40"/>
          <p:cNvSpPr txBox="1"/>
          <p:nvPr/>
        </p:nvSpPr>
        <p:spPr>
          <a:xfrm>
            <a:off x="5531565" y="5935180"/>
            <a:ext cx="3510385" cy="2769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 smtClean="0"/>
              <a:t>This is not corrected yet for AHI</a:t>
            </a:r>
            <a:r>
              <a:rPr kumimoji="1" lang="ja-JP" altLang="en-US" sz="1200" dirty="0" smtClean="0"/>
              <a:t> </a:t>
            </a:r>
            <a:r>
              <a:rPr kumimoji="1" lang="en-US" altLang="ja-JP" sz="1200" dirty="0" smtClean="0"/>
              <a:t>lunar</a:t>
            </a:r>
            <a:r>
              <a:rPr kumimoji="1" lang="ja-JP" altLang="en-US" sz="1200" dirty="0" smtClean="0"/>
              <a:t> </a:t>
            </a:r>
            <a:r>
              <a:rPr kumimoji="1" lang="en-US" altLang="ja-JP" sz="1200" dirty="0" err="1" smtClean="0"/>
              <a:t>cal</a:t>
            </a:r>
            <a:r>
              <a:rPr kumimoji="1" lang="ja-JP" altLang="en-US" sz="1200" dirty="0" smtClean="0"/>
              <a:t> </a:t>
            </a:r>
            <a:r>
              <a:rPr kumimoji="1" lang="en-US" altLang="ja-JP" sz="1200" dirty="0" smtClean="0"/>
              <a:t>work.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4916527" y="1258641"/>
            <a:ext cx="56778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200" dirty="0" smtClean="0"/>
              <a:t>1.176</a:t>
            </a:r>
            <a:endParaRPr lang="ja-JP" altLang="en-US" sz="1200" dirty="0"/>
          </a:p>
        </p:txBody>
      </p:sp>
      <p:sp>
        <p:nvSpPr>
          <p:cNvPr id="42" name="正方形/長方形 41"/>
          <p:cNvSpPr/>
          <p:nvPr/>
        </p:nvSpPr>
        <p:spPr>
          <a:xfrm>
            <a:off x="4916527" y="2233799"/>
            <a:ext cx="567784" cy="276999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altLang="ja-JP" sz="1200" dirty="0" smtClean="0"/>
              <a:t>1.172</a:t>
            </a:r>
            <a:endParaRPr lang="ja-JP" altLang="en-US" sz="1200" dirty="0"/>
          </a:p>
        </p:txBody>
      </p:sp>
      <p:sp>
        <p:nvSpPr>
          <p:cNvPr id="11" name="四角形吹き出し 10"/>
          <p:cNvSpPr/>
          <p:nvPr/>
        </p:nvSpPr>
        <p:spPr>
          <a:xfrm>
            <a:off x="711200" y="5039360"/>
            <a:ext cx="1635760" cy="629920"/>
          </a:xfrm>
          <a:prstGeom prst="wedgeRectCallout">
            <a:avLst>
              <a:gd name="adj1" fmla="val 41900"/>
              <a:gd name="adj2" fmla="val -8911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200" dirty="0"/>
              <a:t>Calibration offset is updated in every FD swath</a:t>
            </a:r>
            <a:r>
              <a:rPr lang="en-US" altLang="ja-JP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53634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メイリオ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2">
      <a:majorFont>
        <a:latin typeface="Arial"/>
        <a:ea typeface="Meiryo UI"/>
        <a:cs typeface=""/>
      </a:majorFont>
      <a:minorFont>
        <a:latin typeface="Arial"/>
        <a:ea typeface="Meiryo UI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メイリオ" id="{8887ACD6-B7FD-4566-8BEF-0E88207A12E8}" vid="{2E20D715-4FC8-434C-A42C-C37CB41F4C45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AE874ABEA78964AA7D0811A66B4BECA" ma:contentTypeVersion="9" ma:contentTypeDescription="新しいドキュメントを作成します。" ma:contentTypeScope="" ma:versionID="f0539ecae8beb02c5d4535bbd7276a34">
  <xsd:schema xmlns:xsd="http://www.w3.org/2001/XMLSchema" xmlns:xs="http://www.w3.org/2001/XMLSchema" xmlns:p="http://schemas.microsoft.com/office/2006/metadata/properties" xmlns:ns2="d1eb6c10-b30e-4e82-8bdb-95f791b83be0" targetNamespace="http://schemas.microsoft.com/office/2006/metadata/properties" ma:root="true" ma:fieldsID="4d9298008a5a870534695e1b31c43c71" ns2:_="">
    <xsd:import namespace="d1eb6c10-b30e-4e82-8bdb-95f791b83be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eb6c10-b30e-4e82-8bdb-95f791b83b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5BB3095-1A33-47D5-9EF2-67BC4EFE7F7F}">
  <ds:schemaRefs>
    <ds:schemaRef ds:uri="d1eb6c10-b30e-4e82-8bdb-95f791b83be0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01436EE9-73D2-465F-B38E-4FA19E9641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F0D866-5E50-417D-BEC0-C7AC00231F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1eb6c10-b30e-4e82-8bdb-95f791b83be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1708</Words>
  <Application>Microsoft Macintosh PowerPoint</Application>
  <PresentationFormat>画面に合わせる (4:3)</PresentationFormat>
  <Paragraphs>381</Paragraphs>
  <Slides>17</Slides>
  <Notes>16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メイリオ</vt:lpstr>
      <vt:lpstr>Lunar calibration and  Himawari-8 AHI monitoring</vt:lpstr>
      <vt:lpstr>Mission Overview</vt:lpstr>
      <vt:lpstr>Observation in 10 min. cycle</vt:lpstr>
      <vt:lpstr>AHI Lunar Observation</vt:lpstr>
      <vt:lpstr>Trend monitoring approaches</vt:lpstr>
      <vt:lpstr>Trend monitoring</vt:lpstr>
      <vt:lpstr>Trend monitoring</vt:lpstr>
      <vt:lpstr>Application to RVS monitoring </vt:lpstr>
      <vt:lpstr>Non-uniformity of the spacelook count?</vt:lpstr>
      <vt:lpstr>Typical observation “timeline”</vt:lpstr>
      <vt:lpstr>Straylight?</vt:lpstr>
      <vt:lpstr>Straylight?</vt:lpstr>
      <vt:lpstr>Summary</vt:lpstr>
      <vt:lpstr>Back up</vt:lpstr>
      <vt:lpstr>VIS/NIR on-board Calibration using Solar Diffuser (SD)</vt:lpstr>
      <vt:lpstr>Advanced Himawari Imager (AHI)</vt:lpstr>
      <vt:lpstr>Obs/GIRO for the moon chasing - 63 events in 5 years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2020-03-16T09:06:18Z</dcterms:created>
  <dcterms:modified xsi:type="dcterms:W3CDTF">2020-11-17T09:50:38Z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0x010100DAE874ABEA78964AA7D0811A66B4BECA</vt:lpwstr>
  </property>
</Properties>
</file>