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832" r:id="rId2"/>
    <p:sldId id="751" r:id="rId3"/>
    <p:sldId id="865" r:id="rId4"/>
    <p:sldId id="756" r:id="rId5"/>
    <p:sldId id="857" r:id="rId6"/>
    <p:sldId id="855" r:id="rId7"/>
    <p:sldId id="858" r:id="rId8"/>
    <p:sldId id="859" r:id="rId9"/>
    <p:sldId id="860" r:id="rId10"/>
    <p:sldId id="861" r:id="rId11"/>
    <p:sldId id="862" r:id="rId12"/>
    <p:sldId id="863" r:id="rId13"/>
    <p:sldId id="864" r:id="rId14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Slawomir Blonski" initials="SB" lastIdx="5" clrIdx="1">
    <p:extLst>
      <p:ext uri="{19B8F6BF-5375-455C-9EA6-DF929625EA0E}">
        <p15:presenceInfo xmlns:p15="http://schemas.microsoft.com/office/powerpoint/2012/main" userId="Slawomir Blonski" providerId="None"/>
      </p:ext>
    </p:extLst>
  </p:cmAuthor>
  <p:cmAuthor id="2" name="Taeyoung Choi" initials="TC" lastIdx="2" clrIdx="2">
    <p:extLst>
      <p:ext uri="{19B8F6BF-5375-455C-9EA6-DF929625EA0E}">
        <p15:presenceInfo xmlns:p15="http://schemas.microsoft.com/office/powerpoint/2012/main" userId="Taeyoung Ch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31" autoAdjust="0"/>
    <p:restoredTop sz="96071" autoAdjust="0"/>
  </p:normalViewPr>
  <p:slideViewPr>
    <p:cSldViewPr snapToGrid="0" snapToObjects="1" showGuides="1">
      <p:cViewPr varScale="1">
        <p:scale>
          <a:sx n="77" d="100"/>
          <a:sy n="77" d="100"/>
        </p:scale>
        <p:origin x="4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944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300"/>
            </a:lvl1pPr>
          </a:lstStyle>
          <a:p>
            <a:fld id="{E6BE962C-A69F-4E2A-B52A-B5E0AB9803B8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944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3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816FB0CF-5528-C744-A119-58E52B5EA66C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2733" y="2016660"/>
            <a:ext cx="8094134" cy="187906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NOAA-20 VIIRS Initial On-orbit BBR and MTF Estimations Using the Scheduled Lunar Collections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" y="4329403"/>
            <a:ext cx="9121269" cy="1250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Taeyoung (Jason) Choi,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Changyong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Cao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supports from NOAA VIIRS team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11/19/2020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948" y="6052010"/>
            <a:ext cx="882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Presented at </a:t>
            </a:r>
            <a:r>
              <a:rPr lang="en-US" sz="2000" dirty="0" smtClean="0"/>
              <a:t>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</a:t>
            </a:r>
            <a:r>
              <a:rPr lang="en-US" sz="2000" dirty="0" smtClean="0"/>
              <a:t>Lunar Calibration Workshop (Nov</a:t>
            </a:r>
            <a:r>
              <a:rPr lang="en-US" sz="2000" dirty="0" smtClean="0"/>
              <a:t>. 16~19 </a:t>
            </a:r>
            <a:r>
              <a:rPr lang="en-US" sz="2000" dirty="0" smtClean="0"/>
              <a:t>2020)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02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On-orbit BBR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12076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centroid based BBR are calculated in both scan and track directions for all the lunar </a:t>
            </a:r>
            <a:r>
              <a:rPr lang="en-US" dirty="0" smtClean="0"/>
              <a:t>collections.</a:t>
            </a:r>
          </a:p>
          <a:p>
            <a:pPr lvl="1"/>
            <a:r>
              <a:rPr lang="en-US" dirty="0" smtClean="0"/>
              <a:t>Referenced by band I1.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9022"/>
            <a:ext cx="7651197" cy="4441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77532" y="2539538"/>
            <a:ext cx="6138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prelaunch scan direction BBR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results were very stable within 0.05 pixel.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996798" y="4872335"/>
            <a:ext cx="6867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S/MWIR and VIR FPAs differences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the track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are from prelaunch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378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direction On-orbit MTF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469188"/>
          </a:xfrm>
        </p:spPr>
        <p:txBody>
          <a:bodyPr>
            <a:normAutofit/>
          </a:bodyPr>
          <a:lstStyle/>
          <a:p>
            <a:r>
              <a:rPr lang="en-US" dirty="0" smtClean="0"/>
              <a:t>M band MTF values at 0.75 and 1.0 </a:t>
            </a:r>
            <a:r>
              <a:rPr lang="en-US" dirty="0" err="1" smtClean="0"/>
              <a:t>Nyquist</a:t>
            </a:r>
            <a:r>
              <a:rPr lang="en-US" dirty="0" smtClean="0"/>
              <a:t> frequencies are below the spec. </a:t>
            </a:r>
            <a:endParaRPr lang="en-US" dirty="0"/>
          </a:p>
          <a:p>
            <a:pPr lvl="1"/>
            <a:r>
              <a:rPr lang="en-US" dirty="0" smtClean="0"/>
              <a:t>These results are not reliable.</a:t>
            </a:r>
          </a:p>
          <a:p>
            <a:r>
              <a:rPr lang="en-US" dirty="0" smtClean="0"/>
              <a:t>The low MTF values </a:t>
            </a:r>
            <a:r>
              <a:rPr lang="en-US" dirty="0"/>
              <a:t>in higher frequencies </a:t>
            </a:r>
            <a:r>
              <a:rPr lang="en-US" dirty="0" smtClean="0"/>
              <a:t>are caused by the missing ESF sub-pixel samples.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667"/>
            <a:ext cx="4588933" cy="321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85857"/>
            <a:ext cx="4572001" cy="3070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666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direction On-orbit MTF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4"/>
            <a:ext cx="8666018" cy="26343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Because of the larger data gaps in the M bands than I bands, the estimated MTF values were lower than the true MTF. </a:t>
            </a:r>
          </a:p>
          <a:p>
            <a:r>
              <a:rPr lang="en-US" dirty="0" smtClean="0"/>
              <a:t>I band results are more reliable and they are all above the specifications. </a:t>
            </a:r>
          </a:p>
          <a:p>
            <a:pPr lvl="1"/>
            <a:r>
              <a:rPr lang="en-US" dirty="0" smtClean="0"/>
              <a:t>M bands true MTF values are also assumed to be above the specifications. </a:t>
            </a:r>
          </a:p>
          <a:p>
            <a:r>
              <a:rPr lang="en-US" dirty="0" smtClean="0"/>
              <a:t>NOAA VIIRS team is currently testing to improve the algorithm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4695"/>
            <a:ext cx="4411133" cy="297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3" y="3704695"/>
            <a:ext cx="4459240" cy="287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831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55161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VIIRS BBR and MTF are estimated by using scheduled lunar collections since launch.</a:t>
            </a:r>
          </a:p>
          <a:p>
            <a:r>
              <a:rPr lang="en-US" dirty="0" smtClean="0"/>
              <a:t>The VIIRS scan direction BBRs has been very stable within ±0.2 pixel level.</a:t>
            </a:r>
          </a:p>
          <a:p>
            <a:pPr lvl="1"/>
            <a:r>
              <a:rPr lang="en-US" dirty="0" smtClean="0"/>
              <a:t>Up to +0.2 pixel gradual changes observed in M1 to M7 bands compared to prelaunch results. </a:t>
            </a:r>
          </a:p>
          <a:p>
            <a:r>
              <a:rPr lang="en-US" dirty="0" smtClean="0"/>
              <a:t>Track direction BBR has been very stable since launch.</a:t>
            </a:r>
          </a:p>
          <a:p>
            <a:pPr lvl="1"/>
            <a:r>
              <a:rPr lang="en-US" dirty="0"/>
              <a:t>S/MWIR and VIR FPAs differences in the track are from prelaunch </a:t>
            </a:r>
            <a:r>
              <a:rPr lang="en-US" dirty="0" smtClean="0"/>
              <a:t>conditions.</a:t>
            </a:r>
          </a:p>
          <a:p>
            <a:r>
              <a:rPr lang="en-US" dirty="0" smtClean="0"/>
              <a:t>Scan direction MTF values are very stable over three years. </a:t>
            </a:r>
          </a:p>
          <a:p>
            <a:pPr lvl="1"/>
            <a:r>
              <a:rPr lang="en-US" dirty="0" smtClean="0"/>
              <a:t>I band results met the MTF specification</a:t>
            </a:r>
          </a:p>
          <a:p>
            <a:pPr lvl="1"/>
            <a:r>
              <a:rPr lang="en-US" dirty="0" smtClean="0"/>
              <a:t>M band MTFs are assumed to be above the specifications</a:t>
            </a:r>
          </a:p>
          <a:p>
            <a:pPr lvl="2"/>
            <a:r>
              <a:rPr lang="en-US" dirty="0" smtClean="0"/>
              <a:t>Because of the data gaps in the ESF profile. </a:t>
            </a:r>
          </a:p>
          <a:p>
            <a:pPr lvl="2"/>
            <a:r>
              <a:rPr lang="en-US" dirty="0" smtClean="0"/>
              <a:t>Currently improving the algorithm.  </a:t>
            </a:r>
          </a:p>
          <a:p>
            <a:r>
              <a:rPr lang="en-US" dirty="0" smtClean="0"/>
              <a:t>Lunar collections are critical to track on-orbit BBR and MTF changes.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221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383631"/>
            <a:ext cx="8666018" cy="510924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About VIIRS</a:t>
            </a:r>
          </a:p>
          <a:p>
            <a:pPr lvl="1"/>
            <a:r>
              <a:rPr lang="en-US" dirty="0" smtClean="0"/>
              <a:t>On-orbit monthly scheduled lunar collections</a:t>
            </a:r>
          </a:p>
          <a:p>
            <a:r>
              <a:rPr lang="en-US" dirty="0" smtClean="0"/>
              <a:t>Algorithm Descriptions</a:t>
            </a:r>
          </a:p>
          <a:p>
            <a:pPr lvl="1"/>
            <a:r>
              <a:rPr lang="en-US" dirty="0" smtClean="0"/>
              <a:t>Band to Band Registration (BBR) in scan and track directions</a:t>
            </a:r>
          </a:p>
          <a:p>
            <a:pPr lvl="1"/>
            <a:r>
              <a:rPr lang="en-US" dirty="0" smtClean="0"/>
              <a:t>Modulation Transfer function (MTF) in scan direction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Scan and track direction BBR</a:t>
            </a:r>
          </a:p>
          <a:p>
            <a:pPr lvl="1"/>
            <a:r>
              <a:rPr lang="en-US" dirty="0" smtClean="0"/>
              <a:t>Scan direction MTF </a:t>
            </a:r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703"/>
            <a:ext cx="8229600" cy="20513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Spectral Bands of the VIIRS Reflective Solar Bands (RSB) cover a spectral range from 0.412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m</a:t>
            </a:r>
            <a:r>
              <a:rPr lang="en-US" sz="2400" dirty="0" smtClean="0"/>
              <a:t> to 2.25</a:t>
            </a:r>
            <a:r>
              <a:rPr lang="en-US" sz="2400" dirty="0" smtClean="0">
                <a:sym typeface="Symbol"/>
              </a:rPr>
              <a:t> m.</a:t>
            </a:r>
          </a:p>
          <a:p>
            <a:pPr lvl="1"/>
            <a:r>
              <a:rPr lang="en-US" sz="2400" dirty="0" smtClean="0"/>
              <a:t>3 imaging bands (I1-I3) with 375 meter pixel resolution </a:t>
            </a:r>
          </a:p>
          <a:p>
            <a:pPr lvl="1"/>
            <a:r>
              <a:rPr lang="en-US" sz="2400" dirty="0" smtClean="0"/>
              <a:t>11 moderate resolution bands (M1-M11) with 750 meter pixel resolution.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9217"/>
            <a:ext cx="9121269" cy="322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78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446" y="991511"/>
            <a:ext cx="8651849" cy="52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3740" y="6356350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VIIRS Radiometric ATBD.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0006" y="1726387"/>
            <a:ext cx="326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Focal Plane Interface Electronics </a:t>
            </a:r>
          </a:p>
        </p:txBody>
      </p:sp>
      <p:pic>
        <p:nvPicPr>
          <p:cNvPr id="8" name="Picture 1033"/>
          <p:cNvPicPr>
            <a:picLocks noChangeArrowheads="1"/>
          </p:cNvPicPr>
          <p:nvPr/>
        </p:nvPicPr>
        <p:blipFill>
          <a:blip r:embed="rId4" cstate="print"/>
          <a:srcRect r="8081" b="12408"/>
          <a:stretch>
            <a:fillRect/>
          </a:stretch>
        </p:blipFill>
        <p:spPr bwMode="auto">
          <a:xfrm>
            <a:off x="7273925" y="477781"/>
            <a:ext cx="1870075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7283" y="2029458"/>
            <a:ext cx="1591936" cy="1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08035" y="2729948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Blackbody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21" y="976745"/>
            <a:ext cx="4797502" cy="32980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moon image is in the no-aggregation zone of the EV </a:t>
            </a:r>
            <a:r>
              <a:rPr lang="en-US" dirty="0" smtClean="0"/>
              <a:t>scan</a:t>
            </a:r>
          </a:p>
          <a:p>
            <a:r>
              <a:rPr lang="en-US" dirty="0" smtClean="0"/>
              <a:t>No collection during the summer months </a:t>
            </a:r>
          </a:p>
          <a:p>
            <a:pPr lvl="1"/>
            <a:r>
              <a:rPr lang="en-US" dirty="0" smtClean="0"/>
              <a:t>July ~ October.</a:t>
            </a:r>
          </a:p>
          <a:p>
            <a:r>
              <a:rPr lang="en-US" dirty="0" smtClean="0"/>
              <a:t>Spacecraft roll maneuver and sector rotation enables to view the moon in the dark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518"/>
          <a:stretch/>
        </p:blipFill>
        <p:spPr>
          <a:xfrm>
            <a:off x="287079" y="4469833"/>
            <a:ext cx="8552121" cy="2023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3223" y="5097527"/>
            <a:ext cx="3671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5/25/2018 in band M7</a:t>
            </a:r>
          </a:p>
          <a:p>
            <a:endParaRPr lang="en-US" dirty="0" smtClean="0"/>
          </a:p>
          <a:p>
            <a:r>
              <a:rPr lang="en-US" dirty="0" smtClean="0"/>
              <a:t>Image brightness adjusted to see the moon.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49641"/>
              </p:ext>
            </p:extLst>
          </p:nvPr>
        </p:nvGraphicFramePr>
        <p:xfrm>
          <a:off x="5761718" y="972232"/>
          <a:ext cx="319405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06">
                  <a:extLst>
                    <a:ext uri="{9D8B030D-6E8A-4147-A177-3AD203B41FA5}">
                      <a16:colId xmlns:a16="http://schemas.microsoft.com/office/drawing/2014/main" val="1149837084"/>
                    </a:ext>
                  </a:extLst>
                </a:gridCol>
                <a:gridCol w="1063277">
                  <a:extLst>
                    <a:ext uri="{9D8B030D-6E8A-4147-A177-3AD203B41FA5}">
                      <a16:colId xmlns:a16="http://schemas.microsoft.com/office/drawing/2014/main" val="930164740"/>
                    </a:ext>
                  </a:extLst>
                </a:gridCol>
                <a:gridCol w="995767">
                  <a:extLst>
                    <a:ext uri="{9D8B030D-6E8A-4147-A177-3AD203B41FA5}">
                      <a16:colId xmlns:a16="http://schemas.microsoft.com/office/drawing/2014/main" val="3605369469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/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900">
                          <a:effectLst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 [UTC]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Lunar phase angle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070399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2017-12-29*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10:03:56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-50.58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302781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2018-1-27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19:22:49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069772"/>
                  </a:ext>
                </a:extLst>
              </a:tr>
              <a:tr h="85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2018-2-26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04:47:03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 -51.13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657697"/>
                  </a:ext>
                </a:extLst>
              </a:tr>
              <a:tr h="90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2018-3-27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12:32:59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9722169"/>
                  </a:ext>
                </a:extLst>
              </a:tr>
              <a:tr h="3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2018-4-25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20:21:36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-50.98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248348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2018-5-25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05:53:34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082563"/>
                  </a:ext>
                </a:extLst>
              </a:tr>
              <a:tr h="1022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2018-6-23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13:43:07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-51.42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36668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2018-11-19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01:54:45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-50.99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9308816"/>
                  </a:ext>
                </a:extLst>
              </a:tr>
              <a:tr h="50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2018-12-18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17:56:39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-51.32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96692"/>
                  </a:ext>
                </a:extLst>
              </a:tr>
              <a:tr h="1136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2019-1-17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09:59:05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-50.81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074234"/>
                  </a:ext>
                </a:extLst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2019-2-15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22:44:41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-50.84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02642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2019-3-17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08:11:05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341138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2019-4-15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15:59:10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-51.02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309638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2019-5-14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22:07:57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-50.91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425342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2019-6-13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04:17:15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-50.87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650240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2019-11-7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23:37:26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1580840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2019-12-7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19:03:36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-51.01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055805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2020-1-6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16:08:16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-50.10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667533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2020-2-5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08:14:31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-51.04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757086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2020-3-5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22:44:31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7450524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2020-4-4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09:54:39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806114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2020-5-3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17:44:39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-51.11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915344"/>
                  </a:ext>
                </a:extLst>
              </a:tr>
              <a:tr h="26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2020-6-1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</a:rPr>
                        <a:t>23:55:09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-50.82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22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654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1121562"/>
          </a:xfrm>
        </p:spPr>
        <p:txBody>
          <a:bodyPr/>
          <a:lstStyle/>
          <a:p>
            <a:r>
              <a:rPr lang="en-US" dirty="0" smtClean="0"/>
              <a:t>NOAA-20 VIIRS scheduled lunar collection on 6/2/2020.</a:t>
            </a:r>
          </a:p>
          <a:p>
            <a:pPr lvl="1"/>
            <a:r>
              <a:rPr lang="en-US" dirty="0" smtClean="0"/>
              <a:t> Multiple moon scans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82" y="2030042"/>
            <a:ext cx="7511964" cy="45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75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to Band Registration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6"/>
            <a:ext cx="8666018" cy="2097380"/>
          </a:xfrm>
        </p:spPr>
        <p:txBody>
          <a:bodyPr>
            <a:normAutofit fontScale="85000" lnSpcReduction="20000"/>
          </a:bodyPr>
          <a:lstStyle/>
          <a:p>
            <a:pPr marL="304800" indent="-304800" defTabSz="822325" eaLnBrk="0" hangingPunct="0">
              <a:buFontTx/>
              <a:buChar char="•"/>
            </a:pPr>
            <a:r>
              <a:rPr lang="en-US" kern="0" dirty="0"/>
              <a:t>The lunar DN values are bias corrected using background frames on either sides of the moon. </a:t>
            </a:r>
          </a:p>
          <a:p>
            <a:pPr marL="304800" indent="-304800" defTabSz="822325" eaLnBrk="0" hangingPunct="0">
              <a:buFontTx/>
              <a:buChar char="•"/>
            </a:pPr>
            <a:r>
              <a:rPr lang="en-US" kern="0" dirty="0"/>
              <a:t>The corresponding F-factors, Response Versus Scan angle (RVS), and c-coefficients with detector and electronics temperature effects are corrected.</a:t>
            </a:r>
          </a:p>
          <a:p>
            <a:pPr marL="304800" indent="-304800" defTabSz="822325" eaLnBrk="0" hangingPunct="0">
              <a:buFontTx/>
              <a:buChar char="•"/>
            </a:pPr>
            <a:r>
              <a:rPr lang="en-US" kern="0" dirty="0"/>
              <a:t>Middle 2 scans are selected for the BBR </a:t>
            </a:r>
            <a:r>
              <a:rPr lang="en-US" kern="0" dirty="0" smtClean="0"/>
              <a:t>calculation.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48453" y="6311726"/>
            <a:ext cx="336703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6776" y="6316316"/>
            <a:ext cx="7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5668" y="5276617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1965" y="4813521"/>
            <a:ext cx="0" cy="12646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597" t="22556" r="2773" b="34879"/>
          <a:stretch/>
        </p:blipFill>
        <p:spPr bwMode="auto">
          <a:xfrm>
            <a:off x="5441372" y="4751971"/>
            <a:ext cx="3505201" cy="135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0555" y="2978236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defTabSz="822325" eaLnBrk="0" hangingPunct="0"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solidFill>
                  <a:schemeClr val="tx1"/>
                </a:solidFill>
              </a:rPr>
              <a:t>The weighted centroid calculation is applied.</a:t>
            </a:r>
          </a:p>
          <a:p>
            <a:pPr marL="762000" lvl="1" indent="-304800" defTabSz="822325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kern="0" dirty="0">
                <a:solidFill>
                  <a:schemeClr val="tx1"/>
                </a:solidFill>
              </a:rPr>
              <a:t>Scan direction center location</a:t>
            </a:r>
          </a:p>
          <a:p>
            <a:pPr marL="762000" lvl="1" indent="-304800" defTabSz="822325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kern="0" dirty="0">
              <a:solidFill>
                <a:schemeClr val="tx1"/>
              </a:solidFill>
            </a:endParaRPr>
          </a:p>
          <a:p>
            <a:pPr marL="762000" lvl="1" indent="-304800" defTabSz="822325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 marL="762000" lvl="1" indent="-304800" defTabSz="822325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000" kern="0" dirty="0">
              <a:solidFill>
                <a:schemeClr val="tx1"/>
              </a:solidFill>
            </a:endParaRPr>
          </a:p>
          <a:p>
            <a:pPr marL="762000" lvl="1" indent="-304800" defTabSz="822325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000" kern="0" dirty="0">
                <a:solidFill>
                  <a:schemeClr val="tx1"/>
                </a:solidFill>
              </a:rPr>
              <a:t>Track direction center location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438113"/>
              </p:ext>
            </p:extLst>
          </p:nvPr>
        </p:nvGraphicFramePr>
        <p:xfrm>
          <a:off x="1032703" y="3700599"/>
          <a:ext cx="3112577" cy="106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4" imgW="2374560" imgH="812520" progId="Equation.3">
                  <p:embed/>
                </p:oleObj>
              </mc:Choice>
              <mc:Fallback>
                <p:oleObj name="Equation" r:id="rId4" imgW="2374560" imgH="812520" progId="Equation.3">
                  <p:embed/>
                  <p:pic>
                    <p:nvPicPr>
                      <p:cNvPr id="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03" y="3700599"/>
                        <a:ext cx="3112577" cy="1064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39617"/>
              </p:ext>
            </p:extLst>
          </p:nvPr>
        </p:nvGraphicFramePr>
        <p:xfrm>
          <a:off x="1226066" y="5401530"/>
          <a:ext cx="2858209" cy="1102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Equation" r:id="rId6" imgW="2171520" imgH="838080" progId="Equation.3">
                  <p:embed/>
                </p:oleObj>
              </mc:Choice>
              <mc:Fallback>
                <p:oleObj name="Equation" r:id="rId6" imgW="2171520" imgH="838080" progId="Equation.3">
                  <p:embed/>
                  <p:pic>
                    <p:nvPicPr>
                      <p:cNvPr id="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066" y="5401530"/>
                        <a:ext cx="2858209" cy="1102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75479"/>
              </p:ext>
            </p:extLst>
          </p:nvPr>
        </p:nvGraphicFramePr>
        <p:xfrm>
          <a:off x="5241460" y="3630750"/>
          <a:ext cx="3115141" cy="38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8" imgW="1460160" imgH="253800" progId="Equation.3">
                  <p:embed/>
                </p:oleObj>
              </mc:Choice>
              <mc:Fallback>
                <p:oleObj name="Equation" r:id="rId8" imgW="1460160" imgH="253800" progId="Equation.3">
                  <p:embed/>
                  <p:pic>
                    <p:nvPicPr>
                      <p:cNvPr id="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460" y="3630750"/>
                        <a:ext cx="3115141" cy="383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5080"/>
              </p:ext>
            </p:extLst>
          </p:nvPr>
        </p:nvGraphicFramePr>
        <p:xfrm>
          <a:off x="5241460" y="4116168"/>
          <a:ext cx="3087547" cy="37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10" imgW="1447560" imgH="253800" progId="Equation.3">
                  <p:embed/>
                </p:oleObj>
              </mc:Choice>
              <mc:Fallback>
                <p:oleObj name="Equation" r:id="rId10" imgW="1447560" imgH="253800" progId="Equation.3">
                  <p:embed/>
                  <p:pic>
                    <p:nvPicPr>
                      <p:cNvPr id="1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460" y="4116168"/>
                        <a:ext cx="3087547" cy="372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5570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69" y="4013200"/>
            <a:ext cx="3987800" cy="272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Transfer Function (MTF)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2" y="1306945"/>
            <a:ext cx="5595312" cy="33191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left side of the moon always provides sharp transition in the scan direction in all the </a:t>
            </a:r>
            <a:r>
              <a:rPr lang="en-US" dirty="0" smtClean="0"/>
              <a:t>collections.</a:t>
            </a:r>
          </a:p>
          <a:p>
            <a:r>
              <a:rPr lang="en-US" dirty="0"/>
              <a:t>S</a:t>
            </a:r>
            <a:r>
              <a:rPr lang="en-US" dirty="0" smtClean="0"/>
              <a:t>can </a:t>
            </a:r>
            <a:r>
              <a:rPr lang="en-US" dirty="0"/>
              <a:t>direction profiles are selected within the two pixels from the vertical sharp </a:t>
            </a:r>
            <a:r>
              <a:rPr lang="en-US" dirty="0" smtClean="0"/>
              <a:t>edge.</a:t>
            </a:r>
          </a:p>
          <a:p>
            <a:r>
              <a:rPr lang="en-US" dirty="0"/>
              <a:t>The selected profiles were normalized and aligned using the sub-pixel pixel edge locations using the best fitting Fermi-function </a:t>
            </a:r>
            <a:r>
              <a:rPr lang="en-US" dirty="0" smtClean="0"/>
              <a:t>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271" y="1306945"/>
            <a:ext cx="2515529" cy="24916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3682" y="4490604"/>
            <a:ext cx="4409978" cy="1503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Only valid profiles (had variations less than 10 percent of the transition height) were used in the ESF reconstruction.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845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 Transfer Function (MTF)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00978" cy="28671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filter (modified </a:t>
            </a:r>
            <a:r>
              <a:rPr lang="en-US" dirty="0" err="1"/>
              <a:t>Savitzky</a:t>
            </a:r>
            <a:r>
              <a:rPr lang="en-US" dirty="0"/>
              <a:t>–</a:t>
            </a:r>
            <a:r>
              <a:rPr lang="en-US" dirty="0" err="1"/>
              <a:t>Golay</a:t>
            </a:r>
            <a:r>
              <a:rPr lang="en-US" dirty="0"/>
              <a:t> (SG) </a:t>
            </a:r>
            <a:r>
              <a:rPr lang="en-US" dirty="0" smtClean="0"/>
              <a:t>filter) </a:t>
            </a:r>
            <a:r>
              <a:rPr lang="en-US" dirty="0"/>
              <a:t>was applied with two pixel window size and quadratic polynomial </a:t>
            </a:r>
            <a:r>
              <a:rPr lang="en-US" dirty="0" smtClean="0"/>
              <a:t>fitting to get uniformly sampled ESF. </a:t>
            </a:r>
          </a:p>
          <a:p>
            <a:r>
              <a:rPr lang="en-US" dirty="0"/>
              <a:t>The filtered value was evaluated at the middle point of the window using the fitted polynomial and the sliding window </a:t>
            </a:r>
            <a:r>
              <a:rPr lang="en-US" dirty="0" smtClean="0"/>
              <a:t>step (0.05 pixel).</a:t>
            </a:r>
          </a:p>
          <a:p>
            <a:r>
              <a:rPr lang="en-US" dirty="0" smtClean="0"/>
              <a:t>To get LSF, a </a:t>
            </a:r>
            <a:r>
              <a:rPr lang="en-US" dirty="0"/>
              <a:t>simple differentiation was applied to </a:t>
            </a:r>
            <a:r>
              <a:rPr lang="en-US" dirty="0" smtClean="0"/>
              <a:t>ESF.</a:t>
            </a:r>
          </a:p>
          <a:p>
            <a:r>
              <a:rPr lang="en-US" dirty="0" smtClean="0"/>
              <a:t>Fourier transformation is  applied to get MTF.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2" y="3926629"/>
            <a:ext cx="4130578" cy="282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27" y="3926628"/>
            <a:ext cx="4118505" cy="2829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9758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74356</TotalTime>
  <Words>876</Words>
  <Application>Microsoft Office PowerPoint</Application>
  <PresentationFormat>On-screen Show (4:3)</PresentationFormat>
  <Paragraphs>171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Symbol</vt:lpstr>
      <vt:lpstr>Times New Roman</vt:lpstr>
      <vt:lpstr>Wingdings</vt:lpstr>
      <vt:lpstr>NPP_FOR</vt:lpstr>
      <vt:lpstr>Equation</vt:lpstr>
      <vt:lpstr>PowerPoint Presentation</vt:lpstr>
      <vt:lpstr>Outline</vt:lpstr>
      <vt:lpstr>Introduction</vt:lpstr>
      <vt:lpstr>Introduction</vt:lpstr>
      <vt:lpstr>Introduction</vt:lpstr>
      <vt:lpstr>Introduction</vt:lpstr>
      <vt:lpstr>Band to Band Registration Estimation</vt:lpstr>
      <vt:lpstr>Modulation Transfer Function (MTF) Estimation</vt:lpstr>
      <vt:lpstr>Modulation Transfer Function (MTF) Estimation</vt:lpstr>
      <vt:lpstr>On-orbit BBR Results</vt:lpstr>
      <vt:lpstr>Scan direction On-orbit MTF results</vt:lpstr>
      <vt:lpstr>Scan direction On-orbit MTF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Taeyoung Choi</cp:lastModifiedBy>
  <cp:revision>1714</cp:revision>
  <cp:lastPrinted>2017-07-22T19:01:53Z</cp:lastPrinted>
  <dcterms:created xsi:type="dcterms:W3CDTF">2011-10-05T18:31:57Z</dcterms:created>
  <dcterms:modified xsi:type="dcterms:W3CDTF">2020-11-17T20:46:23Z</dcterms:modified>
</cp:coreProperties>
</file>