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18"/>
  </p:notesMasterIdLst>
  <p:handoutMasterIdLst>
    <p:handoutMasterId r:id="rId19"/>
  </p:handoutMasterIdLst>
  <p:sldIdLst>
    <p:sldId id="612" r:id="rId5"/>
    <p:sldId id="624" r:id="rId6"/>
    <p:sldId id="625" r:id="rId7"/>
    <p:sldId id="623" r:id="rId8"/>
    <p:sldId id="626" r:id="rId9"/>
    <p:sldId id="628" r:id="rId10"/>
    <p:sldId id="629" r:id="rId11"/>
    <p:sldId id="627" r:id="rId12"/>
    <p:sldId id="633" r:id="rId13"/>
    <p:sldId id="630" r:id="rId14"/>
    <p:sldId id="631" r:id="rId15"/>
    <p:sldId id="632" r:id="rId16"/>
    <p:sldId id="609" r:id="rId17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C5B9AC"/>
    <a:srgbClr val="00205B"/>
    <a:srgbClr val="D6D2C4"/>
    <a:srgbClr val="E8E8E8"/>
    <a:srgbClr val="E0E0E0"/>
    <a:srgbClr val="F1F1F1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0299" autoAdjust="0"/>
  </p:normalViewPr>
  <p:slideViewPr>
    <p:cSldViewPr snapToGrid="0">
      <p:cViewPr varScale="1">
        <p:scale>
          <a:sx n="84" d="100"/>
          <a:sy n="84" d="100"/>
        </p:scale>
        <p:origin x="442" y="8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smtClean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 smtClean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EUM/RSP/VWG/23/1388964, v1 Draft, 26 November 2023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-2" y="1884152"/>
            <a:ext cx="5440681" cy="3933724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3200" spc="-1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3200" spc="-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Joint GSICS / IVOS Lunar Calibration Workshop</a:t>
            </a: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b="0" i="1" dirty="0" smtClean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S. Wagner (1), T. Stone (2), T. Hewison (1), F. Yu (3), K. Turpie (4)</a:t>
            </a:r>
          </a:p>
          <a:p>
            <a:pPr>
              <a:defRPr/>
            </a:pPr>
            <a:endParaRPr lang="en-GB" sz="1800" b="0" i="1" dirty="0" smtClean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(1) EUMETSAT</a:t>
            </a:r>
            <a:r>
              <a:rPr lang="en-GB" sz="16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(2) USGS, (3) </a:t>
            </a:r>
            <a:r>
              <a:rPr lang="en-GB" sz="16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NOAA/UMD, (</a:t>
            </a:r>
            <a:r>
              <a:rPr lang="en-GB" sz="16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4) NASA</a:t>
            </a:r>
          </a:p>
          <a:p>
            <a:pPr>
              <a:defRPr/>
            </a:pPr>
            <a:endParaRPr lang="en-GB" sz="1800" b="0" i="1" dirty="0" smtClean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 smtClean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smtClean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EUMETSAT, Darmstadt, 4-8 </a:t>
            </a:r>
            <a:r>
              <a:rPr lang="en-GB" sz="1400" b="0" i="1" dirty="0" smtClean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December 2023</a:t>
            </a:r>
            <a:endParaRPr lang="en-GB" sz="1400" b="0" i="1" dirty="0">
              <a:solidFill>
                <a:schemeClr val="tx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73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Bahnschrift SemiLight" panose="020B0502040204020203" pitchFamily="34" charset="0"/>
              </a:rPr>
              <a:t>Review of main actions (out of 8)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9197" y="1102449"/>
            <a:ext cx="11113477" cy="5224209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A.GVNIR.2020.16f.1</a:t>
            </a:r>
            <a:r>
              <a:rPr lang="en-US" sz="2000" b="0" kern="0" dirty="0" smtClean="0"/>
              <a:t>: EUMETSAT (S. Wagner) to liaise with USGS (T. Stone) to realign the GIRO with respect to the last version of the ROLO model </a:t>
            </a:r>
            <a:r>
              <a:rPr lang="en-US" sz="2000" b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initiated / open</a:t>
            </a:r>
            <a:endParaRPr lang="en-US" sz="2000" b="0" kern="0" dirty="0" smtClean="0">
              <a:solidFill>
                <a:srgbClr val="FF0000"/>
              </a:solidFill>
            </a:endParaRPr>
          </a:p>
          <a:p>
            <a:endParaRPr lang="en-US" sz="2000" b="0" kern="0" dirty="0" smtClean="0"/>
          </a:p>
          <a:p>
            <a:r>
              <a:rPr lang="en-GB" sz="2000" b="0" kern="0" dirty="0" smtClean="0"/>
              <a:t>A.GVNIR.2020.16f.2</a:t>
            </a:r>
            <a:r>
              <a:rPr lang="en-US" sz="2000" b="0" kern="0" dirty="0" smtClean="0"/>
              <a:t>: EUMETSAT (S. Wagner) to propose letter of recommendation by GSICS to NASA to highlight the benefits to continue the Air-LUSI / campaigns and Mauna Loa-LUSI to improve lunar calibration </a:t>
            </a:r>
            <a:r>
              <a:rPr lang="en-US" sz="2000" b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Not possible – not needed / closed</a:t>
            </a:r>
            <a:endParaRPr lang="en-US" sz="2000" b="0" kern="0" dirty="0" smtClean="0">
              <a:solidFill>
                <a:srgbClr val="FF0000"/>
              </a:solidFill>
            </a:endParaRPr>
          </a:p>
          <a:p>
            <a:endParaRPr lang="en-US" sz="2000" b="0" kern="0" dirty="0" smtClean="0"/>
          </a:p>
          <a:p>
            <a:r>
              <a:rPr lang="en-GB" sz="2000" b="0" kern="0" dirty="0" smtClean="0"/>
              <a:t>A.GVNIR.2020.18g.1</a:t>
            </a:r>
            <a:r>
              <a:rPr lang="en-US" sz="2000" b="0" kern="0" dirty="0" smtClean="0"/>
              <a:t>: UMD (Hu Tiger Yang) to coordinate with EUMETSAT (Vinia Mattioli) to draft a note outlining possible further collaborations on microwave and thermal infrared lunar calibration activities </a:t>
            </a:r>
            <a:r>
              <a:rPr lang="en-US" sz="2000" b="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document provided to the GSICS subgroup chair to be discussed / closed</a:t>
            </a:r>
            <a:endParaRPr lang="en-US" sz="2000" b="0" kern="0" dirty="0" smtClean="0">
              <a:solidFill>
                <a:srgbClr val="FF0000"/>
              </a:solidFill>
            </a:endParaRPr>
          </a:p>
          <a:p>
            <a:endParaRPr lang="en-US" sz="2000" b="0" kern="0" dirty="0" smtClean="0"/>
          </a:p>
          <a:p>
            <a:r>
              <a:rPr lang="en-US" sz="2000" b="0" kern="0" dirty="0"/>
              <a:t>A.LCWS.2020.19g.3: EUMETSAT (S. Wagner) to propose letter of recommendation by GSICS to NASA to highlight the benefits of ARCSTONE project for GSICS activities and its </a:t>
            </a:r>
            <a:r>
              <a:rPr lang="en-US" sz="2000" b="0" kern="0" dirty="0" smtClean="0"/>
              <a:t>members </a:t>
            </a:r>
            <a:r>
              <a:rPr lang="en-US" sz="2000" b="0" kern="0" dirty="0">
                <a:solidFill>
                  <a:srgbClr val="FF0000"/>
                </a:solidFill>
                <a:sym typeface="Wingdings" panose="05000000000000000000" pitchFamily="2" charset="2"/>
              </a:rPr>
              <a:t> Not possible – not needed / closed</a:t>
            </a:r>
            <a:endParaRPr lang="en-GB" sz="2000" b="0" kern="0" dirty="0"/>
          </a:p>
          <a:p>
            <a:endParaRPr lang="en-GB" sz="2000" b="0" kern="0" dirty="0"/>
          </a:p>
          <a:p>
            <a:pPr marL="0" indent="0">
              <a:buFont typeface="Arial" pitchFamily="34" charset="0"/>
              <a:buNone/>
            </a:pPr>
            <a:endParaRPr lang="en-GB" sz="2000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29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R.GVNIR.2020.16f.1: Model developers to consider how their models' inputs can be decoupled from the observations to allow inter-comparison and benchmarking on the various steps of lunar calibration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immediately relevant for the on-going model inter-comparison exercise / closed for participants to the exercise</a:t>
            </a:r>
          </a:p>
          <a:p>
            <a:endParaRPr lang="en-US" sz="2400" dirty="0"/>
          </a:p>
          <a:p>
            <a:r>
              <a:rPr lang="en-GB" sz="2400" dirty="0"/>
              <a:t>R.GVNIR.2020.16f.2</a:t>
            </a:r>
            <a:r>
              <a:rPr lang="en-US" sz="2400" dirty="0"/>
              <a:t>: EUMETSAT (S. Wagner) to investigate the possibility to revisit the mechanism to share the GIRO model, whilst respecting the existing license agreement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on hold – LSICS + SLIME development to replace the GIRO…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R.GVNIR.2020.17c.1: the solar irradiance spectrum used in the lunar irradiance models or for the instrument calibration should be documented and referenced when discussing lunar calibration results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in line with VNIR subgroup discussions on reference solar irradiance spectral / TSIS is now the reference for GSICS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Bahnschrift SemiLight" panose="020B0502040204020203" pitchFamily="34" charset="0"/>
              </a:rPr>
              <a:t>Review of main </a:t>
            </a:r>
            <a:r>
              <a:rPr lang="en-GB" b="0" dirty="0" smtClean="0">
                <a:latin typeface="Bahnschrift SemiLight" panose="020B0502040204020203" pitchFamily="34" charset="0"/>
              </a:rPr>
              <a:t>recommendations </a:t>
            </a:r>
            <a:r>
              <a:rPr lang="en-GB" b="0" dirty="0">
                <a:latin typeface="Bahnschrift SemiLight" panose="020B0502040204020203" pitchFamily="34" charset="0"/>
              </a:rPr>
              <a:t>(out of 8)</a:t>
            </a:r>
          </a:p>
        </p:txBody>
      </p:sp>
    </p:spTree>
    <p:extLst>
      <p:ext uri="{BB962C8B-B14F-4D97-AF65-F5344CB8AC3E}">
        <p14:creationId xmlns:p14="http://schemas.microsoft.com/office/powerpoint/2010/main" val="2128749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dirty="0"/>
              <a:t>R.GVNIR.2020.18f.1</a:t>
            </a:r>
            <a:r>
              <a:rPr lang="en-US" sz="2400" dirty="0"/>
              <a:t>: CMA is invited to share in upcoming GSICS and/or Lunar Calibration meetings its experience on the use of lunar observations acquired by their IR sounders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>
                <a:solidFill>
                  <a:srgbClr val="FF0000"/>
                </a:solidFill>
              </a:rPr>
              <a:t>IR is a new topic!</a:t>
            </a:r>
          </a:p>
          <a:p>
            <a:pPr marL="342900" indent="-342900">
              <a:spcBef>
                <a:spcPts val="0"/>
              </a:spcBef>
            </a:pPr>
            <a:endParaRPr lang="en-US" sz="2400" dirty="0"/>
          </a:p>
          <a:p>
            <a:pPr marL="342900" indent="-342900">
              <a:spcBef>
                <a:spcPts val="0"/>
              </a:spcBef>
            </a:pPr>
            <a:r>
              <a:rPr lang="en-GB" sz="2400" dirty="0"/>
              <a:t>R.GVNIR.2020.18g.1</a:t>
            </a:r>
            <a:r>
              <a:rPr lang="en-US" sz="2400" dirty="0"/>
              <a:t> : the Microwave + Infrared group is encouraged to pursue current effort and report within the context of GSICS regular meetings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need to keep the ball rolling within GSICS!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0"/>
              </a:spcBef>
            </a:pPr>
            <a:endParaRPr lang="en-US" sz="2400" dirty="0"/>
          </a:p>
          <a:p>
            <a:pPr marL="342900" indent="-342900">
              <a:spcBef>
                <a:spcPts val="0"/>
              </a:spcBef>
            </a:pPr>
            <a:r>
              <a:rPr lang="en-GB" sz="2400" dirty="0"/>
              <a:t>R.GVNIR.2020.19d.1</a:t>
            </a:r>
            <a:r>
              <a:rPr lang="en-US" sz="2400" dirty="0"/>
              <a:t>: NOAA is encouraged to pursue its initiative on comparing approaches for post-launch assessment of MTF using lunar imagery. This initiative, in collaboration with other agencies would lead to the definition of best practices for MTF assessment using the Moon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Idea = GSICS recommendation / white paper on best practices</a:t>
            </a: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Bahnschrift SemiLight" panose="020B0502040204020203" pitchFamily="34" charset="0"/>
              </a:rPr>
              <a:t>Review of main </a:t>
            </a:r>
            <a:r>
              <a:rPr lang="en-GB" b="0" dirty="0" smtClean="0">
                <a:latin typeface="Bahnschrift SemiLight" panose="020B0502040204020203" pitchFamily="34" charset="0"/>
              </a:rPr>
              <a:t>recommendations </a:t>
            </a:r>
            <a:r>
              <a:rPr lang="en-GB" b="0" dirty="0">
                <a:latin typeface="Bahnschrift SemiLight" panose="020B0502040204020203" pitchFamily="34" charset="0"/>
              </a:rPr>
              <a:t>(out of 8)</a:t>
            </a:r>
          </a:p>
        </p:txBody>
      </p:sp>
    </p:spTree>
    <p:extLst>
      <p:ext uri="{BB962C8B-B14F-4D97-AF65-F5344CB8AC3E}">
        <p14:creationId xmlns:p14="http://schemas.microsoft.com/office/powerpoint/2010/main" val="251910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400" b="1" spc="0" dirty="0" smtClean="0"/>
              <a:t>Thank you!</a:t>
            </a:r>
          </a:p>
          <a:p>
            <a:pPr marL="0" indent="0">
              <a:buNone/>
            </a:pPr>
            <a:r>
              <a:rPr lang="en-GB" sz="2000" spc="0" dirty="0" smtClean="0">
                <a:ea typeface="Roboto Light" panose="02000000000000000000" pitchFamily="2" charset="0"/>
              </a:rPr>
              <a:t>Questions / comments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Welcome to EUMETSAT!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28" y="640080"/>
            <a:ext cx="5364480" cy="2587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8"/>
          <a:stretch/>
        </p:blipFill>
        <p:spPr>
          <a:xfrm>
            <a:off x="157931" y="3970170"/>
            <a:ext cx="5151813" cy="2539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" y="640080"/>
            <a:ext cx="5852160" cy="2877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9402" y="6296891"/>
            <a:ext cx="116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kern="100" spc="-100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From darmstadt.de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08" y="3639752"/>
            <a:ext cx="6400800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9708" y="3639752"/>
            <a:ext cx="1394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kern="100" spc="-100" dirty="0" smtClean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From echo-online.de</a:t>
            </a:r>
          </a:p>
        </p:txBody>
      </p:sp>
    </p:spTree>
    <p:extLst>
      <p:ext uri="{BB962C8B-B14F-4D97-AF65-F5344CB8AC3E}">
        <p14:creationId xmlns:p14="http://schemas.microsoft.com/office/powerpoint/2010/main" val="13660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Bahnschrift SemiLight" panose="020B0502040204020203" pitchFamily="34" charset="0"/>
              </a:rPr>
              <a:t>4</a:t>
            </a:r>
            <a:r>
              <a:rPr lang="en-GB" b="0" baseline="30000" dirty="0">
                <a:latin typeface="Bahnschrift SemiLight" panose="020B0502040204020203" pitchFamily="34" charset="0"/>
              </a:rPr>
              <a:t>th</a:t>
            </a:r>
            <a:r>
              <a:rPr lang="en-GB" b="0" dirty="0">
                <a:latin typeface="Bahnschrift SemiLight" panose="020B0502040204020203" pitchFamily="34" charset="0"/>
              </a:rPr>
              <a:t> edition of the Lunar Calibration Workshop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5835" y="983566"/>
            <a:ext cx="11866838" cy="5262675"/>
          </a:xfrm>
        </p:spPr>
        <p:txBody>
          <a:bodyPr>
            <a:normAutofit/>
          </a:bodyPr>
          <a:lstStyle/>
          <a:p>
            <a:r>
              <a:rPr lang="en-GB" dirty="0" smtClean="0"/>
              <a:t>Five-day meeting to cover:</a:t>
            </a:r>
          </a:p>
          <a:p>
            <a:pPr lvl="1"/>
            <a:r>
              <a:rPr lang="en-US" dirty="0"/>
              <a:t>Measurements and Moon </a:t>
            </a:r>
            <a:r>
              <a:rPr lang="en-US" dirty="0" smtClean="0"/>
              <a:t>observations </a:t>
            </a:r>
            <a:endParaRPr lang="en-US" dirty="0"/>
          </a:p>
          <a:p>
            <a:pPr lvl="1"/>
            <a:r>
              <a:rPr lang="en-US" dirty="0"/>
              <a:t>Lunar calibration systems and model development</a:t>
            </a:r>
          </a:p>
          <a:p>
            <a:pPr lvl="1"/>
            <a:r>
              <a:rPr lang="en-US" dirty="0"/>
              <a:t>Instrument monitoring using lunar </a:t>
            </a:r>
            <a:r>
              <a:rPr lang="en-US" dirty="0" smtClean="0"/>
              <a:t>calibration</a:t>
            </a:r>
            <a:endParaRPr lang="en-US" dirty="0"/>
          </a:p>
          <a:p>
            <a:pPr lvl="1"/>
            <a:r>
              <a:rPr lang="en-US" dirty="0"/>
              <a:t>Thermal Infrared and microwave remote sensing and lunar observation</a:t>
            </a:r>
          </a:p>
          <a:p>
            <a:pPr lvl="1"/>
            <a:r>
              <a:rPr lang="en-US" dirty="0" smtClean="0"/>
              <a:t>Alternative </a:t>
            </a:r>
            <a:r>
              <a:rPr lang="en-US" dirty="0"/>
              <a:t>applications of lunar observation, including geometric and MTF post-launch characterization</a:t>
            </a:r>
          </a:p>
          <a:p>
            <a:endParaRPr lang="en-GB" dirty="0" smtClean="0"/>
          </a:p>
          <a:p>
            <a:r>
              <a:rPr lang="en-US" dirty="0"/>
              <a:t>Inter-calibration using lunar </a:t>
            </a:r>
            <a:r>
              <a:rPr lang="en-US" dirty="0" smtClean="0"/>
              <a:t>observations = not addressed </a:t>
            </a:r>
            <a:r>
              <a:rPr lang="en-US" dirty="0"/>
              <a:t>as such but </a:t>
            </a:r>
            <a:r>
              <a:rPr lang="en-US" dirty="0" smtClean="0"/>
              <a:t>it is a clear goal for GSICS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Bahnschrift SemiLight" panose="020B0502040204020203" pitchFamily="34" charset="0"/>
              </a:rPr>
              <a:t>Some history and little stories…</a:t>
            </a:r>
            <a:endParaRPr lang="en-GB" b="0" dirty="0">
              <a:latin typeface="Bahnschrift Semi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143995" y="6087648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39321" y="725863"/>
            <a:ext cx="11627339" cy="5872899"/>
          </a:xfrm>
        </p:spPr>
        <p:txBody>
          <a:bodyPr>
            <a:noAutofit/>
          </a:bodyPr>
          <a:lstStyle/>
          <a:p>
            <a:pPr marL="446088" lvl="1" indent="-350838"/>
            <a:r>
              <a:rPr lang="en-US" dirty="0" smtClean="0"/>
              <a:t>2014 : EUMETSAT, Darmstadt – Germany</a:t>
            </a:r>
          </a:p>
          <a:p>
            <a:pPr marL="717550" lvl="2" indent="-280988"/>
            <a:r>
              <a:rPr lang="en-US" dirty="0" smtClean="0">
                <a:sym typeface="Symbol" pitchFamily="18" charset="2"/>
              </a:rPr>
              <a:t>14 </a:t>
            </a:r>
            <a:r>
              <a:rPr lang="en-US" dirty="0">
                <a:sym typeface="Symbol" pitchFamily="18" charset="2"/>
              </a:rPr>
              <a:t>agencies and departments </a:t>
            </a:r>
            <a:r>
              <a:rPr lang="en-US" dirty="0" smtClean="0">
                <a:sym typeface="Symbol" pitchFamily="18" charset="2"/>
              </a:rPr>
              <a:t>represented, covering about </a:t>
            </a:r>
            <a:r>
              <a:rPr lang="en-US" dirty="0">
                <a:sym typeface="Symbol" pitchFamily="18" charset="2"/>
              </a:rPr>
              <a:t>25 instruments +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future  and (some) past missions</a:t>
            </a:r>
          </a:p>
          <a:p>
            <a:pPr marL="717550" lvl="2" indent="-280988"/>
            <a:r>
              <a:rPr lang="en-GB" dirty="0" smtClean="0">
                <a:sym typeface="Symbol" pitchFamily="18" charset="2"/>
              </a:rPr>
              <a:t>Objectives:</a:t>
            </a:r>
          </a:p>
          <a:p>
            <a:pPr marL="1280272" lvl="3" indent="-280988"/>
            <a:r>
              <a:rPr lang="en-GB" dirty="0" smtClean="0">
                <a:sym typeface="Symbol" pitchFamily="18" charset="2"/>
              </a:rPr>
              <a:t>Work </a:t>
            </a:r>
            <a:r>
              <a:rPr lang="en-GB" dirty="0">
                <a:sym typeface="Symbol" pitchFamily="18" charset="2"/>
              </a:rPr>
              <a:t>across agencies / operators with a common and validated implementation of the USGS ROLO model </a:t>
            </a:r>
            <a:r>
              <a:rPr lang="en-GB" dirty="0">
                <a:sym typeface="Wingdings" pitchFamily="2" charset="2"/>
              </a:rPr>
              <a:t> one of GSICS’ goal = instrument </a:t>
            </a:r>
            <a:r>
              <a:rPr lang="en-GB" dirty="0">
                <a:sym typeface="Symbol" pitchFamily="18" charset="2"/>
              </a:rPr>
              <a:t>inter-calibration</a:t>
            </a:r>
          </a:p>
          <a:p>
            <a:pPr marL="1280272" lvl="3" indent="-280988"/>
            <a:r>
              <a:rPr lang="en-GB" dirty="0">
                <a:sym typeface="Symbol" pitchFamily="18" charset="2"/>
              </a:rPr>
              <a:t>To share knowledge and expertise on lunar calibration </a:t>
            </a:r>
            <a:r>
              <a:rPr lang="en-GB" dirty="0" smtClean="0">
                <a:sym typeface="Symbol" pitchFamily="18" charset="2"/>
              </a:rPr>
              <a:t>+ provide </a:t>
            </a:r>
            <a:r>
              <a:rPr lang="en-GB" dirty="0">
                <a:sym typeface="Symbol" pitchFamily="18" charset="2"/>
              </a:rPr>
              <a:t>guidance on the techniques of lunar calibration.</a:t>
            </a:r>
          </a:p>
          <a:p>
            <a:pPr marL="1280272" lvl="3" indent="-280988"/>
            <a:r>
              <a:rPr lang="en-GB" dirty="0">
                <a:sym typeface="Symbol" pitchFamily="18" charset="2"/>
              </a:rPr>
              <a:t>First step to provide the international community with validated and traceable version of the USGS ROLO model  = </a:t>
            </a:r>
            <a:r>
              <a:rPr lang="en-GB" dirty="0">
                <a:solidFill>
                  <a:schemeClr val="bg1">
                    <a:lumMod val="50000"/>
                    <a:lumOff val="50000"/>
                  </a:schemeClr>
                </a:solidFill>
                <a:sym typeface="Wingdings" pitchFamily="2" charset="2"/>
              </a:rPr>
              <a:t>GSICS Implementation of the ROLO (GIRO) model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>
                <a:sym typeface="Symbol" pitchFamily="18" charset="2"/>
              </a:rPr>
              <a:t/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Wingdings" pitchFamily="2" charset="2"/>
              </a:rPr>
              <a:t> Validated against USGS implementation of ROLO v311g</a:t>
            </a:r>
          </a:p>
          <a:p>
            <a:pPr marL="1280272" lvl="3" indent="-280988"/>
            <a:r>
              <a:rPr lang="en-GB" dirty="0">
                <a:sym typeface="Wingdings" pitchFamily="2" charset="2"/>
              </a:rPr>
              <a:t>Generate for the first time a reference dataset that could be used for validation / comparisons later on.</a:t>
            </a:r>
            <a:endParaRPr lang="en-GB" dirty="0">
              <a:sym typeface="Symbol" pitchFamily="18" charset="2"/>
            </a:endParaRPr>
          </a:p>
          <a:p>
            <a:pPr lvl="1"/>
            <a:endParaRPr lang="en-US" dirty="0"/>
          </a:p>
          <a:p>
            <a:pPr marL="562722" lvl="1" indent="0">
              <a:buNone/>
            </a:pPr>
            <a:endParaRPr lang="en-US" dirty="0" smtClean="0"/>
          </a:p>
        </p:txBody>
      </p:sp>
      <p:pic>
        <p:nvPicPr>
          <p:cNvPr id="9" name="Picture 2" descr="H:\My Documents\My Pictures\Lunar calibration\ND5A5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238" y="1624426"/>
            <a:ext cx="7461504" cy="497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430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Bahnschrift SemiLight" panose="020B0502040204020203" pitchFamily="34" charset="0"/>
              </a:rPr>
              <a:t>Some history and little stories…</a:t>
            </a:r>
            <a:endParaRPr lang="en-GB" b="0" dirty="0">
              <a:latin typeface="Bahnschrift Semi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143995" y="6087648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39321" y="725863"/>
            <a:ext cx="11627339" cy="5899223"/>
          </a:xfrm>
        </p:spPr>
        <p:txBody>
          <a:bodyPr>
            <a:noAutofit/>
          </a:bodyPr>
          <a:lstStyle/>
          <a:p>
            <a:pPr marL="446088" lvl="1" indent="-350838"/>
            <a:r>
              <a:rPr lang="en-US" dirty="0" smtClean="0"/>
              <a:t>2014 : EUMETSAT, Darmstadt – Germany</a:t>
            </a:r>
          </a:p>
          <a:p>
            <a:pPr marL="446088" lvl="1" indent="-350838"/>
            <a:r>
              <a:rPr lang="en-US" dirty="0"/>
              <a:t>2017 : </a:t>
            </a:r>
            <a:r>
              <a:rPr lang="en-US" dirty="0" smtClean="0"/>
              <a:t>CMA and XIOPM, Xi’an – China</a:t>
            </a:r>
          </a:p>
          <a:p>
            <a:pPr marL="717550" lvl="2" indent="-280988"/>
            <a:r>
              <a:rPr lang="en-US" dirty="0" smtClean="0"/>
              <a:t>22 agencies and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departments represented</a:t>
            </a:r>
          </a:p>
          <a:p>
            <a:pPr marL="717550" lvl="2" indent="-280988"/>
            <a:r>
              <a:rPr lang="en-US" dirty="0" smtClean="0">
                <a:sym typeface="Symbol" pitchFamily="18" charset="2"/>
              </a:rPr>
              <a:t>More than 60 scientists</a:t>
            </a:r>
          </a:p>
          <a:p>
            <a:pPr marL="717550" lvl="2" indent="-280988"/>
            <a:r>
              <a:rPr lang="en-US" dirty="0" smtClean="0"/>
              <a:t>Objectives</a:t>
            </a:r>
            <a:endParaRPr lang="en-US" dirty="0"/>
          </a:p>
          <a:p>
            <a:pPr marL="1280272" lvl="3" indent="-280988"/>
            <a:r>
              <a:rPr lang="en-US" dirty="0"/>
              <a:t>To share knowledge and expertise on the latest dedicated ground-based lunar observation campaigns, and space-based lunar datasets </a:t>
            </a:r>
            <a:r>
              <a:rPr lang="en-US" dirty="0">
                <a:solidFill>
                  <a:srgbClr val="00B5E2"/>
                </a:solidFill>
                <a:sym typeface="Wingdings" panose="05000000000000000000" pitchFamily="2" charset="2"/>
              </a:rPr>
              <a:t> NEW</a:t>
            </a:r>
            <a:endParaRPr lang="en-US" dirty="0">
              <a:solidFill>
                <a:srgbClr val="00B5E2"/>
              </a:solidFill>
            </a:endParaRPr>
          </a:p>
          <a:p>
            <a:pPr marL="1280272" lvl="3" indent="-280988"/>
            <a:r>
              <a:rPr lang="en-US" dirty="0"/>
              <a:t>To share knowledge and expertise in the preparation of lunar irradiance measurements from observations by the instruments to be monitored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 Initiated at LCWS#1</a:t>
            </a:r>
          </a:p>
          <a:p>
            <a:pPr marL="1280272" lvl="3" indent="-280988"/>
            <a:r>
              <a:rPr lang="en-US" dirty="0"/>
              <a:t>To work jointly on algorithms to compare and inter-calibrate instruments with lunar observation capabilities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 NEW</a:t>
            </a:r>
            <a:endParaRPr lang="en-US" dirty="0">
              <a:solidFill>
                <a:srgbClr val="00B0F0"/>
              </a:solidFill>
            </a:endParaRPr>
          </a:p>
          <a:p>
            <a:pPr marL="1280272" lvl="3" indent="-280988"/>
            <a:r>
              <a:rPr lang="en-US" dirty="0"/>
              <a:t>To explore further alternative applications of lunar observations for calibration purposes or post-launch assessments, such as geometric and MTF characterization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 NEW</a:t>
            </a:r>
            <a:endParaRPr lang="en-US" dirty="0">
              <a:solidFill>
                <a:srgbClr val="00B0F0"/>
              </a:solidFill>
            </a:endParaRPr>
          </a:p>
          <a:p>
            <a:pPr marL="717550" lvl="2" indent="-280988">
              <a:lnSpc>
                <a:spcPct val="150000"/>
              </a:lnSpc>
            </a:pPr>
            <a:endParaRPr lang="en-GB" sz="2200" dirty="0"/>
          </a:p>
          <a:p>
            <a:pPr marL="717550" lvl="2" indent="-280988"/>
            <a:endParaRPr lang="en-US" sz="2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23" y="2899503"/>
            <a:ext cx="9520453" cy="2952225"/>
            <a:chOff x="623" y="2899503"/>
            <a:chExt cx="9520453" cy="2952225"/>
          </a:xfrm>
        </p:grpSpPr>
        <p:pic>
          <p:nvPicPr>
            <p:cNvPr id="17" name="Picture 2" descr="http://gsics.atmos.umd.edu/pub/Development/20171106/LunarCalibWS_Xian201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2902788"/>
              <a:ext cx="4876800" cy="2948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" r="13312"/>
            <a:stretch/>
          </p:blipFill>
          <p:spPr>
            <a:xfrm>
              <a:off x="6834437" y="3789750"/>
              <a:ext cx="2686639" cy="20598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731" y="2899503"/>
              <a:ext cx="1965960" cy="2948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447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Bahnschrift SemiLight" panose="020B0502040204020203" pitchFamily="34" charset="0"/>
              </a:rPr>
              <a:t>Some history and little stories…</a:t>
            </a:r>
            <a:endParaRPr lang="en-GB" b="0" dirty="0">
              <a:latin typeface="Bahnschrift Semi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143995" y="6087648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39322" y="725863"/>
            <a:ext cx="7285284" cy="2008711"/>
          </a:xfrm>
        </p:spPr>
        <p:txBody>
          <a:bodyPr>
            <a:noAutofit/>
          </a:bodyPr>
          <a:lstStyle/>
          <a:p>
            <a:pPr marL="446088" lvl="1" indent="-350838"/>
            <a:r>
              <a:rPr lang="en-US" dirty="0" smtClean="0"/>
              <a:t>2014 : EUMETSAT, Darmstadt – Germany</a:t>
            </a:r>
          </a:p>
          <a:p>
            <a:pPr marL="446088" lvl="1" indent="-350838"/>
            <a:r>
              <a:rPr lang="en-US" dirty="0"/>
              <a:t>2017 : </a:t>
            </a:r>
            <a:r>
              <a:rPr lang="en-US" dirty="0" smtClean="0"/>
              <a:t>CMA and XIOPM, Xi’an – China</a:t>
            </a:r>
          </a:p>
          <a:p>
            <a:pPr marL="446088" lvl="1" indent="-350838"/>
            <a:r>
              <a:rPr lang="en-US" dirty="0"/>
              <a:t>2020 : </a:t>
            </a:r>
            <a:r>
              <a:rPr lang="en-US" dirty="0" smtClean="0"/>
              <a:t>planned to be at EUMETSAT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48" y="716045"/>
            <a:ext cx="10705504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2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Bahnschrift SemiLight" panose="020B0502040204020203" pitchFamily="34" charset="0"/>
              </a:rPr>
              <a:t>Some history and little stories…</a:t>
            </a:r>
            <a:endParaRPr lang="en-GB" b="0" dirty="0">
              <a:latin typeface="Bahnschrift Semi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143995" y="6087648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39322" y="725862"/>
            <a:ext cx="11952678" cy="6132137"/>
          </a:xfrm>
        </p:spPr>
        <p:txBody>
          <a:bodyPr>
            <a:noAutofit/>
          </a:bodyPr>
          <a:lstStyle/>
          <a:p>
            <a:pPr marL="446088" lvl="1" indent="-350838"/>
            <a:r>
              <a:rPr lang="en-US" dirty="0" smtClean="0"/>
              <a:t>2014 : EUMETSAT, Darmstadt – Germany</a:t>
            </a:r>
          </a:p>
          <a:p>
            <a:pPr marL="446088" lvl="1" indent="-350838"/>
            <a:r>
              <a:rPr lang="en-US" dirty="0"/>
              <a:t>2017 : </a:t>
            </a:r>
            <a:r>
              <a:rPr lang="en-US" dirty="0" smtClean="0"/>
              <a:t>CMA and XIOPM, Xi’an – China</a:t>
            </a:r>
          </a:p>
          <a:p>
            <a:pPr marL="446088" lvl="1" indent="-350838"/>
            <a:r>
              <a:rPr lang="en-US" dirty="0"/>
              <a:t>2020 : online reduced event due to COVID </a:t>
            </a:r>
            <a:r>
              <a:rPr lang="en-US" dirty="0" smtClean="0"/>
              <a:t>restrictions</a:t>
            </a:r>
          </a:p>
          <a:p>
            <a:pPr marL="717550" lvl="2" indent="-280988"/>
            <a:r>
              <a:rPr lang="en-US" dirty="0" smtClean="0"/>
              <a:t>Almost 30 agencies / </a:t>
            </a:r>
            <a:r>
              <a:rPr lang="en-US" dirty="0" smtClean="0">
                <a:sym typeface="Symbol" pitchFamily="18" charset="2"/>
              </a:rPr>
              <a:t>departments / institutes / universities</a:t>
            </a:r>
            <a:endParaRPr lang="en-US" dirty="0">
              <a:sym typeface="Symbol" pitchFamily="18" charset="2"/>
            </a:endParaRPr>
          </a:p>
          <a:p>
            <a:pPr marL="717550" lvl="2" indent="-280988"/>
            <a:r>
              <a:rPr lang="en-US" dirty="0" smtClean="0">
                <a:sym typeface="Symbol" pitchFamily="18" charset="2"/>
              </a:rPr>
              <a:t>Between 70 and 80 participants from Asia / Europe / US</a:t>
            </a:r>
            <a:endParaRPr lang="en-US" dirty="0">
              <a:sym typeface="Symbol" pitchFamily="18" charset="2"/>
            </a:endParaRPr>
          </a:p>
          <a:p>
            <a:pPr marL="717550" lvl="2" indent="-280988"/>
            <a:r>
              <a:rPr lang="en-US" dirty="0" smtClean="0"/>
              <a:t>Objectives: to share info + knowledge on</a:t>
            </a:r>
          </a:p>
          <a:p>
            <a:pPr marL="1280272" lvl="3" indent="-280988"/>
            <a:r>
              <a:rPr lang="en-US" dirty="0"/>
              <a:t>The latest dedicated space-based, ground-based and airborne lunar observation campaigns, that can help refine the current lunar calibration </a:t>
            </a:r>
            <a:r>
              <a:rPr lang="en-US" dirty="0" smtClean="0"/>
              <a:t>reference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 initiated at LCWS#2</a:t>
            </a:r>
            <a:endParaRPr lang="en-US" dirty="0"/>
          </a:p>
          <a:p>
            <a:pPr marL="1280272" lvl="3" indent="-280988"/>
            <a:r>
              <a:rPr lang="en-US" dirty="0"/>
              <a:t>The preparation of lunar irradiance measurements from observations by the instruments to be monitored</a:t>
            </a:r>
            <a:r>
              <a:rPr lang="en-US" dirty="0" smtClean="0"/>
              <a:t>.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 continuation from LCWS#1 and #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2</a:t>
            </a:r>
            <a:endParaRPr lang="en-US" dirty="0"/>
          </a:p>
          <a:p>
            <a:pPr marL="1280272" lvl="3" indent="-280988"/>
            <a:r>
              <a:rPr lang="en-US" dirty="0"/>
              <a:t>New developments of lunar irradiance models, and to define a framework for inter-comparing the performances of those models over a common set of geometrical and observation </a:t>
            </a:r>
            <a:r>
              <a:rPr lang="en-US" dirty="0" smtClean="0"/>
              <a:t>conditions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 continuation from LCWS#1 and #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2</a:t>
            </a:r>
            <a:endParaRPr lang="en-US" dirty="0"/>
          </a:p>
          <a:p>
            <a:pPr marL="1280272" lvl="3" indent="-280988"/>
            <a:r>
              <a:rPr lang="en-US" dirty="0"/>
              <a:t>Alternative applications of lunar observations for calibration purposes, </a:t>
            </a:r>
            <a:r>
              <a:rPr lang="en-US" dirty="0">
                <a:solidFill>
                  <a:srgbClr val="00B0F0"/>
                </a:solidFill>
              </a:rPr>
              <a:t>for instance in the </a:t>
            </a:r>
            <a:r>
              <a:rPr lang="en-US" dirty="0" smtClean="0">
                <a:solidFill>
                  <a:srgbClr val="00B0F0"/>
                </a:solidFill>
              </a:rPr>
              <a:t>thermal infrared and microwave </a:t>
            </a:r>
            <a:r>
              <a:rPr lang="en-US" dirty="0">
                <a:solidFill>
                  <a:srgbClr val="00B0F0"/>
                </a:solidFill>
              </a:rPr>
              <a:t>domain</a:t>
            </a:r>
            <a:r>
              <a:rPr lang="en-US" dirty="0"/>
              <a:t>, or post-launch assessments, such as </a:t>
            </a:r>
            <a:r>
              <a:rPr lang="en-US" dirty="0">
                <a:solidFill>
                  <a:srgbClr val="00B050"/>
                </a:solidFill>
              </a:rPr>
              <a:t>geometric and MTF characterization</a:t>
            </a:r>
            <a:r>
              <a:rPr lang="en-US" dirty="0"/>
              <a:t>.</a:t>
            </a:r>
          </a:p>
          <a:p>
            <a:pPr marL="1280272" lvl="3" indent="-280988"/>
            <a:endParaRPr lang="en-US" dirty="0"/>
          </a:p>
        </p:txBody>
      </p:sp>
      <p:pic>
        <p:nvPicPr>
          <p:cNvPr id="6" name="Picture 2" descr="https://www.cornerstoneondemand.com/rework/sites/default/files/resize/remote/2f29f6be1c3cb4b8cde232720e67bd6b-874x618.jpg?1481761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84" y="1268202"/>
            <a:ext cx="3215691" cy="22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66967" y="929649"/>
            <a:ext cx="2391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tx2"/>
                </a:solidFill>
              </a:rPr>
              <a:t>www.cornerstoneondemand.com/rework/cartoon-coffee-break-virtual-meetings</a:t>
            </a:r>
          </a:p>
        </p:txBody>
      </p:sp>
      <p:pic>
        <p:nvPicPr>
          <p:cNvPr id="8" name="Picture 7" descr="calibrators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2909" y="1636997"/>
            <a:ext cx="508635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6477" y="5169998"/>
            <a:ext cx="1396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From Giphy.com</a:t>
            </a:r>
          </a:p>
        </p:txBody>
      </p:sp>
    </p:spTree>
    <p:extLst>
      <p:ext uri="{BB962C8B-B14F-4D97-AF65-F5344CB8AC3E}">
        <p14:creationId xmlns:p14="http://schemas.microsoft.com/office/powerpoint/2010/main" val="2764243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0"/>
            <a:ext cx="11399520" cy="640079"/>
          </a:xfrm>
        </p:spPr>
        <p:txBody>
          <a:bodyPr>
            <a:normAutofit/>
          </a:bodyPr>
          <a:lstStyle/>
          <a:p>
            <a:r>
              <a:rPr lang="en-GB" b="0" dirty="0" smtClean="0">
                <a:latin typeface="Bahnschrift SemiLight" panose="020B0502040204020203" pitchFamily="34" charset="0"/>
              </a:rPr>
              <a:t>Some history and little stories…</a:t>
            </a:r>
            <a:endParaRPr lang="en-GB" b="0" dirty="0">
              <a:latin typeface="Bahnschrift Semi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0143995" y="6087648"/>
            <a:ext cx="513567" cy="1189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9" name="Picture 2" descr="H:\My Documents\My Pictures\Lunar calibration\ND5A5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2069" y="1"/>
            <a:ext cx="4652467" cy="3101645"/>
          </a:xfrm>
          <a:prstGeom prst="rect">
            <a:avLst/>
          </a:prstGeom>
          <a:noFill/>
        </p:spPr>
      </p:pic>
      <p:pic>
        <p:nvPicPr>
          <p:cNvPr id="12" name="Picture 11" descr="calibrators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23393" y="4934804"/>
            <a:ext cx="2568607" cy="1924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3" y="2899503"/>
            <a:ext cx="9520453" cy="2952225"/>
            <a:chOff x="623" y="2899503"/>
            <a:chExt cx="9520453" cy="2952225"/>
          </a:xfrm>
        </p:grpSpPr>
        <p:pic>
          <p:nvPicPr>
            <p:cNvPr id="10" name="Picture 2" descr="http://gsics.atmos.umd.edu/pub/Development/20171106/LunarCalibWS_Xian201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2902788"/>
              <a:ext cx="4876800" cy="2948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" r="13312"/>
            <a:stretch/>
          </p:blipFill>
          <p:spPr>
            <a:xfrm>
              <a:off x="6834437" y="3789750"/>
              <a:ext cx="2686639" cy="20598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731" y="2899503"/>
              <a:ext cx="1965960" cy="29489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9551220" y="6686936"/>
            <a:ext cx="1396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From Giphy.com</a:t>
            </a:r>
          </a:p>
        </p:txBody>
      </p:sp>
      <p:sp>
        <p:nvSpPr>
          <p:cNvPr id="15" name="Text Placeholder 15"/>
          <p:cNvSpPr txBox="1">
            <a:spLocks/>
          </p:cNvSpPr>
          <p:nvPr/>
        </p:nvSpPr>
        <p:spPr bwMode="auto">
          <a:xfrm>
            <a:off x="239322" y="725862"/>
            <a:ext cx="7849633" cy="6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446088" lvl="1" indent="-350838"/>
            <a:r>
              <a:rPr lang="en-US" b="0" kern="0" dirty="0" smtClean="0"/>
              <a:t>2014 : EUMETSAT, Darmstadt – Germany</a:t>
            </a:r>
          </a:p>
          <a:p>
            <a:pPr marL="446088" lvl="1" indent="-350838"/>
            <a:r>
              <a:rPr lang="en-US" b="0" kern="0" dirty="0" smtClean="0"/>
              <a:t>2017 : CMA and XIOPM, Xi’an – China</a:t>
            </a:r>
          </a:p>
          <a:p>
            <a:pPr marL="446088" lvl="1" indent="-350838"/>
            <a:r>
              <a:rPr lang="en-US" b="0" kern="0" dirty="0" smtClean="0"/>
              <a:t>2020 : online reduced event due to COVID restrictions</a:t>
            </a:r>
          </a:p>
        </p:txBody>
      </p:sp>
    </p:spTree>
    <p:extLst>
      <p:ext uri="{BB962C8B-B14F-4D97-AF65-F5344CB8AC3E}">
        <p14:creationId xmlns:p14="http://schemas.microsoft.com/office/powerpoint/2010/main" val="4031183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Bahnschrift SemiLight" panose="020B0502040204020203" pitchFamily="34" charset="0"/>
              </a:rPr>
              <a:t>What about this edition?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590" y="1028395"/>
            <a:ext cx="11627339" cy="526267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~65-70 people attending in person or online</a:t>
            </a:r>
          </a:p>
          <a:p>
            <a:r>
              <a:rPr lang="en-GB" dirty="0" smtClean="0"/>
              <a:t>Objectives:</a:t>
            </a:r>
          </a:p>
          <a:p>
            <a:pPr marL="1280272" lvl="3" indent="-280988"/>
            <a:r>
              <a:rPr lang="en-US" dirty="0" smtClean="0"/>
              <a:t>Same as previous editions: </a:t>
            </a:r>
          </a:p>
          <a:p>
            <a:pPr marL="1842994" lvl="4" indent="-280988"/>
            <a:r>
              <a:rPr lang="en-US" dirty="0" smtClean="0"/>
              <a:t>Share knowledge and experience on measurements for deriving new models or improving the accuracy of existing ones,</a:t>
            </a:r>
          </a:p>
          <a:p>
            <a:pPr marL="1842994" lvl="4" indent="-280988"/>
            <a:r>
              <a:rPr lang="en-US" dirty="0" smtClean="0"/>
              <a:t>Keep up to date with enhancements / developments of models + exchange </a:t>
            </a:r>
            <a:r>
              <a:rPr lang="en-US" dirty="0"/>
              <a:t>on the outcome of the model inter-comparison </a:t>
            </a:r>
            <a:r>
              <a:rPr lang="en-US" dirty="0" smtClean="0"/>
              <a:t>exercise</a:t>
            </a:r>
          </a:p>
          <a:p>
            <a:pPr marL="1842994" lvl="4" indent="-280988"/>
            <a:r>
              <a:rPr lang="en-US" dirty="0" smtClean="0"/>
              <a:t>Share experience on mission monitoring and how to best retrieve the lunar irradiance observed by the monitored </a:t>
            </a:r>
            <a:r>
              <a:rPr lang="en-US" dirty="0" err="1" smtClean="0"/>
              <a:t>instrurments</a:t>
            </a:r>
            <a:r>
              <a:rPr lang="en-US" dirty="0" smtClean="0"/>
              <a:t>, </a:t>
            </a:r>
          </a:p>
          <a:p>
            <a:pPr marL="1842994" lvl="4" indent="-280988"/>
            <a:r>
              <a:rPr lang="en-US" dirty="0"/>
              <a:t>Keep up to date </a:t>
            </a:r>
            <a:r>
              <a:rPr lang="en-US" dirty="0" smtClean="0"/>
              <a:t>with the latest </a:t>
            </a:r>
            <a:r>
              <a:rPr lang="en-US" dirty="0"/>
              <a:t>developments </a:t>
            </a:r>
            <a:r>
              <a:rPr lang="en-US" dirty="0" smtClean="0"/>
              <a:t>in the thermal infrared and microwave community</a:t>
            </a:r>
          </a:p>
          <a:p>
            <a:pPr marL="1842994" lvl="4" indent="-280988"/>
            <a:r>
              <a:rPr lang="en-US" dirty="0" smtClean="0"/>
              <a:t>Continue the efforts on activities using lunar imagery for in-flight performance assessment, such as MTF, </a:t>
            </a:r>
            <a:r>
              <a:rPr lang="en-US" dirty="0" err="1" smtClean="0"/>
              <a:t>straylight</a:t>
            </a:r>
            <a:endParaRPr lang="en-US" dirty="0" smtClean="0"/>
          </a:p>
          <a:p>
            <a:pPr marL="1842994" lvl="4" indent="-280988"/>
            <a:endParaRPr lang="en-US" dirty="0" smtClean="0"/>
          </a:p>
          <a:p>
            <a:pPr marL="1280272" lvl="3" indent="-280988"/>
            <a:r>
              <a:rPr lang="en-US" dirty="0" smtClean="0"/>
              <a:t>But maybe with a slightly different perspective (notions of model “</a:t>
            </a:r>
            <a:r>
              <a:rPr lang="en-US" dirty="0" err="1" smtClean="0"/>
              <a:t>derivators</a:t>
            </a:r>
            <a:r>
              <a:rPr lang="en-US" dirty="0" smtClean="0"/>
              <a:t>”  and model “applicators”)</a:t>
            </a:r>
          </a:p>
          <a:p>
            <a:pPr marL="1842994" lvl="4" indent="-280988"/>
            <a:r>
              <a:rPr lang="en-US" dirty="0" smtClean="0"/>
              <a:t>LSICS to offer a framework for operating lunar models</a:t>
            </a:r>
          </a:p>
          <a:p>
            <a:pPr marL="1280272" lvl="3" indent="-280988"/>
            <a:r>
              <a:rPr lang="en-US" dirty="0" smtClean="0"/>
              <a:t>Discussions on the way forward to replace the GIRO</a:t>
            </a:r>
            <a:endParaRPr lang="en-US" dirty="0"/>
          </a:p>
          <a:p>
            <a:pPr marL="999284" lvl="3" indent="0">
              <a:buNone/>
            </a:pP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969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F162B5-2E6E-4C8D-881A-803D0DC84FC9}">
  <ds:schemaRefs>
    <ds:schemaRef ds:uri="http://purl.org/dc/dcmitype/"/>
    <ds:schemaRef ds:uri="http://purl.org/dc/terms/"/>
    <ds:schemaRef ds:uri="http://schemas.microsoft.com/office/2006/documentManagement/types"/>
    <ds:schemaRef ds:uri="3434cde1-f776-4c3f-9525-3f132e87b814"/>
    <ds:schemaRef ds:uri="http://www.w3.org/XML/1998/namespace"/>
    <ds:schemaRef ds:uri="4c0d32b7-afc5-4577-b835-8ee209ff46e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 (2)</Template>
  <TotalTime>1619</TotalTime>
  <Words>1215</Words>
  <Application>Microsoft Office PowerPoint</Application>
  <PresentationFormat>Widescreen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Bahnschrift Light</vt:lpstr>
      <vt:lpstr>Bahnschrift SemiLight</vt:lpstr>
      <vt:lpstr>Century Gothic</vt:lpstr>
      <vt:lpstr>Helvetica</vt:lpstr>
      <vt:lpstr>Roboto</vt:lpstr>
      <vt:lpstr>Roboto Light</vt:lpstr>
      <vt:lpstr>Roboto Medium</vt:lpstr>
      <vt:lpstr>Symbol</vt:lpstr>
      <vt:lpstr>Tahoma</vt:lpstr>
      <vt:lpstr>Times New Roman</vt:lpstr>
      <vt:lpstr>Wingdings</vt:lpstr>
      <vt:lpstr>Title &amp; Seperator Slides</vt:lpstr>
      <vt:lpstr>PowerPoint Presentation</vt:lpstr>
      <vt:lpstr>Welcome to EUMETSAT!</vt:lpstr>
      <vt:lpstr>4th edition of the Lunar Calibration Workshop</vt:lpstr>
      <vt:lpstr>Some history and little stories…</vt:lpstr>
      <vt:lpstr>Some history and little stories…</vt:lpstr>
      <vt:lpstr>Some history and little stories…</vt:lpstr>
      <vt:lpstr>Some history and little stories…</vt:lpstr>
      <vt:lpstr>Some history and little stories…</vt:lpstr>
      <vt:lpstr>What about this edition?</vt:lpstr>
      <vt:lpstr>Review of main actions (out of 8)</vt:lpstr>
      <vt:lpstr>Review of main recommendations (out of 8)</vt:lpstr>
      <vt:lpstr>Review of main recommendations (out of 8)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Wagner</dc:creator>
  <cp:lastModifiedBy>Sebastien Wagner</cp:lastModifiedBy>
  <cp:revision>109</cp:revision>
  <cp:lastPrinted>2006-03-06T14:11:17Z</cp:lastPrinted>
  <dcterms:created xsi:type="dcterms:W3CDTF">2023-11-20T10:10:17Z</dcterms:created>
  <dcterms:modified xsi:type="dcterms:W3CDTF">2023-12-01T09:54:04Z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1388964</vt:lpwstr>
  </property>
  <property fmtid="{D5CDD505-2E9C-101B-9397-08002B2CF9AE}" pid="4" name="DM_DOCNAME">
    <vt:lpwstr>LCWS_Welcome_Skeleton</vt:lpwstr>
  </property>
  <property fmtid="{D5CDD505-2E9C-101B-9397-08002B2CF9AE}" pid="5" name="DM_AUTHOR">
    <vt:lpwstr>Sebastien Wagner</vt:lpwstr>
  </property>
  <property fmtid="{D5CDD505-2E9C-101B-9397-08002B2CF9AE}" pid="6" name="DM_E_DOC_NO">
    <vt:lpwstr>EUM/RSP/VWG/23/1388964</vt:lpwstr>
  </property>
  <property fmtid="{D5CDD505-2E9C-101B-9397-08002B2CF9AE}" pid="7" name="DM_E_VER_NO">
    <vt:lpwstr>1 Draft</vt:lpwstr>
  </property>
  <property fmtid="{D5CDD505-2E9C-101B-9397-08002B2CF9AE}" pid="8" name="DM_E_ISS_DATE">
    <vt:lpwstr>26 November 2023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