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4"/>
  </p:sldMasterIdLst>
  <p:notesMasterIdLst>
    <p:notesMasterId r:id="rId8"/>
  </p:notesMasterIdLst>
  <p:handoutMasterIdLst>
    <p:handoutMasterId r:id="rId9"/>
  </p:handoutMasterIdLst>
  <p:sldIdLst>
    <p:sldId id="612" r:id="rId5"/>
    <p:sldId id="604" r:id="rId6"/>
    <p:sldId id="609" r:id="rId7"/>
  </p:sldIdLst>
  <p:sldSz cx="12192000" cy="6858000"/>
  <p:notesSz cx="9931400" cy="1436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 userDrawn="1">
          <p15:clr>
            <a:srgbClr val="A4A3A4"/>
          </p15:clr>
        </p15:guide>
        <p15:guide id="2" orient="horz" pos="1410" userDrawn="1">
          <p15:clr>
            <a:srgbClr val="A4A3A4"/>
          </p15:clr>
        </p15:guide>
        <p15:guide id="3" orient="horz" pos="2715" userDrawn="1">
          <p15:clr>
            <a:srgbClr val="A4A3A4"/>
          </p15:clr>
        </p15:guide>
        <p15:guide id="4" orient="horz" pos="2389" userDrawn="1">
          <p15:clr>
            <a:srgbClr val="A4A3A4"/>
          </p15:clr>
        </p15:guide>
        <p15:guide id="5" orient="horz" pos="2064" userDrawn="1">
          <p15:clr>
            <a:srgbClr val="A4A3A4"/>
          </p15:clr>
        </p15:guide>
        <p15:guide id="6" orient="horz" pos="1735" userDrawn="1">
          <p15:clr>
            <a:srgbClr val="A4A3A4"/>
          </p15:clr>
        </p15:guide>
        <p15:guide id="7" orient="horz" pos="3369" userDrawn="1">
          <p15:clr>
            <a:srgbClr val="A4A3A4"/>
          </p15:clr>
        </p15:guide>
        <p15:guide id="8" orient="horz" pos="3698" userDrawn="1">
          <p15:clr>
            <a:srgbClr val="A4A3A4"/>
          </p15:clr>
        </p15:guide>
        <p15:guide id="9" pos="5186" userDrawn="1">
          <p15:clr>
            <a:srgbClr val="A4A3A4"/>
          </p15:clr>
        </p15:guide>
        <p15:guide id="10" pos="241" userDrawn="1">
          <p15:clr>
            <a:srgbClr val="A4A3A4"/>
          </p15:clr>
        </p15:guide>
        <p15:guide id="11" pos="1910" userDrawn="1">
          <p15:clr>
            <a:srgbClr val="A4A3A4"/>
          </p15:clr>
        </p15:guide>
        <p15:guide id="12" pos="6005" userDrawn="1">
          <p15:clr>
            <a:srgbClr val="A4A3A4"/>
          </p15:clr>
        </p15:guide>
        <p15:guide id="13" pos="6838" userDrawn="1">
          <p15:clr>
            <a:srgbClr val="A4A3A4"/>
          </p15:clr>
        </p15:guide>
        <p15:guide id="14" pos="2751" userDrawn="1">
          <p15:clr>
            <a:srgbClr val="A4A3A4"/>
          </p15:clr>
        </p15:guide>
        <p15:guide id="15" pos="10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5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B9AC"/>
    <a:srgbClr val="00205B"/>
    <a:srgbClr val="D6D2C4"/>
    <a:srgbClr val="E8E8E8"/>
    <a:srgbClr val="E0E0E0"/>
    <a:srgbClr val="F1F1F1"/>
    <a:srgbClr val="00B5E2"/>
    <a:srgbClr val="FEDB00"/>
    <a:srgbClr val="99C221"/>
    <a:srgbClr val="FE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4" autoAdjust="0"/>
    <p:restoredTop sz="90299" autoAdjust="0"/>
  </p:normalViewPr>
  <p:slideViewPr>
    <p:cSldViewPr snapToGrid="0">
      <p:cViewPr varScale="1">
        <p:scale>
          <a:sx n="124" d="100"/>
          <a:sy n="124" d="100"/>
        </p:scale>
        <p:origin x="392" y="168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5186"/>
        <p:guide pos="241"/>
        <p:guide pos="1910"/>
        <p:guide pos="6005"/>
        <p:guide pos="6838"/>
        <p:guide pos="2751"/>
        <p:guide pos="10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0020"/>
    </p:cViewPr>
  </p:sorterViewPr>
  <p:notesViewPr>
    <p:cSldViewPr snapToGrid="0">
      <p:cViewPr varScale="1">
        <p:scale>
          <a:sx n="57" d="100"/>
          <a:sy n="57" d="100"/>
        </p:scale>
        <p:origin x="3096" y="78"/>
      </p:cViewPr>
      <p:guideLst>
        <p:guide orient="horz" pos="4525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8220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9065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9707563" y="14085888"/>
            <a:ext cx="27463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842FA72-B9ED-494F-A64D-EC1E1901C35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361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9275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7800" y="1074738"/>
            <a:ext cx="9575800" cy="5386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6819900"/>
            <a:ext cx="7286625" cy="646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9275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FE02029-9BE2-4139-82E8-7E205433FD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419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MTG Glob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102" y="1254582"/>
            <a:ext cx="9335283" cy="5289993"/>
          </a:xfrm>
          <a:prstGeom prst="rect">
            <a:avLst/>
          </a:prstGeom>
        </p:spPr>
      </p:pic>
      <p:sp>
        <p:nvSpPr>
          <p:cNvPr id="243" name="Freeform 242"/>
          <p:cNvSpPr/>
          <p:nvPr userDrawn="1"/>
        </p:nvSpPr>
        <p:spPr bwMode="auto">
          <a:xfrm>
            <a:off x="36945" y="1154545"/>
            <a:ext cx="3306619" cy="5375564"/>
          </a:xfrm>
          <a:custGeom>
            <a:avLst/>
            <a:gdLst>
              <a:gd name="connsiteX0" fmla="*/ 46182 w 3306619"/>
              <a:gd name="connsiteY0" fmla="*/ 0 h 5375564"/>
              <a:gd name="connsiteX1" fmla="*/ 3306619 w 3306619"/>
              <a:gd name="connsiteY1" fmla="*/ 0 h 5375564"/>
              <a:gd name="connsiteX2" fmla="*/ 2050473 w 3306619"/>
              <a:gd name="connsiteY2" fmla="*/ 5375564 h 5375564"/>
              <a:gd name="connsiteX3" fmla="*/ 0 w 3306619"/>
              <a:gd name="connsiteY3" fmla="*/ 5375564 h 5375564"/>
              <a:gd name="connsiteX4" fmla="*/ 46182 w 3306619"/>
              <a:gd name="connsiteY4" fmla="*/ 0 h 537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6619" h="5375564">
                <a:moveTo>
                  <a:pt x="46182" y="0"/>
                </a:moveTo>
                <a:lnTo>
                  <a:pt x="3306619" y="0"/>
                </a:lnTo>
                <a:lnTo>
                  <a:pt x="2050473" y="5375564"/>
                </a:lnTo>
                <a:lnTo>
                  <a:pt x="0" y="5375564"/>
                </a:lnTo>
                <a:lnTo>
                  <a:pt x="46182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39"/>
          <a:stretch/>
        </p:blipFill>
        <p:spPr>
          <a:xfrm>
            <a:off x="-1" y="-8718"/>
            <a:ext cx="12192001" cy="6594765"/>
          </a:xfrm>
          <a:prstGeom prst="rect">
            <a:avLst/>
          </a:prstGeom>
        </p:spPr>
      </p:pic>
      <p:sp>
        <p:nvSpPr>
          <p:cNvPr id="264" name="Rectangle 263"/>
          <p:cNvSpPr/>
          <p:nvPr userDrawn="1"/>
        </p:nvSpPr>
        <p:spPr bwMode="auto">
          <a:xfrm>
            <a:off x="145054" y="-8719"/>
            <a:ext cx="2107258" cy="647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cxnSp>
        <p:nvCxnSpPr>
          <p:cNvPr id="268" name="Straight Connector 267"/>
          <p:cNvCxnSpPr/>
          <p:nvPr userDrawn="1"/>
        </p:nvCxnSpPr>
        <p:spPr bwMode="auto">
          <a:xfrm>
            <a:off x="145054" y="638706"/>
            <a:ext cx="12046946" cy="0"/>
          </a:xfrm>
          <a:prstGeom prst="line">
            <a:avLst/>
          </a:prstGeom>
          <a:solidFill>
            <a:schemeClr val="bg2"/>
          </a:solidFill>
          <a:ln w="6350" cap="flat" cmpd="sng" algn="ctr">
            <a:solidFill>
              <a:schemeClr val="tx2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67" name="Picture 26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8"/>
          <a:stretch/>
        </p:blipFill>
        <p:spPr>
          <a:xfrm>
            <a:off x="371032" y="114424"/>
            <a:ext cx="1703214" cy="43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9757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-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139429"/>
            <a:ext cx="8183418" cy="54474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25" b="3434"/>
          <a:stretch/>
        </p:blipFill>
        <p:spPr>
          <a:xfrm>
            <a:off x="0" y="858982"/>
            <a:ext cx="12192000" cy="576349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45054" y="-8719"/>
            <a:ext cx="647425" cy="647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308436" y="1237673"/>
            <a:ext cx="5463956" cy="5164431"/>
          </a:xfrm>
        </p:spPr>
        <p:txBody>
          <a:bodyPr anchor="ctr"/>
          <a:lstStyle>
            <a:lvl1pPr marL="0" indent="0">
              <a:buNone/>
              <a:defRPr sz="3200" baseline="0"/>
            </a:lvl1pPr>
            <a:lvl2pPr marL="562722" indent="0">
              <a:buNone/>
              <a:defRPr sz="2800" baseline="0"/>
            </a:lvl2pPr>
            <a:lvl3pPr marL="1125443" indent="0">
              <a:buNone/>
              <a:defRPr sz="2400" baseline="0"/>
            </a:lvl3pPr>
            <a:lvl4pPr marL="1688165" indent="0">
              <a:buNone/>
              <a:defRPr sz="2000" baseline="0"/>
            </a:lvl4pPr>
            <a:lvl5pPr marL="2250887" indent="0">
              <a:buNone/>
              <a:defRPr sz="18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91"/>
          <a:stretch/>
        </p:blipFill>
        <p:spPr>
          <a:xfrm>
            <a:off x="207400" y="83805"/>
            <a:ext cx="485747" cy="4826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47" y="2427580"/>
            <a:ext cx="2640047" cy="263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8651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47782" y="-8719"/>
            <a:ext cx="11896436" cy="647425"/>
          </a:xfrm>
          <a:prstGeom prst="rect">
            <a:avLst/>
          </a:prstGeom>
          <a:solidFill>
            <a:srgbClr val="00205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145054" y="-8719"/>
            <a:ext cx="647425" cy="64742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1"/>
            <a:ext cx="11399520" cy="640079"/>
          </a:xfrm>
        </p:spPr>
        <p:txBody>
          <a:bodyPr/>
          <a:lstStyle>
            <a:lvl1pPr marL="221544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5053" y="1139429"/>
            <a:ext cx="11627339" cy="5262675"/>
          </a:xfrm>
        </p:spPr>
        <p:txBody>
          <a:bodyPr/>
          <a:lstStyle>
            <a:lvl1pPr>
              <a:defRPr sz="3200" spc="-100" baseline="0"/>
            </a:lvl1pPr>
            <a:lvl2pPr>
              <a:defRPr sz="2800" spc="-100" baseline="0"/>
            </a:lvl2pPr>
            <a:lvl3pPr>
              <a:defRPr sz="2400" spc="-100" baseline="0"/>
            </a:lvl3pPr>
            <a:lvl4pPr>
              <a:defRPr sz="2000" spc="-100" baseline="0"/>
            </a:lvl4pPr>
            <a:lvl5pPr>
              <a:defRPr sz="1800" spc="-1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91"/>
          <a:stretch/>
        </p:blipFill>
        <p:spPr>
          <a:xfrm>
            <a:off x="207400" y="83805"/>
            <a:ext cx="485747" cy="48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9883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2479" y="4"/>
            <a:ext cx="11399521" cy="60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36000" bIns="3600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970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054" y="1139429"/>
            <a:ext cx="11627339" cy="52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 bwMode="auto">
          <a:xfrm>
            <a:off x="145054" y="638706"/>
            <a:ext cx="12046946" cy="0"/>
          </a:xfrm>
          <a:prstGeom prst="line">
            <a:avLst/>
          </a:prstGeom>
          <a:solidFill>
            <a:schemeClr val="bg2"/>
          </a:solidFill>
          <a:ln w="6350" cap="flat" cmpd="sng" algn="ctr">
            <a:solidFill>
              <a:schemeClr val="tx2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 userDrawn="1"/>
        </p:nvSpPr>
        <p:spPr>
          <a:xfrm>
            <a:off x="10901866" y="641568"/>
            <a:ext cx="12266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00" b="0" baseline="0" dirty="0">
                <a:solidFill>
                  <a:schemeClr val="bg1"/>
                </a:solidFill>
                <a:latin typeface="Bahnschrift SemiLight" panose="020B0502040204020203" pitchFamily="34" charset="0"/>
                <a:ea typeface="Roboto" panose="02000000000000000000" pitchFamily="2" charset="0"/>
              </a:rPr>
              <a:t>www.eumetsat.int</a:t>
            </a:r>
          </a:p>
        </p:txBody>
      </p:sp>
      <p:sp>
        <p:nvSpPr>
          <p:cNvPr id="12" name="Rectangle 61" title="[DM_E_CONFID]"/>
          <p:cNvSpPr>
            <a:spLocks noChangeArrowheads="1"/>
          </p:cNvSpPr>
          <p:nvPr userDrawn="1"/>
        </p:nvSpPr>
        <p:spPr bwMode="auto">
          <a:xfrm>
            <a:off x="4576120" y="6649210"/>
            <a:ext cx="311364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defRPr/>
            </a:pPr>
            <a:endParaRPr lang="de-DE" sz="1000" b="0" baseline="0" dirty="0">
              <a:solidFill>
                <a:srgbClr val="00B5E2"/>
              </a:solidFill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71" r:id="rId1"/>
    <p:sldLayoutId id="2147487679" r:id="rId2"/>
    <p:sldLayoutId id="2147487717" r:id="rId3"/>
  </p:sldLayoutIdLst>
  <p:transition/>
  <p:txStyles>
    <p:titleStyle>
      <a:lvl1pPr marL="220791" algn="l" rtl="0" eaLnBrk="1" fontAlgn="base" hangingPunct="1">
        <a:spcBef>
          <a:spcPct val="0"/>
        </a:spcBef>
        <a:spcAft>
          <a:spcPct val="0"/>
        </a:spcAft>
        <a:defRPr sz="3200" b="1" spc="-100" baseline="0">
          <a:solidFill>
            <a:schemeClr val="bg1"/>
          </a:solidFill>
          <a:latin typeface="Arial" panose="020B0604020202020204" pitchFamily="34" charset="0"/>
          <a:ea typeface="+mj-ea"/>
          <a:cs typeface="Arial" pitchFamily="34" charset="0"/>
        </a:defRPr>
      </a:lvl1pPr>
      <a:lvl2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562722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6pPr>
      <a:lvl7pPr marL="1125444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7pPr>
      <a:lvl8pPr marL="1688165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8pPr>
      <a:lvl9pPr marL="2250887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9pPr>
    </p:titleStyle>
    <p:bodyStyle>
      <a:lvl1pPr marL="328254" indent="-328254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4431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1pPr>
      <a:lvl2pPr marL="914423" indent="-35170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939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2pPr>
      <a:lvl3pPr marL="1406804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446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3pPr>
      <a:lvl4pPr marL="1969526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954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4pPr>
      <a:lvl5pPr marL="2532248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62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5pPr>
      <a:lvl6pPr marL="3094970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6pPr>
      <a:lvl7pPr marL="3657691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7pPr>
      <a:lvl8pPr marL="4220413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8pPr>
      <a:lvl9pPr marL="4783135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title="[DM_DOCNAME]"/>
          <p:cNvSpPr txBox="1"/>
          <p:nvPr/>
        </p:nvSpPr>
        <p:spPr>
          <a:xfrm>
            <a:off x="-1" y="1884152"/>
            <a:ext cx="5310909" cy="2364063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80000" rIns="288000" bIns="180000" rtlCol="0" anchor="t" anchorCtr="0">
            <a:spAutoFit/>
          </a:bodyPr>
          <a:lstStyle/>
          <a:p>
            <a:pPr>
              <a:defRPr/>
            </a:pPr>
            <a:r>
              <a:rPr lang="en-GB" sz="3200" spc="-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Measurements and Moon Observations</a:t>
            </a:r>
            <a:endParaRPr lang="en-GB" sz="1800" b="0" kern="0" dirty="0">
              <a:solidFill>
                <a:schemeClr val="tx1"/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800" b="0" dirty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K. Turpie</a:t>
            </a:r>
          </a:p>
          <a:p>
            <a:pPr>
              <a:defRPr/>
            </a:pPr>
            <a:endParaRPr lang="en-GB" sz="1800" b="0" i="1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600" b="0" i="1" kern="0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4</a:t>
            </a:r>
            <a:r>
              <a:rPr lang="en-GB" sz="1400" b="0" i="1" baseline="30000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</a:t>
            </a: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 GSICS/IVOS Lunar Calibration Workshop</a:t>
            </a:r>
          </a:p>
        </p:txBody>
      </p:sp>
    </p:spTree>
    <p:extLst>
      <p:ext uri="{BB962C8B-B14F-4D97-AF65-F5344CB8AC3E}">
        <p14:creationId xmlns:p14="http://schemas.microsoft.com/office/powerpoint/2010/main" val="382827325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Measurements and Moon Observations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Session Scope:  Status of lunar data collection for model development, improvement, or validation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/>
              <a:t>Goals for this session</a:t>
            </a:r>
            <a:endParaRPr lang="en-GB" dirty="0">
              <a:latin typeface="Arial" panose="020B0604020202020204" pitchFamily="34" charset="0"/>
            </a:endParaRPr>
          </a:p>
          <a:p>
            <a:r>
              <a:rPr lang="en-GB" dirty="0"/>
              <a:t>Hear and discuss lunar observation resource status (e.g., methods, quantity, quality, accessibility, schedule) for five projects.</a:t>
            </a:r>
          </a:p>
          <a:p>
            <a:r>
              <a:rPr lang="en-GB" dirty="0"/>
              <a:t>Discuss data resource uses and synergies (e.g., cross-validation).</a:t>
            </a:r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0814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308436" y="1237673"/>
            <a:ext cx="5463956" cy="5164431"/>
          </a:xfrm>
        </p:spPr>
        <p:txBody>
          <a:bodyPr anchor="ctr"/>
          <a:lstStyle/>
          <a:p>
            <a:pPr marL="0" indent="0">
              <a:buNone/>
            </a:pPr>
            <a:r>
              <a:rPr lang="en-GB" sz="2400" b="1" spc="0" dirty="0"/>
              <a:t>Thank you!</a:t>
            </a:r>
          </a:p>
          <a:p>
            <a:pPr marL="0" indent="0">
              <a:buNone/>
            </a:pPr>
            <a:r>
              <a:rPr lang="en-GB" sz="2000" spc="0" dirty="0">
                <a:ea typeface="Roboto Light" panose="02000000000000000000" pitchFamily="2" charset="0"/>
              </a:rPr>
              <a:t>Questions / comments are welcome.</a:t>
            </a:r>
          </a:p>
        </p:txBody>
      </p:sp>
    </p:spTree>
    <p:extLst>
      <p:ext uri="{BB962C8B-B14F-4D97-AF65-F5344CB8AC3E}">
        <p14:creationId xmlns:p14="http://schemas.microsoft.com/office/powerpoint/2010/main" val="188149218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&amp; Seperator Slides">
  <a:themeElements>
    <a:clrScheme name="EUMETSAT">
      <a:dk1>
        <a:srgbClr val="FFFFFF"/>
      </a:dk1>
      <a:lt1>
        <a:srgbClr val="00205B"/>
      </a:lt1>
      <a:dk2>
        <a:srgbClr val="38484E"/>
      </a:dk2>
      <a:lt2>
        <a:srgbClr val="5B7F95"/>
      </a:lt2>
      <a:accent1>
        <a:srgbClr val="00B5E2"/>
      </a:accent1>
      <a:accent2>
        <a:srgbClr val="EAAA00"/>
      </a:accent2>
      <a:accent3>
        <a:srgbClr val="00B2A9"/>
      </a:accent3>
      <a:accent4>
        <a:srgbClr val="FE5000"/>
      </a:accent4>
      <a:accent5>
        <a:srgbClr val="7C7FAB"/>
      </a:accent5>
      <a:accent6>
        <a:srgbClr val="D6D2C4"/>
      </a:accent6>
      <a:hlink>
        <a:srgbClr val="C5B9AC"/>
      </a:hlink>
      <a:folHlink>
        <a:srgbClr val="968C83"/>
      </a:folHlink>
    </a:clrScheme>
    <a:fontScheme name="EUMETSAT Font">
      <a:majorFont>
        <a:latin typeface="Bahnschrift SemiBold"/>
        <a:ea typeface=""/>
        <a:cs typeface=""/>
      </a:majorFont>
      <a:minorFont>
        <a:latin typeface="Bahnschrif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b="0" kern="100" spc="-100" dirty="0" err="1" smtClean="0">
            <a:solidFill>
              <a:schemeClr val="tx2"/>
            </a:solidFill>
            <a:latin typeface="Bahnschrift Light" panose="020B0502040204020203" pitchFamily="34" charset="0"/>
            <a:ea typeface="Roboto" panose="02000000000000000000" pitchFamily="2" charset="0"/>
          </a:defRPr>
        </a:defPPr>
      </a:lstStyle>
    </a:tx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 Landscape Template (All Designs).pptx" id="{12443F55-906A-4ACB-9A2F-98B2EB5A6081}" vid="{34CB0787-89DC-4D21-9BBE-BF3E5B2193E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c0d32b7-afc5-4577-b835-8ee209ff46e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0E6A351B58E744BDF5DE913D9738F4" ma:contentTypeVersion="13" ma:contentTypeDescription="Create a new document." ma:contentTypeScope="" ma:versionID="3f7dbbcd3ac9e77d910f14ccc7df6434">
  <xsd:schema xmlns:xsd="http://www.w3.org/2001/XMLSchema" xmlns:xs="http://www.w3.org/2001/XMLSchema" xmlns:p="http://schemas.microsoft.com/office/2006/metadata/properties" xmlns:ns3="3434cde1-f776-4c3f-9525-3f132e87b814" xmlns:ns4="4c0d32b7-afc5-4577-b835-8ee209ff46e1" targetNamespace="http://schemas.microsoft.com/office/2006/metadata/properties" ma:root="true" ma:fieldsID="d10fb32dcf1859980f0078748871d33e" ns3:_="" ns4:_="">
    <xsd:import namespace="3434cde1-f776-4c3f-9525-3f132e87b814"/>
    <xsd:import namespace="4c0d32b7-afc5-4577-b835-8ee209ff46e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_activity" minOccurs="0"/>
                <xsd:element ref="ns4:MediaLengthInSecond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4cde1-f776-4c3f-9525-3f132e87b8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d32b7-afc5-4577-b835-8ee209ff46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FCFFA2-E922-41DC-860B-821ED93E46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F162B5-2E6E-4C8D-881A-803D0DC84FC9}">
  <ds:schemaRefs>
    <ds:schemaRef ds:uri="http://schemas.microsoft.com/office/2006/metadata/properties"/>
    <ds:schemaRef ds:uri="http://purl.org/dc/elements/1.1/"/>
    <ds:schemaRef ds:uri="3434cde1-f776-4c3f-9525-3f132e87b814"/>
    <ds:schemaRef ds:uri="http://purl.org/dc/terms/"/>
    <ds:schemaRef ds:uri="http://purl.org/dc/dcmitype/"/>
    <ds:schemaRef ds:uri="4c0d32b7-afc5-4577-b835-8ee209ff46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0F3EC2B-49BA-4515-A079-BB86439580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4cde1-f776-4c3f-9525-3f132e87b814"/>
    <ds:schemaRef ds:uri="4c0d32b7-afc5-4577-b835-8ee209ff46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Landscape Template (All Designs) (2)</Template>
  <TotalTime>66</TotalTime>
  <Words>86</Words>
  <Application>Microsoft Macintosh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Bahnschrift SemiLight</vt:lpstr>
      <vt:lpstr>Century Gothic</vt:lpstr>
      <vt:lpstr>Helvetica</vt:lpstr>
      <vt:lpstr>Roboto</vt:lpstr>
      <vt:lpstr>Tahoma</vt:lpstr>
      <vt:lpstr>Times New Roman</vt:lpstr>
      <vt:lpstr>Title &amp; Seperator Slides</vt:lpstr>
      <vt:lpstr>PowerPoint Presentation</vt:lpstr>
      <vt:lpstr>Measurements and Moon Observations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Sebastien Wagner</dc:creator>
  <cp:lastModifiedBy>Kevin Turpie</cp:lastModifiedBy>
  <cp:revision>8</cp:revision>
  <cp:lastPrinted>2006-03-06T14:11:17Z</cp:lastPrinted>
  <dcterms:created xsi:type="dcterms:W3CDTF">2023-11-20T10:10:17Z</dcterms:created>
  <dcterms:modified xsi:type="dcterms:W3CDTF">2023-12-01T03:53:13Z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0x010100420E6A351B58E744BDF5DE913D9738F4</vt:lpwstr>
  </property>
  <property fmtid="{D5CDD505-2E9C-101B-9397-08002B2CF9AE}" pid="3" name="DM_DOCNUM">
    <vt:lpwstr>153450</vt:lpwstr>
  </property>
  <property fmtid="{D5CDD505-2E9C-101B-9397-08002B2CF9AE}" pid="4" name="DM_DOCNAME">
    <vt:lpwstr>Presentation Landscape Template (All Designs)</vt:lpwstr>
  </property>
  <property fmtid="{D5CDD505-2E9C-101B-9397-08002B2CF9AE}" pid="5" name="DM_AUTHOR">
    <vt:lpwstr>Anne-Flore Laloe</vt:lpwstr>
  </property>
  <property fmtid="{D5CDD505-2E9C-101B-9397-08002B2CF9AE}" pid="6" name="DM_E_DOC_NO">
    <vt:lpwstr>EUM/GES/TEM/07/2025</vt:lpwstr>
  </property>
  <property fmtid="{D5CDD505-2E9C-101B-9397-08002B2CF9AE}" pid="7" name="DM_E_VER_NO">
    <vt:lpwstr>4</vt:lpwstr>
  </property>
  <property fmtid="{D5CDD505-2E9C-101B-9397-08002B2CF9AE}" pid="8" name="DM_E_ISS_DATE">
    <vt:lpwstr>26 September 2023</vt:lpwstr>
  </property>
  <property fmtid="{D5CDD505-2E9C-101B-9397-08002B2CF9AE}" pid="9" name="DM_E_FROM_PERS2">
    <vt:lpwstr/>
  </property>
  <property fmtid="{D5CDD505-2E9C-101B-9397-08002B2CF9AE}" pid="10" name="DM_E_CONFID">
    <vt:lpwstr/>
  </property>
  <property fmtid="{D5CDD505-2E9C-101B-9397-08002B2CF9AE}" pid="11" name="DM_E_WBS_CODE">
    <vt:lpwstr/>
  </property>
  <property fmtid="{D5CDD505-2E9C-101B-9397-08002B2CF9AE}" pid="12" name="DM_E_DISTRIB">
    <vt:lpwstr/>
  </property>
  <property fmtid="{D5CDD505-2E9C-101B-9397-08002B2CF9AE}" pid="13" name="DIGITAL_SIGNATURE">
    <vt:lpwstr/>
  </property>
</Properties>
</file>