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485" r:id="rId3"/>
    <p:sldId id="486" r:id="rId4"/>
    <p:sldId id="520" r:id="rId5"/>
    <p:sldId id="487" r:id="rId6"/>
    <p:sldId id="488" r:id="rId7"/>
    <p:sldId id="489" r:id="rId8"/>
    <p:sldId id="490" r:id="rId9"/>
    <p:sldId id="491" r:id="rId10"/>
    <p:sldId id="530" r:id="rId11"/>
    <p:sldId id="531" r:id="rId12"/>
    <p:sldId id="499" r:id="rId13"/>
    <p:sldId id="532" r:id="rId14"/>
    <p:sldId id="533" r:id="rId15"/>
    <p:sldId id="526" r:id="rId16"/>
    <p:sldId id="529" r:id="rId17"/>
    <p:sldId id="528" r:id="rId18"/>
    <p:sldId id="525" r:id="rId19"/>
    <p:sldId id="527" r:id="rId20"/>
    <p:sldId id="523" r:id="rId21"/>
    <p:sldId id="535" r:id="rId22"/>
    <p:sldId id="521" r:id="rId23"/>
    <p:sldId id="518" r:id="rId24"/>
    <p:sldId id="53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88229" autoAdjust="0"/>
  </p:normalViewPr>
  <p:slideViewPr>
    <p:cSldViewPr snapToObjects="1">
      <p:cViewPr varScale="1">
        <p:scale>
          <a:sx n="103" d="100"/>
          <a:sy n="103" d="100"/>
        </p:scale>
        <p:origin x="188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29420-14A1-45FD-B3F7-6D9F48F39F6D}" type="datetimeFigureOut">
              <a:rPr lang="en-US" smtClean="0"/>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091986-82C9-47D8-AB00-E5070D4B1394}" type="slidenum">
              <a:rPr lang="en-US" smtClean="0"/>
              <a:t>‹#›</a:t>
            </a:fld>
            <a:endParaRPr lang="en-US"/>
          </a:p>
        </p:txBody>
      </p:sp>
    </p:spTree>
    <p:extLst>
      <p:ext uri="{BB962C8B-B14F-4D97-AF65-F5344CB8AC3E}">
        <p14:creationId xmlns:p14="http://schemas.microsoft.com/office/powerpoint/2010/main" val="363693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SCIAMACHY (</a:t>
            </a:r>
            <a:r>
              <a:rPr lang="en-US" sz="1200" b="0" i="0" kern="1200" dirty="0" err="1" smtClean="0">
                <a:solidFill>
                  <a:schemeClr val="tx1"/>
                </a:solidFill>
                <a:effectLst/>
                <a:latin typeface="+mn-lt"/>
                <a:ea typeface="+mn-ea"/>
                <a:cs typeface="+mn-cs"/>
              </a:rPr>
              <a:t>SCanning</a:t>
            </a:r>
            <a:r>
              <a:rPr lang="en-US" sz="1200" b="0" i="0" kern="1200" dirty="0" smtClean="0">
                <a:solidFill>
                  <a:schemeClr val="tx1"/>
                </a:solidFill>
                <a:effectLst/>
                <a:latin typeface="+mn-lt"/>
                <a:ea typeface="+mn-ea"/>
                <a:cs typeface="+mn-cs"/>
              </a:rPr>
              <a:t> Imaging Absorption </a:t>
            </a:r>
            <a:r>
              <a:rPr lang="en-US" sz="1200" b="0" i="0" kern="1200" dirty="0" err="1" smtClean="0">
                <a:solidFill>
                  <a:schemeClr val="tx1"/>
                </a:solidFill>
                <a:effectLst/>
                <a:latin typeface="+mn-lt"/>
                <a:ea typeface="+mn-ea"/>
                <a:cs typeface="+mn-cs"/>
              </a:rPr>
              <a:t>spectroMeter</a:t>
            </a:r>
            <a:r>
              <a:rPr lang="en-US" sz="1200" b="0" i="0" kern="1200" dirty="0" smtClean="0">
                <a:solidFill>
                  <a:schemeClr val="tx1"/>
                </a:solidFill>
                <a:effectLst/>
                <a:latin typeface="+mn-lt"/>
                <a:ea typeface="+mn-ea"/>
                <a:cs typeface="+mn-cs"/>
              </a:rPr>
              <a:t> for Atmospheric </a:t>
            </a:r>
            <a:r>
              <a:rPr lang="en-US" sz="1200" b="0" i="0" kern="1200" dirty="0" err="1" smtClean="0">
                <a:solidFill>
                  <a:schemeClr val="tx1"/>
                </a:solidFill>
                <a:effectLst/>
                <a:latin typeface="+mn-lt"/>
                <a:ea typeface="+mn-ea"/>
                <a:cs typeface="+mn-cs"/>
              </a:rPr>
              <a:t>CartograpHY</a:t>
            </a:r>
            <a:r>
              <a:rPr lang="en-US" sz="1200" b="0" i="0" kern="1200" dirty="0" smtClean="0">
                <a:solidFill>
                  <a:schemeClr val="tx1"/>
                </a:solidFill>
                <a:effectLst/>
                <a:latin typeface="+mn-lt"/>
                <a:ea typeface="+mn-ea"/>
                <a:cs typeface="+mn-cs"/>
              </a:rPr>
              <a:t>) instrument, operational from 2002  to 2012 aboard the </a:t>
            </a:r>
            <a:r>
              <a:rPr lang="en-US" sz="1200" b="0" i="0" kern="1200" dirty="0" err="1" smtClean="0">
                <a:solidFill>
                  <a:schemeClr val="tx1"/>
                </a:solidFill>
                <a:effectLst/>
                <a:latin typeface="+mn-lt"/>
                <a:ea typeface="+mn-ea"/>
                <a:cs typeface="+mn-cs"/>
              </a:rPr>
              <a:t>Envisat</a:t>
            </a:r>
            <a:r>
              <a:rPr lang="en-US" sz="1200" b="0" i="0" kern="1200" dirty="0" smtClean="0">
                <a:solidFill>
                  <a:schemeClr val="tx1"/>
                </a:solidFill>
                <a:effectLst/>
                <a:latin typeface="+mn-lt"/>
                <a:ea typeface="+mn-ea"/>
                <a:cs typeface="+mn-cs"/>
              </a:rPr>
              <a:t> satellite mission, was designed as an imaging spectrometer equipped with scanning mirrors. These mirrors facilitated the projection of observed light onto a slit, effectively splitting the light across thousands of wavelengths ranging from 240 to 2400nm. The versatility of the scanning mirrors allowed for diverse observations, including Earth nadir, limb, Moon, and Sun, captured at various times and viewing angles throughout the mission.</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 resulting dataset provided by ESA boasts exceptional attributes, including high spectral resolution, an extensive wavelength range, a lengthy time series, diverse viewing geometries, and the incorporation of solar irradiances. Refer to M. </a:t>
            </a:r>
            <a:r>
              <a:rPr lang="en-US" sz="1200" b="0" i="0" kern="1200" dirty="0" err="1" smtClean="0">
                <a:solidFill>
                  <a:schemeClr val="tx1"/>
                </a:solidFill>
                <a:effectLst/>
                <a:latin typeface="+mn-lt"/>
                <a:ea typeface="+mn-ea"/>
                <a:cs typeface="+mn-cs"/>
              </a:rPr>
              <a:t>Krijger's</a:t>
            </a:r>
            <a:r>
              <a:rPr lang="en-US" sz="1200" b="0" i="0" kern="1200" dirty="0" smtClean="0">
                <a:solidFill>
                  <a:schemeClr val="tx1"/>
                </a:solidFill>
                <a:effectLst/>
                <a:latin typeface="+mn-lt"/>
                <a:ea typeface="+mn-ea"/>
                <a:cs typeface="+mn-cs"/>
              </a:rPr>
              <a:t> other presentation for an in-depth exploration of this dataset.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In a study funded by EUMETSAT, the initial version of the lunar model, LESSSR v1.0, was established using a preliminary version of the SCIAMACHY dataset. Notably, this model benefitted from the combination of high spectral resolution data and laboratory measurements of the reflectance properties of various lunar dust constituents, collectively referred to as RELAB, resulting in promising model outcomes. Subsequently, ESA made the decision to embark on a comprehensive recalibration of the raw lunar observations. In a new collaborative endeavor between ESA and EUMETSAT, EUMETSAT provided funding for a study aimed at incorporating this new dataset into the LESSSR model (v1.1). This effort included a meticulous assessment of uncertainties and an exploration of potential enhancements to the lunar model, with the overarching goal of jointly </a:t>
            </a:r>
            <a:r>
              <a:rPr lang="en-US" sz="1200" b="0" i="0" kern="1200" dirty="0" err="1" smtClean="0">
                <a:solidFill>
                  <a:schemeClr val="tx1"/>
                </a:solidFill>
                <a:effectLst/>
                <a:latin typeface="+mn-lt"/>
                <a:ea typeface="+mn-ea"/>
                <a:cs typeface="+mn-cs"/>
              </a:rPr>
              <a:t>intercalibrating</a:t>
            </a:r>
            <a:r>
              <a:rPr lang="en-US" sz="1200" b="0" i="0" kern="1200" dirty="0" smtClean="0">
                <a:solidFill>
                  <a:schemeClr val="tx1"/>
                </a:solidFill>
                <a:effectLst/>
                <a:latin typeface="+mn-lt"/>
                <a:ea typeface="+mn-ea"/>
                <a:cs typeface="+mn-cs"/>
              </a:rPr>
              <a:t> GOME-2 lunar measurements and further improving the LESSSR model.</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This presentation provides a comprehensive outline of the steps involved in the derivation of the LESSSR lunar model from the SCIAMACHY dataset, and a thorough analysis of uncertainties. Furthermore, we offer a preliminary comparative assessment of the LESSSR model alongside existing lunar models and measurements. We conclude by shedding light on the future steps and exciting model prospects within this collaborative project.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 LESSSR model based upon the SCIAMACHY dataset of unique and high-quality lunar observations is slated for public use by EUMETSAT.</a:t>
            </a:r>
            <a:endParaRPr lang="en-US" dirty="0"/>
          </a:p>
        </p:txBody>
      </p:sp>
      <p:sp>
        <p:nvSpPr>
          <p:cNvPr id="4" name="Slide Number Placeholder 3"/>
          <p:cNvSpPr>
            <a:spLocks noGrp="1"/>
          </p:cNvSpPr>
          <p:nvPr>
            <p:ph type="sldNum" sz="quarter" idx="10"/>
          </p:nvPr>
        </p:nvSpPr>
        <p:spPr/>
        <p:txBody>
          <a:bodyPr/>
          <a:lstStyle/>
          <a:p>
            <a:fld id="{6F091986-82C9-47D8-AB00-E5070D4B1394}" type="slidenum">
              <a:rPr lang="en-US" smtClean="0"/>
              <a:t>1</a:t>
            </a:fld>
            <a:endParaRPr lang="en-US"/>
          </a:p>
        </p:txBody>
      </p:sp>
    </p:spTree>
    <p:extLst>
      <p:ext uri="{BB962C8B-B14F-4D97-AF65-F5344CB8AC3E}">
        <p14:creationId xmlns:p14="http://schemas.microsoft.com/office/powerpoint/2010/main" val="1921098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1F1D2-4929-3A49-988C-E14D140FCE2C}" type="datetimeFigureOut">
              <a:rPr lang="en-US" smtClean="0"/>
              <a:pPr/>
              <a:t>12/11/2023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D635A-B178-5F4C-BAEB-008DE54C1FE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9552" y="4077072"/>
            <a:ext cx="8533749" cy="2688130"/>
          </a:xfrm>
          <a:prstGeom prst="rect">
            <a:avLst/>
          </a:prstGeom>
        </p:spPr>
      </p:pic>
    </p:spTree>
    <p:extLst>
      <p:ext uri="{BB962C8B-B14F-4D97-AF65-F5344CB8AC3E}">
        <p14:creationId xmlns:p14="http://schemas.microsoft.com/office/powerpoint/2010/main" val="37601747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11630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9653543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userDrawn="1"/>
        </p:nvSpPr>
        <p:spPr>
          <a:xfrm>
            <a:off x="395536" y="6281562"/>
            <a:ext cx="3653244" cy="369332"/>
          </a:xfrm>
          <a:prstGeom prst="rect">
            <a:avLst/>
          </a:prstGeom>
          <a:noFill/>
        </p:spPr>
        <p:txBody>
          <a:bodyPr wrap="none" rtlCol="0">
            <a:spAutoFit/>
          </a:bodyPr>
          <a:lstStyle/>
          <a:p>
            <a:r>
              <a:rPr lang="en-US" dirty="0" smtClean="0">
                <a:solidFill>
                  <a:schemeClr val="tx2">
                    <a:alpha val="60000"/>
                  </a:schemeClr>
                </a:solidFill>
              </a:rPr>
              <a:t>2023-12-04      krijger@earthspace.nl</a:t>
            </a:r>
            <a:endParaRPr lang="en-US" dirty="0">
              <a:solidFill>
                <a:schemeClr val="tx2">
                  <a:alpha val="60000"/>
                </a:schemeClr>
              </a:solidFill>
            </a:endParaRPr>
          </a:p>
        </p:txBody>
      </p:sp>
      <p:sp>
        <p:nvSpPr>
          <p:cNvPr id="15" name="Bent Arrow 14"/>
          <p:cNvSpPr/>
          <p:nvPr userDrawn="1"/>
        </p:nvSpPr>
        <p:spPr>
          <a:xfrm>
            <a:off x="179512" y="6126164"/>
            <a:ext cx="7632848" cy="739794"/>
          </a:xfrm>
          <a:prstGeom prst="bentArrow">
            <a:avLst>
              <a:gd name="adj1" fmla="val 1773"/>
              <a:gd name="adj2" fmla="val 10539"/>
              <a:gd name="adj3" fmla="val 25000"/>
              <a:gd name="adj4" fmla="val 83783"/>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2927" y="5589240"/>
            <a:ext cx="3905577" cy="1230256"/>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328" y="-1683568"/>
            <a:ext cx="3168352" cy="3010553"/>
          </a:xfrm>
          <a:prstGeom prst="rect">
            <a:avLst/>
          </a:prstGeom>
        </p:spPr>
      </p:pic>
      <p:sp>
        <p:nvSpPr>
          <p:cNvPr id="19" name="Title 18"/>
          <p:cNvSpPr>
            <a:spLocks noGrp="1"/>
          </p:cNvSpPr>
          <p:nvPr>
            <p:ph type="title"/>
          </p:nvPr>
        </p:nvSpPr>
        <p:spPr/>
        <p:txBody>
          <a:bodyPr/>
          <a:lstStyle/>
          <a:p>
            <a:r>
              <a:rPr lang="en-US" smtClean="0"/>
              <a:t>Click to edit Master title style</a:t>
            </a:r>
            <a:endParaRPr lang="en-US"/>
          </a:p>
        </p:txBody>
      </p:sp>
      <p:sp>
        <p:nvSpPr>
          <p:cNvPr id="21" name="Footer Placeholder 20"/>
          <p:cNvSpPr>
            <a:spLocks noGrp="1"/>
          </p:cNvSpPr>
          <p:nvPr>
            <p:ph type="ftr" sz="quarter" idx="11"/>
          </p:nvPr>
        </p:nvSpPr>
        <p:spPr/>
        <p:txBody>
          <a:bodyPr/>
          <a:lstStyle/>
          <a:p>
            <a:fld id="{9AAD635A-B178-5F4C-BAEB-008DE54C1FE7}" type="slidenum">
              <a:rPr lang="en-US" smtClean="0"/>
              <a:pPr/>
              <a:t>‹#›</a:t>
            </a:fld>
            <a:endParaRPr lang="en-US" dirty="0" smtClean="0"/>
          </a:p>
          <a:p>
            <a:endParaRPr lang="en-US" dirty="0"/>
          </a:p>
        </p:txBody>
      </p:sp>
      <p:sp>
        <p:nvSpPr>
          <p:cNvPr id="22" name="Slide Number Placeholder 21"/>
          <p:cNvSpPr>
            <a:spLocks noGrp="1"/>
          </p:cNvSpPr>
          <p:nvPr>
            <p:ph type="sldNum" sz="quarter" idx="12"/>
          </p:nvPr>
        </p:nvSpPr>
        <p:spPr/>
        <p:txBody>
          <a:bodyPr/>
          <a:lstStyle/>
          <a:p>
            <a:fld id="{9AAD635A-B178-5F4C-BAEB-008DE54C1FE7}" type="slidenum">
              <a:rPr lang="en-US" smtClean="0"/>
              <a:pPr/>
              <a:t>‹#›</a:t>
            </a:fld>
            <a:endParaRPr lang="en-US" dirty="0"/>
          </a:p>
        </p:txBody>
      </p:sp>
      <p:sp>
        <p:nvSpPr>
          <p:cNvPr id="24" name="Rectangle 23"/>
          <p:cNvSpPr/>
          <p:nvPr userDrawn="1"/>
        </p:nvSpPr>
        <p:spPr>
          <a:xfrm>
            <a:off x="4355976" y="6352143"/>
            <a:ext cx="396262" cy="307777"/>
          </a:xfrm>
          <a:prstGeom prst="rect">
            <a:avLst/>
          </a:prstGeom>
        </p:spPr>
        <p:txBody>
          <a:bodyPr wrap="none">
            <a:spAutoFit/>
          </a:bodyPr>
          <a:lstStyle/>
          <a:p>
            <a:fld id="{9AAD635A-B178-5F4C-BAEB-008DE54C1FE7}" type="slidenum">
              <a:rPr lang="en-US" sz="1400" smtClean="0">
                <a:solidFill>
                  <a:schemeClr val="tx2">
                    <a:lumMod val="40000"/>
                    <a:lumOff val="60000"/>
                  </a:schemeClr>
                </a:solidFill>
              </a:rPr>
              <a:pPr/>
              <a:t>‹#›</a:t>
            </a:fld>
            <a:endParaRPr lang="en-US" sz="1400" dirty="0">
              <a:solidFill>
                <a:schemeClr val="tx2">
                  <a:lumMod val="40000"/>
                  <a:lumOff val="60000"/>
                </a:schemeClr>
              </a:solidFill>
            </a:endParaRPr>
          </a:p>
        </p:txBody>
      </p:sp>
    </p:spTree>
    <p:extLst>
      <p:ext uri="{BB962C8B-B14F-4D97-AF65-F5344CB8AC3E}">
        <p14:creationId xmlns:p14="http://schemas.microsoft.com/office/powerpoint/2010/main" val="23436530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17191682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5586087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1392219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39946653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19888188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34255522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1F1D2-4929-3A49-988C-E14D140FCE2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D635A-B178-5F4C-BAEB-008DE54C1FE7}" type="slidenum">
              <a:rPr lang="en-US" smtClean="0"/>
              <a:pPr/>
              <a:t>‹#›</a:t>
            </a:fld>
            <a:endParaRPr lang="en-US"/>
          </a:p>
        </p:txBody>
      </p:sp>
    </p:spTree>
    <p:extLst>
      <p:ext uri="{BB962C8B-B14F-4D97-AF65-F5344CB8AC3E}">
        <p14:creationId xmlns:p14="http://schemas.microsoft.com/office/powerpoint/2010/main" val="42079379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
              <a:schemeClr val="accent1">
                <a:tint val="44500"/>
                <a:satMod val="160000"/>
              </a:schemeClr>
            </a:gs>
            <a:gs pos="22000">
              <a:schemeClr val="accent1">
                <a:tint val="23500"/>
                <a:satMod val="160000"/>
                <a:lumMod val="0"/>
                <a:lumOff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1F1D2-4929-3A49-988C-E14D140FCE2C}"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D635A-B178-5F4C-BAEB-008DE54C1FE7}" type="slidenum">
              <a:rPr lang="en-US" smtClean="0"/>
              <a:pPr/>
              <a:t>‹#›</a:t>
            </a:fld>
            <a:endParaRPr lang="en-US"/>
          </a:p>
        </p:txBody>
      </p:sp>
    </p:spTree>
    <p:extLst>
      <p:ext uri="{BB962C8B-B14F-4D97-AF65-F5344CB8AC3E}">
        <p14:creationId xmlns:p14="http://schemas.microsoft.com/office/powerpoint/2010/main" val="2752386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76275"/>
            <a:ext cx="7772400" cy="1470025"/>
          </a:xfrm>
        </p:spPr>
        <p:txBody>
          <a:bodyPr>
            <a:normAutofit/>
          </a:bodyPr>
          <a:lstStyle/>
          <a:p>
            <a:r>
              <a:rPr lang="en-US" dirty="0"/>
              <a:t>The New SCIAMACHY Lunar Dataset</a:t>
            </a:r>
            <a:endParaRPr dirty="0"/>
          </a:p>
        </p:txBody>
      </p:sp>
      <p:sp>
        <p:nvSpPr>
          <p:cNvPr id="3" name="Subtitle 2"/>
          <p:cNvSpPr>
            <a:spLocks noGrp="1"/>
          </p:cNvSpPr>
          <p:nvPr>
            <p:ph type="subTitle" idx="1"/>
          </p:nvPr>
        </p:nvSpPr>
        <p:spPr>
          <a:xfrm>
            <a:off x="1403648" y="2357388"/>
            <a:ext cx="6400800" cy="1152128"/>
          </a:xfrm>
        </p:spPr>
        <p:txBody>
          <a:bodyPr>
            <a:normAutofit/>
          </a:bodyPr>
          <a:lstStyle/>
          <a:p>
            <a:endParaRPr lang="en-US" dirty="0" smtClean="0"/>
          </a:p>
        </p:txBody>
      </p:sp>
      <p:sp>
        <p:nvSpPr>
          <p:cNvPr id="4" name="Subtitle 2"/>
          <p:cNvSpPr txBox="1">
            <a:spLocks/>
          </p:cNvSpPr>
          <p:nvPr/>
        </p:nvSpPr>
        <p:spPr>
          <a:xfrm>
            <a:off x="1556048" y="3494116"/>
            <a:ext cx="6400800" cy="2023116"/>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dirty="0"/>
              <a:t>M. Krijger (ESS), </a:t>
            </a:r>
            <a:r>
              <a:rPr lang="en-US" sz="2800" dirty="0" smtClean="0"/>
              <a:t/>
            </a:r>
            <a:br>
              <a:rPr lang="en-US" sz="2800" dirty="0" smtClean="0"/>
            </a:br>
            <a:r>
              <a:rPr lang="en-US" sz="2800" dirty="0" smtClean="0"/>
              <a:t>A</a:t>
            </a:r>
            <a:r>
              <a:rPr lang="en-US" sz="2800" dirty="0"/>
              <a:t>. </a:t>
            </a:r>
            <a:r>
              <a:rPr lang="en-US" sz="2800" dirty="0" err="1"/>
              <a:t>Dehn</a:t>
            </a:r>
            <a:r>
              <a:rPr lang="en-US" sz="2800" dirty="0"/>
              <a:t> (ESA), S. Wagner (EUMETSAT</a:t>
            </a:r>
            <a:r>
              <a:rPr lang="en-US" sz="2800" dirty="0" smtClean="0"/>
              <a:t>),</a:t>
            </a:r>
            <a:br>
              <a:rPr lang="en-US" sz="2800" dirty="0" smtClean="0"/>
            </a:br>
            <a:r>
              <a:rPr lang="en-US" sz="2800" dirty="0" smtClean="0"/>
              <a:t> </a:t>
            </a:r>
            <a:r>
              <a:rPr lang="en-US" sz="2800" dirty="0"/>
              <a:t>G. </a:t>
            </a:r>
            <a:r>
              <a:rPr lang="en-US" sz="2800" dirty="0" err="1"/>
              <a:t>Lichterberg</a:t>
            </a:r>
            <a:r>
              <a:rPr lang="en-US" sz="2800" dirty="0"/>
              <a:t> (DLR), A Kumar (DLR), </a:t>
            </a:r>
            <a:r>
              <a:rPr lang="en-US" sz="2800" dirty="0" smtClean="0"/>
              <a:t/>
            </a:r>
            <a:br>
              <a:rPr lang="en-US" sz="2800" dirty="0" smtClean="0"/>
            </a:br>
            <a:r>
              <a:rPr lang="en-US" sz="2800" dirty="0" smtClean="0"/>
              <a:t>B</a:t>
            </a:r>
            <a:r>
              <a:rPr lang="en-US" sz="2800" dirty="0"/>
              <a:t>. </a:t>
            </a:r>
            <a:r>
              <a:rPr lang="en-US" sz="2800" dirty="0" err="1"/>
              <a:t>Aberle</a:t>
            </a:r>
            <a:r>
              <a:rPr lang="en-US" sz="2800" dirty="0"/>
              <a:t> (DLR), K </a:t>
            </a:r>
            <a:r>
              <a:rPr lang="en-US" sz="2800" dirty="0" err="1"/>
              <a:t>Bramstedt</a:t>
            </a:r>
            <a:r>
              <a:rPr lang="en-US" sz="2800" dirty="0"/>
              <a:t> (IUP)</a:t>
            </a:r>
            <a:br>
              <a:rPr lang="en-US" sz="2800" dirty="0"/>
            </a:br>
            <a:endParaRPr lang="en-US" sz="2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4824"/>
            <a:ext cx="2562093" cy="2434489"/>
          </a:xfrm>
          <a:prstGeom prst="rect">
            <a:avLst/>
          </a:prstGeom>
        </p:spPr>
      </p:pic>
      <p:grpSp>
        <p:nvGrpSpPr>
          <p:cNvPr id="7" name="Group 6"/>
          <p:cNvGrpSpPr/>
          <p:nvPr/>
        </p:nvGrpSpPr>
        <p:grpSpPr>
          <a:xfrm>
            <a:off x="9047042" y="4382187"/>
            <a:ext cx="3458816" cy="1022135"/>
            <a:chOff x="9047042" y="4382187"/>
            <a:chExt cx="3458816" cy="1022135"/>
          </a:xfrm>
        </p:grpSpPr>
        <p:sp>
          <p:nvSpPr>
            <p:cNvPr id="6" name="TextBox 5"/>
            <p:cNvSpPr txBox="1"/>
            <p:nvPr/>
          </p:nvSpPr>
          <p:spPr>
            <a:xfrm rot="19460163">
              <a:off x="9811956" y="4382187"/>
              <a:ext cx="1928990" cy="400110"/>
            </a:xfrm>
            <a:prstGeom prst="rect">
              <a:avLst/>
            </a:prstGeom>
            <a:noFill/>
          </p:spPr>
          <p:txBody>
            <a:bodyPr wrap="none" rtlCol="0">
              <a:spAutoFit/>
            </a:bodyPr>
            <a:lstStyle/>
            <a:p>
              <a:r>
                <a:rPr lang="en-US" sz="2000" b="1" dirty="0" smtClean="0"/>
                <a:t>Study funded by</a:t>
              </a:r>
            </a:p>
          </p:txBody>
        </p:sp>
        <p:pic>
          <p:nvPicPr>
            <p:cNvPr id="8" name="Picture 2" descr="D:\Thijs_Graphic_Collection\logo\EUMETSAT_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20935">
              <a:off x="9047042" y="4548682"/>
              <a:ext cx="3458816" cy="8556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D:\ESS_datafiles\SCIA\FDR4ATMOS\2003test\Moon_only\level1b_reprocessing_V10_moon_20211018\Plots\ess002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05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descr="D:\ESS_datafiles\SCIA\FDR4ATMOS\2003test\Moon_only\level1b_reprocessing_V10_moon_20211018\Plots\ess002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187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FDR4ATMOS: Convert to Reflectance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5781"/>
            <a:ext cx="8229600" cy="4114800"/>
          </a:xfrm>
        </p:spPr>
      </p:pic>
      <p:sp>
        <p:nvSpPr>
          <p:cNvPr id="7" name="TextBox 6"/>
          <p:cNvSpPr txBox="1"/>
          <p:nvPr/>
        </p:nvSpPr>
        <p:spPr>
          <a:xfrm>
            <a:off x="4067944" y="5663306"/>
            <a:ext cx="1178528" cy="261610"/>
          </a:xfrm>
          <a:prstGeom prst="rect">
            <a:avLst/>
          </a:prstGeom>
          <a:noFill/>
        </p:spPr>
        <p:txBody>
          <a:bodyPr wrap="none" rtlCol="0">
            <a:spAutoFit/>
          </a:bodyPr>
          <a:lstStyle/>
          <a:p>
            <a:r>
              <a:rPr lang="en-US" sz="1100" dirty="0" smtClean="0"/>
              <a:t>Wavelength [nm]</a:t>
            </a:r>
            <a:endParaRPr lang="en-US" sz="1100" dirty="0"/>
          </a:p>
        </p:txBody>
      </p:sp>
      <p:sp>
        <p:nvSpPr>
          <p:cNvPr id="8" name="TextBox 7"/>
          <p:cNvSpPr txBox="1"/>
          <p:nvPr/>
        </p:nvSpPr>
        <p:spPr>
          <a:xfrm rot="16200000">
            <a:off x="-664902" y="3470982"/>
            <a:ext cx="2505814" cy="261610"/>
          </a:xfrm>
          <a:prstGeom prst="rect">
            <a:avLst/>
          </a:prstGeom>
          <a:noFill/>
        </p:spPr>
        <p:txBody>
          <a:bodyPr wrap="none" rtlCol="0">
            <a:spAutoFit/>
          </a:bodyPr>
          <a:lstStyle/>
          <a:p>
            <a:r>
              <a:rPr lang="en-US" sz="1100" dirty="0" smtClean="0"/>
              <a:t>Reflectance as measured by SCIAMACHY</a:t>
            </a:r>
            <a:endParaRPr lang="en-US" sz="1100" dirty="0"/>
          </a:p>
        </p:txBody>
      </p:sp>
      <p:sp>
        <p:nvSpPr>
          <p:cNvPr id="2" name="TextBox 1"/>
          <p:cNvSpPr txBox="1"/>
          <p:nvPr/>
        </p:nvSpPr>
        <p:spPr>
          <a:xfrm>
            <a:off x="2843808" y="1340768"/>
            <a:ext cx="5693931" cy="369332"/>
          </a:xfrm>
          <a:prstGeom prst="rect">
            <a:avLst/>
          </a:prstGeom>
          <a:noFill/>
        </p:spPr>
        <p:txBody>
          <a:bodyPr wrap="none" rtlCol="0">
            <a:spAutoFit/>
          </a:bodyPr>
          <a:lstStyle/>
          <a:p>
            <a:r>
              <a:rPr lang="en-US" dirty="0" smtClean="0"/>
              <a:t>Account for scanning speed, duration, distance, slit size, </a:t>
            </a:r>
            <a:r>
              <a:rPr lang="en-US" dirty="0" err="1" smtClean="0"/>
              <a:t>etc</a:t>
            </a:r>
            <a:endParaRPr lang="en-US" dirty="0"/>
          </a:p>
        </p:txBody>
      </p:sp>
    </p:spTree>
    <p:extLst>
      <p:ext uri="{BB962C8B-B14F-4D97-AF65-F5344CB8AC3E}">
        <p14:creationId xmlns:p14="http://schemas.microsoft.com/office/powerpoint/2010/main" val="3401230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descr="D:\ESS_datafiles\SCIA\FDR4ATMOS\2003test\Moon_only\level1b_reprocessing_V10_moon_20211018\Plots\ess000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79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descr="D:\ESS_datafiles\SCIA\FDR4ATMOS\2003test\Moon_only\level1b_reprocessing_V10_moon_20211018\Plots\ess000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56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Issue V10</a:t>
            </a:r>
            <a:endParaRPr lang="en-US" dirty="0"/>
          </a:p>
        </p:txBody>
      </p:sp>
      <p:pic>
        <p:nvPicPr>
          <p:cNvPr id="2050" name="Picture 2" descr="D:\Dropbox\Consultancy\P18_ESS_MoonModel\Plots_rev07_fixedetapol\SCIA_etalonpolcorr_001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62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D:\Dropbox\Consultancy\P18_ESS_MoonModel\Plots\SCIA_etalonpolcorr_004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Dropbox\Consultancy\P18_ESS_MoonModel\Plots_rev07_fixedetapol\SCIA_etalonpolcorr_00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704" y="332656"/>
            <a:ext cx="3341171"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977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D:\Dropbox\Consultancy\P18_ESS_MoonModel\Plots\SCIA_etalonpolcorr_004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45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D:\Dropbox\Consultancy\P18_ESS_MoonModel\Plots\SCIA_etalonpolcorr_004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413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2050" name="Picture 2" descr="D:\Dropbox\Consultancy\P18_ESS_MoonModel\Plots_rev07_fixedetapol\SCIA_etalonpolcorr_001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62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dirty="0" smtClean="0"/>
              <a:t>SCIAMACHY on ENVISAT</a:t>
            </a:r>
            <a:endParaRPr lang="en-US" sz="3600" dirty="0"/>
          </a:p>
        </p:txBody>
      </p:sp>
      <p:pic>
        <p:nvPicPr>
          <p:cNvPr id="6" name="Content Placeholder 5" descr="fig_2_1.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295400"/>
            <a:ext cx="7392119" cy="4840716"/>
          </a:xfrm>
        </p:spPr>
      </p:pic>
    </p:spTree>
    <p:extLst>
      <p:ext uri="{BB962C8B-B14F-4D97-AF65-F5344CB8AC3E}">
        <p14:creationId xmlns:p14="http://schemas.microsoft.com/office/powerpoint/2010/main" val="3652054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3074" name="Picture 2" descr="D:\Dropbox\Consultancy\P18_ESS_MoonModel\Plots_rev07_fixedetapol\SCIA_etalonpolcorr_002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30" y="1600200"/>
            <a:ext cx="7241540"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4168" y="1124744"/>
            <a:ext cx="2879699" cy="369332"/>
          </a:xfrm>
          <a:prstGeom prst="rect">
            <a:avLst/>
          </a:prstGeom>
          <a:noFill/>
        </p:spPr>
        <p:txBody>
          <a:bodyPr wrap="none" rtlCol="0">
            <a:spAutoFit/>
          </a:bodyPr>
          <a:lstStyle/>
          <a:p>
            <a:r>
              <a:rPr lang="en-US" dirty="0" smtClean="0"/>
              <a:t>Full ESA investigation started</a:t>
            </a:r>
            <a:endParaRPr lang="en-US" dirty="0"/>
          </a:p>
        </p:txBody>
      </p:sp>
    </p:spTree>
    <p:extLst>
      <p:ext uri="{BB962C8B-B14F-4D97-AF65-F5344CB8AC3E}">
        <p14:creationId xmlns:p14="http://schemas.microsoft.com/office/powerpoint/2010/main" val="1652498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Warning?</a:t>
            </a:r>
            <a:endParaRPr lang="en-US" dirty="0"/>
          </a:p>
        </p:txBody>
      </p:sp>
      <p:pic>
        <p:nvPicPr>
          <p:cNvPr id="5122" name="Picture 2" descr="D:\ESS_datafiles\SCIA\FDR4ATMOS\2003test\Moon_only\level1b_reprocessing_V10_moon_20211018\Plots\ess001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40205" y="5661248"/>
            <a:ext cx="1683923" cy="307777"/>
          </a:xfrm>
          <a:prstGeom prst="rect">
            <a:avLst/>
          </a:prstGeom>
          <a:solidFill>
            <a:schemeClr val="bg1"/>
          </a:solidFill>
        </p:spPr>
        <p:txBody>
          <a:bodyPr wrap="none" rtlCol="0">
            <a:spAutoFit/>
          </a:bodyPr>
          <a:lstStyle/>
          <a:p>
            <a:r>
              <a:rPr lang="en-US" sz="1400" dirty="0" smtClean="0"/>
              <a:t>Second Mirror Angle</a:t>
            </a:r>
            <a:endParaRPr lang="en-US" sz="1400" dirty="0"/>
          </a:p>
        </p:txBody>
      </p:sp>
      <p:sp>
        <p:nvSpPr>
          <p:cNvPr id="4" name="TextBox 3"/>
          <p:cNvSpPr txBox="1"/>
          <p:nvPr/>
        </p:nvSpPr>
        <p:spPr>
          <a:xfrm>
            <a:off x="5868144" y="2204864"/>
            <a:ext cx="2307427" cy="369332"/>
          </a:xfrm>
          <a:prstGeom prst="rect">
            <a:avLst/>
          </a:prstGeom>
          <a:noFill/>
        </p:spPr>
        <p:txBody>
          <a:bodyPr wrap="none" rtlCol="0">
            <a:spAutoFit/>
          </a:bodyPr>
          <a:lstStyle/>
          <a:p>
            <a:r>
              <a:rPr lang="en-US" dirty="0" smtClean="0"/>
              <a:t>Due Orbital mechanics</a:t>
            </a:r>
            <a:endParaRPr lang="en-US" dirty="0"/>
          </a:p>
        </p:txBody>
      </p:sp>
    </p:spTree>
    <p:extLst>
      <p:ext uri="{BB962C8B-B14F-4D97-AF65-F5344CB8AC3E}">
        <p14:creationId xmlns:p14="http://schemas.microsoft.com/office/powerpoint/2010/main" val="2941377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FDR4ATMOS NPL study:</a:t>
            </a:r>
          </a:p>
          <a:p>
            <a:pPr lvl="1"/>
            <a:r>
              <a:rPr lang="en-US" dirty="0" smtClean="0"/>
              <a:t>Absolute Uncertainty</a:t>
            </a:r>
          </a:p>
          <a:p>
            <a:pPr lvl="2"/>
            <a:r>
              <a:rPr lang="en-US" dirty="0"/>
              <a:t>(</a:t>
            </a:r>
            <a:r>
              <a:rPr lang="en-US" dirty="0" smtClean="0"/>
              <a:t>Lunar) Radiance 1.5%-2.2%</a:t>
            </a:r>
          </a:p>
          <a:p>
            <a:pPr lvl="2"/>
            <a:r>
              <a:rPr lang="en-US" dirty="0"/>
              <a:t>Solar Irradiances </a:t>
            </a:r>
            <a:r>
              <a:rPr lang="en-US" dirty="0" smtClean="0"/>
              <a:t>2%-2.7%</a:t>
            </a:r>
            <a:endParaRPr lang="en-US" dirty="0"/>
          </a:p>
          <a:p>
            <a:pPr lvl="2"/>
            <a:r>
              <a:rPr lang="en-US" dirty="0" smtClean="0"/>
              <a:t>Correlated (due calibration distance uncertainty)</a:t>
            </a:r>
          </a:p>
          <a:p>
            <a:pPr lvl="2"/>
            <a:r>
              <a:rPr lang="en-US" dirty="0" smtClean="0"/>
              <a:t>(Lunar) reflectance 1.3-2% </a:t>
            </a:r>
          </a:p>
          <a:p>
            <a:pPr lvl="1"/>
            <a:r>
              <a:rPr lang="en-US" dirty="0" smtClean="0"/>
              <a:t>Relative Uncertainty (preliminary)</a:t>
            </a:r>
          </a:p>
          <a:p>
            <a:pPr lvl="2"/>
            <a:r>
              <a:rPr lang="en-US" dirty="0"/>
              <a:t>(Lunar) </a:t>
            </a:r>
            <a:r>
              <a:rPr lang="en-US" dirty="0" smtClean="0"/>
              <a:t>Radiance 0.2%-0.5%</a:t>
            </a:r>
            <a:endParaRPr lang="en-US" dirty="0"/>
          </a:p>
          <a:p>
            <a:pPr lvl="2"/>
            <a:r>
              <a:rPr lang="en-US" dirty="0"/>
              <a:t>Solar </a:t>
            </a:r>
            <a:r>
              <a:rPr lang="en-US" dirty="0" smtClean="0"/>
              <a:t>Irradiances 1.4-1.8%</a:t>
            </a:r>
          </a:p>
          <a:p>
            <a:pPr lvl="2"/>
            <a:r>
              <a:rPr lang="en-US" dirty="0" smtClean="0"/>
              <a:t>(</a:t>
            </a:r>
            <a:r>
              <a:rPr lang="en-US" dirty="0"/>
              <a:t>Lunar) </a:t>
            </a:r>
            <a:r>
              <a:rPr lang="en-US" dirty="0" smtClean="0"/>
              <a:t>reflectance 1.4%-1.9%</a:t>
            </a:r>
            <a:endParaRPr lang="en-US" dirty="0"/>
          </a:p>
          <a:p>
            <a:pPr lvl="2"/>
            <a:endParaRPr lang="en-US" dirty="0" smtClean="0"/>
          </a:p>
          <a:p>
            <a:pPr lvl="1"/>
            <a:endParaRPr lang="en-US" dirty="0" smtClean="0"/>
          </a:p>
          <a:p>
            <a:endParaRPr lang="en-US" dirty="0" smtClean="0"/>
          </a:p>
          <a:p>
            <a:pPr lvl="1"/>
            <a:endParaRPr lang="en-US" dirty="0" smtClean="0"/>
          </a:p>
          <a:p>
            <a:endParaRPr lang="en-US" dirty="0"/>
          </a:p>
        </p:txBody>
      </p:sp>
      <p:sp>
        <p:nvSpPr>
          <p:cNvPr id="3" name="Title 2"/>
          <p:cNvSpPr>
            <a:spLocks noGrp="1"/>
          </p:cNvSpPr>
          <p:nvPr>
            <p:ph type="title"/>
          </p:nvPr>
        </p:nvSpPr>
        <p:spPr/>
        <p:txBody>
          <a:bodyPr/>
          <a:lstStyle/>
          <a:p>
            <a:r>
              <a:rPr lang="en-US" dirty="0" smtClean="0"/>
              <a:t>The Uncertainties</a:t>
            </a:r>
            <a:endParaRPr lang="en-US" dirty="0"/>
          </a:p>
        </p:txBody>
      </p:sp>
    </p:spTree>
    <p:extLst>
      <p:ext uri="{BB962C8B-B14F-4D97-AF65-F5344CB8AC3E}">
        <p14:creationId xmlns:p14="http://schemas.microsoft.com/office/powerpoint/2010/main" val="4292095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Make available to public</a:t>
            </a:r>
          </a:p>
          <a:p>
            <a:pPr lvl="1"/>
            <a:r>
              <a:rPr lang="en-US" dirty="0" smtClean="0"/>
              <a:t>Official ESA release once LSICS format decided </a:t>
            </a:r>
          </a:p>
          <a:p>
            <a:pPr lvl="1">
              <a:buFont typeface="Wingdings"/>
              <a:buChar char="à"/>
            </a:pPr>
            <a:r>
              <a:rPr lang="en-US" dirty="0" smtClean="0">
                <a:sym typeface="Wingdings" panose="05000000000000000000" pitchFamily="2" charset="2"/>
              </a:rPr>
              <a:t>SCIAMACHY Lunar </a:t>
            </a:r>
            <a:r>
              <a:rPr lang="en-US" dirty="0" smtClean="0"/>
              <a:t>V10 (with issue)</a:t>
            </a:r>
          </a:p>
          <a:p>
            <a:r>
              <a:rPr lang="en-US" dirty="0" smtClean="0"/>
              <a:t>Investigate Issue</a:t>
            </a:r>
          </a:p>
          <a:p>
            <a:pPr lvl="1"/>
            <a:r>
              <a:rPr lang="en-US" dirty="0" smtClean="0"/>
              <a:t>Reprocessing Mid 2024</a:t>
            </a:r>
          </a:p>
          <a:p>
            <a:pPr marL="457200" lvl="1" indent="0">
              <a:buNone/>
            </a:pPr>
            <a:r>
              <a:rPr lang="en-US" dirty="0" smtClean="0">
                <a:sym typeface="Wingdings" panose="05000000000000000000" pitchFamily="2" charset="2"/>
              </a:rPr>
              <a:t> SCIAMACHY Lunar V10.1</a:t>
            </a:r>
            <a:endParaRPr lang="en-US" dirty="0" smtClean="0"/>
          </a:p>
          <a:p>
            <a:r>
              <a:rPr lang="en-US" dirty="0" smtClean="0"/>
              <a:t>Derive lunar model</a:t>
            </a:r>
          </a:p>
          <a:p>
            <a:pPr marL="457200" lvl="1" indent="0">
              <a:buNone/>
            </a:pPr>
            <a:r>
              <a:rPr lang="en-US" dirty="0" smtClean="0">
                <a:sym typeface="Wingdings" panose="05000000000000000000" pitchFamily="2" charset="2"/>
              </a:rPr>
              <a:t> </a:t>
            </a:r>
            <a:r>
              <a:rPr lang="en-US" dirty="0" smtClean="0"/>
              <a:t>LESSR v1.1, v2.0 (presentation later)</a:t>
            </a:r>
          </a:p>
          <a:p>
            <a:r>
              <a:rPr lang="en-US" dirty="0" smtClean="0"/>
              <a:t>Include with other lunar dataset</a:t>
            </a:r>
          </a:p>
          <a:p>
            <a:pPr lvl="1"/>
            <a:r>
              <a:rPr lang="en-US" dirty="0" smtClean="0"/>
              <a:t>GOME2 lunar dataset</a:t>
            </a:r>
          </a:p>
          <a:p>
            <a:pPr lvl="1"/>
            <a:r>
              <a:rPr lang="en-US" dirty="0" smtClean="0"/>
              <a:t>LIME lunar dataset</a:t>
            </a:r>
          </a:p>
          <a:p>
            <a:pPr lvl="1"/>
            <a:r>
              <a:rPr lang="en-US" dirty="0" smtClean="0"/>
              <a:t>Others?</a:t>
            </a:r>
          </a:p>
          <a:p>
            <a:pPr marL="457200" lvl="1" indent="0">
              <a:buNone/>
            </a:pPr>
            <a:r>
              <a:rPr lang="en-US" dirty="0">
                <a:sym typeface="Wingdings" panose="05000000000000000000" pitchFamily="2" charset="2"/>
              </a:rPr>
              <a:t> </a:t>
            </a:r>
            <a:r>
              <a:rPr lang="en-US" dirty="0"/>
              <a:t>LESSR </a:t>
            </a:r>
            <a:r>
              <a:rPr lang="en-US" dirty="0" smtClean="0"/>
              <a:t>v3.0</a:t>
            </a:r>
            <a:endParaRPr lang="en-US" dirty="0"/>
          </a:p>
          <a:p>
            <a:pPr lvl="1"/>
            <a:endParaRPr lang="en-US" dirty="0" smtClean="0"/>
          </a:p>
          <a:p>
            <a:endParaRPr lang="en-US" dirty="0" smtClean="0"/>
          </a:p>
        </p:txBody>
      </p:sp>
      <p:sp>
        <p:nvSpPr>
          <p:cNvPr id="3" name="Title 2"/>
          <p:cNvSpPr>
            <a:spLocks noGrp="1"/>
          </p:cNvSpPr>
          <p:nvPr>
            <p:ph type="title"/>
          </p:nvPr>
        </p:nvSpPr>
        <p:spPr/>
        <p:txBody>
          <a:bodyPr/>
          <a:lstStyle/>
          <a:p>
            <a:r>
              <a:rPr lang="en-US" dirty="0" smtClean="0"/>
              <a:t>Future</a:t>
            </a:r>
            <a:endParaRPr lang="en-US" dirty="0"/>
          </a:p>
        </p:txBody>
      </p:sp>
    </p:spTree>
    <p:extLst>
      <p:ext uri="{BB962C8B-B14F-4D97-AF65-F5344CB8AC3E}">
        <p14:creationId xmlns:p14="http://schemas.microsoft.com/office/powerpoint/2010/main" val="418246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New SCIAMACHY data v10</a:t>
            </a:r>
          </a:p>
          <a:p>
            <a:r>
              <a:rPr lang="en-US" dirty="0" smtClean="0"/>
              <a:t>Official release soon (pending LSICS format)</a:t>
            </a:r>
          </a:p>
          <a:p>
            <a:r>
              <a:rPr lang="en-US" dirty="0" smtClean="0"/>
              <a:t>The Good</a:t>
            </a:r>
          </a:p>
          <a:p>
            <a:pPr lvl="1"/>
            <a:r>
              <a:rPr lang="en-US" dirty="0" smtClean="0"/>
              <a:t>Over 1100 geometries/measurements</a:t>
            </a:r>
          </a:p>
          <a:p>
            <a:pPr lvl="1"/>
            <a:r>
              <a:rPr lang="en-US" dirty="0" smtClean="0"/>
              <a:t>Hyperspectral 218-2386nm</a:t>
            </a:r>
          </a:p>
          <a:p>
            <a:pPr lvl="1"/>
            <a:r>
              <a:rPr lang="en-US" dirty="0" smtClean="0"/>
              <a:t>High relative accuracy</a:t>
            </a:r>
          </a:p>
          <a:p>
            <a:pPr lvl="1"/>
            <a:r>
              <a:rPr lang="en-US" dirty="0" smtClean="0"/>
              <a:t>On board solar irradiance measurement</a:t>
            </a:r>
          </a:p>
          <a:p>
            <a:r>
              <a:rPr lang="en-US" dirty="0" smtClean="0"/>
              <a:t>The Bad</a:t>
            </a:r>
          </a:p>
          <a:p>
            <a:pPr lvl="1"/>
            <a:r>
              <a:rPr lang="en-US" dirty="0" smtClean="0"/>
              <a:t>Coupling mirror angle (calibration) and phase</a:t>
            </a:r>
          </a:p>
          <a:p>
            <a:pPr lvl="1"/>
            <a:r>
              <a:rPr lang="en-US" dirty="0" smtClean="0"/>
              <a:t>Degradation correction issue (patchable, investigation)</a:t>
            </a:r>
          </a:p>
          <a:p>
            <a:r>
              <a:rPr lang="en-US" dirty="0" smtClean="0"/>
              <a:t>The Uncertainties</a:t>
            </a:r>
          </a:p>
          <a:p>
            <a:pPr lvl="1"/>
            <a:r>
              <a:rPr lang="en-US" dirty="0" smtClean="0"/>
              <a:t>Absolute/Relative &lt;2% </a:t>
            </a:r>
          </a:p>
          <a:p>
            <a:endParaRPr lang="en-US" dirty="0"/>
          </a:p>
        </p:txBody>
      </p:sp>
      <p:sp>
        <p:nvSpPr>
          <p:cNvPr id="3" name="Title 2"/>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1390498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The instrument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Imaging spectrometer</a:t>
            </a:r>
          </a:p>
          <a:p>
            <a:r>
              <a:rPr lang="en-US" dirty="0" smtClean="0"/>
              <a:t>Spatial dimensions through scan </a:t>
            </a:r>
            <a:r>
              <a:rPr lang="en-US" dirty="0" err="1" smtClean="0"/>
              <a:t>mirror(s</a:t>
            </a:r>
            <a:r>
              <a:rPr lang="en-US" dirty="0" smtClean="0"/>
              <a:t>):</a:t>
            </a:r>
          </a:p>
          <a:p>
            <a:pPr lvl="1"/>
            <a:r>
              <a:rPr lang="en-US" dirty="0" err="1" smtClean="0"/>
              <a:t>IFoV</a:t>
            </a:r>
            <a:r>
              <a:rPr lang="en-US" dirty="0" smtClean="0"/>
              <a:t>: 0.045 degrees by 1.8 degrees</a:t>
            </a:r>
          </a:p>
          <a:p>
            <a:r>
              <a:rPr lang="en-US" dirty="0" smtClean="0"/>
              <a:t>Spectral dimension through 8-channel spectrometer, 8192 wavelengths:</a:t>
            </a:r>
          </a:p>
          <a:p>
            <a:pPr lvl="1"/>
            <a:r>
              <a:rPr lang="en-US" dirty="0" smtClean="0"/>
              <a:t>214 nm to 1773 nm</a:t>
            </a:r>
          </a:p>
          <a:p>
            <a:pPr lvl="1"/>
            <a:r>
              <a:rPr lang="en-US" dirty="0" smtClean="0"/>
              <a:t>1934 nm to 2044 nm</a:t>
            </a:r>
          </a:p>
          <a:p>
            <a:pPr lvl="1"/>
            <a:r>
              <a:rPr lang="en-US" dirty="0" smtClean="0"/>
              <a:t>2259 nm to 2386 nm</a:t>
            </a:r>
          </a:p>
          <a:p>
            <a:r>
              <a:rPr lang="en-US" dirty="0" smtClean="0"/>
              <a:t>Nadir, Limb, solar occultation </a:t>
            </a:r>
          </a:p>
          <a:p>
            <a:pPr marL="457200" lvl="1" indent="0">
              <a:buNone/>
            </a:pPr>
            <a:r>
              <a:rPr lang="en-US" dirty="0" smtClean="0"/>
              <a:t>and lunar views</a:t>
            </a:r>
          </a:p>
          <a:p>
            <a:r>
              <a:rPr lang="en-US" dirty="0" smtClean="0"/>
              <a:t>Many in-flight monitoring modes</a:t>
            </a:r>
          </a:p>
          <a:p>
            <a:r>
              <a:rPr lang="en-US" dirty="0" smtClean="0"/>
              <a:t>Data provided by ESA</a:t>
            </a:r>
            <a:endParaRPr lang="en-US" dirty="0"/>
          </a:p>
        </p:txBody>
      </p:sp>
      <p:pic>
        <p:nvPicPr>
          <p:cNvPr id="4" name="Picture 2" descr="D:\Downloads\fig_3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068960"/>
            <a:ext cx="3672408" cy="298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0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SCIAMACHY</a:t>
            </a:r>
            <a:endParaRPr lang="en-US" dirty="0"/>
          </a:p>
        </p:txBody>
      </p:sp>
      <p:pic>
        <p:nvPicPr>
          <p:cNvPr id="1026" name="Picture 2" descr="D:\Downloads\fig_3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8358" y="1600200"/>
            <a:ext cx="556728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9656007">
            <a:off x="1479812" y="4668631"/>
            <a:ext cx="1008112"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15816" y="5013176"/>
            <a:ext cx="1008112"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240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SCIAMACHY viewing modes</a:t>
            </a:r>
          </a:p>
        </p:txBody>
      </p:sp>
      <p:pic>
        <p:nvPicPr>
          <p:cNvPr id="7" name="envisat_scan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bright="20000"/>
          </a:blip>
          <a:stretch>
            <a:fillRect/>
          </a:stretch>
        </p:blipFill>
        <p:spPr>
          <a:xfrm>
            <a:off x="1717551" y="1340768"/>
            <a:ext cx="5657850" cy="4525963"/>
          </a:xfrm>
        </p:spPr>
      </p:pic>
    </p:spTree>
    <p:extLst>
      <p:ext uri="{BB962C8B-B14F-4D97-AF65-F5344CB8AC3E}">
        <p14:creationId xmlns:p14="http://schemas.microsoft.com/office/powerpoint/2010/main" val="266000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SCIAMACHY viewing modes</a:t>
            </a:r>
            <a:endParaRPr lang="en-US" dirty="0"/>
          </a:p>
        </p:txBody>
      </p:sp>
      <p:pic>
        <p:nvPicPr>
          <p:cNvPr id="4" name="Content Placeholder 3" descr="fig_3_7.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78605" y="1600200"/>
            <a:ext cx="3786790" cy="4525963"/>
          </a:xfrm>
        </p:spPr>
      </p:pic>
    </p:spTree>
    <p:extLst>
      <p:ext uri="{BB962C8B-B14F-4D97-AF65-F5344CB8AC3E}">
        <p14:creationId xmlns:p14="http://schemas.microsoft.com/office/powerpoint/2010/main" val="675896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Lunar phase angle coverage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794" y="1600200"/>
            <a:ext cx="7660412" cy="4525963"/>
          </a:xfrm>
        </p:spPr>
      </p:pic>
      <p:sp>
        <p:nvSpPr>
          <p:cNvPr id="3" name="Up Arrow 2"/>
          <p:cNvSpPr/>
          <p:nvPr/>
        </p:nvSpPr>
        <p:spPr>
          <a:xfrm>
            <a:off x="4211960" y="4653136"/>
            <a:ext cx="288032"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372200" y="4653136"/>
            <a:ext cx="288032"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99992" y="5081974"/>
            <a:ext cx="2785891" cy="369332"/>
          </a:xfrm>
          <a:prstGeom prst="rect">
            <a:avLst/>
          </a:prstGeom>
          <a:noFill/>
        </p:spPr>
        <p:txBody>
          <a:bodyPr wrap="none" rtlCol="0">
            <a:spAutoFit/>
          </a:bodyPr>
          <a:lstStyle/>
          <a:p>
            <a:r>
              <a:rPr lang="en-US" dirty="0" smtClean="0"/>
              <a:t>Dedicated moon campaigns</a:t>
            </a:r>
            <a:endParaRPr lang="en-US" dirty="0"/>
          </a:p>
        </p:txBody>
      </p:sp>
    </p:spTree>
    <p:extLst>
      <p:ext uri="{BB962C8B-B14F-4D97-AF65-F5344CB8AC3E}">
        <p14:creationId xmlns:p14="http://schemas.microsoft.com/office/powerpoint/2010/main" val="3974038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Lunar libration angle coverage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2211" y="1600200"/>
            <a:ext cx="5659578" cy="4525963"/>
          </a:xfrm>
        </p:spPr>
      </p:pic>
    </p:spTree>
    <p:extLst>
      <p:ext uri="{BB962C8B-B14F-4D97-AF65-F5344CB8AC3E}">
        <p14:creationId xmlns:p14="http://schemas.microsoft.com/office/powerpoint/2010/main" val="2530806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smtClean="0"/>
              <a:t>SCIAMACHY</a:t>
            </a:r>
            <a:br>
              <a:rPr lang="en-US" dirty="0" smtClean="0"/>
            </a:br>
            <a:r>
              <a:rPr lang="en-US" dirty="0" smtClean="0"/>
              <a:t>Lunar Mode</a:t>
            </a:r>
            <a:endParaRPr lang="en-US" dirty="0"/>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60239" t="12743" r="23875" b="12153"/>
          <a:stretch/>
        </p:blipFill>
        <p:spPr>
          <a:xfrm>
            <a:off x="3220189" y="1456835"/>
            <a:ext cx="3082694" cy="3116918"/>
          </a:xfrm>
          <a:prstGeom prst="rect">
            <a:avLst/>
          </a:prstGeom>
        </p:spPr>
      </p:pic>
      <p:sp>
        <p:nvSpPr>
          <p:cNvPr id="20" name="Rectangle 19"/>
          <p:cNvSpPr/>
          <p:nvPr/>
        </p:nvSpPr>
        <p:spPr>
          <a:xfrm>
            <a:off x="2310300" y="2498872"/>
            <a:ext cx="4972046" cy="97220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69001" y="908720"/>
            <a:ext cx="747320" cy="369332"/>
          </a:xfrm>
          <a:prstGeom prst="rect">
            <a:avLst/>
          </a:prstGeom>
          <a:noFill/>
        </p:spPr>
        <p:txBody>
          <a:bodyPr wrap="none" rtlCol="0">
            <a:spAutoFit/>
          </a:bodyPr>
          <a:lstStyle/>
          <a:p>
            <a:r>
              <a:rPr lang="en-US" dirty="0" smtClean="0"/>
              <a:t>Moon</a:t>
            </a:r>
            <a:endParaRPr lang="en-US" dirty="0"/>
          </a:p>
        </p:txBody>
      </p:sp>
      <p:sp>
        <p:nvSpPr>
          <p:cNvPr id="23" name="TextBox 22"/>
          <p:cNvSpPr txBox="1"/>
          <p:nvPr/>
        </p:nvSpPr>
        <p:spPr>
          <a:xfrm>
            <a:off x="7524328" y="2675362"/>
            <a:ext cx="627031" cy="369332"/>
          </a:xfrm>
          <a:prstGeom prst="rect">
            <a:avLst/>
          </a:prstGeom>
          <a:noFill/>
        </p:spPr>
        <p:txBody>
          <a:bodyPr wrap="none" rtlCol="0">
            <a:spAutoFit/>
          </a:bodyPr>
          <a:lstStyle/>
          <a:p>
            <a:r>
              <a:rPr lang="en-US" dirty="0" smtClean="0"/>
              <a:t>IFOV</a:t>
            </a:r>
            <a:endParaRPr lang="en-US" dirty="0"/>
          </a:p>
        </p:txBody>
      </p:sp>
      <p:sp>
        <p:nvSpPr>
          <p:cNvPr id="4" name="TextBox 3"/>
          <p:cNvSpPr txBox="1"/>
          <p:nvPr/>
        </p:nvSpPr>
        <p:spPr>
          <a:xfrm>
            <a:off x="683568" y="5661248"/>
            <a:ext cx="2645276" cy="369332"/>
          </a:xfrm>
          <a:prstGeom prst="rect">
            <a:avLst/>
          </a:prstGeom>
          <a:noFill/>
        </p:spPr>
        <p:txBody>
          <a:bodyPr wrap="none" rtlCol="0">
            <a:spAutoFit/>
          </a:bodyPr>
          <a:lstStyle/>
          <a:p>
            <a:r>
              <a:rPr lang="en-US" dirty="0" smtClean="0"/>
              <a:t>Similar for solar irradiance</a:t>
            </a:r>
            <a:endParaRPr lang="en-US" dirty="0"/>
          </a:p>
        </p:txBody>
      </p:sp>
    </p:spTree>
    <p:extLst>
      <p:ext uri="{BB962C8B-B14F-4D97-AF65-F5344CB8AC3E}">
        <p14:creationId xmlns:p14="http://schemas.microsoft.com/office/powerpoint/2010/main" val="351964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77778E-7 -3.33333E-6 L 2.77778E-7 0.30186 " pathEditMode="relative" rAng="0" ptsTypes="AA">
                                      <p:cBhvr>
                                        <p:cTn id="6" dur="2000" fill="hold"/>
                                        <p:tgtEl>
                                          <p:spTgt spid="19"/>
                                        </p:tgtEl>
                                        <p:attrNameLst>
                                          <p:attrName>ppt_x</p:attrName>
                                          <p:attrName>ppt_y</p:attrName>
                                        </p:attrNameLst>
                                      </p:cBhvr>
                                      <p:rCtr x="0" y="15093"/>
                                    </p:animMotion>
                                  </p:childTnLst>
                                </p:cTn>
                              </p:par>
                            </p:childTnLst>
                          </p:cTn>
                        </p:par>
                        <p:par>
                          <p:cTn id="7" fill="hold">
                            <p:stCondLst>
                              <p:cond delay="2000"/>
                            </p:stCondLst>
                            <p:childTnLst>
                              <p:par>
                                <p:cTn id="8" presetID="42" presetClass="path" presetSubtype="0" repeatCount="indefinite" autoRev="1" fill="hold" nodeType="afterEffect">
                                  <p:stCondLst>
                                    <p:cond delay="0"/>
                                  </p:stCondLst>
                                  <p:childTnLst>
                                    <p:animMotion origin="layout" path="M 2.77778E-7 -0.30717 L 2.77778E-7 0.30186 " pathEditMode="relative" rAng="0" ptsTypes="AA">
                                      <p:cBhvr>
                                        <p:cTn id="9" dur="2000" spd="-100000" fill="hold"/>
                                        <p:tgtEl>
                                          <p:spTgt spid="19"/>
                                        </p:tgtEl>
                                        <p:attrNameLst>
                                          <p:attrName>ppt_x</p:attrName>
                                          <p:attrName>ppt_y</p:attrName>
                                        </p:attrNameLst>
                                      </p:cBhvr>
                                      <p:rCtr x="0" y="3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24907</TotalTime>
  <Words>326</Words>
  <Application>Microsoft Office PowerPoint</Application>
  <PresentationFormat>On-screen Show (4:3)</PresentationFormat>
  <Paragraphs>78</Paragraphs>
  <Slides>24</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Office Theme</vt:lpstr>
      <vt:lpstr>The New SCIAMACHY Lunar Dataset</vt:lpstr>
      <vt:lpstr>SCIAMACHY on ENVISAT</vt:lpstr>
      <vt:lpstr>The instrument</vt:lpstr>
      <vt:lpstr>SCIAMACHY</vt:lpstr>
      <vt:lpstr>SCIAMACHY viewing modes</vt:lpstr>
      <vt:lpstr>SCIAMACHY viewing modes</vt:lpstr>
      <vt:lpstr>Lunar phase angle coverage</vt:lpstr>
      <vt:lpstr>Lunar libration angle coverage</vt:lpstr>
      <vt:lpstr>SCIAMACHY Lunar Mode</vt:lpstr>
      <vt:lpstr>PowerPoint Presentation</vt:lpstr>
      <vt:lpstr>PowerPoint Presentation</vt:lpstr>
      <vt:lpstr>FDR4ATMOS: Convert to Reflectance</vt:lpstr>
      <vt:lpstr>PowerPoint Presentation</vt:lpstr>
      <vt:lpstr>PowerPoint Presentation</vt:lpstr>
      <vt:lpstr>Issue V10</vt:lpstr>
      <vt:lpstr>PowerPoint Presentation</vt:lpstr>
      <vt:lpstr>PowerPoint Presentation</vt:lpstr>
      <vt:lpstr>PowerPoint Presentation</vt:lpstr>
      <vt:lpstr>PowerPoint Presentation</vt:lpstr>
      <vt:lpstr>PowerPoint Presentation</vt:lpstr>
      <vt:lpstr>Warning?</vt:lpstr>
      <vt:lpstr>The Uncertainties</vt:lpstr>
      <vt:lpstr>Future</vt:lpstr>
      <vt:lpstr>Conclusion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Krijger</dc:creator>
  <cp:lastModifiedBy>Thijs Krijger</cp:lastModifiedBy>
  <cp:revision>509</cp:revision>
  <dcterms:created xsi:type="dcterms:W3CDTF">2015-12-07T21:22:00Z</dcterms:created>
  <dcterms:modified xsi:type="dcterms:W3CDTF">2023-12-11T10:29:43Z</dcterms:modified>
</cp:coreProperties>
</file>