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430" r:id="rId3"/>
    <p:sldId id="433" r:id="rId4"/>
    <p:sldId id="437" r:id="rId5"/>
    <p:sldId id="449" r:id="rId6"/>
    <p:sldId id="15459" r:id="rId7"/>
    <p:sldId id="446" r:id="rId8"/>
    <p:sldId id="447" r:id="rId9"/>
    <p:sldId id="15454" r:id="rId10"/>
    <p:sldId id="15458" r:id="rId11"/>
    <p:sldId id="15457" r:id="rId12"/>
    <p:sldId id="450" r:id="rId13"/>
    <p:sldId id="15456" r:id="rId14"/>
    <p:sldId id="15460" r:id="rId15"/>
    <p:sldId id="15455" r:id="rId16"/>
    <p:sldId id="451" r:id="rId17"/>
    <p:sldId id="256" r:id="rId18"/>
    <p:sldId id="4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5959"/>
    <a:srgbClr val="6000FF"/>
    <a:srgbClr val="A8C0FE"/>
    <a:srgbClr val="000000"/>
    <a:srgbClr val="0A00B5"/>
    <a:srgbClr val="5B63CA"/>
    <a:srgbClr val="7C24C8"/>
    <a:srgbClr val="DB95FF"/>
    <a:srgbClr val="A6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38" d="100"/>
          <a:sy n="138" d="100"/>
        </p:scale>
        <p:origin x="1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5C1BE-FB93-1945-959E-7653AB1555C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770CC-AF8B-CC48-8B3A-B25DD2F3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Hi.  I am Kevin </a:t>
            </a:r>
            <a:r>
              <a:rPr lang="en-US" dirty="0" err="1"/>
              <a:t>Turpie</a:t>
            </a:r>
            <a:r>
              <a:rPr lang="en-US" dirty="0"/>
              <a:t> from the University of Maryland Baltimore County and the PI on the air-LUSI mission.</a:t>
            </a:r>
          </a:p>
          <a:p>
            <a:endParaRPr lang="en-US" dirty="0"/>
          </a:p>
          <a:p>
            <a:r>
              <a:rPr lang="en-US" dirty="0"/>
              <a:t>I'm here to provide the latest update on the air-LUSI mission, specifically the outcome of our recent capability demonstration flights.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I'd like to acknowledge my current team, starting my Co-Investigators:</a:t>
            </a:r>
          </a:p>
          <a:p>
            <a:endParaRPr lang="en-US" dirty="0"/>
          </a:p>
          <a:p>
            <a:r>
              <a:rPr lang="en-US" dirty="0"/>
              <a:t>Steve Brown and John Woodward from NIST</a:t>
            </a:r>
          </a:p>
          <a:p>
            <a:r>
              <a:rPr lang="en-US" dirty="0"/>
              <a:t>Andrew Gadsden from University of Guelph, and</a:t>
            </a:r>
          </a:p>
          <a:p>
            <a:r>
              <a:rPr lang="en-US" dirty="0"/>
              <a:t>Tom Stone from USGS.</a:t>
            </a:r>
          </a:p>
          <a:p>
            <a:endParaRPr lang="en-US" dirty="0"/>
          </a:p>
          <a:p>
            <a:r>
              <a:rPr lang="en-US" dirty="0"/>
              <a:t>The greater air-LUSI team also includes more members from NIST, including Steve Grantham, Stephen Maxwell, Tom </a:t>
            </a:r>
            <a:r>
              <a:rPr lang="en-US" dirty="0" err="1"/>
              <a:t>Larason</a:t>
            </a:r>
            <a:r>
              <a:rPr lang="en-US" dirty="0"/>
              <a:t>, and their Group Leader Joe Rice.</a:t>
            </a:r>
          </a:p>
          <a:p>
            <a:endParaRPr lang="en-US" dirty="0"/>
          </a:p>
          <a:p>
            <a:r>
              <a:rPr lang="en-US" dirty="0"/>
              <a:t>and Andrew Newton, a master’s student from the U of Guelph.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Hi.  I am Kevin </a:t>
            </a:r>
            <a:r>
              <a:rPr lang="en-US" dirty="0" err="1"/>
              <a:t>Turpie</a:t>
            </a:r>
            <a:r>
              <a:rPr lang="en-US" dirty="0"/>
              <a:t> from the University of Maryland Baltimore County and the PI on the air-LUSI mission.</a:t>
            </a:r>
          </a:p>
          <a:p>
            <a:endParaRPr lang="en-US" dirty="0"/>
          </a:p>
          <a:p>
            <a:r>
              <a:rPr lang="en-US" dirty="0"/>
              <a:t>I'm here to provide the latest update on the air-LUSI mission, specifically the outcome of our recent capability demonstration flights.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0E89-E940-2181-F7A0-9DDBD79FB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2C503-EDD7-1C21-C8CB-E489384D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1195-BB93-6B66-3EC9-FC893AF9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7339-FF99-EAB4-7372-4206CE97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1969D-0433-72AD-A323-C7447027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87DC-4E1A-4C38-EE78-65DB86B4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F4FFB-49CE-D2E1-EB9F-AAC390051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F15CD-A875-B48E-2376-772B4E51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BFB2-57E2-3097-5DBD-67EEFC3E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1FAF-A059-F74B-5E56-BA2B6BE2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9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4D369A-097D-82EB-622E-AA837B7E9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238B1-5148-F7FA-E2B4-6D1D25F0D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DE098-5218-66BD-2022-FE301AA5A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E067-E102-C26F-9375-F3937E42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023B2-88EC-8B19-A577-4DB88CDE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2B74-8A50-703D-2397-470954C2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A008-D1F5-A31E-E242-85602F9ED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4720E-CF50-83CA-2F26-18DC5563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1B90-46AB-BABF-B4F8-FE828759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FD835-146E-9D77-B635-0B33F717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9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286F-000B-D5DA-2882-04138426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3552-DA52-BCFF-7D9C-DB86A77D5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4146-3A7E-F6CC-49CA-25983221A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0D21-78B6-6D60-5CFC-D386FFEA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E9AAE-DF26-A8CA-FCA3-1B69C271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E1FE-521B-6CAD-B201-FD977C8F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7C26-A21C-70A2-A5C3-C93DC575B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F1FF-9332-FFC5-6E0A-55AA0D551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C1A7-7851-C22A-6227-14F77472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728D9-4779-4DE0-AB07-A550960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B51DB-A21A-595A-4C01-9E371B58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901E-C20B-4052-3B34-8003C29A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3E97-0FF7-9850-8B8F-F30582EE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E244B-8F8D-0FE8-A98A-E7F1D3A55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811B9-168A-60F0-EA71-77A0D1B90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9EB9F-2766-6A0C-9E78-7F36C744D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B0CD9-D41A-194E-1025-5AE27D77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C027D-E459-A4B9-EFA6-F857B51A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6F186-1063-F645-F138-3A0B6EB0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6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B6AA-9536-5EBC-623C-20BC5A9D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71331-0B72-DF28-284A-30FA4EB9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38D63-0211-134F-7EC7-246B1036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96925-BA75-A033-886B-C8B03962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3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F0BCE-7CAE-790B-C57B-77183D809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90586-EC67-B45E-0595-F2C46BFA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7B120-D0C0-5065-3C12-BAA4D81D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F27B-3432-5182-6168-D7B21062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E257-D48A-FCBE-2D94-62E3C9B2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78612-C5F2-E767-2FA8-37D56D9AD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8BDB2-855A-B287-1978-1E3D92D7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31499-C91D-E60A-F41D-7AA90465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261F9-0321-E6D7-6B49-718592DA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6151-AD04-3ABA-DBDB-656B8266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3EEC2-645C-BD1C-F31B-D62BCFE17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B6829-0678-B600-7148-091420C5D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40E12-C003-E267-DF3B-917EDA49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F954E-923A-136A-B569-DE2997D3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D0A04-6F8C-CF5C-C12C-FF9EB122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1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AED2B-3D52-F8BD-41DF-426AADC3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31E15-8479-F2D0-9304-69EF23353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D7C79-41B6-A385-DE49-50ACF05CB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5439-A7C3-9C4D-8C22-F0D7A852F48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71D69-8FF8-4966-0D49-6DB9ADA23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D402-5911-0C83-D078-5F168B838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EEC3D-A633-124D-A36D-6353B1AB1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3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mailto:kturpie@umb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44FF9-34DF-9E47-9D8B-A07294B7A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277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1230-FE05-7247-AE99-408327AEADFE}"/>
              </a:ext>
            </a:extLst>
          </p:cNvPr>
          <p:cNvSpPr txBox="1"/>
          <p:nvPr/>
        </p:nvSpPr>
        <p:spPr>
          <a:xfrm>
            <a:off x="0" y="-161916"/>
            <a:ext cx="1252779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airborne Lunar Spectral Irradiance (air-LUSI)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Mission Update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K. </a:t>
            </a:r>
            <a:r>
              <a:rPr lang="en-US" sz="3200" b="1" dirty="0" err="1">
                <a:solidFill>
                  <a:schemeClr val="bg1"/>
                </a:solidFill>
              </a:rPr>
              <a:t>Turpie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CCEBFF"/>
                </a:solidFill>
              </a:rPr>
              <a:t>(</a:t>
            </a:r>
            <a:r>
              <a:rPr lang="en-US" sz="2800" dirty="0">
                <a:solidFill>
                  <a:srgbClr val="FFE2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kturpie@umbc.edu</a:t>
            </a:r>
            <a:r>
              <a:rPr lang="en-US" sz="2800" dirty="0">
                <a:solidFill>
                  <a:srgbClr val="CCEBFF"/>
                </a:solidFill>
              </a:rPr>
              <a:t>)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UMBC | NASA Goddard Space Flight Center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GSICS Annual Lunar Calibration Workshop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 December 2023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EUMETSAT, Darmstadt, Germany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0A8B2-5FEB-AD43-9F6E-FC9B52A4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71" y="4678157"/>
            <a:ext cx="2151527" cy="20951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254E04-0575-D256-9F62-947797263961}"/>
              </a:ext>
            </a:extLst>
          </p:cNvPr>
          <p:cNvGrpSpPr/>
          <p:nvPr/>
        </p:nvGrpSpPr>
        <p:grpSpPr>
          <a:xfrm>
            <a:off x="10271068" y="4815149"/>
            <a:ext cx="2205354" cy="1821195"/>
            <a:chOff x="10335379" y="225049"/>
            <a:chExt cx="1712995" cy="141460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7D2FE17-1E69-162B-7E52-C60AF1F02CE8}"/>
                </a:ext>
              </a:extLst>
            </p:cNvPr>
            <p:cNvSpPr/>
            <p:nvPr/>
          </p:nvSpPr>
          <p:spPr>
            <a:xfrm>
              <a:off x="10426700" y="225049"/>
              <a:ext cx="1406525" cy="1414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NASAlogo.white.gif">
              <a:extLst>
                <a:ext uri="{FF2B5EF4-FFF2-40B4-BE49-F238E27FC236}">
                  <a16:creationId xmlns:a16="http://schemas.microsoft.com/office/drawing/2014/main" id="{405DA739-7C0C-9EE3-227A-5DF50C7B5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379" y="225049"/>
              <a:ext cx="1712995" cy="1414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31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1EF62C-F3CB-390E-9852-1A1389C7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4FBEF5-BB27-3957-522B-9E291D0829E5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38" name="Picture 37" descr="air-LUSI-Logo_Transparent_Bkgrd_New.png">
            <a:extLst>
              <a:ext uri="{FF2B5EF4-FFF2-40B4-BE49-F238E27FC236}">
                <a16:creationId xmlns:a16="http://schemas.microsoft.com/office/drawing/2014/main" id="{2621BE12-82BA-62FB-A6E4-882D5655A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12EDE-2BFC-1313-2FBE-A4A5F1B8D6B8}"/>
              </a:ext>
            </a:extLst>
          </p:cNvPr>
          <p:cNvSpPr txBox="1"/>
          <p:nvPr/>
        </p:nvSpPr>
        <p:spPr>
          <a:xfrm>
            <a:off x="7063547" y="3821153"/>
            <a:ext cx="5035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Uncertainty budget for 2019 Demonstration Campaign.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2022 Operational Campaign removes uncertainty from pressure loss and reduces uncertainty for IS temporal stability.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C367E-B2AA-5462-588A-F130D92C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93800"/>
            <a:ext cx="5562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1EF62C-F3CB-390E-9852-1A1389C7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4FBEF5-BB27-3957-522B-9E291D0829E5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38" name="Picture 37" descr="air-LUSI-Logo_Transparent_Bkgrd_New.png">
            <a:extLst>
              <a:ext uri="{FF2B5EF4-FFF2-40B4-BE49-F238E27FC236}">
                <a16:creationId xmlns:a16="http://schemas.microsoft.com/office/drawing/2014/main" id="{2621BE12-82BA-62FB-A6E4-882D5655A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60BDEF-BAEE-3B35-5BE9-F4C90F176EFA}"/>
              </a:ext>
            </a:extLst>
          </p:cNvPr>
          <p:cNvCxnSpPr/>
          <p:nvPr/>
        </p:nvCxnSpPr>
        <p:spPr>
          <a:xfrm>
            <a:off x="4149725" y="780046"/>
            <a:ext cx="79375" cy="0"/>
          </a:xfrm>
          <a:prstGeom prst="line">
            <a:avLst/>
          </a:prstGeom>
          <a:ln w="317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900218-265E-2066-09D7-F2D387C85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9" y="221647"/>
            <a:ext cx="9019317" cy="64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12EDE-2BFC-1313-2FBE-A4A5F1B8D6B8}"/>
              </a:ext>
            </a:extLst>
          </p:cNvPr>
          <p:cNvSpPr txBox="1"/>
          <p:nvPr/>
        </p:nvSpPr>
        <p:spPr>
          <a:xfrm>
            <a:off x="9123903" y="74517"/>
            <a:ext cx="30680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Flight 1 is the largest SD of all flights (less signal).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Cosmic ray spikes were culled with a median filter</a:t>
            </a:r>
          </a:p>
          <a:p>
            <a:r>
              <a:rPr lang="en-US" dirty="0"/>
              <a:t>      (r</a:t>
            </a:r>
            <a:r>
              <a:rPr lang="en-US" baseline="-25000" dirty="0"/>
              <a:t>1</a:t>
            </a:r>
            <a:r>
              <a:rPr lang="en-US" dirty="0"/>
              <a:t> = 0.025,  r</a:t>
            </a:r>
            <a:r>
              <a:rPr lang="en-US" baseline="-25000" dirty="0"/>
              <a:t>2</a:t>
            </a:r>
            <a:r>
              <a:rPr lang="en-US" dirty="0"/>
              <a:t> = 0.975).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Includes variation in Moon during collection, causing some overestimate.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Moon usually changes on order of a few tenths of a percent over collect at this phase angle.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ROLO is used to remove this secular change in irradiance over the ~30 mins of observation.</a:t>
            </a:r>
          </a:p>
        </p:txBody>
      </p:sp>
    </p:spTree>
    <p:extLst>
      <p:ext uri="{BB962C8B-B14F-4D97-AF65-F5344CB8AC3E}">
        <p14:creationId xmlns:p14="http://schemas.microsoft.com/office/powerpoint/2010/main" val="3518794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FCA6AD-913F-2DD4-C579-A9A91A30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63C72-B4A3-9BD5-4313-05D974D2849F}"/>
              </a:ext>
            </a:extLst>
          </p:cNvPr>
          <p:cNvSpPr txBox="1"/>
          <p:nvPr/>
        </p:nvSpPr>
        <p:spPr>
          <a:xfrm>
            <a:off x="427169" y="964052"/>
            <a:ext cx="11337662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Improvements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Telescope robotics (durability, performance, range); spare actuators.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Cable management.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Reduce noise in validation system.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Temperature control (airborne and ground).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N2 purge system (new bottle size; optimize flow rates).</a:t>
            </a:r>
          </a:p>
          <a:p>
            <a:pPr>
              <a:spcBef>
                <a:spcPts val="600"/>
              </a:spcBef>
            </a:pPr>
            <a:endParaRPr lang="en-US" sz="800" dirty="0"/>
          </a:p>
          <a:p>
            <a:pPr>
              <a:spcBef>
                <a:spcPts val="600"/>
              </a:spcBef>
            </a:pPr>
            <a:r>
              <a:rPr lang="en-US" sz="2800" b="1" dirty="0"/>
              <a:t>Comparisons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Complete processing for Operational Campaign–01 and error budget.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Continue collaboration with ESA LIME team.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Compare processed data to Demonstration Campaign data and ROLO.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Compare processed data to MLO-LUSI data.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8D71B-9C1C-D527-A0F4-2B13B770AE44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14" name="Picture 13" descr="air-LUSI-Logo_Transparent_Bkgrd_New.png">
            <a:extLst>
              <a:ext uri="{FF2B5EF4-FFF2-40B4-BE49-F238E27FC236}">
                <a16:creationId xmlns:a16="http://schemas.microsoft.com/office/drawing/2014/main" id="{68B262CA-D773-3692-A7F3-41C2EB1B2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B0B40-F9FF-8859-C68A-F8DEE986B910}"/>
              </a:ext>
            </a:extLst>
          </p:cNvPr>
          <p:cNvSpPr txBox="1"/>
          <p:nvPr/>
        </p:nvSpPr>
        <p:spPr>
          <a:xfrm>
            <a:off x="2056504" y="152316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air-LUSI Future Efforts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EA46-3651-547C-7330-CF085BC67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57" y="1973223"/>
            <a:ext cx="4233886" cy="145577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11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7D48B-4EDD-1E6D-9FE2-50B1EF91C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42117-B82A-E17A-7AC1-E82C7A2EC730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5" name="Picture 4" descr="air-LUSI-Logo_Transparent_Bkgrd_New.png">
            <a:extLst>
              <a:ext uri="{FF2B5EF4-FFF2-40B4-BE49-F238E27FC236}">
                <a16:creationId xmlns:a16="http://schemas.microsoft.com/office/drawing/2014/main" id="{FFF7C081-A12A-7DDA-5CA8-D54D70802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C83CB-1B8F-C661-1027-9B4E3F19ADA0}"/>
              </a:ext>
            </a:extLst>
          </p:cNvPr>
          <p:cNvSpPr txBox="1"/>
          <p:nvPr/>
        </p:nvSpPr>
        <p:spPr>
          <a:xfrm>
            <a:off x="2073792" y="-51019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HAAMR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7EC557A-3C76-C08F-AC14-B37B5F9F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85" y="911225"/>
            <a:ext cx="10722554" cy="50371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FE849-2CAE-0A23-03BE-E043E825BBDC}"/>
              </a:ext>
            </a:extLst>
          </p:cNvPr>
          <p:cNvCxnSpPr/>
          <p:nvPr/>
        </p:nvCxnSpPr>
        <p:spPr>
          <a:xfrm>
            <a:off x="3648075" y="1790700"/>
            <a:ext cx="914400" cy="36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B9FEB7-5F68-9A0F-B683-A874B4A86A3A}"/>
              </a:ext>
            </a:extLst>
          </p:cNvPr>
          <p:cNvSpPr txBox="1"/>
          <p:nvPr/>
        </p:nvSpPr>
        <p:spPr>
          <a:xfrm>
            <a:off x="2686050" y="1457324"/>
            <a:ext cx="1885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IRIS Telescope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1A941B-E53F-C675-09FF-14F2140B48F7}"/>
              </a:ext>
            </a:extLst>
          </p:cNvPr>
          <p:cNvCxnSpPr/>
          <p:nvPr/>
        </p:nvCxnSpPr>
        <p:spPr>
          <a:xfrm flipH="1">
            <a:off x="5734050" y="752475"/>
            <a:ext cx="381000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C231FC-00CC-1FD1-9737-9F913EF64BE2}"/>
              </a:ext>
            </a:extLst>
          </p:cNvPr>
          <p:cNvSpPr txBox="1"/>
          <p:nvPr/>
        </p:nvSpPr>
        <p:spPr>
          <a:xfrm>
            <a:off x="5695949" y="438150"/>
            <a:ext cx="19145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Camera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78D52B-C63C-5F16-A5A0-8643CE77DBB3}"/>
              </a:ext>
            </a:extLst>
          </p:cNvPr>
          <p:cNvCxnSpPr/>
          <p:nvPr/>
        </p:nvCxnSpPr>
        <p:spPr>
          <a:xfrm flipV="1">
            <a:off x="5553075" y="4572000"/>
            <a:ext cx="628650" cy="1238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A1757D-ED9B-CAA5-5706-0AFD7B351878}"/>
              </a:ext>
            </a:extLst>
          </p:cNvPr>
          <p:cNvSpPr txBox="1"/>
          <p:nvPr/>
        </p:nvSpPr>
        <p:spPr>
          <a:xfrm>
            <a:off x="4619624" y="5772150"/>
            <a:ext cx="23717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Elevation Actuator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99A3DB-6925-BB1C-D313-D14A6EA401AE}"/>
              </a:ext>
            </a:extLst>
          </p:cNvPr>
          <p:cNvCxnSpPr/>
          <p:nvPr/>
        </p:nvCxnSpPr>
        <p:spPr>
          <a:xfrm flipH="1">
            <a:off x="7696200" y="1676400"/>
            <a:ext cx="51435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72E0EF-79E6-58E3-7B0B-A07A7FBCA9E1}"/>
              </a:ext>
            </a:extLst>
          </p:cNvPr>
          <p:cNvSpPr txBox="1"/>
          <p:nvPr/>
        </p:nvSpPr>
        <p:spPr>
          <a:xfrm>
            <a:off x="7848599" y="1352549"/>
            <a:ext cx="1933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Azimuth Actuator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F9D6FF-0737-147F-1DAD-751D7993AD89}"/>
              </a:ext>
            </a:extLst>
          </p:cNvPr>
          <p:cNvCxnSpPr/>
          <p:nvPr/>
        </p:nvCxnSpPr>
        <p:spPr>
          <a:xfrm flipH="1">
            <a:off x="8477250" y="3152775"/>
            <a:ext cx="1362075" cy="876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A098CB-03EB-80EB-161F-1E26013CEA5B}"/>
              </a:ext>
            </a:extLst>
          </p:cNvPr>
          <p:cNvSpPr txBox="1"/>
          <p:nvPr/>
        </p:nvSpPr>
        <p:spPr>
          <a:xfrm>
            <a:off x="9105900" y="2828924"/>
            <a:ext cx="1943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HAAMR Frame</a:t>
            </a:r>
            <a:endParaRPr lang="en-US" dirty="0"/>
          </a:p>
        </p:txBody>
      </p:sp>
      <p:pic>
        <p:nvPicPr>
          <p:cNvPr id="17" name="Picture 16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2DD56206-B520-461E-469D-C9831CF93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71" y="2561344"/>
            <a:ext cx="3194531" cy="29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6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7D48B-4EDD-1E6D-9FE2-50B1EF91C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42117-B82A-E17A-7AC1-E82C7A2EC730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C83CB-1B8F-C661-1027-9B4E3F19ADA0}"/>
              </a:ext>
            </a:extLst>
          </p:cNvPr>
          <p:cNvSpPr txBox="1"/>
          <p:nvPr/>
        </p:nvSpPr>
        <p:spPr>
          <a:xfrm>
            <a:off x="2073792" y="-51019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HAAMR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4295488-BBDB-3E25-7D47-19021E15DFCC}"/>
              </a:ext>
            </a:extLst>
          </p:cNvPr>
          <p:cNvSpPr txBox="1">
            <a:spLocks/>
          </p:cNvSpPr>
          <p:nvPr/>
        </p:nvSpPr>
        <p:spPr>
          <a:xfrm>
            <a:off x="438614" y="2534786"/>
            <a:ext cx="4558991" cy="6463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Calibri Light"/>
                <a:cs typeface="Calibri Light"/>
              </a:rPr>
              <a:t>Increasing Field of Regard</a:t>
            </a:r>
            <a:endParaRPr lang="en-US" sz="3200" dirty="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19" name="Content Placeholder 5" descr="A picture containing text, antenna, vector graphics&#10;&#10;Description automatically generated">
            <a:extLst>
              <a:ext uri="{FF2B5EF4-FFF2-40B4-BE49-F238E27FC236}">
                <a16:creationId xmlns:a16="http://schemas.microsoft.com/office/drawing/2014/main" id="{188F65B9-A93A-B983-83FE-8A3C68DF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8" y="3054950"/>
            <a:ext cx="2358947" cy="2782693"/>
          </a:xfrm>
          <a:prstGeom prst="rect">
            <a:avLst/>
          </a:prstGeom>
        </p:spPr>
      </p:pic>
      <p:pic>
        <p:nvPicPr>
          <p:cNvPr id="22" name="Picture 21" descr="A picture containing antenna, vector graphics&#10;&#10;Description automatically generated">
            <a:extLst>
              <a:ext uri="{FF2B5EF4-FFF2-40B4-BE49-F238E27FC236}">
                <a16:creationId xmlns:a16="http://schemas.microsoft.com/office/drawing/2014/main" id="{D4F92F91-E89B-FF75-9362-EB5490AB1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352" y="3053184"/>
            <a:ext cx="2343614" cy="2812514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9295B4C8-385B-EF1E-161D-944FE7DE53C9}"/>
              </a:ext>
            </a:extLst>
          </p:cNvPr>
          <p:cNvSpPr txBox="1"/>
          <p:nvPr/>
        </p:nvSpPr>
        <p:spPr>
          <a:xfrm>
            <a:off x="227671" y="5988227"/>
            <a:ext cx="311727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Offset Axes Alternative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FE9056B-FF2C-8461-78F6-954FB5F1DEBA}"/>
              </a:ext>
            </a:extLst>
          </p:cNvPr>
          <p:cNvSpPr txBox="1"/>
          <p:nvPr/>
        </p:nvSpPr>
        <p:spPr>
          <a:xfrm>
            <a:off x="2905061" y="5986598"/>
            <a:ext cx="311727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Bisecting Axes Alternative</a:t>
            </a:r>
          </a:p>
        </p:txBody>
      </p:sp>
      <p:pic>
        <p:nvPicPr>
          <p:cNvPr id="25" name="Graphic 6">
            <a:extLst>
              <a:ext uri="{FF2B5EF4-FFF2-40B4-BE49-F238E27FC236}">
                <a16:creationId xmlns:a16="http://schemas.microsoft.com/office/drawing/2014/main" id="{AE74976A-7722-40EF-B610-E5B876651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5084" y="3185304"/>
            <a:ext cx="5640263" cy="24474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AC6FDF-EEE4-A7A3-62CB-6BB763A9E7C4}"/>
              </a:ext>
            </a:extLst>
          </p:cNvPr>
          <p:cNvSpPr txBox="1"/>
          <p:nvPr/>
        </p:nvSpPr>
        <p:spPr>
          <a:xfrm>
            <a:off x="6328033" y="5917404"/>
            <a:ext cx="184417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Offset Axes Alternative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994007-84AA-699A-DCA1-15EBCEC3C37E}"/>
              </a:ext>
            </a:extLst>
          </p:cNvPr>
          <p:cNvSpPr txBox="1"/>
          <p:nvPr/>
        </p:nvSpPr>
        <p:spPr>
          <a:xfrm>
            <a:off x="9809523" y="5922110"/>
            <a:ext cx="184417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Bisecting Axes Alternative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0D02D7-4117-9E05-4AB5-4EAC4360B896}"/>
              </a:ext>
            </a:extLst>
          </p:cNvPr>
          <p:cNvSpPr txBox="1"/>
          <p:nvPr/>
        </p:nvSpPr>
        <p:spPr>
          <a:xfrm>
            <a:off x="6492211" y="2502514"/>
            <a:ext cx="50036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alibri Light"/>
                <a:ea typeface="Calibri Light"/>
                <a:cs typeface="Calibri Light"/>
              </a:rPr>
              <a:t>Reducing Mass Imbalance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7F1599-6D7D-80B2-3770-A15B655F2FA4}"/>
              </a:ext>
            </a:extLst>
          </p:cNvPr>
          <p:cNvSpPr txBox="1"/>
          <p:nvPr/>
        </p:nvSpPr>
        <p:spPr>
          <a:xfrm>
            <a:off x="1116647" y="500441"/>
            <a:ext cx="10751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A major redesign effort is required to realize the tracking accuracy constraint and ensure operational reliability.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Three main target modifications were identified:</a:t>
            </a:r>
          </a:p>
          <a:p>
            <a:pPr marL="971550" lvl="1" indent="-514350">
              <a:buAutoNum type="arabicPeriod"/>
            </a:pPr>
            <a:r>
              <a:rPr lang="en-US" sz="2000" dirty="0">
                <a:cs typeface="Calibri" panose="020F0502020204030204"/>
              </a:rPr>
              <a:t>Increase field of regard through the viewport.</a:t>
            </a:r>
          </a:p>
          <a:p>
            <a:pPr marL="971550" lvl="1" indent="-514350">
              <a:buAutoNum type="arabicPeriod"/>
            </a:pPr>
            <a:r>
              <a:rPr lang="en-US" sz="2000" dirty="0">
                <a:cs typeface="Calibri" panose="020F0502020204030204"/>
              </a:rPr>
              <a:t>Reduce mass imbalance of the gimbal payload (eliminate risk of actuator failure).</a:t>
            </a:r>
          </a:p>
          <a:p>
            <a:pPr marL="971550" lvl="1" indent="-514350">
              <a:buFontTx/>
              <a:buAutoNum type="arabicPeriod"/>
            </a:pPr>
            <a:r>
              <a:rPr lang="en-US" sz="2000" dirty="0">
                <a:ea typeface="+mn-lt"/>
                <a:cs typeface="+mn-lt"/>
              </a:rPr>
              <a:t>Establish lunar tracking during turbulence (high frequency disturbance rejection).</a:t>
            </a:r>
          </a:p>
        </p:txBody>
      </p:sp>
    </p:spTree>
    <p:extLst>
      <p:ext uri="{BB962C8B-B14F-4D97-AF65-F5344CB8AC3E}">
        <p14:creationId xmlns:p14="http://schemas.microsoft.com/office/powerpoint/2010/main" val="67141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9ADD7-1D32-2EA2-9D97-3C315897D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63C72-B4A3-9BD5-4313-05D974D2849F}"/>
              </a:ext>
            </a:extLst>
          </p:cNvPr>
          <p:cNvSpPr txBox="1"/>
          <p:nvPr/>
        </p:nvSpPr>
        <p:spPr>
          <a:xfrm>
            <a:off x="427169" y="948690"/>
            <a:ext cx="1133766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Lunar Calibration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Public access to air-LUSI data and code (initially NIST data portal).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air-LUSI hosted a small lunar calibration workshop with satellite </a:t>
            </a:r>
            <a:r>
              <a:rPr lang="en-US" sz="2800" dirty="0" err="1"/>
              <a:t>cal</a:t>
            </a:r>
            <a:r>
              <a:rPr lang="en-US" sz="2800" dirty="0"/>
              <a:t> teams.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Follow up work leading to a public report or peer-review publication.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Discussion will open up to broader venue (e.g., GSICS).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air-LUSI team open to continue work with ESA LIME team and other teams using air-LUSI data for comparisons.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Apply air-LUSI results towards ROLO improvement.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01741-0430-A551-6CC0-B868B57BB341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5" name="Picture 4" descr="air-LUSI-Logo_Transparent_Bkgrd_New.png">
            <a:extLst>
              <a:ext uri="{FF2B5EF4-FFF2-40B4-BE49-F238E27FC236}">
                <a16:creationId xmlns:a16="http://schemas.microsoft.com/office/drawing/2014/main" id="{65EF5375-775D-9C33-224E-CA64F6507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33D609-9C2B-819D-7A50-C5CBC9475F44}"/>
              </a:ext>
            </a:extLst>
          </p:cNvPr>
          <p:cNvSpPr txBox="1"/>
          <p:nvPr/>
        </p:nvSpPr>
        <p:spPr>
          <a:xfrm>
            <a:off x="2056504" y="152316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air-LUSI Future Efforts</a:t>
            </a:r>
          </a:p>
        </p:txBody>
      </p:sp>
    </p:spTree>
    <p:extLst>
      <p:ext uri="{BB962C8B-B14F-4D97-AF65-F5344CB8AC3E}">
        <p14:creationId xmlns:p14="http://schemas.microsoft.com/office/powerpoint/2010/main" val="306207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9ADD7-1D32-2EA2-9D97-3C315897D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63C72-B4A3-9BD5-4313-05D974D2849F}"/>
              </a:ext>
            </a:extLst>
          </p:cNvPr>
          <p:cNvSpPr txBox="1"/>
          <p:nvPr/>
        </p:nvSpPr>
        <p:spPr>
          <a:xfrm>
            <a:off x="427170" y="948690"/>
            <a:ext cx="800365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Future Campaigns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Targeting observation window: Fall/Winter FY25.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Wish to validate and further sample lunar phases.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Funding continues to be the greatest challenge.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3DE45-296C-BF1C-9FFC-A36C67F7608C}"/>
              </a:ext>
            </a:extLst>
          </p:cNvPr>
          <p:cNvSpPr txBox="1"/>
          <p:nvPr/>
        </p:nvSpPr>
        <p:spPr>
          <a:xfrm>
            <a:off x="2056504" y="152316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air-LUSI Future Efforts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01741-0430-A551-6CC0-B868B57BB341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5" name="Picture 4" descr="air-LUSI-Logo_Transparent_Bkgrd_New.png">
            <a:extLst>
              <a:ext uri="{FF2B5EF4-FFF2-40B4-BE49-F238E27FC236}">
                <a16:creationId xmlns:a16="http://schemas.microsoft.com/office/drawing/2014/main" id="{65EF5375-775D-9C33-224E-CA64F6507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C58F3-E132-36B4-55C1-158036D00EDC}"/>
              </a:ext>
            </a:extLst>
          </p:cNvPr>
          <p:cNvGrpSpPr/>
          <p:nvPr/>
        </p:nvGrpSpPr>
        <p:grpSpPr>
          <a:xfrm>
            <a:off x="507779" y="4304610"/>
            <a:ext cx="10292020" cy="2105958"/>
            <a:chOff x="6096000" y="3066415"/>
            <a:chExt cx="5725576" cy="1171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485EA9-42E7-FDA5-4AA6-D1EE83BF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066415"/>
              <a:ext cx="5725576" cy="11715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89AC36-8342-A961-8477-7B988824DB66}"/>
                </a:ext>
              </a:extLst>
            </p:cNvPr>
            <p:cNvSpPr/>
            <p:nvPr/>
          </p:nvSpPr>
          <p:spPr>
            <a:xfrm>
              <a:off x="6099175" y="3069590"/>
              <a:ext cx="118820" cy="802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C9E202E-1802-954A-5C14-0FF77BDA64D1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45" y="3069590"/>
              <a:ext cx="7264" cy="732877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461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5B8346-AB5F-8C73-2D90-DA5A380C4334}"/>
              </a:ext>
            </a:extLst>
          </p:cNvPr>
          <p:cNvSpPr txBox="1"/>
          <p:nvPr/>
        </p:nvSpPr>
        <p:spPr>
          <a:xfrm>
            <a:off x="440651" y="3170922"/>
            <a:ext cx="8743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Recommendations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Apply more sophisticated modeling of </a:t>
            </a:r>
            <a:r>
              <a:rPr lang="en-US" dirty="0" err="1"/>
              <a:t>libration</a:t>
            </a:r>
            <a:r>
              <a:rPr lang="en-US" dirty="0"/>
              <a:t> angle effects, including wavelength and phase angle dependencies.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Measure lunar soil samples at various angles away from nadir (viewing and illumination angles).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Investigate the effects of polarization at high phase angles (e.g., &gt; 60°)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Consider using the Moon via a high accuracy lunar model to reconcile discrepancies between S-NPP and N20 VIIRS.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Make a better assessment of these solid angle estimates and their uncertainties.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Recommend that TSIS-1 HSRS solar spectral irradiance data be integrated into ROLO and used for irradiance predictions.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Characterize instruments size-of-source effect using collimated lunar-simulated 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640D6-DDA0-E03F-489A-2712B06959A0}"/>
              </a:ext>
            </a:extLst>
          </p:cNvPr>
          <p:cNvSpPr txBox="1"/>
          <p:nvPr/>
        </p:nvSpPr>
        <p:spPr>
          <a:xfrm>
            <a:off x="440651" y="270758"/>
            <a:ext cx="60628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Air-LUSI Mini Lunar Calibration Workshop</a:t>
            </a:r>
          </a:p>
          <a:p>
            <a:r>
              <a:rPr lang="en-US" dirty="0"/>
              <a:t>12 Apr 2022</a:t>
            </a:r>
          </a:p>
          <a:p>
            <a:endParaRPr lang="en-US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Attendance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K. Turpie, Jack Kaye, Gene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Eplee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Jerry Fraser, Kurt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Thome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Jack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Xiong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Amit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Angal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Andrew Gadsden, Carol Johnson,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Esad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Micijevic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Joe Rice, Joel Scott, John Woodward,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Junqiang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Sun, Lawrence Ong, Steve Brown, Tom Stone, Tom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Larason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Truman Wilson, Steve Maxwell, Gerhard Meister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97D0A-3054-6AE1-1961-A731E465C90D}"/>
              </a:ext>
            </a:extLst>
          </p:cNvPr>
          <p:cNvSpPr txBox="1"/>
          <p:nvPr/>
        </p:nvSpPr>
        <p:spPr>
          <a:xfrm>
            <a:off x="6386732" y="746193"/>
            <a:ext cx="574362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/>
              <a:t>Potential Sources of Uncertainty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ROLO Uncertainty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Disk-integrated spectral irradiance from satellite instruments: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Count-to-radiance uncertainty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Size-of=source issues with prelaunch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Dark 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Spectral response uncertainty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Solid angle (e.g., detector IFOV, spatial/angular response).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Methodological differences</a:t>
            </a:r>
          </a:p>
        </p:txBody>
      </p:sp>
    </p:spTree>
    <p:extLst>
      <p:ext uri="{BB962C8B-B14F-4D97-AF65-F5344CB8AC3E}">
        <p14:creationId xmlns:p14="http://schemas.microsoft.com/office/powerpoint/2010/main" val="396635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44FF9-34DF-9E47-9D8B-A07294B7A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277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1230-FE05-7247-AE99-408327AEADFE}"/>
              </a:ext>
            </a:extLst>
          </p:cNvPr>
          <p:cNvSpPr txBox="1"/>
          <p:nvPr/>
        </p:nvSpPr>
        <p:spPr>
          <a:xfrm>
            <a:off x="0" y="1406199"/>
            <a:ext cx="1252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0A8B2-5FEB-AD43-9F6E-FC9B52A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419" y="4228169"/>
            <a:ext cx="2488921" cy="24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D8A86F7-57ED-DE0E-C99F-6120396E5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7C24C8"/>
              </a:gs>
              <a:gs pos="45000">
                <a:srgbClr val="5B63CA"/>
              </a:gs>
              <a:gs pos="71000">
                <a:srgbClr val="A8C0FE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2544" y="187569"/>
            <a:ext cx="4406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83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air-LUSI Team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75" y="3076433"/>
            <a:ext cx="280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Kevin </a:t>
            </a:r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Turpie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12362" y="163830"/>
            <a:ext cx="2137601" cy="1765244"/>
            <a:chOff x="10335379" y="225049"/>
            <a:chExt cx="1712995" cy="1414602"/>
          </a:xfrm>
        </p:grpSpPr>
        <p:sp>
          <p:nvSpPr>
            <p:cNvPr id="8" name="Oval 7"/>
            <p:cNvSpPr/>
            <p:nvPr/>
          </p:nvSpPr>
          <p:spPr>
            <a:xfrm>
              <a:off x="10426700" y="225049"/>
              <a:ext cx="1406525" cy="1414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NASAlogo.white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379" y="225049"/>
              <a:ext cx="1712995" cy="1414602"/>
            </a:xfrm>
            <a:prstGeom prst="rect">
              <a:avLst/>
            </a:prstGeom>
          </p:spPr>
        </p:pic>
      </p:grpSp>
      <p:pic>
        <p:nvPicPr>
          <p:cNvPr id="4" name="Picture 3" descr="air-LUSI-Logo_Transparent_Bkgrd_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2" y="134334"/>
            <a:ext cx="2119108" cy="2051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475" y="5411959"/>
            <a:ext cx="3998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Andrew Gadsden, Co-I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Andrew Newton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Alex McCafferty-Leroux</a:t>
            </a:r>
          </a:p>
        </p:txBody>
      </p:sp>
      <p:pic>
        <p:nvPicPr>
          <p:cNvPr id="17" name="Picture 16" descr="2000px-NIST_logo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250" y="2540220"/>
            <a:ext cx="2301572" cy="606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AF4304-E385-1D61-6B06-BF06118B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75" y="3892879"/>
            <a:ext cx="2779406" cy="1528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B50CA-143C-B234-A29E-14DA501E5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75" y="2360781"/>
            <a:ext cx="2774252" cy="63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20FA7-21EE-65A9-21EF-42D91A7674AF}"/>
              </a:ext>
            </a:extLst>
          </p:cNvPr>
          <p:cNvSpPr txBox="1"/>
          <p:nvPr/>
        </p:nvSpPr>
        <p:spPr>
          <a:xfrm>
            <a:off x="4870250" y="3208301"/>
            <a:ext cx="3766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Steve Grantham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 </a:t>
            </a:r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Larason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Stephen Maxwell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John Woodward, Co-I</a:t>
            </a:r>
          </a:p>
        </p:txBody>
      </p:sp>
      <p:pic>
        <p:nvPicPr>
          <p:cNvPr id="16" name="Picture 15" descr="USGS_blac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704" y="5168533"/>
            <a:ext cx="2540848" cy="937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B9AE1-B246-F087-AA5A-CAEFF7F6CA01}"/>
              </a:ext>
            </a:extLst>
          </p:cNvPr>
          <p:cNvSpPr txBox="1"/>
          <p:nvPr/>
        </p:nvSpPr>
        <p:spPr>
          <a:xfrm>
            <a:off x="4884704" y="6067532"/>
            <a:ext cx="280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 Stone, Co-I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95C7CA-2D11-1AFE-70D8-9BA11520F4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5947" y="1862876"/>
            <a:ext cx="2028134" cy="20245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60C60A-21F5-6F76-B610-94FEA30AC013}"/>
              </a:ext>
            </a:extLst>
          </p:cNvPr>
          <p:cNvSpPr txBox="1"/>
          <p:nvPr/>
        </p:nvSpPr>
        <p:spPr>
          <a:xfrm>
            <a:off x="8935948" y="3873342"/>
            <a:ext cx="3114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Franzeska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Becker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Samuel Choi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Gary Hoffman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Tyler </a:t>
            </a:r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Latsha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Timothy Williams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Robert York</a:t>
            </a:r>
          </a:p>
        </p:txBody>
      </p:sp>
    </p:spTree>
    <p:extLst>
      <p:ext uri="{BB962C8B-B14F-4D97-AF65-F5344CB8AC3E}">
        <p14:creationId xmlns:p14="http://schemas.microsoft.com/office/powerpoint/2010/main" val="48454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9792F4-C442-07D0-26F4-86D8E4CEE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326B0-5383-4C33-ABBF-50904FEDDF46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9C9B8-E871-C7FB-7D39-96625A31DFE9}"/>
              </a:ext>
            </a:extLst>
          </p:cNvPr>
          <p:cNvSpPr txBox="1"/>
          <p:nvPr/>
        </p:nvSpPr>
        <p:spPr>
          <a:xfrm>
            <a:off x="427168" y="997749"/>
            <a:ext cx="1133766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Dec 2019 - Feb 2022:  Updates to air-LUSI after Demonstration Campaign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02 Mar – Deployed to AFRC, successful collection four out of five nights: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200" b="1" dirty="0"/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/>
              <a:t>12 Mar </a:t>
            </a:r>
            <a:r>
              <a:rPr lang="en-US" sz="2800" dirty="0"/>
              <a:t>– Flight 1: Successful collection, uneventful.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13 Mar – Flight 2: Scrubbed because of high winds.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/>
              <a:t>14 Mar </a:t>
            </a:r>
            <a:r>
              <a:rPr lang="en-US" sz="2800" dirty="0"/>
              <a:t>– Flight 3: Successful collection, uneventful.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/>
              <a:t>15 Mar </a:t>
            </a:r>
            <a:r>
              <a:rPr lang="en-US" sz="2800" dirty="0"/>
              <a:t>– Flight 4: Successful collection, altitude drop at first station.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/>
              <a:t>16 Mar </a:t>
            </a:r>
            <a:r>
              <a:rPr lang="en-US" sz="2800" dirty="0"/>
              <a:t>– Flight 5: Successful collection, stratospheric turbulence.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22 Mar – Returned air-LUSI to NIST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0D62-DD85-C26A-FF29-EEDEB65CD619}"/>
              </a:ext>
            </a:extLst>
          </p:cNvPr>
          <p:cNvSpPr txBox="1"/>
          <p:nvPr/>
        </p:nvSpPr>
        <p:spPr>
          <a:xfrm>
            <a:off x="1790100" y="351418"/>
            <a:ext cx="861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Operational Flight Campaign – 01: Time Line</a:t>
            </a:r>
          </a:p>
        </p:txBody>
      </p:sp>
      <p:pic>
        <p:nvPicPr>
          <p:cNvPr id="9" name="Picture 8" descr="air-LUSI-Logo_Transparent_Bkgrd_New.png">
            <a:extLst>
              <a:ext uri="{FF2B5EF4-FFF2-40B4-BE49-F238E27FC236}">
                <a16:creationId xmlns:a16="http://schemas.microsoft.com/office/drawing/2014/main" id="{CBF981CC-8FB8-3D59-2FE8-37A61E3F1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82738-7603-734A-3AD4-3C8A23A34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326B0-5383-4C33-ABBF-50904FEDDF46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9C9B8-E871-C7FB-7D39-96625A31DFE9}"/>
              </a:ext>
            </a:extLst>
          </p:cNvPr>
          <p:cNvSpPr txBox="1"/>
          <p:nvPr/>
        </p:nvSpPr>
        <p:spPr>
          <a:xfrm>
            <a:off x="427169" y="999839"/>
            <a:ext cx="1133766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Built and tested new telescope integrating sphere with improved temperature control.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Replaced broken shutter for in-flight LED validation source.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Replaced in-flight validation source with broader spectrum LED.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Repaired pressure seals on throughputs in environmental enclosure.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Performed power conditioning sensitivity tests.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Added new thermal sensors; updated throughputs, cabling, DAQ.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Improved some avionics and component interfaces.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Performed last-minute repair for elevation actuator burnout.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Adjusted elevation pins on telescope mount to reduce binding.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0D62-DD85-C26A-FF29-EEDEB65CD619}"/>
              </a:ext>
            </a:extLst>
          </p:cNvPr>
          <p:cNvSpPr txBox="1"/>
          <p:nvPr/>
        </p:nvSpPr>
        <p:spPr>
          <a:xfrm>
            <a:off x="2223999" y="353508"/>
            <a:ext cx="80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Pre-Campaign Updates to air-LUSI</a:t>
            </a:r>
          </a:p>
        </p:txBody>
      </p:sp>
      <p:pic>
        <p:nvPicPr>
          <p:cNvPr id="9" name="Picture 8" descr="air-LUSI-Logo_Transparent_Bkgrd_New.png">
            <a:extLst>
              <a:ext uri="{FF2B5EF4-FFF2-40B4-BE49-F238E27FC236}">
                <a16:creationId xmlns:a16="http://schemas.microsoft.com/office/drawing/2014/main" id="{CBF981CC-8FB8-3D59-2FE8-37A61E3F1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F8976E-280F-24A6-7E4F-419F9DAE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326B0-5383-4C33-ABBF-50904FEDDF46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9" name="Picture 8" descr="air-LUSI-Logo_Transparent_Bkgrd_New.png">
            <a:extLst>
              <a:ext uri="{FF2B5EF4-FFF2-40B4-BE49-F238E27FC236}">
                <a16:creationId xmlns:a16="http://schemas.microsoft.com/office/drawing/2014/main" id="{CBF981CC-8FB8-3D59-2FE8-37A61E3F1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740390-E3A3-CDE9-7BB8-E154F387BAC6}"/>
              </a:ext>
            </a:extLst>
          </p:cNvPr>
          <p:cNvGrpSpPr/>
          <p:nvPr/>
        </p:nvGrpSpPr>
        <p:grpSpPr>
          <a:xfrm>
            <a:off x="2209800" y="227716"/>
            <a:ext cx="7772400" cy="6071593"/>
            <a:chOff x="1706450" y="417075"/>
            <a:chExt cx="7772400" cy="60715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F3D36F-AD87-C8C9-85A2-6E15A6097058}"/>
                </a:ext>
              </a:extLst>
            </p:cNvPr>
            <p:cNvSpPr/>
            <p:nvPr/>
          </p:nvSpPr>
          <p:spPr>
            <a:xfrm>
              <a:off x="3832964" y="1503123"/>
              <a:ext cx="3970751" cy="3645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6227EA-6E2B-FF58-1F64-E808D5A7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06450" y="417075"/>
              <a:ext cx="7772400" cy="607159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B2DEF37-B81B-44D1-8A5A-7FCBC5D15085}"/>
              </a:ext>
            </a:extLst>
          </p:cNvPr>
          <p:cNvSpPr txBox="1"/>
          <p:nvPr/>
        </p:nvSpPr>
        <p:spPr>
          <a:xfrm>
            <a:off x="1776892" y="6310552"/>
            <a:ext cx="900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UPDATED air-LUSI TELESCOPE INTEGRATING SPHERE ASSEMBLY (TISA)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F211A-8AAD-E36B-EB9F-C34526291AA2}"/>
              </a:ext>
            </a:extLst>
          </p:cNvPr>
          <p:cNvSpPr txBox="1"/>
          <p:nvPr/>
        </p:nvSpPr>
        <p:spPr>
          <a:xfrm>
            <a:off x="40964" y="49364"/>
            <a:ext cx="20401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</a:t>
            </a:r>
            <a:r>
              <a:rPr lang="en-US" sz="3200" dirty="0"/>
              <a:t>elescope</a:t>
            </a:r>
          </a:p>
          <a:p>
            <a:r>
              <a:rPr lang="en-US" sz="3200" b="1" dirty="0"/>
              <a:t>I</a:t>
            </a:r>
            <a:r>
              <a:rPr lang="en-US" sz="3200" dirty="0"/>
              <a:t>ntegrating</a:t>
            </a:r>
          </a:p>
          <a:p>
            <a:r>
              <a:rPr lang="en-US" sz="3200" b="1" dirty="0"/>
              <a:t>S</a:t>
            </a:r>
            <a:r>
              <a:rPr lang="en-US" sz="3200" dirty="0"/>
              <a:t>phere</a:t>
            </a:r>
          </a:p>
          <a:p>
            <a:r>
              <a:rPr lang="en-US" sz="3200" b="1" dirty="0"/>
              <a:t>A</a:t>
            </a:r>
            <a:r>
              <a:rPr lang="en-US" sz="3200" dirty="0"/>
              <a:t>ssembly</a:t>
            </a:r>
          </a:p>
        </p:txBody>
      </p:sp>
    </p:spTree>
    <p:extLst>
      <p:ext uri="{BB962C8B-B14F-4D97-AF65-F5344CB8AC3E}">
        <p14:creationId xmlns:p14="http://schemas.microsoft.com/office/powerpoint/2010/main" val="91649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1EF62C-F3CB-390E-9852-1A1389C7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4FBEF5-BB27-3957-522B-9E291D0829E5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38" name="Picture 37" descr="air-LUSI-Logo_Transparent_Bkgrd_New.png">
            <a:extLst>
              <a:ext uri="{FF2B5EF4-FFF2-40B4-BE49-F238E27FC236}">
                <a16:creationId xmlns:a16="http://schemas.microsoft.com/office/drawing/2014/main" id="{2621BE12-82BA-62FB-A6E4-882D5655A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60BDEF-BAEE-3B35-5BE9-F4C90F176EFA}"/>
              </a:ext>
            </a:extLst>
          </p:cNvPr>
          <p:cNvCxnSpPr/>
          <p:nvPr/>
        </p:nvCxnSpPr>
        <p:spPr>
          <a:xfrm>
            <a:off x="4149725" y="780046"/>
            <a:ext cx="79375" cy="0"/>
          </a:xfrm>
          <a:prstGeom prst="line">
            <a:avLst/>
          </a:prstGeom>
          <a:ln w="317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8489244-FA4C-F06B-55D5-2430FD30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36" y="238292"/>
            <a:ext cx="5159459" cy="5187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37E19-017B-5CDF-B8E5-19ACC4953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93" y="238292"/>
            <a:ext cx="5248270" cy="51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74066-43CC-3CA4-7A97-0F9145B0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F36947-AF4E-7C3C-B843-0703558B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538" y="888957"/>
            <a:ext cx="9164923" cy="53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F03E9-530A-367D-301F-54A0FE33E47F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F7FBC-4D03-A22E-7910-D0D0F5FCC7AB}"/>
              </a:ext>
            </a:extLst>
          </p:cNvPr>
          <p:cNvSpPr txBox="1"/>
          <p:nvPr/>
        </p:nvSpPr>
        <p:spPr>
          <a:xfrm>
            <a:off x="264979" y="242626"/>
            <a:ext cx="5831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CALIBRATION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270904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1EF62C-F3CB-390E-9852-1A1389C7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4FBEF5-BB27-3957-522B-9E291D0829E5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8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305CFD-DF59-C94B-6F18-EBB920856B99}"/>
              </a:ext>
            </a:extLst>
          </p:cNvPr>
          <p:cNvGrpSpPr/>
          <p:nvPr/>
        </p:nvGrpSpPr>
        <p:grpSpPr>
          <a:xfrm>
            <a:off x="441192" y="299983"/>
            <a:ext cx="11233429" cy="6190329"/>
            <a:chOff x="561768" y="299983"/>
            <a:chExt cx="11233429" cy="61903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191036-55D5-2865-AA3B-34ADF7F465C7}"/>
                </a:ext>
              </a:extLst>
            </p:cNvPr>
            <p:cNvSpPr/>
            <p:nvPr/>
          </p:nvSpPr>
          <p:spPr>
            <a:xfrm>
              <a:off x="561768" y="299983"/>
              <a:ext cx="11233429" cy="619032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95959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9D655F-5DBA-BA0D-B852-A40087483B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7" y="754646"/>
              <a:ext cx="66468" cy="0"/>
            </a:xfrm>
            <a:prstGeom prst="line">
              <a:avLst/>
            </a:prstGeom>
            <a:ln w="3492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79AF48D-A912-F7E5-6CF5-34231623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912" y="406921"/>
              <a:ext cx="11008176" cy="606247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15BF2-1932-C405-0E73-905813655829}"/>
                </a:ext>
              </a:extLst>
            </p:cNvPr>
            <p:cNvSpPr txBox="1"/>
            <p:nvPr/>
          </p:nvSpPr>
          <p:spPr>
            <a:xfrm>
              <a:off x="8965207" y="3307117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-60.3°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D2E699-FB31-1988-119D-8F9EBBFF7EF2}"/>
                </a:ext>
              </a:extLst>
            </p:cNvPr>
            <p:cNvSpPr txBox="1"/>
            <p:nvPr/>
          </p:nvSpPr>
          <p:spPr>
            <a:xfrm>
              <a:off x="8965207" y="3685593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-37.0°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E591E8-7698-8212-512F-B4F3E9D8F154}"/>
                </a:ext>
              </a:extLst>
            </p:cNvPr>
            <p:cNvSpPr txBox="1"/>
            <p:nvPr/>
          </p:nvSpPr>
          <p:spPr>
            <a:xfrm>
              <a:off x="8965207" y="4060039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-25.0°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B5585B-6E25-85A9-5A61-20CB60344235}"/>
                </a:ext>
              </a:extLst>
            </p:cNvPr>
            <p:cNvSpPr txBox="1"/>
            <p:nvPr/>
          </p:nvSpPr>
          <p:spPr>
            <a:xfrm>
              <a:off x="8965207" y="4514310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-12.9°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E7CF32-D9AD-50BA-741A-2F769E77080C}"/>
                </a:ext>
              </a:extLst>
            </p:cNvPr>
            <p:cNvSpPr txBox="1"/>
            <p:nvPr/>
          </p:nvSpPr>
          <p:spPr>
            <a:xfrm>
              <a:off x="10627766" y="2076843"/>
              <a:ext cx="10970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595959"/>
                  </a:solidFill>
                </a:rPr>
                <a:t>Flight 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7DE84A-6D72-B315-E8FE-7CCF204D0D01}"/>
                </a:ext>
              </a:extLst>
            </p:cNvPr>
            <p:cNvSpPr txBox="1"/>
            <p:nvPr/>
          </p:nvSpPr>
          <p:spPr>
            <a:xfrm>
              <a:off x="10627766" y="2576564"/>
              <a:ext cx="10970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595959"/>
                  </a:solidFill>
                </a:rPr>
                <a:t>Flight 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72B212-B195-102B-E7B0-CA502EE410AA}"/>
                </a:ext>
              </a:extLst>
            </p:cNvPr>
            <p:cNvSpPr txBox="1"/>
            <p:nvPr/>
          </p:nvSpPr>
          <p:spPr>
            <a:xfrm>
              <a:off x="10627766" y="3076285"/>
              <a:ext cx="10970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595959"/>
                  </a:solidFill>
                </a:rPr>
                <a:t>Flight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E9946D-9482-5FFD-149D-5FE1BB22137A}"/>
                </a:ext>
              </a:extLst>
            </p:cNvPr>
            <p:cNvSpPr txBox="1"/>
            <p:nvPr/>
          </p:nvSpPr>
          <p:spPr>
            <a:xfrm>
              <a:off x="10627766" y="3576007"/>
              <a:ext cx="10970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595959"/>
                  </a:solidFill>
                </a:rPr>
                <a:t>Flight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4351EC-5F57-4ACE-DAEA-814D957FC1CE}"/>
                </a:ext>
              </a:extLst>
            </p:cNvPr>
            <p:cNvSpPr txBox="1"/>
            <p:nvPr/>
          </p:nvSpPr>
          <p:spPr>
            <a:xfrm rot="16200000">
              <a:off x="8797107" y="3930030"/>
              <a:ext cx="184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lunar phase angle</a:t>
              </a:r>
            </a:p>
          </p:txBody>
        </p:sp>
      </p:grpSp>
      <p:pic>
        <p:nvPicPr>
          <p:cNvPr id="38" name="Picture 37" descr="air-LUSI-Logo_Transparent_Bkgrd_New.png">
            <a:extLst>
              <a:ext uri="{FF2B5EF4-FFF2-40B4-BE49-F238E27FC236}">
                <a16:creationId xmlns:a16="http://schemas.microsoft.com/office/drawing/2014/main" id="{2621BE12-82BA-62FB-A6E4-882D5655A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60BDEF-BAEE-3B35-5BE9-F4C90F176EFA}"/>
              </a:ext>
            </a:extLst>
          </p:cNvPr>
          <p:cNvCxnSpPr/>
          <p:nvPr/>
        </p:nvCxnSpPr>
        <p:spPr>
          <a:xfrm>
            <a:off x="4149725" y="780046"/>
            <a:ext cx="79375" cy="0"/>
          </a:xfrm>
          <a:prstGeom prst="line">
            <a:avLst/>
          </a:prstGeom>
          <a:ln w="317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99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1EF62C-F3CB-390E-9852-1A1389C7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4FBEF5-BB27-3957-522B-9E291D0829E5}"/>
              </a:ext>
            </a:extLst>
          </p:cNvPr>
          <p:cNvSpPr txBox="1"/>
          <p:nvPr/>
        </p:nvSpPr>
        <p:spPr>
          <a:xfrm>
            <a:off x="11602995" y="6488668"/>
            <a:ext cx="5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959A4D1-C262-B741-AD0E-4CB69ECCD4BD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38" name="Picture 37" descr="air-LUSI-Logo_Transparent_Bkgrd_New.png">
            <a:extLst>
              <a:ext uri="{FF2B5EF4-FFF2-40B4-BE49-F238E27FC236}">
                <a16:creationId xmlns:a16="http://schemas.microsoft.com/office/drawing/2014/main" id="{2621BE12-82BA-62FB-A6E4-882D5655A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15" y="5664529"/>
            <a:ext cx="1080769" cy="10463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0CEE11-1D11-DD82-C023-8EDE4971825B}"/>
              </a:ext>
            </a:extLst>
          </p:cNvPr>
          <p:cNvSpPr/>
          <p:nvPr/>
        </p:nvSpPr>
        <p:spPr>
          <a:xfrm>
            <a:off x="909713" y="203321"/>
            <a:ext cx="5943600" cy="3302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12EDE-2BFC-1313-2FBE-A4A5F1B8D6B8}"/>
              </a:ext>
            </a:extLst>
          </p:cNvPr>
          <p:cNvSpPr txBox="1"/>
          <p:nvPr/>
        </p:nvSpPr>
        <p:spPr>
          <a:xfrm>
            <a:off x="7063547" y="3821153"/>
            <a:ext cx="5035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Uncertainty budget for 2019 Demonstration Campaign.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2022 Operational Campaign removes uncertainty from pressure loss and reduces uncertainty for IS temporal stability.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D7C60-4416-4E58-0780-BE3D5EC50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3" y="203321"/>
            <a:ext cx="5486400" cy="3302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8283A-FDFF-D363-7F99-1CC0A460F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13" y="3733222"/>
            <a:ext cx="5943600" cy="2894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F2C31-93AE-CE0F-6308-0166FA0F0115}"/>
              </a:ext>
            </a:extLst>
          </p:cNvPr>
          <p:cNvSpPr txBox="1"/>
          <p:nvPr/>
        </p:nvSpPr>
        <p:spPr>
          <a:xfrm flipH="1">
            <a:off x="2897444" y="4872886"/>
            <a:ext cx="1968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Temporal Stability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B3CB2-8945-7E16-EE12-830DAF735ADE}"/>
              </a:ext>
            </a:extLst>
          </p:cNvPr>
          <p:cNvSpPr txBox="1"/>
          <p:nvPr/>
        </p:nvSpPr>
        <p:spPr>
          <a:xfrm>
            <a:off x="3082760" y="5442718"/>
            <a:ext cx="1186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69DF5-E1B3-76C2-41B5-87A594101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971" y="658894"/>
            <a:ext cx="5153371" cy="1354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DC9D5-046C-1763-CF3C-4D8296325BF9}"/>
              </a:ext>
            </a:extLst>
          </p:cNvPr>
          <p:cNvSpPr txBox="1"/>
          <p:nvPr/>
        </p:nvSpPr>
        <p:spPr>
          <a:xfrm>
            <a:off x="6945971" y="135674"/>
            <a:ext cx="314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Chain</a:t>
            </a:r>
          </a:p>
        </p:txBody>
      </p:sp>
    </p:spTree>
    <p:extLst>
      <p:ext uri="{BB962C8B-B14F-4D97-AF65-F5344CB8AC3E}">
        <p14:creationId xmlns:p14="http://schemas.microsoft.com/office/powerpoint/2010/main" val="1794626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8083</TotalTime>
  <Words>1124</Words>
  <Application>Microsoft Macintosh PowerPoint</Application>
  <PresentationFormat>Widescreen</PresentationFormat>
  <Paragraphs>188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Turpie</dc:creator>
  <cp:lastModifiedBy>Kevin Turpie</cp:lastModifiedBy>
  <cp:revision>27</cp:revision>
  <dcterms:created xsi:type="dcterms:W3CDTF">2022-09-12T21:42:30Z</dcterms:created>
  <dcterms:modified xsi:type="dcterms:W3CDTF">2023-12-01T18:27:40Z</dcterms:modified>
</cp:coreProperties>
</file>