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3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1" r:id="rId2"/>
    <p:sldMasterId id="2147483704" r:id="rId3"/>
  </p:sldMasterIdLst>
  <p:notesMasterIdLst>
    <p:notesMasterId r:id="rId32"/>
  </p:notesMasterIdLst>
  <p:handoutMasterIdLst>
    <p:handoutMasterId r:id="rId33"/>
  </p:handoutMasterIdLst>
  <p:sldIdLst>
    <p:sldId id="267" r:id="rId4"/>
    <p:sldId id="717" r:id="rId5"/>
    <p:sldId id="547" r:id="rId6"/>
    <p:sldId id="289" r:id="rId7"/>
    <p:sldId id="351" r:id="rId8"/>
    <p:sldId id="688" r:id="rId9"/>
    <p:sldId id="689" r:id="rId10"/>
    <p:sldId id="314" r:id="rId11"/>
    <p:sldId id="692" r:id="rId12"/>
    <p:sldId id="691" r:id="rId13"/>
    <p:sldId id="687" r:id="rId14"/>
    <p:sldId id="690" r:id="rId15"/>
    <p:sldId id="680" r:id="rId16"/>
    <p:sldId id="707" r:id="rId17"/>
    <p:sldId id="708" r:id="rId18"/>
    <p:sldId id="709" r:id="rId19"/>
    <p:sldId id="710" r:id="rId20"/>
    <p:sldId id="711" r:id="rId21"/>
    <p:sldId id="712" r:id="rId22"/>
    <p:sldId id="682" r:id="rId23"/>
    <p:sldId id="713" r:id="rId24"/>
    <p:sldId id="714" r:id="rId25"/>
    <p:sldId id="715" r:id="rId26"/>
    <p:sldId id="705" r:id="rId27"/>
    <p:sldId id="704" r:id="rId28"/>
    <p:sldId id="718" r:id="rId29"/>
    <p:sldId id="720" r:id="rId30"/>
    <p:sldId id="71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8A7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347E9-93B1-2586-F5CD-1476C4ECAE29}" v="2" dt="2023-12-07T08:31:51.759"/>
    <p1510:client id="{38CE0C6A-3B42-4D4F-AD7E-9507815E68C8}" v="138" dt="2023-12-01T19:31:39.4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72" autoAdjust="0"/>
    <p:restoredTop sz="77250" autoAdjust="0"/>
  </p:normalViewPr>
  <p:slideViewPr>
    <p:cSldViewPr snapToGrid="0" snapToObjects="1">
      <p:cViewPr varScale="1">
        <p:scale>
          <a:sx n="61" d="100"/>
          <a:sy n="61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12"/>
      </c:pie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2018 Enacted</c:v>
                </c:pt>
              </c:strCache>
            </c:strRef>
          </c:tx>
          <c:dPt>
            <c:idx val="0"/>
            <c:bubble3D val="0"/>
            <c:spPr>
              <a:solidFill>
                <a:srgbClr val="1133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5-5048-8D70-3F961C0C139E}"/>
              </c:ext>
            </c:extLst>
          </c:dPt>
          <c:dPt>
            <c:idx val="1"/>
            <c:bubble3D val="0"/>
            <c:spPr>
              <a:pattFill prst="pct75">
                <a:fgClr>
                  <a:srgbClr val="B2471E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5-5048-8D70-3F961C0C139E}"/>
              </c:ext>
            </c:extLst>
          </c:dPt>
          <c:dPt>
            <c:idx val="2"/>
            <c:bubble3D val="0"/>
            <c:spPr>
              <a:solidFill>
                <a:srgbClr val="B2471E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5-5048-8D70-3F961C0C139E}"/>
              </c:ext>
            </c:extLst>
          </c:dPt>
          <c:dPt>
            <c:idx val="3"/>
            <c:bubble3D val="0"/>
            <c:spPr>
              <a:solidFill>
                <a:srgbClr val="5D8B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5-5048-8D70-3F961C0C139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STRS 60%</c:v>
                </c:pt>
                <c:pt idx="1">
                  <c:v>ITS (Hollings MEP) 12%</c:v>
                </c:pt>
                <c:pt idx="2">
                  <c:v>ITS (Manufacturing USA) 1%</c:v>
                </c:pt>
                <c:pt idx="3">
                  <c:v>CRS 27%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788</c:v>
                </c:pt>
                <c:pt idx="1">
                  <c:v>150</c:v>
                </c:pt>
                <c:pt idx="2">
                  <c:v>16.5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75-5048-8D70-3F961C0C13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12"/>
      </c:pie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2018 Enacted</c:v>
                </c:pt>
              </c:strCache>
            </c:strRef>
          </c:tx>
          <c:dPt>
            <c:idx val="0"/>
            <c:bubble3D val="0"/>
            <c:spPr>
              <a:solidFill>
                <a:srgbClr val="1133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AA-4047-BFA2-946C1D41F985}"/>
              </c:ext>
            </c:extLst>
          </c:dPt>
          <c:dPt>
            <c:idx val="1"/>
            <c:bubble3D val="0"/>
            <c:spPr>
              <a:pattFill prst="pct75">
                <a:fgClr>
                  <a:srgbClr val="B2471E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AA-4047-BFA2-946C1D41F985}"/>
              </c:ext>
            </c:extLst>
          </c:dPt>
          <c:dPt>
            <c:idx val="2"/>
            <c:bubble3D val="0"/>
            <c:spPr>
              <a:solidFill>
                <a:srgbClr val="B2471E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AA-4047-BFA2-946C1D41F985}"/>
              </c:ext>
            </c:extLst>
          </c:dPt>
          <c:dPt>
            <c:idx val="3"/>
            <c:bubble3D val="0"/>
            <c:spPr>
              <a:solidFill>
                <a:srgbClr val="5D8B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6AA-4047-BFA2-946C1D41F985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STRS 60%</c:v>
                </c:pt>
                <c:pt idx="1">
                  <c:v>ITS (Hollings MEP) 12%</c:v>
                </c:pt>
                <c:pt idx="2">
                  <c:v>ITS (Manufacturing USA) 1%</c:v>
                </c:pt>
                <c:pt idx="3">
                  <c:v>CRS 27%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724.5</c:v>
                </c:pt>
                <c:pt idx="1">
                  <c:v>140</c:v>
                </c:pt>
                <c:pt idx="2">
                  <c:v>15</c:v>
                </c:pt>
                <c:pt idx="3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AA-4047-BFA2-946C1D41F98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10ABB2-C5FE-9216-DE44-690103051F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B0D6D-F81D-5676-84E9-792EC2C0ED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824B3-45B8-694C-BDD2-76CBA9E4554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BC210-DE55-F47E-D8E3-6CDAA7868E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81D6F-6E2C-E07F-D6C3-34DCF70044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12BDD-3117-EC4D-B805-D054A6385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2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5D550-4804-0648-9841-5DE6A0CD016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804BF-A41C-8448-874E-9C0B6FDD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4F2B0-1DA5-9548-9FBE-94841B60406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462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804BF-A41C-8448-874E-9C0B6FDDA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91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804BF-A41C-8448-874E-9C0B6FDDA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111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804BF-A41C-8448-874E-9C0B6FDDA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804BF-A41C-8448-874E-9C0B6FDDA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534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804BF-A41C-8448-874E-9C0B6FDDA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013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804BF-A41C-8448-874E-9C0B6FDDA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82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804BF-A41C-8448-874E-9C0B6FDDA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972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804BF-A41C-8448-874E-9C0B6FDDA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52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7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1.png"/><Relationship Id="rId7" Type="http://schemas.openxmlformats.org/officeDocument/2006/relationships/image" Target="../media/image43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5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8.jpeg"/><Relationship Id="rId5" Type="http://schemas.openxmlformats.org/officeDocument/2006/relationships/image" Target="../media/image23.jpeg"/><Relationship Id="rId4" Type="http://schemas.openxmlformats.org/officeDocument/2006/relationships/image" Target="../media/image57.jpe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chart" Target="../charts/chart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7.jpe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11.png"/><Relationship Id="rId4" Type="http://schemas.openxmlformats.org/officeDocument/2006/relationships/image" Target="../media/image60.jpeg"/><Relationship Id="rId9" Type="http://schemas.openxmlformats.org/officeDocument/2006/relationships/image" Target="../media/image10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1BAFE4-3996-9B40-A849-0450F4C59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804DA-26DC-094D-81DE-93F10F39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51A0C-9B64-634D-8A09-BE241A244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619D-369A-3C40-8401-DAA021E8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4E01-FA1D-DF4D-8154-31A9A186127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A8995-CDE0-A646-B4C0-DF68570A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2D4CD-0567-AA4B-BE1B-B504FA73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42434-9005-9A48-8FA3-73C5FE8D7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14CCD-6008-7C48-8213-7ACB997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4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4F49B-5A7F-2F45-9400-29748B346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58A46-4497-4846-9950-4FE69B7CB5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088249"/>
            <a:ext cx="12192000" cy="3897872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Object/Photo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0418-EA3E-F444-BA50-493E538C47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8A29F-49C5-8E46-9DD1-3268CB9B3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819" y="5213932"/>
            <a:ext cx="9824225" cy="12638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A929C-C054-5949-B389-B2BE80C5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2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32" userDrawn="1">
          <p15:clr>
            <a:srgbClr val="FBAE40"/>
          </p15:clr>
        </p15:guide>
        <p15:guide id="3" orient="horz" pos="50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533BF-1B93-2A43-BA34-0F3A82D7F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7D88D-1B35-A843-BA46-506AB4A875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622502"/>
            <a:ext cx="10753493" cy="145699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D91200-3642-8946-A772-E48D2472F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93048A-A103-8740-9E4D-A13D62CF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CFA31AA8-C387-164B-869F-B0075C511E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2542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17" name="Picture Placeholder 37">
            <a:extLst>
              <a:ext uri="{FF2B5EF4-FFF2-40B4-BE49-F238E27FC236}">
                <a16:creationId xmlns:a16="http://schemas.microsoft.com/office/drawing/2014/main" id="{9B1F4115-3B6A-C147-B3F0-135C7ECD40C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54344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5E9C8FEA-E368-2E47-8707-A1899F1C96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9655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262253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A35D9A-EEF1-DD46-987E-6CF872511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28B23-895C-5C4C-B680-35A98899E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FAAB9C-4676-8C48-8CEF-A4CF6BE5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90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63FB6F-295B-4145-AC04-27AECBF663FE}"/>
              </a:ext>
            </a:extLst>
          </p:cNvPr>
          <p:cNvSpPr/>
          <p:nvPr userDrawn="1"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0F6BE-9234-024F-833A-824C3D3A925D}"/>
              </a:ext>
            </a:extLst>
          </p:cNvPr>
          <p:cNvSpPr/>
          <p:nvPr userDrawn="1"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1BF4F-6491-E24D-82FA-6C4C49768707}"/>
              </a:ext>
            </a:extLst>
          </p:cNvPr>
          <p:cNvSpPr/>
          <p:nvPr userDrawn="1"/>
        </p:nvSpPr>
        <p:spPr>
          <a:xfrm>
            <a:off x="6976872" y="3561054"/>
            <a:ext cx="1407759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C1E6D-6FDE-8C4C-84A7-19639DF2BE58}"/>
              </a:ext>
            </a:extLst>
          </p:cNvPr>
          <p:cNvSpPr/>
          <p:nvPr userDrawn="1"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1D280-A245-594C-9C82-B79E20F196D0}"/>
              </a:ext>
            </a:extLst>
          </p:cNvPr>
          <p:cNvSpPr/>
          <p:nvPr userDrawn="1"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6EA32C-2240-6F4B-914F-98F7B8238AF2}"/>
              </a:ext>
            </a:extLst>
          </p:cNvPr>
          <p:cNvSpPr/>
          <p:nvPr userDrawn="1"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A93E19-50A5-9548-8F8C-391BBBDBDB90}"/>
              </a:ext>
            </a:extLst>
          </p:cNvPr>
          <p:cNvSpPr/>
          <p:nvPr userDrawn="1"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ED8E57-8E6A-9147-8403-FC7756A82595}"/>
              </a:ext>
            </a:extLst>
          </p:cNvPr>
          <p:cNvSpPr/>
          <p:nvPr userDrawn="1"/>
        </p:nvSpPr>
        <p:spPr>
          <a:xfrm>
            <a:off x="65152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DDE5E9-7903-9D43-B5F6-3F8CE301C9A3}"/>
              </a:ext>
            </a:extLst>
          </p:cNvPr>
          <p:cNvSpPr/>
          <p:nvPr userDrawn="1"/>
        </p:nvSpPr>
        <p:spPr>
          <a:xfrm>
            <a:off x="22490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5D5EB1-B45D-4743-A377-C9944576F172}"/>
              </a:ext>
            </a:extLst>
          </p:cNvPr>
          <p:cNvSpPr/>
          <p:nvPr userDrawn="1"/>
        </p:nvSpPr>
        <p:spPr>
          <a:xfrm>
            <a:off x="3836161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F42BFC-2C0F-7B4C-A926-E9D82CEC7CDF}"/>
              </a:ext>
            </a:extLst>
          </p:cNvPr>
          <p:cNvSpPr/>
          <p:nvPr userDrawn="1"/>
        </p:nvSpPr>
        <p:spPr>
          <a:xfrm>
            <a:off x="5403963" y="2162022"/>
            <a:ext cx="1413590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1E8556-4AB5-444E-83C6-EBC637F23838}"/>
              </a:ext>
            </a:extLst>
          </p:cNvPr>
          <p:cNvSpPr/>
          <p:nvPr userDrawn="1"/>
        </p:nvSpPr>
        <p:spPr>
          <a:xfrm>
            <a:off x="69855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EFCBEB-6BFB-264C-849B-1BCB554A8812}"/>
              </a:ext>
            </a:extLst>
          </p:cNvPr>
          <p:cNvSpPr/>
          <p:nvPr userDrawn="1"/>
        </p:nvSpPr>
        <p:spPr>
          <a:xfrm>
            <a:off x="858683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9489B2-A7AF-1A48-A34B-C686CA59A72C}"/>
              </a:ext>
            </a:extLst>
          </p:cNvPr>
          <p:cNvSpPr/>
          <p:nvPr userDrawn="1"/>
        </p:nvSpPr>
        <p:spPr>
          <a:xfrm>
            <a:off x="101738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13160A-7C33-214C-A659-A9486E4B61C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317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619B90C-3B9F-5942-9F93-1B3C12E5D3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61257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BEF394CA-5C7F-7747-88FB-CC36738A15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48319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26CAF10A-5FF5-A14E-ACBB-55A8215DC5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14361" y="2162022"/>
            <a:ext cx="1393718" cy="13990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Icon/photo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ED6402DC-B696-2240-8DA9-ADE6C47F16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90912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FDABA7F-8C47-4247-9381-D417117873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99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2783E5F4-3A3F-B941-889C-722AE8E5407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5546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B02A2-B4A7-7246-A7D2-D24AEC2B26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053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F09B16C-9619-E64D-89F0-2025BEB7F2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705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2F39FD2-65E4-A24B-8EEB-6F38BDAF8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019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4058022-10D8-9D4C-8782-AD0494136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2577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BD41ED7-6893-A44E-8684-F19253C5E9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644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6ABB7D3-8923-3541-8C81-B2A625F395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7955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B815BA-D993-E647-A23D-45104F3503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8400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07456F10-94CB-9840-86F1-1CBEA905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77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0A3B4F-B787-E348-81E5-AACFA52907BF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EE32B-AE50-8946-9122-6D66A5E8A40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251" y="3987290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A68EDA-B380-A44A-B798-696050BAA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0840" y="1561453"/>
            <a:ext cx="8793480" cy="195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B502A4-0F10-C046-A09B-5907847AD2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10840" y="4377805"/>
            <a:ext cx="8793480" cy="195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FB21A36-8344-2E4A-BB13-8B1D1EA74D5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251" y="1097786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04CF099-8249-D241-A59F-D5406D5EC2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311845"/>
            <a:ext cx="6884476" cy="5546154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A87BBD-D833-9640-B345-369071EC245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84476" y="1311845"/>
            <a:ext cx="5307523" cy="362753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64BF3-1BC5-854B-A716-FEAD932949A3}"/>
              </a:ext>
            </a:extLst>
          </p:cNvPr>
          <p:cNvSpPr/>
          <p:nvPr userDrawn="1"/>
        </p:nvSpPr>
        <p:spPr>
          <a:xfrm>
            <a:off x="6875332" y="4948518"/>
            <a:ext cx="5316667" cy="1909482"/>
          </a:xfrm>
          <a:prstGeom prst="rect">
            <a:avLst/>
          </a:prstGeom>
          <a:solidFill>
            <a:srgbClr val="5D8B7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6B19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7C07767-73F1-E248-8946-69FB2221E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2175" y="5267325"/>
            <a:ext cx="4645025" cy="12980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9989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89C67D-F551-D24A-8D9C-6ABA80EC5EF8}"/>
              </a:ext>
            </a:extLst>
          </p:cNvPr>
          <p:cNvSpPr/>
          <p:nvPr userDrawn="1"/>
        </p:nvSpPr>
        <p:spPr>
          <a:xfrm>
            <a:off x="1062317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CD0D8-53A1-E24B-99EE-5AA04A5C89CE}"/>
              </a:ext>
            </a:extLst>
          </p:cNvPr>
          <p:cNvSpPr/>
          <p:nvPr userDrawn="1"/>
        </p:nvSpPr>
        <p:spPr>
          <a:xfrm>
            <a:off x="4587688" y="4357661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5E3B7-9503-9641-A7A8-60F96166A487}"/>
              </a:ext>
            </a:extLst>
          </p:cNvPr>
          <p:cNvSpPr/>
          <p:nvPr userDrawn="1"/>
        </p:nvSpPr>
        <p:spPr>
          <a:xfrm>
            <a:off x="8113059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EFEDA-983B-6547-95FE-6F3E5EBBC482}"/>
              </a:ext>
            </a:extLst>
          </p:cNvPr>
          <p:cNvSpPr/>
          <p:nvPr userDrawn="1"/>
        </p:nvSpPr>
        <p:spPr>
          <a:xfrm>
            <a:off x="4578723" y="2297447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368F0-D6DE-7A4E-9005-EFE41B503ABE}"/>
              </a:ext>
            </a:extLst>
          </p:cNvPr>
          <p:cNvSpPr/>
          <p:nvPr userDrawn="1"/>
        </p:nvSpPr>
        <p:spPr>
          <a:xfrm>
            <a:off x="8104094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91AB95-9234-5048-BF22-6A90E0A46C17}"/>
              </a:ext>
            </a:extLst>
          </p:cNvPr>
          <p:cNvSpPr/>
          <p:nvPr userDrawn="1"/>
        </p:nvSpPr>
        <p:spPr>
          <a:xfrm>
            <a:off x="1053352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3FCD2-F7B3-0046-9438-D570A76E2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1ED8E38-902A-914B-B497-3A0CE55E3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342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FA7EFB9-A3D8-8D47-916A-DAC4CC376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6186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7F7537F-C63B-EA49-9EDE-5FA37DD19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9971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80406A7-272D-504B-A7C8-AA61CE6719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342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4869C6-9304-A448-A48C-0A9D2D89A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6186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9910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0C5EBA-FDE5-C744-8C25-171C6E49ED05}"/>
              </a:ext>
            </a:extLst>
          </p:cNvPr>
          <p:cNvSpPr/>
          <p:nvPr userDrawn="1"/>
        </p:nvSpPr>
        <p:spPr>
          <a:xfrm>
            <a:off x="270017" y="1367572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3F55F8-F17A-FC46-941E-74A68AF677D2}"/>
              </a:ext>
            </a:extLst>
          </p:cNvPr>
          <p:cNvSpPr/>
          <p:nvPr userDrawn="1"/>
        </p:nvSpPr>
        <p:spPr>
          <a:xfrm>
            <a:off x="3076999" y="1367573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92DE6-5EC6-4D49-A3C5-29C00605CB95}"/>
              </a:ext>
            </a:extLst>
          </p:cNvPr>
          <p:cNvSpPr/>
          <p:nvPr userDrawn="1"/>
        </p:nvSpPr>
        <p:spPr>
          <a:xfrm>
            <a:off x="256570" y="4039015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47E62-84AE-884D-8677-1D5875DE6DED}"/>
              </a:ext>
            </a:extLst>
          </p:cNvPr>
          <p:cNvSpPr/>
          <p:nvPr userDrawn="1"/>
        </p:nvSpPr>
        <p:spPr>
          <a:xfrm>
            <a:off x="3076999" y="4039015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DCE74C-5520-A544-A078-9D485FE53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2488" y="1367571"/>
            <a:ext cx="6025050" cy="5260241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A4AE0-38AE-5842-A062-C165BD86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CF57B2-1F6F-564B-AE90-0606F45C49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547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FA9EEA3-2CAF-7046-AF37-6009977247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6834188-F4F4-DA4C-8407-BA4BAA7EE0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5547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533C124-7598-6F4B-BCB0-626B6DB9EA8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1F6868-B405-CA44-B412-5D6C4F518A0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0E789C-4D79-6649-8389-129C018B25F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40500-007F-2C4C-9583-7C56C95CB2D0}"/>
              </a:ext>
            </a:extLst>
          </p:cNvPr>
          <p:cNvSpPr/>
          <p:nvPr userDrawn="1"/>
        </p:nvSpPr>
        <p:spPr>
          <a:xfrm>
            <a:off x="369841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9387-C38C-4A48-919B-2E0B84969B6A}"/>
              </a:ext>
            </a:extLst>
          </p:cNvPr>
          <p:cNvSpPr/>
          <p:nvPr userDrawn="1"/>
        </p:nvSpPr>
        <p:spPr>
          <a:xfrm>
            <a:off x="4284504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4F073-3FAB-F44A-A9FC-2DD482EB2FB2}"/>
              </a:ext>
            </a:extLst>
          </p:cNvPr>
          <p:cNvSpPr/>
          <p:nvPr userDrawn="1"/>
        </p:nvSpPr>
        <p:spPr>
          <a:xfrm>
            <a:off x="369841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F16E65-9843-6A40-99CA-BFFEB583C63D}"/>
              </a:ext>
            </a:extLst>
          </p:cNvPr>
          <p:cNvSpPr/>
          <p:nvPr userDrawn="1"/>
        </p:nvSpPr>
        <p:spPr>
          <a:xfrm>
            <a:off x="4284504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BC26D5-E557-9941-B421-8058460DC3F1}"/>
              </a:ext>
            </a:extLst>
          </p:cNvPr>
          <p:cNvSpPr/>
          <p:nvPr userDrawn="1"/>
        </p:nvSpPr>
        <p:spPr>
          <a:xfrm>
            <a:off x="8199167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AE21E-790E-6F43-9472-E4246AFE3896}"/>
              </a:ext>
            </a:extLst>
          </p:cNvPr>
          <p:cNvSpPr/>
          <p:nvPr userDrawn="1"/>
        </p:nvSpPr>
        <p:spPr>
          <a:xfrm>
            <a:off x="8199167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EE1F8-3251-0440-8096-36359A5D876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6156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A76E73E8-64F1-594C-B190-E221870265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746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31385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FBDB12C9-B50E-1848-A59A-138150A1E8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6975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7" name="Picture Placeholder 37">
            <a:extLst>
              <a:ext uri="{FF2B5EF4-FFF2-40B4-BE49-F238E27FC236}">
                <a16:creationId xmlns:a16="http://schemas.microsoft.com/office/drawing/2014/main" id="{DE52AE46-0B43-6F44-A580-F5BA1C3002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34312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B149A87B-DFEA-8B43-9E0B-AF43980930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9902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79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87707-6360-8941-90A4-F513F1024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032" y="0"/>
            <a:ext cx="12228755" cy="575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6198-1EEA-C342-A1A2-4061782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299C8-3CCB-9F48-A452-224FD24BD1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93A121-89FF-D74D-B673-3DF25B57E1AE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597E8-7DF6-74A3-B8D4-304D4CA33D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22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84504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Picture Placeholder 37">
            <a:extLst>
              <a:ext uri="{FF2B5EF4-FFF2-40B4-BE49-F238E27FC236}">
                <a16:creationId xmlns:a16="http://schemas.microsoft.com/office/drawing/2014/main" id="{97844E18-3BE6-C74E-BB09-B81CC159F77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96747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32" name="Picture Placeholder 37">
            <a:extLst>
              <a:ext uri="{FF2B5EF4-FFF2-40B4-BE49-F238E27FC236}">
                <a16:creationId xmlns:a16="http://schemas.microsoft.com/office/drawing/2014/main" id="{EEDCD707-9F20-FF45-B883-BF8A321D679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0686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28726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E6EEC3-429B-8A44-983D-A0B899649699}"/>
              </a:ext>
            </a:extLst>
          </p:cNvPr>
          <p:cNvSpPr/>
          <p:nvPr userDrawn="1"/>
        </p:nvSpPr>
        <p:spPr>
          <a:xfrm>
            <a:off x="824753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90314-C2CB-2543-8A25-EF005E1193E7}"/>
              </a:ext>
            </a:extLst>
          </p:cNvPr>
          <p:cNvSpPr/>
          <p:nvPr userDrawn="1"/>
        </p:nvSpPr>
        <p:spPr>
          <a:xfrm>
            <a:off x="824753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2A552-9800-2843-9545-B643B2DB4F85}"/>
              </a:ext>
            </a:extLst>
          </p:cNvPr>
          <p:cNvSpPr/>
          <p:nvPr userDrawn="1"/>
        </p:nvSpPr>
        <p:spPr>
          <a:xfrm>
            <a:off x="6470159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D2024D-0140-DA45-97C2-9DDF9E1590DD}"/>
              </a:ext>
            </a:extLst>
          </p:cNvPr>
          <p:cNvSpPr/>
          <p:nvPr userDrawn="1"/>
        </p:nvSpPr>
        <p:spPr>
          <a:xfrm>
            <a:off x="6470159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2E909-D766-154D-BEF2-807FD212D4CF}"/>
              </a:ext>
            </a:extLst>
          </p:cNvPr>
          <p:cNvSpPr/>
          <p:nvPr userDrawn="1"/>
        </p:nvSpPr>
        <p:spPr>
          <a:xfrm>
            <a:off x="824754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D3F60-129E-9142-8BD9-F4C41E6DFAAD}"/>
              </a:ext>
            </a:extLst>
          </p:cNvPr>
          <p:cNvSpPr/>
          <p:nvPr userDrawn="1"/>
        </p:nvSpPr>
        <p:spPr>
          <a:xfrm>
            <a:off x="824754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7F28F-25A6-D147-A0FA-7657391E0C3A}"/>
              </a:ext>
            </a:extLst>
          </p:cNvPr>
          <p:cNvSpPr/>
          <p:nvPr userDrawn="1"/>
        </p:nvSpPr>
        <p:spPr>
          <a:xfrm>
            <a:off x="6470160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B7B92-72E2-B44D-9709-6CD2329A9F44}"/>
              </a:ext>
            </a:extLst>
          </p:cNvPr>
          <p:cNvSpPr/>
          <p:nvPr userDrawn="1"/>
        </p:nvSpPr>
        <p:spPr>
          <a:xfrm>
            <a:off x="6470160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150E7-6EE6-0A44-B69D-512C0471E36C}"/>
              </a:ext>
            </a:extLst>
          </p:cNvPr>
          <p:cNvSpPr txBox="1"/>
          <p:nvPr userDrawn="1"/>
        </p:nvSpPr>
        <p:spPr>
          <a:xfrm>
            <a:off x="951202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98912-181E-454B-9939-32C6A2A454D3}"/>
              </a:ext>
            </a:extLst>
          </p:cNvPr>
          <p:cNvSpPr txBox="1"/>
          <p:nvPr userDrawn="1"/>
        </p:nvSpPr>
        <p:spPr>
          <a:xfrm>
            <a:off x="6612414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</a:t>
            </a:r>
            <a:endParaRPr lang="en-US" sz="2300" b="1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4FA57-D13E-3747-91A6-72CF997A240F}"/>
              </a:ext>
            </a:extLst>
          </p:cNvPr>
          <p:cNvSpPr txBox="1"/>
          <p:nvPr userDrawn="1"/>
        </p:nvSpPr>
        <p:spPr>
          <a:xfrm>
            <a:off x="951202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A8B7-F13E-A84B-AF80-E02975C1DF04}"/>
              </a:ext>
            </a:extLst>
          </p:cNvPr>
          <p:cNvSpPr txBox="1"/>
          <p:nvPr userDrawn="1"/>
        </p:nvSpPr>
        <p:spPr>
          <a:xfrm>
            <a:off x="6612414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CC8AC-7D89-C045-8EB3-EB1E2B4C8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6E573C-E38E-964F-A717-EFB3D4B95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D0381-93D9-9B44-9ADE-F6B4945F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351FF0D-5F37-1B47-9DFF-412BA1B3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35660"/>
            <a:ext cx="4856163" cy="1506464"/>
          </a:xfrm>
        </p:spPr>
        <p:txBody>
          <a:bodyPr vert="horz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8B5C75C-2DB5-874D-9398-78CB58F60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590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F93B5AA-1E6A-A444-8909-390CABF769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2235660"/>
            <a:ext cx="4856163" cy="150646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2BC73F6-4B0F-1F48-B94F-464C263AD3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46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4FB15A2-BAF7-954C-B4E3-810AA952D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44C94BE-9D37-5041-8D54-2852848E1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590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ADF7230-F2ED-A343-9E70-2EA6DA1B18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176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7561818-C1AE-7E43-B51D-3A1DFEA05D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946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48B1F-8D14-0E4A-A4D0-3CDCE890E9F9}"/>
              </a:ext>
            </a:extLst>
          </p:cNvPr>
          <p:cNvSpPr txBox="1"/>
          <p:nvPr userDrawn="1"/>
        </p:nvSpPr>
        <p:spPr>
          <a:xfrm>
            <a:off x="334537" y="-557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3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3EC4B84-A98F-0F44-B6DE-12EBBF62B4AB}"/>
              </a:ext>
            </a:extLst>
          </p:cNvPr>
          <p:cNvSpPr/>
          <p:nvPr userDrawn="1"/>
        </p:nvSpPr>
        <p:spPr>
          <a:xfrm>
            <a:off x="5767136" y="3560068"/>
            <a:ext cx="1020264" cy="1020264"/>
          </a:xfrm>
          <a:prstGeom prst="ellipse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0C6F94-E210-4C49-B3C7-4700816740EA}"/>
              </a:ext>
            </a:extLst>
          </p:cNvPr>
          <p:cNvSpPr/>
          <p:nvPr userDrawn="1"/>
        </p:nvSpPr>
        <p:spPr>
          <a:xfrm>
            <a:off x="5767136" y="5041877"/>
            <a:ext cx="1020264" cy="1020264"/>
          </a:xfrm>
          <a:prstGeom prst="ellipse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95090-8F67-B845-B18F-11F4AEAEB572}"/>
              </a:ext>
            </a:extLst>
          </p:cNvPr>
          <p:cNvCxnSpPr/>
          <p:nvPr userDrawn="1"/>
        </p:nvCxnSpPr>
        <p:spPr>
          <a:xfrm>
            <a:off x="5741894" y="4801334"/>
            <a:ext cx="5611906" cy="0"/>
          </a:xfrm>
          <a:prstGeom prst="line">
            <a:avLst/>
          </a:prstGeom>
          <a:ln>
            <a:solidFill>
              <a:srgbClr val="2027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8AF190-518E-CC44-8D9D-2EC7C01B2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3A9FA-E6B3-DE40-BDFB-918D40F209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9F768-B26D-6E46-B98E-667D6AF4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AB05E60-EBBC-2F44-BA0E-BE0C1657DF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796" y="1344765"/>
            <a:ext cx="4691542" cy="491486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811A0-BF24-EE44-818F-427AF0FFA8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2625" y="3634662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79B51C1-5A11-704A-9126-A7BCD43D65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2625" y="5069058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FBF497-66E0-6B46-A04D-F4606FEB8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1987" y="1546225"/>
            <a:ext cx="6073501" cy="1762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</p:spTree>
    <p:extLst>
      <p:ext uri="{BB962C8B-B14F-4D97-AF65-F5344CB8AC3E}">
        <p14:creationId xmlns:p14="http://schemas.microsoft.com/office/powerpoint/2010/main" val="167724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7">
            <a:extLst>
              <a:ext uri="{FF2B5EF4-FFF2-40B4-BE49-F238E27FC236}">
                <a16:creationId xmlns:a16="http://schemas.microsoft.com/office/drawing/2014/main" id="{4BFA3B63-745D-FD46-B23D-AE41ECEB8C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44FA1-D70D-FF4B-B79E-E7CCBFAB3202}"/>
              </a:ext>
            </a:extLst>
          </p:cNvPr>
          <p:cNvSpPr/>
          <p:nvPr userDrawn="1"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6DDC68-D8F5-AF4B-89AB-B29650489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48BBA-2F0F-4242-8BB9-3C9A72616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463DA-2488-474E-A818-B889BD3A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1B680D7-67E6-E348-95D1-A86A30675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0670" y="1672640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CCD6F6-3E81-154F-90A5-626A7FB97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0670" y="3237189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D3109A5-92FC-5344-B194-90F8584B0E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0670" y="4791801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ED8AF2-A6B5-BA4B-97C1-D5E22582614E}"/>
              </a:ext>
            </a:extLst>
          </p:cNvPr>
          <p:cNvSpPr/>
          <p:nvPr userDrawn="1"/>
        </p:nvSpPr>
        <p:spPr>
          <a:xfrm>
            <a:off x="5810537" y="1685983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928F1E-3ECE-204F-8EFA-E9873587C0A6}"/>
              </a:ext>
            </a:extLst>
          </p:cNvPr>
          <p:cNvSpPr/>
          <p:nvPr userDrawn="1"/>
        </p:nvSpPr>
        <p:spPr>
          <a:xfrm>
            <a:off x="5810537" y="325818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2F1E90-BBE6-8344-BD69-6B6EC5623D8B}"/>
              </a:ext>
            </a:extLst>
          </p:cNvPr>
          <p:cNvSpPr/>
          <p:nvPr userDrawn="1"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5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95D86F-0D51-C543-A9F3-1822D886F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325D5F-6A34-A546-AFAF-5C93905736DD}"/>
              </a:ext>
            </a:extLst>
          </p:cNvPr>
          <p:cNvSpPr/>
          <p:nvPr userDrawn="1"/>
        </p:nvSpPr>
        <p:spPr>
          <a:xfrm>
            <a:off x="1062317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E59-E2FF-0B40-B602-1C3A76CC5EC1}"/>
              </a:ext>
            </a:extLst>
          </p:cNvPr>
          <p:cNvSpPr/>
          <p:nvPr userDrawn="1"/>
        </p:nvSpPr>
        <p:spPr>
          <a:xfrm>
            <a:off x="2751970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C1E64-3D20-2E4C-876E-4063674422F9}"/>
              </a:ext>
            </a:extLst>
          </p:cNvPr>
          <p:cNvSpPr/>
          <p:nvPr userDrawn="1"/>
        </p:nvSpPr>
        <p:spPr>
          <a:xfrm>
            <a:off x="6277341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58FA1-D623-2B46-B9E3-FF112353B1ED}"/>
              </a:ext>
            </a:extLst>
          </p:cNvPr>
          <p:cNvSpPr/>
          <p:nvPr userDrawn="1"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B088D1-2231-C046-ABD2-14C5F2A323D9}"/>
              </a:ext>
            </a:extLst>
          </p:cNvPr>
          <p:cNvSpPr/>
          <p:nvPr userDrawn="1"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CA612F-57AB-F642-95E1-3CB7D7F6D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C41CA43-4C3A-D348-BCD9-F09494DD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17151F1-D7E5-AF48-B4CD-433E76184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9CB3F9-A570-A941-93FE-A8B5DA496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682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D4577-90CA-0144-8FB0-CB529F9A9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9082" y="3032825"/>
            <a:ext cx="2292350" cy="846137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D0103B-A93B-E543-964C-79D5B20E1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09624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D1BB9A9-0045-C345-A842-1E3AAFF1D3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4995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754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4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020C7-4327-164A-92D2-59639A9A6FF7}"/>
              </a:ext>
            </a:extLst>
          </p:cNvPr>
          <p:cNvSpPr/>
          <p:nvPr userDrawn="1"/>
        </p:nvSpPr>
        <p:spPr>
          <a:xfrm>
            <a:off x="7109018" y="2611441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2CA69-0512-5143-9A99-AE6C3AEE82F6}"/>
              </a:ext>
            </a:extLst>
          </p:cNvPr>
          <p:cNvSpPr/>
          <p:nvPr userDrawn="1"/>
        </p:nvSpPr>
        <p:spPr>
          <a:xfrm>
            <a:off x="7113494" y="4021729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BB34B-7A0F-FB4E-AD3E-E5CF32FEC69D}"/>
              </a:ext>
            </a:extLst>
          </p:cNvPr>
          <p:cNvSpPr/>
          <p:nvPr userDrawn="1"/>
        </p:nvSpPr>
        <p:spPr>
          <a:xfrm>
            <a:off x="7113494" y="5432017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0F723-B55C-A641-86F8-DC4E5B51AC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416" y="1462331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102017-EDA8-DB45-ACFE-4CE03EBEF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3416" y="2871129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0DD8EC6-C423-694C-A886-EA99136918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3416" y="4248373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1516595-223C-0A4B-9F5B-FC0852AE3A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3416" y="5659484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42C554-F2CB-0743-A9E6-A6F1457B7F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0142" y="1462331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178F9A6-0A00-1342-8F58-83BFC1D08E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0142" y="2873442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98E5A91-69E0-2447-9397-8BFC9146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10142" y="5661797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96F4BB3-C700-4E4F-9739-32F1CF237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10142" y="4250686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78695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58C4A-902E-0740-8B67-826791ADC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3912" y="1470556"/>
            <a:ext cx="4357864" cy="1577293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5A46A6-EBDD-1648-8270-C28827C030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3912" y="3203588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EFD1E58-A36C-7945-83BC-0C23AB550D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3912" y="4975944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5658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B12862A-4A85-3245-A857-DDF868D04F0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B21C8A-102D-7E47-B058-9A5C7AB03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B6E947-52CF-B041-925C-7EBFBF9C06E2}"/>
              </a:ext>
            </a:extLst>
          </p:cNvPr>
          <p:cNvSpPr/>
          <p:nvPr userDrawn="1"/>
        </p:nvSpPr>
        <p:spPr>
          <a:xfrm>
            <a:off x="600865" y="1187125"/>
            <a:ext cx="6189674" cy="552659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A54BC-3581-9444-8FF4-D1073D55E969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B894B2-364A-114E-88B5-42EBFD3FB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3637B43-F370-FC4D-AF45-F8A373B2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799C64F-1068-4D49-ACD9-00AC4A42A58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09786" y="1836924"/>
            <a:ext cx="4814293" cy="422025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028C27C-6BD0-704E-B861-2F5DC627F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3912" y="1470555"/>
            <a:ext cx="4357864" cy="5043133"/>
          </a:xfrm>
        </p:spPr>
        <p:txBody>
          <a:bodyPr anchor="t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800"/>
            </a:lvl1pPr>
            <a:lvl2pPr marL="914400" indent="-457200">
              <a:buFont typeface="+mj-lt"/>
              <a:buAutoNum type="arabicPeriod"/>
              <a:defRPr sz="2000"/>
            </a:lvl2pPr>
            <a:lvl3pPr marL="1257300" indent="-342900">
              <a:buFont typeface="+mj-lt"/>
              <a:buAutoNum type="arabicPeriod"/>
              <a:defRPr sz="1800"/>
            </a:lvl3pPr>
            <a:lvl4pPr marL="1714500" indent="-342900">
              <a:buFont typeface="+mj-lt"/>
              <a:buAutoNum type="arabicPeriod"/>
              <a:defRPr sz="1600"/>
            </a:lvl4pPr>
            <a:lvl5pPr marL="2171700" indent="-342900">
              <a:buFont typeface="+mj-lt"/>
              <a:buAutoNum type="arabicPeriod"/>
              <a:defRPr sz="1600"/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EBEA0D-3BA1-F94A-BEC7-88F1A2C86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391AB2-8DEA-704B-9ABF-A90C77E39E9E}"/>
              </a:ext>
            </a:extLst>
          </p:cNvPr>
          <p:cNvSpPr/>
          <p:nvPr userDrawn="1"/>
        </p:nvSpPr>
        <p:spPr>
          <a:xfrm>
            <a:off x="571499" y="4089005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D0780-F537-DE45-A806-734B3795D7CD}"/>
              </a:ext>
            </a:extLst>
          </p:cNvPr>
          <p:cNvSpPr/>
          <p:nvPr userDrawn="1"/>
        </p:nvSpPr>
        <p:spPr>
          <a:xfrm>
            <a:off x="571499" y="1609344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EDEC8-D450-874E-AE08-B5BC3F49CEED}"/>
              </a:ext>
            </a:extLst>
          </p:cNvPr>
          <p:cNvSpPr/>
          <p:nvPr userDrawn="1"/>
        </p:nvSpPr>
        <p:spPr>
          <a:xfrm>
            <a:off x="6170545" y="4089005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C0E43C-F475-0F4A-A7C8-F7174C77B316}"/>
              </a:ext>
            </a:extLst>
          </p:cNvPr>
          <p:cNvSpPr/>
          <p:nvPr userDrawn="1"/>
        </p:nvSpPr>
        <p:spPr>
          <a:xfrm>
            <a:off x="6170545" y="1609344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80100-237E-2147-BFE1-6DB26C1437A0}"/>
              </a:ext>
            </a:extLst>
          </p:cNvPr>
          <p:cNvCxnSpPr>
            <a:cxnSpLocks/>
          </p:cNvCxnSpPr>
          <p:nvPr userDrawn="1"/>
        </p:nvCxnSpPr>
        <p:spPr>
          <a:xfrm>
            <a:off x="1973179" y="1793718"/>
            <a:ext cx="0" cy="17903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B93F-ED05-8644-A8DE-881181D487CA}"/>
              </a:ext>
            </a:extLst>
          </p:cNvPr>
          <p:cNvCxnSpPr>
            <a:cxnSpLocks/>
          </p:cNvCxnSpPr>
          <p:nvPr userDrawn="1"/>
        </p:nvCxnSpPr>
        <p:spPr>
          <a:xfrm>
            <a:off x="1973179" y="4391326"/>
            <a:ext cx="0" cy="1746716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EBBA0-E625-E247-B73B-1FEEA01672BF}"/>
              </a:ext>
            </a:extLst>
          </p:cNvPr>
          <p:cNvCxnSpPr>
            <a:cxnSpLocks/>
          </p:cNvCxnSpPr>
          <p:nvPr userDrawn="1"/>
        </p:nvCxnSpPr>
        <p:spPr>
          <a:xfrm>
            <a:off x="7555832" y="1793718"/>
            <a:ext cx="0" cy="1790310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08A41D-35F3-5242-A298-B9C4D9DA8B54}"/>
              </a:ext>
            </a:extLst>
          </p:cNvPr>
          <p:cNvCxnSpPr>
            <a:cxnSpLocks/>
          </p:cNvCxnSpPr>
          <p:nvPr userDrawn="1"/>
        </p:nvCxnSpPr>
        <p:spPr>
          <a:xfrm>
            <a:off x="7555832" y="4391326"/>
            <a:ext cx="0" cy="174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E0A090-01F3-394C-AC7C-BC4691438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C8EBF2-3A5C-444B-BC9C-CCDB9EF27E83}"/>
              </a:ext>
            </a:extLst>
          </p:cNvPr>
          <p:cNvCxnSpPr>
            <a:cxnSpLocks/>
          </p:cNvCxnSpPr>
          <p:nvPr userDrawn="1"/>
        </p:nvCxnSpPr>
        <p:spPr>
          <a:xfrm>
            <a:off x="13378563" y="4347732"/>
            <a:ext cx="0" cy="1576087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90F6894-E796-2A40-8783-182AD34A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B29E76-328B-8742-BFE2-823DD5D39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4088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FCADA57-C0A0-5D4F-ABFE-24007F82AC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5021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94EAFF9D-7304-1642-8859-35CEFD28D4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4088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274E9F46-68AD-1645-9679-4646530F53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5021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EB58E-3AE5-6948-BD22-A35E713263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7100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5C436DC-5F5F-5C47-BC7E-BA9B97FE5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2892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013F99-2DD0-7941-97CE-30EED66A3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7100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7179D97-9393-D542-9346-805B6395A0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82892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9247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96AB9A-E2C1-6C44-9C91-87230C4AF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1788C8-CE24-294D-BFBD-BCA72890847A}"/>
              </a:ext>
            </a:extLst>
          </p:cNvPr>
          <p:cNvSpPr/>
          <p:nvPr userDrawn="1"/>
        </p:nvSpPr>
        <p:spPr>
          <a:xfrm>
            <a:off x="677780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18B9EC-0A7A-D140-9F66-FBD45389282D}"/>
              </a:ext>
            </a:extLst>
          </p:cNvPr>
          <p:cNvCxnSpPr/>
          <p:nvPr userDrawn="1"/>
        </p:nvCxnSpPr>
        <p:spPr>
          <a:xfrm>
            <a:off x="1985210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86A69E0-B20C-4F41-BC2E-3DE7046AF80C}"/>
              </a:ext>
            </a:extLst>
          </p:cNvPr>
          <p:cNvSpPr/>
          <p:nvPr userDrawn="1"/>
        </p:nvSpPr>
        <p:spPr>
          <a:xfrm>
            <a:off x="6422741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CF2C8A-240F-CA48-B754-F27FBC61AF5B}"/>
              </a:ext>
            </a:extLst>
          </p:cNvPr>
          <p:cNvCxnSpPr/>
          <p:nvPr userDrawn="1"/>
        </p:nvCxnSpPr>
        <p:spPr>
          <a:xfrm>
            <a:off x="7730171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DF4D3A0-BFD7-4741-B690-FAD2FE27D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79635DD-05CD-FE45-80AB-58CA88082A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7780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3691464-0491-5A4F-94C2-FB7440B5A6B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356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7DA987-E557-C94A-9886-F3C9C995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B038C65-F794-324B-BD5E-CC8D411B5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644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F2A2CAF-EFFF-694D-AE7A-5BED27DAA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1111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0BC7C3B-34FA-254D-AD62-1A014093D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4279" y="2143956"/>
            <a:ext cx="388725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6FD5739-E9A2-A34B-8072-F9B92F4C06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4885" y="2143956"/>
            <a:ext cx="383722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A1F4E7F-4E0B-2F48-9974-9EEC9B089D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4279" y="1570765"/>
            <a:ext cx="388725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0748AE88-65A5-7C45-962F-B9D4773001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42527" y="1570765"/>
            <a:ext cx="383722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360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2A621-B74F-3A41-A866-D2CD7F26E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" y="0"/>
            <a:ext cx="12195655" cy="573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A74CB-75CA-FB48-A8B5-239B7A3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09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95348-E952-2E4A-B6F1-C0FE7ADEF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F119-D7E5-DE4E-A9F5-72940F83BFA5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A279901-9486-86EF-2A46-5095BCE5B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3FAEA8-EB98-4C44-97DB-4584FF5EF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228755" cy="687867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96E3922-80F1-674E-82A0-ED8BFD479437}"/>
              </a:ext>
            </a:extLst>
          </p:cNvPr>
          <p:cNvSpPr/>
          <p:nvPr userDrawn="1"/>
        </p:nvSpPr>
        <p:spPr>
          <a:xfrm>
            <a:off x="4254199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112221-1811-C34E-883D-3E87A1E2F20B}"/>
              </a:ext>
            </a:extLst>
          </p:cNvPr>
          <p:cNvSpPr/>
          <p:nvPr userDrawn="1"/>
        </p:nvSpPr>
        <p:spPr>
          <a:xfrm>
            <a:off x="4254199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19D9D0-DC53-7C4D-8B70-66C6E379CE98}"/>
              </a:ext>
            </a:extLst>
          </p:cNvPr>
          <p:cNvSpPr/>
          <p:nvPr userDrawn="1"/>
        </p:nvSpPr>
        <p:spPr>
          <a:xfrm>
            <a:off x="4254199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AC5F4-932A-7844-BB3D-C9CB97378AEC}"/>
              </a:ext>
            </a:extLst>
          </p:cNvPr>
          <p:cNvSpPr/>
          <p:nvPr userDrawn="1"/>
        </p:nvSpPr>
        <p:spPr>
          <a:xfrm>
            <a:off x="8039266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1FA1A4-2D9E-C443-9EC6-2B139AF14205}"/>
              </a:ext>
            </a:extLst>
          </p:cNvPr>
          <p:cNvSpPr/>
          <p:nvPr userDrawn="1"/>
        </p:nvSpPr>
        <p:spPr>
          <a:xfrm>
            <a:off x="8039266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073F2A-5716-F747-8DF2-3D58169069D5}"/>
              </a:ext>
            </a:extLst>
          </p:cNvPr>
          <p:cNvSpPr/>
          <p:nvPr userDrawn="1"/>
        </p:nvSpPr>
        <p:spPr>
          <a:xfrm>
            <a:off x="8039266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7735D-AF38-2048-8273-E41AD16C9CC9}"/>
              </a:ext>
            </a:extLst>
          </p:cNvPr>
          <p:cNvSpPr/>
          <p:nvPr userDrawn="1"/>
        </p:nvSpPr>
        <p:spPr>
          <a:xfrm>
            <a:off x="455635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AE293-5074-4942-AFA0-C9EBA7D80D52}"/>
              </a:ext>
            </a:extLst>
          </p:cNvPr>
          <p:cNvSpPr/>
          <p:nvPr userDrawn="1"/>
        </p:nvSpPr>
        <p:spPr>
          <a:xfrm>
            <a:off x="455635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9C3D3B-E4CB-0345-BC42-57DB04C4E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94" y="1988526"/>
            <a:ext cx="819195" cy="819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19B94-DB7D-EC4B-9592-9F388ED6C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03581" y="3718760"/>
            <a:ext cx="781241" cy="78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F64031-469F-BE40-B03A-BF0D977C543A}"/>
              </a:ext>
            </a:extLst>
          </p:cNvPr>
          <p:cNvSpPr txBox="1"/>
          <p:nvPr userDrawn="1"/>
        </p:nvSpPr>
        <p:spPr>
          <a:xfrm>
            <a:off x="8799238" y="1725157"/>
            <a:ext cx="29389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CAMPUSES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GAITHERSBURG, MD [HQ] BOULDER, 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C01BF-48F6-504B-8AC7-7001A42ED7E4}"/>
              </a:ext>
            </a:extLst>
          </p:cNvPr>
          <p:cNvSpPr txBox="1"/>
          <p:nvPr userDrawn="1"/>
        </p:nvSpPr>
        <p:spPr>
          <a:xfrm>
            <a:off x="2094043" y="3495549"/>
            <a:ext cx="1650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3,500+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ASSOCIATES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995C5-3C7C-1F43-B9C5-C398C8E2C4BF}"/>
              </a:ext>
            </a:extLst>
          </p:cNvPr>
          <p:cNvSpPr txBox="1"/>
          <p:nvPr userDrawn="1"/>
        </p:nvSpPr>
        <p:spPr>
          <a:xfrm>
            <a:off x="5683795" y="3403820"/>
            <a:ext cx="190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COLLABORATIVE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INSTITUTES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325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35E20-CBC2-8D4B-AB5F-FDF3B4DD77FA}"/>
              </a:ext>
            </a:extLst>
          </p:cNvPr>
          <p:cNvSpPr txBox="1"/>
          <p:nvPr userDrawn="1"/>
        </p:nvSpPr>
        <p:spPr>
          <a:xfrm>
            <a:off x="5614871" y="1680959"/>
            <a:ext cx="1909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NOBEL PRIZES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466ED-0794-B742-B10D-198B2E4D7639}"/>
              </a:ext>
            </a:extLst>
          </p:cNvPr>
          <p:cNvSpPr txBox="1"/>
          <p:nvPr userDrawn="1"/>
        </p:nvSpPr>
        <p:spPr>
          <a:xfrm>
            <a:off x="8935437" y="3371504"/>
            <a:ext cx="2493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BUSINESSES USING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NIST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E1F1E8-23EC-504B-B3ED-DA48B06E53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4400" y="1753654"/>
            <a:ext cx="860897" cy="860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7B0BF-AD17-A246-BC90-25B221DBBA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00" y="3495549"/>
            <a:ext cx="814711" cy="814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A29517-6825-3940-A765-BE78AB76922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54043" y="3581773"/>
            <a:ext cx="967532" cy="96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6C1196-B270-EA45-BA25-19D47C24C7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86498" y="1841361"/>
            <a:ext cx="843319" cy="843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4C7714-DD0A-564B-90CA-9E48019D4416}"/>
              </a:ext>
            </a:extLst>
          </p:cNvPr>
          <p:cNvSpPr txBox="1"/>
          <p:nvPr userDrawn="1"/>
        </p:nvSpPr>
        <p:spPr>
          <a:xfrm>
            <a:off x="2000530" y="1624482"/>
            <a:ext cx="2169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FEDERAL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324670-24A7-8942-99CC-683B45DC853F}"/>
              </a:ext>
            </a:extLst>
          </p:cNvPr>
          <p:cNvSpPr/>
          <p:nvPr userDrawn="1"/>
        </p:nvSpPr>
        <p:spPr>
          <a:xfrm>
            <a:off x="455635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9BD56D-8D29-FC42-90CE-A2E6DBEE2C86}"/>
              </a:ext>
            </a:extLst>
          </p:cNvPr>
          <p:cNvSpPr/>
          <p:nvPr userDrawn="1"/>
        </p:nvSpPr>
        <p:spPr>
          <a:xfrm>
            <a:off x="1934394" y="5181034"/>
            <a:ext cx="213312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NATIONAL OFFICE COORDINATING 16 MANUFACTURING INSTITUTES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BA4E52-3583-CA4C-8A59-D6C87C7939AC}"/>
              </a:ext>
            </a:extLst>
          </p:cNvPr>
          <p:cNvSpPr/>
          <p:nvPr userDrawn="1"/>
        </p:nvSpPr>
        <p:spPr>
          <a:xfrm>
            <a:off x="5436148" y="4937804"/>
            <a:ext cx="2507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153259"/>
                </a:solidFill>
                <a:cs typeface="Arial" panose="020B0604020202020204" pitchFamily="34" charset="0"/>
              </a:rPr>
              <a:t>51 </a:t>
            </a:r>
          </a:p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MANUFACTURING EXTENSION PARTNERSHIP CENTERS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9E3CDD-30D1-2B4D-9388-C0A678481C2B}"/>
              </a:ext>
            </a:extLst>
          </p:cNvPr>
          <p:cNvSpPr/>
          <p:nvPr userDrawn="1"/>
        </p:nvSpPr>
        <p:spPr>
          <a:xfrm>
            <a:off x="9130174" y="5242033"/>
            <a:ext cx="2507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U.S. BALDRIGE PERFORMANCE EXCELLENCE PROGRAM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00AFC6-2C5C-4043-AA26-380A47C377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05" y="5420326"/>
            <a:ext cx="1190544" cy="680132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FA5F9C-E682-0347-92CC-DF3A6E9BDC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21144" y="5207468"/>
            <a:ext cx="843319" cy="8433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F042BF-5E82-4144-AB34-25CC7FE9E9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33446" y="5242033"/>
            <a:ext cx="967532" cy="9675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2FFD8D-7CDC-F443-90C2-85489EAA9B01}"/>
              </a:ext>
            </a:extLst>
          </p:cNvPr>
          <p:cNvSpPr txBox="1"/>
          <p:nvPr userDrawn="1"/>
        </p:nvSpPr>
        <p:spPr>
          <a:xfrm>
            <a:off x="1" y="2044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NIST AT A GLANCE</a:t>
            </a:r>
          </a:p>
        </p:txBody>
      </p:sp>
    </p:spTree>
    <p:extLst>
      <p:ext uri="{BB962C8B-B14F-4D97-AF65-F5344CB8AC3E}">
        <p14:creationId xmlns:p14="http://schemas.microsoft.com/office/powerpoint/2010/main" val="2137083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D848734-8942-BF48-9547-1AC96494F3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957038"/>
            <a:ext cx="10753493" cy="1143000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r>
              <a:rPr lang="en-US" dirty="0">
                <a:cs typeface="Arial" panose="020B0604020202020204" pitchFamily="34" charset="0"/>
              </a:rPr>
              <a:t>To promote U.S. innovation and industrial competitiveness by advancing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measurement science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standards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and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technology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in ways that enhance economic security and improve our quality of life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7F837-8B7B-0147-BED5-B90764991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7792" y="3790711"/>
            <a:ext cx="3895664" cy="2502513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5FFDD-46F1-1042-90E6-48D558B413AE}"/>
              </a:ext>
            </a:extLst>
          </p:cNvPr>
          <p:cNvSpPr/>
          <p:nvPr userDrawn="1"/>
        </p:nvSpPr>
        <p:spPr>
          <a:xfrm>
            <a:off x="0" y="3790711"/>
            <a:ext cx="3916875" cy="249054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0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986C5-491C-5F4C-A916-7269FE891C55}"/>
              </a:ext>
            </a:extLst>
          </p:cNvPr>
          <p:cNvSpPr/>
          <p:nvPr userDrawn="1"/>
        </p:nvSpPr>
        <p:spPr>
          <a:xfrm>
            <a:off x="8275125" y="3790711"/>
            <a:ext cx="3916875" cy="249054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49EE5-11BC-5F45-A896-A86F6FB3E5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C50A8-61CF-0446-843A-65AF899FA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F4F98F9-08D8-D64E-9EEE-7D543E307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NIST Mission</a:t>
            </a:r>
          </a:p>
        </p:txBody>
      </p:sp>
    </p:spTree>
    <p:extLst>
      <p:ext uri="{BB962C8B-B14F-4D97-AF65-F5344CB8AC3E}">
        <p14:creationId xmlns:p14="http://schemas.microsoft.com/office/powerpoint/2010/main" val="720209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859F45-DEFE-E946-8485-EFF0A4E34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530511-2018-504F-9953-51006AA10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51EA527-86A1-D051-6056-03EF0880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515600" cy="1325563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800" dirty="0"/>
              <a:t>NIST’s Leadership Team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6AD9D0A0-6530-6420-A2BC-D3C7F66AAF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6149134" y="-96717"/>
            <a:ext cx="12700" cy="7493522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5">
            <a:extLst>
              <a:ext uri="{FF2B5EF4-FFF2-40B4-BE49-F238E27FC236}">
                <a16:creationId xmlns:a16="http://schemas.microsoft.com/office/drawing/2014/main" id="{82ED2855-2867-82F0-A433-BB6BFF0820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48785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Laboratory Programs </a:t>
            </a: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036858EC-E7ED-602C-25F3-D82CEDB84A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42307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Management Resources</a:t>
            </a:r>
            <a:r>
              <a:rPr lang="en-US" sz="16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35CA3E63-547E-B159-83B2-2750EB7102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61636" y="5601836"/>
            <a:ext cx="20325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Jim </a:t>
            </a:r>
            <a:r>
              <a:rPr lang="en-US" sz="1400" b="1" dirty="0" err="1">
                <a:cs typeface="Arial" panose="020B0604020202020204" pitchFamily="34" charset="0"/>
              </a:rPr>
              <a:t>Olthoff</a:t>
            </a:r>
            <a:endParaRPr lang="en-US" sz="1400" b="1" dirty="0"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Laboratory Programs</a:t>
            </a:r>
          </a:p>
        </p:txBody>
      </p:sp>
      <p:sp>
        <p:nvSpPr>
          <p:cNvPr id="50" name="TextBox 30">
            <a:extLst>
              <a:ext uri="{FF2B5EF4-FFF2-40B4-BE49-F238E27FC236}">
                <a16:creationId xmlns:a16="http://schemas.microsoft.com/office/drawing/2014/main" id="{59B5A379-7831-FE4F-53C2-95A04834DA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16328" y="5570602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 </a:t>
            </a:r>
            <a:r>
              <a:rPr lang="en-US" sz="1400" b="1" dirty="0" err="1">
                <a:cs typeface="Arial" panose="020B0604020202020204" pitchFamily="34" charset="0"/>
              </a:rPr>
              <a:t>Mojdeh</a:t>
            </a:r>
            <a:r>
              <a:rPr lang="en-US" sz="1400" b="1" dirty="0">
                <a:cs typeface="Arial" panose="020B0604020202020204" pitchFamily="34" charset="0"/>
              </a:rPr>
              <a:t> </a:t>
            </a:r>
            <a:r>
              <a:rPr lang="en-US" sz="1400" b="1" dirty="0" err="1">
                <a:cs typeface="Arial" panose="020B0604020202020204" pitchFamily="34" charset="0"/>
              </a:rPr>
              <a:t>Bajar</a:t>
            </a:r>
            <a:endParaRPr lang="en-US" sz="1400" b="1" dirty="0"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Innovation and Industry Services</a:t>
            </a:r>
          </a:p>
          <a:p>
            <a:pPr algn="ctr"/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51" name="TextBox 32">
            <a:extLst>
              <a:ext uri="{FF2B5EF4-FFF2-40B4-BE49-F238E27FC236}">
                <a16:creationId xmlns:a16="http://schemas.microsoft.com/office/drawing/2014/main" id="{FEBC105D-1861-EB0A-6CCF-781CB63759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4962" y="5570602"/>
            <a:ext cx="22649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Del Brockett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Management Resources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A6A6EB-621D-16D8-D9C4-9A71A136CE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stCxn id="55" idx="2"/>
          </p:cNvCxnSpPr>
          <p:nvPr userDrawn="1"/>
        </p:nvCxnSpPr>
        <p:spPr>
          <a:xfrm>
            <a:off x="6155484" y="1589222"/>
            <a:ext cx="0" cy="204099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30">
            <a:extLst>
              <a:ext uri="{FF2B5EF4-FFF2-40B4-BE49-F238E27FC236}">
                <a16:creationId xmlns:a16="http://schemas.microsoft.com/office/drawing/2014/main" id="{B5A1A175-D540-05DF-778F-5A1A1B0D7E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14675" y="1898419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Laurie </a:t>
            </a:r>
            <a:r>
              <a:rPr lang="en-US" sz="1400" b="1" dirty="0" err="1">
                <a:cs typeface="Arial" panose="020B0604020202020204" pitchFamily="34" charset="0"/>
              </a:rPr>
              <a:t>Locascio</a:t>
            </a:r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Under Secretary of Commerce for Standards and Technology and </a:t>
            </a:r>
          </a:p>
          <a:p>
            <a:r>
              <a:rPr lang="en-US" sz="1400" dirty="0">
                <a:cs typeface="Arial" panose="020B0604020202020204" pitchFamily="34" charset="0"/>
              </a:rPr>
              <a:t>NIST Director</a:t>
            </a:r>
          </a:p>
        </p:txBody>
      </p:sp>
      <p:pic>
        <p:nvPicPr>
          <p:cNvPr id="54" name="Picture 53" descr="Portrait of Del Brockett. He is wearing a black jacket. In the background is the American flag. ">
            <a:extLst>
              <a:ext uri="{FF2B5EF4-FFF2-40B4-BE49-F238E27FC236}">
                <a16:creationId xmlns:a16="http://schemas.microsoft.com/office/drawing/2014/main" id="{8CC4971A-9499-FF19-6CEC-2C315CFBE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905" y="4099938"/>
            <a:ext cx="1201145" cy="147828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77E22A5-1F09-5C19-919E-43AAB4997FF1}"/>
              </a:ext>
            </a:extLst>
          </p:cNvPr>
          <p:cNvSpPr txBox="1"/>
          <p:nvPr userDrawn="1"/>
        </p:nvSpPr>
        <p:spPr bwMode="auto">
          <a:xfrm>
            <a:off x="5031335" y="1250668"/>
            <a:ext cx="224829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Director</a:t>
            </a:r>
            <a:endParaRPr lang="en-US" sz="1600" u="sng" dirty="0">
              <a:cs typeface="Arial" panose="020B0604020202020204" pitchFamily="34" charset="0"/>
            </a:endParaRPr>
          </a:p>
        </p:txBody>
      </p:sp>
      <p:sp>
        <p:nvSpPr>
          <p:cNvPr id="56" name="TextBox 4">
            <a:extLst>
              <a:ext uri="{FF2B5EF4-FFF2-40B4-BE49-F238E27FC236}">
                <a16:creationId xmlns:a16="http://schemas.microsoft.com/office/drawing/2014/main" id="{06D26B65-9849-44D7-BA30-FB2F4DCA5D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6422" y="3643200"/>
            <a:ext cx="357000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Innovation and Industry Services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1B718856-774E-1C68-9412-D618AFDC51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5494291" y="4095192"/>
            <a:ext cx="1342424" cy="142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42BE51-6B38-C035-89BA-8891FB6B52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389499" y="1702660"/>
            <a:ext cx="1413001" cy="1561070"/>
          </a:xfrm>
          <a:prstGeom prst="rect">
            <a:avLst/>
          </a:prstGeom>
        </p:spPr>
      </p:pic>
      <p:pic>
        <p:nvPicPr>
          <p:cNvPr id="59" name="Picture 58" descr="Portrait of Jim Olthoff. He is wearing a black jacket. In the background is the American flag. ">
            <a:extLst>
              <a:ext uri="{FF2B5EF4-FFF2-40B4-BE49-F238E27FC236}">
                <a16:creationId xmlns:a16="http://schemas.microsoft.com/office/drawing/2014/main" id="{DC82E743-8535-8B49-0562-49DF0488D33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955" y="4092789"/>
            <a:ext cx="1201146" cy="150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74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Joint Institute and Center Locations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 userDrawn="1"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A1B31-BBE2-B048-8CD8-C998AB3325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5" y="1090623"/>
            <a:ext cx="9348400" cy="5780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D4393-4391-6045-9F32-78418A08EB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727" y="1416189"/>
            <a:ext cx="8623760" cy="4854477"/>
          </a:xfrm>
          <a:prstGeom prst="rect">
            <a:avLst/>
          </a:prstGeom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61E7DCD-0B06-1446-80C8-3F7BCC7DE0DC}"/>
              </a:ext>
            </a:extLst>
          </p:cNvPr>
          <p:cNvSpPr txBox="1">
            <a:spLocks/>
          </p:cNvSpPr>
          <p:nvPr userDrawn="1"/>
        </p:nvSpPr>
        <p:spPr>
          <a:xfrm>
            <a:off x="3214960" y="316941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1C98AA-677E-F04D-9F63-3038C0AD6B81}"/>
              </a:ext>
            </a:extLst>
          </p:cNvPr>
          <p:cNvSpPr txBox="1">
            <a:spLocks/>
          </p:cNvSpPr>
          <p:nvPr userDrawn="1"/>
        </p:nvSpPr>
        <p:spPr>
          <a:xfrm>
            <a:off x="7187060" y="4277357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95B416-3E1A-4044-95A2-0CC4233D6A9A}"/>
              </a:ext>
            </a:extLst>
          </p:cNvPr>
          <p:cNvSpPr txBox="1">
            <a:spLocks/>
          </p:cNvSpPr>
          <p:nvPr userDrawn="1"/>
        </p:nvSpPr>
        <p:spPr>
          <a:xfrm>
            <a:off x="542877" y="3142212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BD3F4E-5A68-9D4D-876D-82B38612D03F}"/>
              </a:ext>
            </a:extLst>
          </p:cNvPr>
          <p:cNvSpPr txBox="1">
            <a:spLocks/>
          </p:cNvSpPr>
          <p:nvPr userDrawn="1"/>
        </p:nvSpPr>
        <p:spPr>
          <a:xfrm>
            <a:off x="2765628" y="587674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D57899-E7FA-3240-93AA-E9A2CE1D9A65}"/>
              </a:ext>
            </a:extLst>
          </p:cNvPr>
          <p:cNvSpPr txBox="1">
            <a:spLocks/>
          </p:cNvSpPr>
          <p:nvPr userDrawn="1"/>
        </p:nvSpPr>
        <p:spPr>
          <a:xfrm>
            <a:off x="3214960" y="301894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DE4BE8-B56C-454A-BD45-E71A377CC810}"/>
              </a:ext>
            </a:extLst>
          </p:cNvPr>
          <p:cNvSpPr txBox="1">
            <a:spLocks/>
          </p:cNvSpPr>
          <p:nvPr userDrawn="1"/>
        </p:nvSpPr>
        <p:spPr>
          <a:xfrm>
            <a:off x="7187060" y="412688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D6DB6D-AD46-C34E-8525-2FD726B86976}"/>
              </a:ext>
            </a:extLst>
          </p:cNvPr>
          <p:cNvSpPr txBox="1">
            <a:spLocks/>
          </p:cNvSpPr>
          <p:nvPr userDrawn="1"/>
        </p:nvSpPr>
        <p:spPr>
          <a:xfrm>
            <a:off x="542877" y="2991741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4A15A3-6FED-764F-B477-8EE7D0C1D4E7}"/>
              </a:ext>
            </a:extLst>
          </p:cNvPr>
          <p:cNvSpPr txBox="1">
            <a:spLocks/>
          </p:cNvSpPr>
          <p:nvPr userDrawn="1"/>
        </p:nvSpPr>
        <p:spPr>
          <a:xfrm>
            <a:off x="2765628" y="572627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4D897-B602-6341-86B9-6D9D6EBC8988}"/>
              </a:ext>
            </a:extLst>
          </p:cNvPr>
          <p:cNvGrpSpPr/>
          <p:nvPr userDrawn="1"/>
        </p:nvGrpSpPr>
        <p:grpSpPr>
          <a:xfrm>
            <a:off x="9386496" y="1161625"/>
            <a:ext cx="1827651" cy="504470"/>
            <a:chOff x="9386496" y="1161625"/>
            <a:chExt cx="1827651" cy="504470"/>
          </a:xfrm>
        </p:grpSpPr>
        <p:pic>
          <p:nvPicPr>
            <p:cNvPr id="28" name="Graphic 108">
              <a:extLst>
                <a:ext uri="{FF2B5EF4-FFF2-40B4-BE49-F238E27FC236}">
                  <a16:creationId xmlns:a16="http://schemas.microsoft.com/office/drawing/2014/main" id="{FFA80D8C-CF88-E847-A5F5-2C20CBCF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398" y="1161625"/>
              <a:ext cx="374749" cy="5044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B89AE2-4A3A-1943-87C3-2F509488F9DE}"/>
                </a:ext>
              </a:extLst>
            </p:cNvPr>
            <p:cNvSpPr txBox="1"/>
            <p:nvPr/>
          </p:nvSpPr>
          <p:spPr>
            <a:xfrm>
              <a:off x="9386496" y="1194762"/>
              <a:ext cx="131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NIST Campuses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E01B7-00AA-EE49-A785-2F052321F0E9}"/>
              </a:ext>
            </a:extLst>
          </p:cNvPr>
          <p:cNvGrpSpPr/>
          <p:nvPr userDrawn="1"/>
        </p:nvGrpSpPr>
        <p:grpSpPr>
          <a:xfrm>
            <a:off x="9386496" y="1784590"/>
            <a:ext cx="2530035" cy="533287"/>
            <a:chOff x="9386496" y="1784590"/>
            <a:chExt cx="2530035" cy="533287"/>
          </a:xfrm>
        </p:grpSpPr>
        <p:pic>
          <p:nvPicPr>
            <p:cNvPr id="31" name="Graphic 102">
              <a:extLst>
                <a:ext uri="{FF2B5EF4-FFF2-40B4-BE49-F238E27FC236}">
                  <a16:creationId xmlns:a16="http://schemas.microsoft.com/office/drawing/2014/main" id="{6AB527EF-9214-3B4A-9B5C-C9AC0E16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16566" y="1784590"/>
              <a:ext cx="399965" cy="5332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E5ED88-0A63-9748-8A21-303852BE35CD}"/>
                </a:ext>
              </a:extLst>
            </p:cNvPr>
            <p:cNvSpPr txBox="1"/>
            <p:nvPr/>
          </p:nvSpPr>
          <p:spPr>
            <a:xfrm>
              <a:off x="9386496" y="1998702"/>
              <a:ext cx="2208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Joint Institutes and Centers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75B130-E9F3-B24B-AAA2-A7A9CAE6239B}"/>
              </a:ext>
            </a:extLst>
          </p:cNvPr>
          <p:cNvGrpSpPr/>
          <p:nvPr userDrawn="1"/>
        </p:nvGrpSpPr>
        <p:grpSpPr>
          <a:xfrm>
            <a:off x="9386496" y="5555020"/>
            <a:ext cx="2496882" cy="533287"/>
            <a:chOff x="9386496" y="5555020"/>
            <a:chExt cx="2496882" cy="533287"/>
          </a:xfrm>
        </p:grpSpPr>
        <p:pic>
          <p:nvPicPr>
            <p:cNvPr id="34" name="Graphic 109">
              <a:extLst>
                <a:ext uri="{FF2B5EF4-FFF2-40B4-BE49-F238E27FC236}">
                  <a16:creationId xmlns:a16="http://schemas.microsoft.com/office/drawing/2014/main" id="{26ADF03A-7FD8-3144-995F-0A390208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83413" y="5555020"/>
              <a:ext cx="399965" cy="5332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99E5B6-41CC-FE41-B8D1-D556FED1BB68}"/>
                </a:ext>
              </a:extLst>
            </p:cNvPr>
            <p:cNvSpPr txBox="1"/>
            <p:nvPr/>
          </p:nvSpPr>
          <p:spPr>
            <a:xfrm>
              <a:off x="9386496" y="5684416"/>
              <a:ext cx="2130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NIST Centers of Excellence</a:t>
              </a:r>
              <a:endParaRPr lang="en-US" sz="14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38E21D-AD40-9241-A183-9E2879481C76}"/>
              </a:ext>
            </a:extLst>
          </p:cNvPr>
          <p:cNvGrpSpPr/>
          <p:nvPr userDrawn="1"/>
        </p:nvGrpSpPr>
        <p:grpSpPr>
          <a:xfrm>
            <a:off x="7466568" y="2282245"/>
            <a:ext cx="4492860" cy="1198003"/>
            <a:chOff x="7466568" y="2282245"/>
            <a:chExt cx="4492860" cy="1198003"/>
          </a:xfrm>
        </p:grpSpPr>
        <p:pic>
          <p:nvPicPr>
            <p:cNvPr id="37" name="Graphic 111">
              <a:extLst>
                <a:ext uri="{FF2B5EF4-FFF2-40B4-BE49-F238E27FC236}">
                  <a16:creationId xmlns:a16="http://schemas.microsoft.com/office/drawing/2014/main" id="{322A6AC0-BC97-7149-A2CD-4B5ABAD9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6568" y="2946961"/>
              <a:ext cx="399965" cy="53328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AB14AE-47AF-B248-8513-7EDB802AA8B6}"/>
                </a:ext>
              </a:extLst>
            </p:cNvPr>
            <p:cNvSpPr/>
            <p:nvPr/>
          </p:nvSpPr>
          <p:spPr>
            <a:xfrm>
              <a:off x="9386496" y="228224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National Cybersecurity Center of Excellence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F3B95F-0E14-1D49-8B67-3F5A78A87FC5}"/>
              </a:ext>
            </a:extLst>
          </p:cNvPr>
          <p:cNvGrpSpPr/>
          <p:nvPr userDrawn="1"/>
        </p:nvGrpSpPr>
        <p:grpSpPr>
          <a:xfrm>
            <a:off x="7704335" y="2660285"/>
            <a:ext cx="4255093" cy="878206"/>
            <a:chOff x="7704335" y="2660285"/>
            <a:chExt cx="4255093" cy="878206"/>
          </a:xfrm>
        </p:grpSpPr>
        <p:pic>
          <p:nvPicPr>
            <p:cNvPr id="40" name="Graphic 110">
              <a:extLst>
                <a:ext uri="{FF2B5EF4-FFF2-40B4-BE49-F238E27FC236}">
                  <a16:creationId xmlns:a16="http://schemas.microsoft.com/office/drawing/2014/main" id="{EC6A9B57-F182-E748-82CB-797BE915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4335" y="3005204"/>
              <a:ext cx="399965" cy="53328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4096E1-07A6-DA4D-9C0C-64BD29427BE8}"/>
                </a:ext>
              </a:extLst>
            </p:cNvPr>
            <p:cNvSpPr/>
            <p:nvPr/>
          </p:nvSpPr>
          <p:spPr>
            <a:xfrm>
              <a:off x="9386496" y="266028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Institute for Bioscience &amp; Biotechnology Research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883EAE-3022-D74A-9358-E49A66646BC8}"/>
              </a:ext>
            </a:extLst>
          </p:cNvPr>
          <p:cNvGrpSpPr/>
          <p:nvPr userDrawn="1"/>
        </p:nvGrpSpPr>
        <p:grpSpPr>
          <a:xfrm>
            <a:off x="7089312" y="3961824"/>
            <a:ext cx="5470059" cy="776400"/>
            <a:chOff x="7089312" y="3961824"/>
            <a:chExt cx="5470059" cy="776400"/>
          </a:xfrm>
        </p:grpSpPr>
        <p:pic>
          <p:nvPicPr>
            <p:cNvPr id="43" name="Graphic 98">
              <a:extLst>
                <a:ext uri="{FF2B5EF4-FFF2-40B4-BE49-F238E27FC236}">
                  <a16:creationId xmlns:a16="http://schemas.microsoft.com/office/drawing/2014/main" id="{F32183B4-75E1-0D4B-85D1-813D7325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9312" y="4204937"/>
              <a:ext cx="399965" cy="53328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F428BB-59C4-E948-A7EC-789AD0815FDF}"/>
                </a:ext>
              </a:extLst>
            </p:cNvPr>
            <p:cNvSpPr/>
            <p:nvPr/>
          </p:nvSpPr>
          <p:spPr>
            <a:xfrm>
              <a:off x="9386496" y="3961824"/>
              <a:ext cx="3172875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Hollings Marine Laboratory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5A989E-72D3-224F-A927-9A8423CCCF1C}"/>
              </a:ext>
            </a:extLst>
          </p:cNvPr>
          <p:cNvGrpSpPr/>
          <p:nvPr userDrawn="1"/>
        </p:nvGrpSpPr>
        <p:grpSpPr>
          <a:xfrm>
            <a:off x="8233590" y="2664790"/>
            <a:ext cx="4283765" cy="1789138"/>
            <a:chOff x="8233590" y="2664790"/>
            <a:chExt cx="4283765" cy="1789138"/>
          </a:xfrm>
        </p:grpSpPr>
        <p:pic>
          <p:nvPicPr>
            <p:cNvPr id="46" name="Graphic 101">
              <a:extLst>
                <a:ext uri="{FF2B5EF4-FFF2-40B4-BE49-F238E27FC236}">
                  <a16:creationId xmlns:a16="http://schemas.microsoft.com/office/drawing/2014/main" id="{86D49F59-6B42-FC47-8C7D-4C59D28D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3590" y="2664790"/>
              <a:ext cx="399965" cy="53328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F51B269-1BCC-B047-9A1A-6C6A7B38EAFD}"/>
                </a:ext>
              </a:extLst>
            </p:cNvPr>
            <p:cNvSpPr/>
            <p:nvPr/>
          </p:nvSpPr>
          <p:spPr>
            <a:xfrm>
              <a:off x="9386496" y="4201102"/>
              <a:ext cx="3130859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Brookhaven National Laboratory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18CFB0-2D6B-C747-87C6-28CDADF99101}"/>
              </a:ext>
            </a:extLst>
          </p:cNvPr>
          <p:cNvGrpSpPr/>
          <p:nvPr userDrawn="1"/>
        </p:nvGrpSpPr>
        <p:grpSpPr>
          <a:xfrm>
            <a:off x="841709" y="3218418"/>
            <a:ext cx="11117719" cy="1640575"/>
            <a:chOff x="841709" y="3218418"/>
            <a:chExt cx="11117719" cy="1640575"/>
          </a:xfrm>
        </p:grpSpPr>
        <p:pic>
          <p:nvPicPr>
            <p:cNvPr id="49" name="Graphic 100">
              <a:extLst>
                <a:ext uri="{FF2B5EF4-FFF2-40B4-BE49-F238E27FC236}">
                  <a16:creationId xmlns:a16="http://schemas.microsoft.com/office/drawing/2014/main" id="{79FD4590-4043-4846-86E0-333759AA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709" y="3218418"/>
              <a:ext cx="399965" cy="53328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B3A04CB-43D0-8948-B5F5-435733DD2ECD}"/>
                </a:ext>
              </a:extLst>
            </p:cNvPr>
            <p:cNvSpPr/>
            <p:nvPr/>
          </p:nvSpPr>
          <p:spPr>
            <a:xfrm>
              <a:off x="9386496" y="4455356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Initiative for Metrology in Biology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DCFC3-FBD5-0843-A7F9-28B98603E539}"/>
              </a:ext>
            </a:extLst>
          </p:cNvPr>
          <p:cNvGrpSpPr/>
          <p:nvPr userDrawn="1"/>
        </p:nvGrpSpPr>
        <p:grpSpPr>
          <a:xfrm>
            <a:off x="2527888" y="5164217"/>
            <a:ext cx="9431540" cy="548786"/>
            <a:chOff x="2527888" y="5164217"/>
            <a:chExt cx="9431540" cy="548786"/>
          </a:xfrm>
        </p:grpSpPr>
        <p:pic>
          <p:nvPicPr>
            <p:cNvPr id="52" name="Graphic 99">
              <a:extLst>
                <a:ext uri="{FF2B5EF4-FFF2-40B4-BE49-F238E27FC236}">
                  <a16:creationId xmlns:a16="http://schemas.microsoft.com/office/drawing/2014/main" id="{310C905F-EE5A-874A-B26C-BD0A2ABBE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7888" y="5179716"/>
              <a:ext cx="399965" cy="53328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3C17C5A-08F0-2048-A7FE-6E5E456B5A9F}"/>
                </a:ext>
              </a:extLst>
            </p:cNvPr>
            <p:cNvSpPr/>
            <p:nvPr/>
          </p:nvSpPr>
          <p:spPr>
            <a:xfrm>
              <a:off x="9386496" y="5164217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Kauai HI WWVH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30EC7E-635E-8B4B-92C7-AF3FB7225306}"/>
              </a:ext>
            </a:extLst>
          </p:cNvPr>
          <p:cNvGrpSpPr/>
          <p:nvPr userDrawn="1"/>
        </p:nvGrpSpPr>
        <p:grpSpPr>
          <a:xfrm>
            <a:off x="3049881" y="3014089"/>
            <a:ext cx="8909547" cy="944338"/>
            <a:chOff x="3049881" y="3014089"/>
            <a:chExt cx="8909547" cy="944338"/>
          </a:xfrm>
        </p:grpSpPr>
        <p:pic>
          <p:nvPicPr>
            <p:cNvPr id="55" name="Graphic 107">
              <a:extLst>
                <a:ext uri="{FF2B5EF4-FFF2-40B4-BE49-F238E27FC236}">
                  <a16:creationId xmlns:a16="http://schemas.microsoft.com/office/drawing/2014/main" id="{6A62D4F3-3ED0-EA4B-8CF6-8028F94D6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9881" y="3014089"/>
              <a:ext cx="413922" cy="551897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B9BA38-91CD-0F48-94CD-E839404D2825}"/>
                </a:ext>
              </a:extLst>
            </p:cNvPr>
            <p:cNvSpPr/>
            <p:nvPr/>
          </p:nvSpPr>
          <p:spPr>
            <a:xfrm>
              <a:off x="9386496" y="3682967"/>
              <a:ext cx="2572932" cy="27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JILA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201A2D-F2E3-194E-AF76-01F55D0DD832}"/>
              </a:ext>
            </a:extLst>
          </p:cNvPr>
          <p:cNvGrpSpPr/>
          <p:nvPr userDrawn="1"/>
        </p:nvGrpSpPr>
        <p:grpSpPr>
          <a:xfrm>
            <a:off x="7548842" y="1442346"/>
            <a:ext cx="4410586" cy="2108649"/>
            <a:chOff x="7548842" y="1442346"/>
            <a:chExt cx="4410586" cy="2108649"/>
          </a:xfrm>
        </p:grpSpPr>
        <p:pic>
          <p:nvPicPr>
            <p:cNvPr id="58" name="Graphic 105">
              <a:extLst>
                <a:ext uri="{FF2B5EF4-FFF2-40B4-BE49-F238E27FC236}">
                  <a16:creationId xmlns:a16="http://schemas.microsoft.com/office/drawing/2014/main" id="{06DC9F4F-E108-0643-8EB3-C2BD92FF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8842" y="3017708"/>
              <a:ext cx="396156" cy="5332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452F7A-6814-3D4F-9E4B-C5AD7589CB55}"/>
                </a:ext>
              </a:extLst>
            </p:cNvPr>
            <p:cNvSpPr/>
            <p:nvPr/>
          </p:nvSpPr>
          <p:spPr>
            <a:xfrm>
              <a:off x="9386496" y="1442346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Gaithersburg, MD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765FD6-DFF9-7540-AF2B-57B1816D8312}"/>
              </a:ext>
            </a:extLst>
          </p:cNvPr>
          <p:cNvGrpSpPr/>
          <p:nvPr userDrawn="1"/>
        </p:nvGrpSpPr>
        <p:grpSpPr>
          <a:xfrm>
            <a:off x="3184246" y="1669492"/>
            <a:ext cx="8775182" cy="2078576"/>
            <a:chOff x="3184246" y="1669492"/>
            <a:chExt cx="8775182" cy="2078576"/>
          </a:xfrm>
        </p:grpSpPr>
        <p:pic>
          <p:nvPicPr>
            <p:cNvPr id="61" name="Graphic 106">
              <a:extLst>
                <a:ext uri="{FF2B5EF4-FFF2-40B4-BE49-F238E27FC236}">
                  <a16:creationId xmlns:a16="http://schemas.microsoft.com/office/drawing/2014/main" id="{F7DE8178-4D09-354F-9F62-374A9BCC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84246" y="3214781"/>
              <a:ext cx="396156" cy="53328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EB87BB0-1B78-0A4E-81FC-A8790506F654}"/>
                </a:ext>
              </a:extLst>
            </p:cNvPr>
            <p:cNvSpPr/>
            <p:nvPr/>
          </p:nvSpPr>
          <p:spPr>
            <a:xfrm>
              <a:off x="9386496" y="166949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Boulder, CO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6BCBA3-5537-E24E-AE28-676020E08C5A}"/>
              </a:ext>
            </a:extLst>
          </p:cNvPr>
          <p:cNvGrpSpPr/>
          <p:nvPr userDrawn="1"/>
        </p:nvGrpSpPr>
        <p:grpSpPr>
          <a:xfrm>
            <a:off x="3438590" y="2885325"/>
            <a:ext cx="8520838" cy="2779105"/>
            <a:chOff x="3438590" y="2885325"/>
            <a:chExt cx="8520838" cy="2779105"/>
          </a:xfrm>
        </p:grpSpPr>
        <p:pic>
          <p:nvPicPr>
            <p:cNvPr id="64" name="Graphic 46">
              <a:extLst>
                <a:ext uri="{FF2B5EF4-FFF2-40B4-BE49-F238E27FC236}">
                  <a16:creationId xmlns:a16="http://schemas.microsoft.com/office/drawing/2014/main" id="{96F43E18-D0CC-F846-B670-752C0A2C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8590" y="2885325"/>
              <a:ext cx="399965" cy="533287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0418A9F-94CD-8A4C-9B4E-C0B41C6856E8}"/>
                </a:ext>
              </a:extLst>
            </p:cNvPr>
            <p:cNvSpPr/>
            <p:nvPr/>
          </p:nvSpPr>
          <p:spPr>
            <a:xfrm>
              <a:off x="9386496" y="5411604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Ft. Collins CO WWV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CE4B1F-2E5A-3D42-B6E0-8A07DC22CBDF}"/>
              </a:ext>
            </a:extLst>
          </p:cNvPr>
          <p:cNvGrpSpPr/>
          <p:nvPr userDrawn="1"/>
        </p:nvGrpSpPr>
        <p:grpSpPr>
          <a:xfrm>
            <a:off x="7761756" y="3061113"/>
            <a:ext cx="4193183" cy="663477"/>
            <a:chOff x="7761756" y="3061113"/>
            <a:chExt cx="4193183" cy="663477"/>
          </a:xfrm>
        </p:grpSpPr>
        <p:pic>
          <p:nvPicPr>
            <p:cNvPr id="67" name="Graphic 112">
              <a:extLst>
                <a:ext uri="{FF2B5EF4-FFF2-40B4-BE49-F238E27FC236}">
                  <a16:creationId xmlns:a16="http://schemas.microsoft.com/office/drawing/2014/main" id="{2FB0E087-3EF0-2142-8389-D7D56EA2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1756" y="3191303"/>
              <a:ext cx="399965" cy="533287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11AED5F-E92D-694C-A0ED-EF87311C3325}"/>
                </a:ext>
              </a:extLst>
            </p:cNvPr>
            <p:cNvSpPr/>
            <p:nvPr/>
          </p:nvSpPr>
          <p:spPr>
            <a:xfrm>
              <a:off x="9386496" y="3061113"/>
              <a:ext cx="2568443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Institute for Quantum </a:t>
              </a:r>
            </a:p>
            <a:p>
              <a:pPr>
                <a:lnSpc>
                  <a:spcPct val="70000"/>
                </a:lnSpc>
              </a:pPr>
              <a:r>
                <a:rPr lang="en-US" sz="1400" dirty="0"/>
                <a:t>Computer Science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DB1608B-4B7E-314F-92AA-4E4DA4BB5783}"/>
                </a:ext>
              </a:extLst>
            </p:cNvPr>
            <p:cNvSpPr/>
            <p:nvPr/>
          </p:nvSpPr>
          <p:spPr>
            <a:xfrm>
              <a:off x="9386496" y="3451251"/>
              <a:ext cx="2568443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Quantum Institute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DB8266B-A9B0-C946-B43E-54DBB4591A50}"/>
              </a:ext>
            </a:extLst>
          </p:cNvPr>
          <p:cNvGrpSpPr/>
          <p:nvPr userDrawn="1"/>
        </p:nvGrpSpPr>
        <p:grpSpPr>
          <a:xfrm>
            <a:off x="9386496" y="4709049"/>
            <a:ext cx="2608583" cy="533287"/>
            <a:chOff x="9386496" y="4709049"/>
            <a:chExt cx="2608583" cy="5332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19CE1-9699-BA4A-8E79-79DFAE2CDF1F}"/>
                </a:ext>
              </a:extLst>
            </p:cNvPr>
            <p:cNvSpPr txBox="1"/>
            <p:nvPr/>
          </p:nvSpPr>
          <p:spPr>
            <a:xfrm>
              <a:off x="9386496" y="4882079"/>
              <a:ext cx="2317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Atomic Clock Signal Stations </a:t>
              </a:r>
            </a:p>
          </p:txBody>
        </p:sp>
        <p:pic>
          <p:nvPicPr>
            <p:cNvPr id="72" name="Graphic 99">
              <a:extLst>
                <a:ext uri="{FF2B5EF4-FFF2-40B4-BE49-F238E27FC236}">
                  <a16:creationId xmlns:a16="http://schemas.microsoft.com/office/drawing/2014/main" id="{766DB3A3-9241-4043-9456-DFBCC842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95114" y="4709049"/>
              <a:ext cx="399965" cy="533287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773CDA-B753-EF49-B37F-85AFB6A2F589}"/>
              </a:ext>
            </a:extLst>
          </p:cNvPr>
          <p:cNvGrpSpPr/>
          <p:nvPr userDrawn="1"/>
        </p:nvGrpSpPr>
        <p:grpSpPr>
          <a:xfrm>
            <a:off x="5781681" y="2707527"/>
            <a:ext cx="6177747" cy="3997818"/>
            <a:chOff x="5781681" y="2707527"/>
            <a:chExt cx="6177747" cy="3997818"/>
          </a:xfrm>
        </p:grpSpPr>
        <p:pic>
          <p:nvPicPr>
            <p:cNvPr id="74" name="Graphic 103">
              <a:extLst>
                <a:ext uri="{FF2B5EF4-FFF2-40B4-BE49-F238E27FC236}">
                  <a16:creationId xmlns:a16="http://schemas.microsoft.com/office/drawing/2014/main" id="{409BCBEA-C8FD-8C40-99FF-2D0AF202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1681" y="2707527"/>
              <a:ext cx="399965" cy="53328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129ED30-30C9-D649-B389-5AD67D7DC1B7}"/>
                </a:ext>
              </a:extLst>
            </p:cNvPr>
            <p:cNvSpPr/>
            <p:nvPr/>
          </p:nvSpPr>
          <p:spPr>
            <a:xfrm>
              <a:off x="9386496" y="6428281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Advanced Materials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7229DDB-8B16-CE44-9AEF-4E442E22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77707" y="4049318"/>
              <a:ext cx="160723" cy="16771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2B465A-31BA-D543-91A3-B83151C71E2E}"/>
              </a:ext>
            </a:extLst>
          </p:cNvPr>
          <p:cNvGrpSpPr/>
          <p:nvPr userDrawn="1"/>
        </p:nvGrpSpPr>
        <p:grpSpPr>
          <a:xfrm>
            <a:off x="1241674" y="2506049"/>
            <a:ext cx="10717754" cy="3723222"/>
            <a:chOff x="1241674" y="2506049"/>
            <a:chExt cx="10717754" cy="3723222"/>
          </a:xfrm>
        </p:grpSpPr>
        <p:pic>
          <p:nvPicPr>
            <p:cNvPr id="78" name="Graphic 104">
              <a:extLst>
                <a:ext uri="{FF2B5EF4-FFF2-40B4-BE49-F238E27FC236}">
                  <a16:creationId xmlns:a16="http://schemas.microsoft.com/office/drawing/2014/main" id="{355C9EEA-465D-004C-B494-F7B951B3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3705" y="2506049"/>
              <a:ext cx="399965" cy="53328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9642130-B156-F340-BB37-D0FA7C3043DE}"/>
                </a:ext>
              </a:extLst>
            </p:cNvPr>
            <p:cNvSpPr/>
            <p:nvPr/>
          </p:nvSpPr>
          <p:spPr>
            <a:xfrm>
              <a:off x="9386496" y="5952207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Forensic Science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BA46853-2A02-714E-8A91-44341F8C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7346" y="3670176"/>
              <a:ext cx="160723" cy="167711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F11748D-2A32-914C-BA34-03B6FDA0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473" y="3090313"/>
              <a:ext cx="160723" cy="16771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2AB8C96-086E-0E46-BD1E-BE94DA254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1674" y="4193501"/>
              <a:ext cx="160723" cy="16771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883388-A904-CA42-909C-ABBF69E1BA76}"/>
              </a:ext>
            </a:extLst>
          </p:cNvPr>
          <p:cNvGrpSpPr/>
          <p:nvPr userDrawn="1"/>
        </p:nvGrpSpPr>
        <p:grpSpPr>
          <a:xfrm>
            <a:off x="761347" y="1840481"/>
            <a:ext cx="11198081" cy="4631465"/>
            <a:chOff x="761347" y="1840481"/>
            <a:chExt cx="11198081" cy="463146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0C3E210-EF33-6E44-875A-6D8838025B6B}"/>
                </a:ext>
              </a:extLst>
            </p:cNvPr>
            <p:cNvSpPr/>
            <p:nvPr/>
          </p:nvSpPr>
          <p:spPr>
            <a:xfrm>
              <a:off x="9386496" y="619488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Disaster Resilience</a:t>
              </a:r>
            </a:p>
          </p:txBody>
        </p:sp>
        <p:pic>
          <p:nvPicPr>
            <p:cNvPr id="85" name="Graphic 46">
              <a:extLst>
                <a:ext uri="{FF2B5EF4-FFF2-40B4-BE49-F238E27FC236}">
                  <a16:creationId xmlns:a16="http://schemas.microsoft.com/office/drawing/2014/main" id="{8B7D93D3-290E-7941-AE39-E1014F13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8590" y="3309071"/>
              <a:ext cx="399965" cy="53328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B38E01-4A2B-4944-AF00-2C44CEFD9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50242" y="5179716"/>
              <a:ext cx="160723" cy="16771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48E42E4-7822-6F42-873F-5AAAA74C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3343" y="4828756"/>
              <a:ext cx="160723" cy="16771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8348315-7DAA-AD4D-9AE1-C0885D14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836949">
              <a:off x="4689253" y="4101112"/>
              <a:ext cx="148134" cy="15457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5DC3D23-5EDB-D340-BF1E-369A99E7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16118" y="3475220"/>
              <a:ext cx="160723" cy="16771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079E438-F513-9247-B8EB-C1787BB8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5032" y="5006096"/>
              <a:ext cx="160723" cy="16771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F1F7040-DE88-1840-AA71-749F2530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5956" y="3035382"/>
              <a:ext cx="160723" cy="16771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7A603C8-8451-654D-B092-F0673B20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50437" y="3324749"/>
              <a:ext cx="160723" cy="16771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3E9F544-C1CF-744D-A78F-3F339E4F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1347" y="2361342"/>
              <a:ext cx="160723" cy="167711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2519AA3-8E6E-BA48-BCAA-13DFFE0B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2841" y="1840481"/>
              <a:ext cx="160723" cy="16771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63E93A-59E2-F94A-BD7E-FCF28884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83011" y="4435240"/>
              <a:ext cx="160723" cy="167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FY 2022 Budget : $1,034.5 B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1C4B299-846C-F541-ABB9-F9ED04C40A6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91923197"/>
              </p:ext>
            </p:extLst>
          </p:nvPr>
        </p:nvGraphicFramePr>
        <p:xfrm>
          <a:off x="1217917" y="1000493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">
            <a:extLst>
              <a:ext uri="{FF2B5EF4-FFF2-40B4-BE49-F238E27FC236}">
                <a16:creationId xmlns:a16="http://schemas.microsoft.com/office/drawing/2014/main" id="{831E9584-9C6E-4946-9959-D9F73FF58E14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$788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DE6F69C-86E4-AFA4-35CE-641F37AAA90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449132"/>
              </p:ext>
            </p:extLst>
          </p:nvPr>
        </p:nvGraphicFramePr>
        <p:xfrm>
          <a:off x="1217917" y="1147819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2">
            <a:extLst>
              <a:ext uri="{FF2B5EF4-FFF2-40B4-BE49-F238E27FC236}">
                <a16:creationId xmlns:a16="http://schemas.microsoft.com/office/drawing/2014/main" id="{7E6F6213-2C68-4F1C-EAD2-AA6D813D9E8A}"/>
              </a:ext>
            </a:extLst>
          </p:cNvPr>
          <p:cNvSpPr txBox="1"/>
          <p:nvPr userDrawn="1"/>
        </p:nvSpPr>
        <p:spPr>
          <a:xfrm>
            <a:off x="574040" y="3852279"/>
            <a:ext cx="3278607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(Manufacturing USA)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$16.5 Million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194A014A-D6CB-9303-4E4F-D0076AF34732}"/>
              </a:ext>
            </a:extLst>
          </p:cNvPr>
          <p:cNvSpPr txBox="1"/>
          <p:nvPr userDrawn="1"/>
        </p:nvSpPr>
        <p:spPr>
          <a:xfrm>
            <a:off x="1593747" y="5073601"/>
            <a:ext cx="2401475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(Hollings MEP)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$150 Million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4E4D408B-82F8-1DEA-2561-F8839B2BD6CC}"/>
              </a:ext>
            </a:extLst>
          </p:cNvPr>
          <p:cNvSpPr txBox="1"/>
          <p:nvPr userDrawn="1"/>
        </p:nvSpPr>
        <p:spPr>
          <a:xfrm>
            <a:off x="1415202" y="2279985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$80 Million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350896-0949-DA93-B9FC-AE3B9842080A}"/>
              </a:ext>
            </a:extLst>
          </p:cNvPr>
          <p:cNvSpPr txBox="1"/>
          <p:nvPr userDrawn="1"/>
        </p:nvSpPr>
        <p:spPr>
          <a:xfrm>
            <a:off x="7889575" y="5907791"/>
            <a:ext cx="419685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FY 2022 Annualized Continuing Resolution.</a:t>
            </a:r>
          </a:p>
          <a:p>
            <a:r>
              <a:rPr lang="en-US" dirty="0"/>
              <a:t>Excludes one-time supplemental funds.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8568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F32696-EA7F-5748-9F52-B929B1822A7F}"/>
              </a:ext>
            </a:extLst>
          </p:cNvPr>
          <p:cNvCxnSpPr/>
          <p:nvPr userDrawn="1"/>
        </p:nvCxnSpPr>
        <p:spPr>
          <a:xfrm>
            <a:off x="8866208" y="1085956"/>
            <a:ext cx="0" cy="3208252"/>
          </a:xfrm>
          <a:prstGeom prst="line">
            <a:avLst/>
          </a:prstGeom>
          <a:ln w="15875"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523CFC-0290-8443-8795-72B3317FFB13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BB8398-06C0-5842-82EB-B24E68637357}"/>
              </a:ext>
            </a:extLst>
          </p:cNvPr>
          <p:cNvSpPr txBox="1">
            <a:spLocks/>
          </p:cNvSpPr>
          <p:nvPr userDrawn="1"/>
        </p:nvSpPr>
        <p:spPr>
          <a:xfrm>
            <a:off x="1099457" y="-65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Innovation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4" descr="abraham lincoln famous quotes">
            <a:extLst>
              <a:ext uri="{FF2B5EF4-FFF2-40B4-BE49-F238E27FC236}">
                <a16:creationId xmlns:a16="http://schemas.microsoft.com/office/drawing/2014/main" id="{31238FCF-C1CB-EB49-A322-A065675978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855" y="1074381"/>
            <a:ext cx="2438400" cy="306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D0E114-B668-8D4D-8D0E-846F84DC7DBF}"/>
              </a:ext>
            </a:extLst>
          </p:cNvPr>
          <p:cNvSpPr txBox="1"/>
          <p:nvPr userDrawn="1"/>
        </p:nvSpPr>
        <p:spPr>
          <a:xfrm>
            <a:off x="2567080" y="1461560"/>
            <a:ext cx="5674103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The patent system … added the fuel of interest to the fire of genius in the discovery and production of new and useful things.</a:t>
            </a:r>
          </a:p>
          <a:p>
            <a:r>
              <a:rPr lang="en-US" sz="2000" i="1" dirty="0"/>
              <a:t>	</a:t>
            </a:r>
            <a:r>
              <a:rPr lang="en-US" i="1" dirty="0"/>
              <a:t>Abraham Lincoln – April 6, 1858</a:t>
            </a:r>
          </a:p>
        </p:txBody>
      </p:sp>
      <p:pic>
        <p:nvPicPr>
          <p:cNvPr id="13" name="Picture 6" descr="http://ipwatchdog.com/images/george-washington-150-180.jpg">
            <a:extLst>
              <a:ext uri="{FF2B5EF4-FFF2-40B4-BE49-F238E27FC236}">
                <a16:creationId xmlns:a16="http://schemas.microsoft.com/office/drawing/2014/main" id="{F8724A43-6581-C44B-808F-7B7DCD21A7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55" y="3931920"/>
            <a:ext cx="24384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B40D9F77-AEA1-714D-8708-89767A5AD1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8830" y="1196270"/>
            <a:ext cx="2890866" cy="23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8E38DC-E64E-9F46-B4E2-1E65F0E045F0}"/>
              </a:ext>
            </a:extLst>
          </p:cNvPr>
          <p:cNvSpPr txBox="1"/>
          <p:nvPr userDrawn="1"/>
        </p:nvSpPr>
        <p:spPr>
          <a:xfrm>
            <a:off x="9603840" y="3562586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U.S. Patent No. 6469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E14D42-400B-4D41-A83F-A72DB8FC72A9}"/>
              </a:ext>
            </a:extLst>
          </p:cNvPr>
          <p:cNvSpPr/>
          <p:nvPr userDrawn="1"/>
        </p:nvSpPr>
        <p:spPr>
          <a:xfrm>
            <a:off x="2567080" y="4126802"/>
            <a:ext cx="9188246" cy="2611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…Giving effectual encouragement as well to the introduction of 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new and useful inventions 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from abroad as to the exertions of skill and genius in producing them at home, and of facilitating the intercourse between the distant parts of our country… </a:t>
            </a:r>
          </a:p>
          <a:p>
            <a:r>
              <a:rPr lang="en-US" i="1" dirty="0">
                <a:solidFill>
                  <a:schemeClr val="bg1"/>
                </a:solidFill>
                <a:cs typeface="Calibri" panose="020F0502020204030204" pitchFamily="34" charset="0"/>
              </a:rPr>
              <a:t>	</a:t>
            </a:r>
            <a:r>
              <a:rPr lang="en-US" sz="2000" i="1" dirty="0">
                <a:solidFill>
                  <a:schemeClr val="bg1"/>
                </a:solidFill>
                <a:cs typeface="Calibri" panose="020F0502020204030204" pitchFamily="34" charset="0"/>
              </a:rPr>
              <a:t>George Washington, State of the Union Address, January 8, 1790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6CE88B-382A-DC49-B741-74B9B0E0EE6C}"/>
              </a:ext>
            </a:extLst>
          </p:cNvPr>
          <p:cNvCxnSpPr>
            <a:cxnSpLocks/>
          </p:cNvCxnSpPr>
          <p:nvPr userDrawn="1"/>
        </p:nvCxnSpPr>
        <p:spPr>
          <a:xfrm>
            <a:off x="2424545" y="3931920"/>
            <a:ext cx="6876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69367EB-21D8-344D-95BC-FACEB4FCAC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FEA308-8F49-7F46-A259-495E1DA684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F5B7AFA-1998-0449-A6AE-FF7D4B4ECA59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44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06AE-A188-C244-ACBD-83BB32A6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16841-B892-584A-96E6-3D8D12AE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6868-B405-CA44-B412-5D6C4F518A0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FA9FA-52CE-4E45-8FAE-80E6111E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3D6CE-66E1-194F-B3BE-92F3C721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C930C-EE08-2047-91CC-9D9E2E2780E2}"/>
              </a:ext>
            </a:extLst>
          </p:cNvPr>
          <p:cNvGrpSpPr/>
          <p:nvPr userDrawn="1"/>
        </p:nvGrpSpPr>
        <p:grpSpPr>
          <a:xfrm>
            <a:off x="0" y="0"/>
            <a:ext cx="13239208" cy="7167023"/>
            <a:chOff x="-279991" y="0"/>
            <a:chExt cx="13239208" cy="7167023"/>
          </a:xfrm>
        </p:grpSpPr>
        <p:pic>
          <p:nvPicPr>
            <p:cNvPr id="7" name="Picture 2" descr="http://media.washtimes.com.s3.amazonaws.com/media/image/2015/09/08/9_8_2015_2constitution8201.jpg">
              <a:extLst>
                <a:ext uri="{FF2B5EF4-FFF2-40B4-BE49-F238E27FC236}">
                  <a16:creationId xmlns:a16="http://schemas.microsoft.com/office/drawing/2014/main" id="{8FB1141C-E09B-6E4C-931A-807B4A8B1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9991" y="0"/>
              <a:ext cx="1247199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718AA8-D11E-064C-924F-788F1F9D695A}"/>
                </a:ext>
              </a:extLst>
            </p:cNvPr>
            <p:cNvSpPr/>
            <p:nvPr/>
          </p:nvSpPr>
          <p:spPr>
            <a:xfrm>
              <a:off x="-279990" y="0"/>
              <a:ext cx="12471990" cy="6858000"/>
            </a:xfrm>
            <a:prstGeom prst="rect">
              <a:avLst/>
            </a:prstGeom>
            <a:solidFill>
              <a:srgbClr val="202730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36823C-37C1-0045-BBD6-1D97E3534240}"/>
                </a:ext>
              </a:extLst>
            </p:cNvPr>
            <p:cNvGrpSpPr/>
            <p:nvPr/>
          </p:nvGrpSpPr>
          <p:grpSpPr>
            <a:xfrm>
              <a:off x="6375537" y="583343"/>
              <a:ext cx="6583680" cy="6583680"/>
              <a:chOff x="6925234" y="-971550"/>
              <a:chExt cx="6583680" cy="658368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4C33D91-0FD3-764A-8FF9-84DC6C89AF33}"/>
                  </a:ext>
                </a:extLst>
              </p:cNvPr>
              <p:cNvSpPr/>
              <p:nvPr/>
            </p:nvSpPr>
            <p:spPr>
              <a:xfrm>
                <a:off x="6925234" y="-971550"/>
                <a:ext cx="6583680" cy="6583680"/>
              </a:xfrm>
              <a:prstGeom prst="ellipse">
                <a:avLst/>
              </a:prstGeom>
              <a:solidFill>
                <a:srgbClr val="A7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2" descr="http://media.washtimes.com.s3.amazonaws.com/media/image/2015/09/08/9_8_2015_2constitution8201.jpg">
                <a:extLst>
                  <a:ext uri="{FF2B5EF4-FFF2-40B4-BE49-F238E27FC236}">
                    <a16:creationId xmlns:a16="http://schemas.microsoft.com/office/drawing/2014/main" id="{E77330B0-BF73-594A-9D7B-B97CE5542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"/>
              <a:stretch/>
            </p:blipFill>
            <p:spPr bwMode="auto">
              <a:xfrm>
                <a:off x="7062394" y="-834390"/>
                <a:ext cx="6309360" cy="6309360"/>
              </a:xfrm>
              <a:prstGeom prst="ellipse">
                <a:avLst/>
              </a:prstGeom>
              <a:noFill/>
              <a:ln w="1143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7488A8C8-AB30-5046-2F78-69BCC8FA49B9}"/>
              </a:ext>
            </a:extLst>
          </p:cNvPr>
          <p:cNvSpPr txBox="1">
            <a:spLocks/>
          </p:cNvSpPr>
          <p:nvPr userDrawn="1"/>
        </p:nvSpPr>
        <p:spPr>
          <a:xfrm>
            <a:off x="751118" y="1412823"/>
            <a:ext cx="5904410" cy="2127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essential to commerce, trade, </a:t>
            </a:r>
            <a:b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innovation</a:t>
            </a:r>
            <a:b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EEC764-9E6A-B915-7470-9D38501EAC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50049" y="3721524"/>
            <a:ext cx="3526879" cy="0"/>
          </a:xfrm>
          <a:prstGeom prst="line">
            <a:avLst/>
          </a:prstGeom>
          <a:ln w="25400">
            <a:solidFill>
              <a:schemeClr val="bg1">
                <a:alpha val="5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23703B-3AE1-E074-4E68-ECC2294D67F9}"/>
              </a:ext>
            </a:extLst>
          </p:cNvPr>
          <p:cNvSpPr txBox="1"/>
          <p:nvPr userDrawn="1"/>
        </p:nvSpPr>
        <p:spPr>
          <a:xfrm>
            <a:off x="751117" y="4280625"/>
            <a:ext cx="4027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Federal role established in the U.S. Constitution</a:t>
            </a:r>
          </a:p>
        </p:txBody>
      </p:sp>
    </p:spTree>
    <p:extLst>
      <p:ext uri="{BB962C8B-B14F-4D97-AF65-F5344CB8AC3E}">
        <p14:creationId xmlns:p14="http://schemas.microsoft.com/office/powerpoint/2010/main" val="326406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E0C30A09-75D8-CE47-858A-E88D0129C4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2E80D1C-9385-AE4C-89FA-77775F6AC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9883E8DA-BC8F-7C4D-8999-59315899572C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Laboratory Programs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41CBFA3-8AE3-3E48-95B8-DF892C5C5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402937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D1F6DD6-9267-344B-9BC3-7432B3D87934}"/>
              </a:ext>
            </a:extLst>
          </p:cNvPr>
          <p:cNvSpPr txBox="1"/>
          <p:nvPr userDrawn="1"/>
        </p:nvSpPr>
        <p:spPr>
          <a:xfrm>
            <a:off x="9402937" y="4198719"/>
            <a:ext cx="141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NIST Center for Neutron Research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23F524D-CD61-3E4C-A2F5-C65FBEABDF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795548" y="3561054"/>
            <a:ext cx="1450646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AD7787F-3087-7245-B4FE-FFB148518916}"/>
              </a:ext>
            </a:extLst>
          </p:cNvPr>
          <p:cNvSpPr txBox="1"/>
          <p:nvPr userDrawn="1"/>
        </p:nvSpPr>
        <p:spPr>
          <a:xfrm>
            <a:off x="7481012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Communication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307A07B-09D0-E54C-B784-973A6E9777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35213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3397DC-E8C0-574E-BD44-442945072B35}"/>
              </a:ext>
            </a:extLst>
          </p:cNvPr>
          <p:cNvSpPr txBox="1"/>
          <p:nvPr userDrawn="1"/>
        </p:nvSpPr>
        <p:spPr>
          <a:xfrm>
            <a:off x="5893512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Information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2224FC5-14BA-3B44-AEF5-9CD792DC2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55225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290E38E-65B0-8040-8D8A-09DB7FEA15B6}"/>
              </a:ext>
            </a:extLst>
          </p:cNvPr>
          <p:cNvSpPr txBox="1"/>
          <p:nvPr userDrawn="1"/>
        </p:nvSpPr>
        <p:spPr>
          <a:xfrm>
            <a:off x="4318712" y="4198719"/>
            <a:ext cx="208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Engineering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6519695-FD62-F549-95B2-91FABD0060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470203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08823EC-A9F7-124E-A502-64EE91307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72913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10" descr="Industrial Laser cutting processing f flat sheet metal steel material with sparks.&#10;">
            <a:extLst>
              <a:ext uri="{FF2B5EF4-FFF2-40B4-BE49-F238E27FC236}">
                <a16:creationId xmlns:a16="http://schemas.microsoft.com/office/drawing/2014/main" id="{C6AA57EB-331D-054B-A1E8-EB3F64540D7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225" y="2348884"/>
            <a:ext cx="1402923" cy="140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" descr="The top of an a large antenna with sky behind it. ">
            <a:extLst>
              <a:ext uri="{FF2B5EF4-FFF2-40B4-BE49-F238E27FC236}">
                <a16:creationId xmlns:a16="http://schemas.microsoft.com/office/drawing/2014/main" id="{DCC83DA3-F932-C448-9A68-195714418A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5548" y="2353774"/>
            <a:ext cx="1453896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Large silver cylender shaped equipment known as the neutron scattering (vSANS) instrument used in the NIST Center for Neutron Research (NCNR.">
            <a:extLst>
              <a:ext uri="{FF2B5EF4-FFF2-40B4-BE49-F238E27FC236}">
                <a16:creationId xmlns:a16="http://schemas.microsoft.com/office/drawing/2014/main" id="{283F0228-151F-3341-B53B-D70661D04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9402937" y="2348884"/>
            <a:ext cx="1399032" cy="139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Blurred man in background touch screen infront of him with a lock on it. Illustrates cloud connectivity.">
            <a:extLst>
              <a:ext uri="{FF2B5EF4-FFF2-40B4-BE49-F238E27FC236}">
                <a16:creationId xmlns:a16="http://schemas.microsoft.com/office/drawing/2014/main" id="{6F442A0E-344F-4A42-92C5-0D5F61B616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6235646" y="2348884"/>
            <a:ext cx="1399013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6AB42097-9B9F-9648-B4DA-8C4C63D949BA}"/>
              </a:ext>
            </a:extLst>
          </p:cNvPr>
          <p:cNvSpPr txBox="1"/>
          <p:nvPr userDrawn="1"/>
        </p:nvSpPr>
        <p:spPr>
          <a:xfrm>
            <a:off x="2891593" y="4198719"/>
            <a:ext cx="176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Physical Measurement Laboratory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A383F0C-031F-FE4B-9584-05C63FFE244D}"/>
              </a:ext>
            </a:extLst>
          </p:cNvPr>
          <p:cNvSpPr txBox="1"/>
          <p:nvPr userDrawn="1"/>
        </p:nvSpPr>
        <p:spPr>
          <a:xfrm>
            <a:off x="1251058" y="4198719"/>
            <a:ext cx="183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Material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Measurement Laboratory</a:t>
            </a:r>
          </a:p>
        </p:txBody>
      </p:sp>
      <p:pic>
        <p:nvPicPr>
          <p:cNvPr id="106" name="Picture 8" descr="Close-up of the inside of the small apparatus used for the vacuum-to-air studies.  It is chrome piece of equipment and inside the center is the kilogram. ">
            <a:extLst>
              <a:ext uri="{FF2B5EF4-FFF2-40B4-BE49-F238E27FC236}">
                <a16:creationId xmlns:a16="http://schemas.microsoft.com/office/drawing/2014/main" id="{650D24C2-9F98-0E45-8DA4-63A5860DB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tretch>
            <a:fillRect/>
          </a:stretch>
        </p:blipFill>
        <p:spPr bwMode="auto">
          <a:xfrm>
            <a:off x="3077989" y="2348884"/>
            <a:ext cx="1401578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" descr="DNA sequencing">
            <a:extLst>
              <a:ext uri="{FF2B5EF4-FFF2-40B4-BE49-F238E27FC236}">
                <a16:creationId xmlns:a16="http://schemas.microsoft.com/office/drawing/2014/main" id="{2E340756-4588-844C-B77E-44E11E39634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0203" y="2348884"/>
            <a:ext cx="1399032" cy="13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8130EE7D-22F8-654C-A901-5724E372635A}"/>
              </a:ext>
            </a:extLst>
          </p:cNvPr>
          <p:cNvSpPr txBox="1"/>
          <p:nvPr userDrawn="1"/>
        </p:nvSpPr>
        <p:spPr>
          <a:xfrm>
            <a:off x="6208836" y="3545663"/>
            <a:ext cx="1352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Credit:Shutterstock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CB66287-16F0-F34B-97FF-5271EEB60FD6}"/>
              </a:ext>
            </a:extLst>
          </p:cNvPr>
          <p:cNvSpPr txBox="1"/>
          <p:nvPr userDrawn="1"/>
        </p:nvSpPr>
        <p:spPr>
          <a:xfrm>
            <a:off x="4608283" y="3467100"/>
            <a:ext cx="216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Credit:Shutterstock</a:t>
            </a:r>
            <a:r>
              <a:rPr lang="en-US" sz="7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/</a:t>
            </a:r>
          </a:p>
          <a:p>
            <a:r>
              <a:rPr lang="en-US" sz="7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Dmitry </a:t>
            </a:r>
            <a:r>
              <a:rPr lang="en-US" sz="7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Kalinovsky</a:t>
            </a:r>
            <a:endParaRPr lang="en-US" sz="7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17AA75E-5B51-A643-BBD6-00FCF43A58F0}"/>
              </a:ext>
            </a:extLst>
          </p:cNvPr>
          <p:cNvSpPr txBox="1"/>
          <p:nvPr userDrawn="1"/>
        </p:nvSpPr>
        <p:spPr>
          <a:xfrm>
            <a:off x="7758665" y="3545663"/>
            <a:ext cx="1542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 Shutterstock/</a:t>
            </a:r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Italianestro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50C93BF-902B-A24E-B4E9-0E399F6D8AF2}"/>
              </a:ext>
            </a:extLst>
          </p:cNvPr>
          <p:cNvSpPr txBox="1"/>
          <p:nvPr userDrawn="1"/>
        </p:nvSpPr>
        <p:spPr>
          <a:xfrm>
            <a:off x="3051746" y="3545663"/>
            <a:ext cx="731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Credit:NIST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B0C88F4-50FA-D64E-9EB5-B257E8474CD4}"/>
              </a:ext>
            </a:extLst>
          </p:cNvPr>
          <p:cNvSpPr txBox="1"/>
          <p:nvPr userDrawn="1"/>
        </p:nvSpPr>
        <p:spPr>
          <a:xfrm>
            <a:off x="1414857" y="3545663"/>
            <a:ext cx="731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Credit:NIST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8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0CABA49-B4A1-A84F-BCFF-25913D644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0FC07B3-29F3-114B-806C-D8D1803F0EFD}"/>
              </a:ext>
            </a:extLst>
          </p:cNvPr>
          <p:cNvSpPr/>
          <p:nvPr userDrawn="1"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B9278C-390D-0E4D-8A37-3CF1192823EE}"/>
              </a:ext>
            </a:extLst>
          </p:cNvPr>
          <p:cNvSpPr txBox="1"/>
          <p:nvPr userDrawn="1"/>
        </p:nvSpPr>
        <p:spPr>
          <a:xfrm>
            <a:off x="1658685" y="1834991"/>
            <a:ext cx="9098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STAY IN TOUCH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26322B-55C6-D44C-A1A7-5AFE1DB4032A}"/>
              </a:ext>
            </a:extLst>
          </p:cNvPr>
          <p:cNvSpPr txBox="1"/>
          <p:nvPr userDrawn="1"/>
        </p:nvSpPr>
        <p:spPr>
          <a:xfrm>
            <a:off x="4014631" y="3528737"/>
            <a:ext cx="4387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CONTACT US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270A13-37C0-2C47-9E2B-F7D373383C06}"/>
              </a:ext>
            </a:extLst>
          </p:cNvPr>
          <p:cNvCxnSpPr>
            <a:cxnSpLocks/>
          </p:cNvCxnSpPr>
          <p:nvPr userDrawn="1"/>
        </p:nvCxnSpPr>
        <p:spPr>
          <a:xfrm>
            <a:off x="1742741" y="3283198"/>
            <a:ext cx="8788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F2DD48-A37A-9E47-BB33-118FCD1FDEDF}"/>
              </a:ext>
            </a:extLst>
          </p:cNvPr>
          <p:cNvSpPr txBox="1"/>
          <p:nvPr userDrawn="1"/>
        </p:nvSpPr>
        <p:spPr>
          <a:xfrm>
            <a:off x="8588471" y="4830528"/>
            <a:ext cx="228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@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911F69-7DBA-6C47-B884-EB1C8F615B33}"/>
              </a:ext>
            </a:extLst>
          </p:cNvPr>
          <p:cNvSpPr txBox="1"/>
          <p:nvPr userDrawn="1"/>
        </p:nvSpPr>
        <p:spPr>
          <a:xfrm>
            <a:off x="3380545" y="4830527"/>
            <a:ext cx="166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NIST.gov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3DFCDD-3FE1-B94F-9781-F3C59ABD6CAC}"/>
              </a:ext>
            </a:extLst>
          </p:cNvPr>
          <p:cNvSpPr/>
          <p:nvPr userDrawn="1"/>
        </p:nvSpPr>
        <p:spPr>
          <a:xfrm>
            <a:off x="243979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64E9C63-C3F1-DF41-831F-2476E5DF11B3}"/>
              </a:ext>
            </a:extLst>
          </p:cNvPr>
          <p:cNvSpPr/>
          <p:nvPr userDrawn="1"/>
        </p:nvSpPr>
        <p:spPr>
          <a:xfrm>
            <a:off x="6747379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42EF79-E38D-B74A-B187-B81517189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990" y="4561416"/>
            <a:ext cx="974555" cy="907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2543E-7F54-CF47-A470-C6EB6C3A4C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881" y="4652443"/>
            <a:ext cx="779059" cy="7255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1876575-F090-AA43-B568-942F635B403E}"/>
              </a:ext>
            </a:extLst>
          </p:cNvPr>
          <p:cNvSpPr/>
          <p:nvPr userDrawn="1"/>
        </p:nvSpPr>
        <p:spPr>
          <a:xfrm>
            <a:off x="5824742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FFF3ED-53BA-3248-A807-0EDACB1FC7E8}"/>
              </a:ext>
            </a:extLst>
          </p:cNvPr>
          <p:cNvSpPr/>
          <p:nvPr userDrawn="1"/>
        </p:nvSpPr>
        <p:spPr>
          <a:xfrm>
            <a:off x="4918579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1D4945A-0C69-E144-A9EA-4F3C60511C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86870" y="4749713"/>
            <a:ext cx="510664" cy="487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56F6E6-34D0-EE49-8D2A-DC5F0B442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14832" y="4749713"/>
            <a:ext cx="225940" cy="487968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8CB4CB17-4647-724B-81ED-A0864C1706A3}"/>
              </a:ext>
            </a:extLst>
          </p:cNvPr>
          <p:cNvSpPr/>
          <p:nvPr userDrawn="1"/>
        </p:nvSpPr>
        <p:spPr>
          <a:xfrm>
            <a:off x="7665834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CE2FC5E-9B2A-3D40-9535-CA602D4BF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51304" y="4784360"/>
            <a:ext cx="461665" cy="461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4D8BF6-6C14-6783-9A78-3E6DB7652C1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01732" y="-59602"/>
            <a:ext cx="5225289" cy="12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56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091F42-D043-2D40-AF98-6BB2A82D0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7B43AF-6FA8-604C-9658-6C886FE656D4}"/>
              </a:ext>
            </a:extLst>
          </p:cNvPr>
          <p:cNvSpPr/>
          <p:nvPr userDrawn="1"/>
        </p:nvSpPr>
        <p:spPr>
          <a:xfrm>
            <a:off x="878529" y="1035902"/>
            <a:ext cx="10475271" cy="4765519"/>
          </a:xfrm>
          <a:prstGeom prst="rect">
            <a:avLst/>
          </a:prstGeom>
          <a:solidFill>
            <a:srgbClr val="061D37">
              <a:alpha val="87843"/>
            </a:srgbClr>
          </a:solidFill>
          <a:ln>
            <a:solidFill>
              <a:srgbClr val="45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FF144-A874-8D40-9673-63158A6E1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8313" y="2338891"/>
            <a:ext cx="8932127" cy="2355772"/>
          </a:xfrm>
        </p:spPr>
        <p:txBody>
          <a:bodyPr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0514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03" y="0"/>
            <a:ext cx="12192000" cy="6085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0493E-BF3F-BB45-AA8B-B5CC0BCE52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AED3-6E58-C048-8DCC-F1DC236879DA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A804E8F-886D-2A2C-53CC-3FA5FB5C4A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BDBF-D92B-8A7E-46E0-8236AC405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390BC-0244-80A6-4E0C-021F50860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4C5DA-4645-0C6C-3E0C-29CFE2DD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042AA-CCB9-A66B-2F00-555FA2DF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69C06-84AA-DC4B-EC2B-D4C10470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01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CDF16-2B5C-EA54-9A30-922B9929F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88ACD-D6B1-E2A3-A63F-8C0E77EF8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D9B0A-49DA-1539-8793-6E635D23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F5843-9534-5D63-DDC8-DFF787C2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69FD7-969C-529E-9A7D-EE9B3964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4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4292B-A995-A1F6-890A-6DB98687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26BC8-CF5F-8F50-DAF3-A4DF73877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E471E-C68F-9D85-31D3-90132A86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A9757-A43B-7F51-B9E6-880A1234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ACF5D-2916-64C2-E8B4-7305D8C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82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0A1F7-C221-0D7B-EEF8-2BC8DBEA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BF9E3-8A3A-B456-01E1-FA34627B0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3C066-3EE3-51AE-FFB2-FEB301735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CAE5E-A896-78BC-2701-BF11A243B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E3167-84E7-D2B8-984F-DCF1C037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363A5-38AD-ED32-22B5-032F3460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23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2DD2B-CA98-93BD-5290-CF8151DB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B51CC-7181-8557-DCFB-77DE2A0C1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1781E-7DC6-4414-FA52-730B4D7C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2CE5E-0E00-4FD6-F307-75A4BD81D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78A878-B4C7-3162-2D6F-BCC05CFB4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10FC4E-117A-6ADE-B352-72214422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71C09-EA42-BA02-C06B-D6567043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350A7D-EE15-E695-0C7C-5D206730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70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B397-5B4A-BFE8-E90C-CE862B7C8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D76816-C6F4-75F4-381C-6651BEBB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D394F-2615-39C6-F345-EF498A8C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6DFC9-F37A-7161-E526-8EB05F90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80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BF1261-92AC-A15B-20CD-EE006E80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003F7D-7E13-628A-3708-F9E6B0F21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5728B-8FC6-7018-3FFD-D69EBEE4A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98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FBBC-7523-A65C-2A97-4334D7D00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CC54A-B580-8D69-71E1-936EE70EF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013EB-BC3F-B3EE-F344-EC7376777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B2ACB-8274-D1FC-D3E0-EBFD3E41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12D95-84FE-4604-B7B5-130D8DD4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69F68-FA8F-7F1E-A285-24EB85BBF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66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84C1F-9510-92A3-CCB5-BD619036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6EA83-268B-E3F6-7C19-4956EBE36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E4F71-A5B4-16E7-8575-175EE2FB0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70010-1735-99DC-3FE4-9494B049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C2903-761D-6C61-4E03-6A9676E56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492A1-80B9-E580-ABE6-656C3125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36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E93B-0637-54A7-DDB5-9AF03B8C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C972A-9A84-76F5-C816-061102BF2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4623B-110F-5404-36B6-ECD1C921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56DD7-5AAF-EC0E-123F-114347D2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EFDA0-B7C0-C9BF-BAD4-3DE6E23F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4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B257F-E78B-5143-9197-29A7753A1BD4}"/>
              </a:ext>
            </a:extLst>
          </p:cNvPr>
          <p:cNvSpPr/>
          <p:nvPr userDrawn="1"/>
        </p:nvSpPr>
        <p:spPr>
          <a:xfrm>
            <a:off x="-3" y="5598633"/>
            <a:ext cx="12195652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85" y="1963"/>
            <a:ext cx="12198984" cy="6861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7EFF5-A996-6F4F-B042-6AC5C9AD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F5BCF3-54DD-114C-AC77-41AB67A43060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AB99-1B76-AED8-072E-AD2E168657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415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C97CCE-2877-6DA1-28D0-7FD062F6E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8DDCD-FD8E-B323-134E-7AE24CC1A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C7B54-AFC8-56ED-74EA-545D81EE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6865-83AD-93D3-87FC-06B2D90E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32636-EC96-3C19-260F-BA760F6F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28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A35D9A-EEF1-DD46-987E-6CF872511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FACD73-4E5D-A345-B9F2-A050263D9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8609" y="1757943"/>
            <a:ext cx="5183188" cy="3684588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2060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3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28B23-895C-5C4C-B680-35A98899E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FAAB9C-4676-8C48-8CEF-A4CF6BE5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F18C6717-9848-804B-B1E2-2105CEE0B1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470080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1BAFE4-3996-9B40-A849-0450F4C5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804DA-26DC-094D-81DE-93F10F39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51A0C-9B64-634D-8A09-BE241A244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619D-369A-3C40-8401-DAA021E8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A8995-CDE0-A646-B4C0-DF68570A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GSICS Mini Virtual Lunar Workshop, November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2D4CD-0567-AA4B-BE1B-B504FA73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88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87707-6360-8941-90A4-F513F1024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32" y="0"/>
            <a:ext cx="12228755" cy="575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6198-1EEA-C342-A1A2-4061782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299C8-3CCB-9F48-A452-224FD24BD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93A121-89FF-D74D-B673-3DF25B57E1AE}"/>
              </a:ext>
            </a:extLst>
          </p:cNvPr>
          <p:cNvCxnSpPr>
            <a:cxnSpLocks/>
          </p:cNvCxnSpPr>
          <p:nvPr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57EA63F-E258-8B4D-B70A-6AFAEA50E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6A99C9-9F07-F745-B575-0DBCE5993A5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70677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2A621-B74F-3A41-A866-D2CD7F26E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0"/>
            <a:ext cx="12195655" cy="573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A74CB-75CA-FB48-A8B5-239B7A3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09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95348-E952-2E4A-B6F1-C0FE7ADE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F119-D7E5-DE4E-A9F5-72940F83BFA5}"/>
              </a:ext>
            </a:extLst>
          </p:cNvPr>
          <p:cNvCxnSpPr>
            <a:cxnSpLocks/>
          </p:cNvCxnSpPr>
          <p:nvPr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17FCBB-E158-AB44-BD1F-E332C48A85F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B58202-31F7-CE4A-9978-3C1A0749C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89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3" y="0"/>
            <a:ext cx="12192000" cy="6085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0493E-BF3F-BB45-AA8B-B5CC0BCE5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AED3-6E58-C048-8DCC-F1DC236879DA}"/>
              </a:ext>
            </a:extLst>
          </p:cNvPr>
          <p:cNvCxnSpPr>
            <a:cxnSpLocks/>
          </p:cNvCxnSpPr>
          <p:nvPr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BD4975-D7DE-A14C-AC0B-CEBA1CDB77E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F07147-0DCE-E846-A4DA-BDE478936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44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B257F-E78B-5143-9197-29A7753A1BD4}"/>
              </a:ext>
            </a:extLst>
          </p:cNvPr>
          <p:cNvSpPr/>
          <p:nvPr/>
        </p:nvSpPr>
        <p:spPr>
          <a:xfrm>
            <a:off x="-3" y="5598633"/>
            <a:ext cx="12195652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85" y="1963"/>
            <a:ext cx="12198984" cy="6861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7EFF5-A996-6F4F-B042-6AC5C9AD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F5BCF3-54DD-114C-AC77-41AB67A43060}"/>
              </a:ext>
            </a:extLst>
          </p:cNvPr>
          <p:cNvCxnSpPr>
            <a:cxnSpLocks/>
          </p:cNvCxnSpPr>
          <p:nvPr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16FCF6-BD1A-6543-BD0C-0C6F4345E56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44B58A-64BB-1A4E-81E8-E93017BCC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81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74" y="1170432"/>
            <a:ext cx="10166126" cy="1211612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GSICS Mini Virtual Lunar Workshop, November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9FAE3-492E-8945-991C-5D2A0F241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63CDE5-653C-2C48-B912-0A4C8B267902}"/>
              </a:ext>
            </a:extLst>
          </p:cNvPr>
          <p:cNvCxnSpPr>
            <a:cxnSpLocks/>
          </p:cNvCxnSpPr>
          <p:nvPr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EC80B-C636-894A-8C22-73424FCA08C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586481-B74D-E246-A8E6-67A65FAC5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07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9F883E-0FB0-C74A-9872-9131D81B78D9}"/>
              </a:ext>
            </a:extLst>
          </p:cNvPr>
          <p:cNvSpPr/>
          <p:nvPr/>
        </p:nvSpPr>
        <p:spPr>
          <a:xfrm>
            <a:off x="0" y="5598633"/>
            <a:ext cx="12192000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16920-52D1-3E46-95C0-7A90E9052ADC}"/>
              </a:ext>
            </a:extLst>
          </p:cNvPr>
          <p:cNvCxnSpPr>
            <a:cxnSpLocks/>
          </p:cNvCxnSpPr>
          <p:nvPr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4BEF4D4-7E5F-3B46-8DBB-0554AC2C9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70" y="6004694"/>
            <a:ext cx="3964361" cy="52359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8E25D7-9AEF-0C40-A131-9FCCE2F2E87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423640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85BF3-4E7C-454B-B1C9-31E74A98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E46A3-6E66-5E42-8165-30B15BAF3D1B}"/>
              </a:ext>
            </a:extLst>
          </p:cNvPr>
          <p:cNvCxnSpPr>
            <a:cxnSpLocks/>
          </p:cNvCxnSpPr>
          <p:nvPr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8E25D7-9AEF-0C40-A131-9FCCE2F2E87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F65A31-2876-1846-B2C3-B0FDF7C22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74" y="1170432"/>
            <a:ext cx="10166126" cy="1211612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9FAE3-492E-8945-991C-5D2A0F241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63CDE5-653C-2C48-B912-0A4C8B267902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8FF5E92-360C-35C1-821A-845D1FC924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325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GSICS Mini Virtual Lunar Workshop, November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/>
        </p:nvSpPr>
        <p:spPr>
          <a:xfrm>
            <a:off x="0" y="0"/>
            <a:ext cx="12191999" cy="939540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799A77-F852-864D-8D2E-6A3FA2BF0990}"/>
              </a:ext>
            </a:extLst>
          </p:cNvPr>
          <p:cNvCxnSpPr>
            <a:cxnSpLocks/>
          </p:cNvCxnSpPr>
          <p:nvPr/>
        </p:nvCxnSpPr>
        <p:spPr>
          <a:xfrm>
            <a:off x="0" y="947513"/>
            <a:ext cx="12192000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FF83749-0CA5-6F47-B5E6-042537604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" y="268823"/>
            <a:ext cx="3973068" cy="5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81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42434-9005-9A48-8FA3-73C5FE8D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14CCD-6008-7C48-8213-7ACB997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138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4F49B-5A7F-2F45-9400-29748B34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58A46-4497-4846-9950-4FE69B7CB5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088249"/>
            <a:ext cx="12192000" cy="3897872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Object/Photo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0418-EA3E-F444-BA50-493E538C47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8A29F-49C5-8E46-9DD1-3268CB9B3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819" y="5213932"/>
            <a:ext cx="9824225" cy="12638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A929C-C054-5949-B389-B2BE80C5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8456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orient="horz" pos="50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533BF-1B93-2A43-BA34-0F3A82D7F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7D88D-1B35-A843-BA46-506AB4A875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622502"/>
            <a:ext cx="10753493" cy="145699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D91200-3642-8946-A772-E48D2472F9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93048A-A103-8740-9E4D-A13D62CF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CFA31AA8-C387-164B-869F-B0075C511E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2542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17" name="Picture Placeholder 37">
            <a:extLst>
              <a:ext uri="{FF2B5EF4-FFF2-40B4-BE49-F238E27FC236}">
                <a16:creationId xmlns:a16="http://schemas.microsoft.com/office/drawing/2014/main" id="{9B1F4115-3B6A-C147-B3F0-135C7ECD40C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54344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5E9C8FEA-E368-2E47-8707-A1899F1C96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9655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08508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3" pos="432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50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A35D9A-EEF1-DD46-987E-6CF872511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FACD73-4E5D-A345-B9F2-A050263D9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8609" y="1757943"/>
            <a:ext cx="5183188" cy="3684588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2060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3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28B23-895C-5C4C-B680-35A98899E6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FAAB9C-4676-8C48-8CEF-A4CF6BE5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F18C6717-9848-804B-B1E2-2105CEE0B1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931057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63FB6F-295B-4145-AC04-27AECBF663FE}"/>
              </a:ext>
            </a:extLst>
          </p:cNvPr>
          <p:cNvSpPr/>
          <p:nvPr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0F6BE-9234-024F-833A-824C3D3A925D}"/>
              </a:ext>
            </a:extLst>
          </p:cNvPr>
          <p:cNvSpPr/>
          <p:nvPr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1BF4F-6491-E24D-82FA-6C4C49768707}"/>
              </a:ext>
            </a:extLst>
          </p:cNvPr>
          <p:cNvSpPr/>
          <p:nvPr/>
        </p:nvSpPr>
        <p:spPr>
          <a:xfrm>
            <a:off x="6976872" y="3561054"/>
            <a:ext cx="1407759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C1E6D-6FDE-8C4C-84A7-19639DF2BE58}"/>
              </a:ext>
            </a:extLst>
          </p:cNvPr>
          <p:cNvSpPr/>
          <p:nvPr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1D280-A245-594C-9C82-B79E20F196D0}"/>
              </a:ext>
            </a:extLst>
          </p:cNvPr>
          <p:cNvSpPr/>
          <p:nvPr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6EA32C-2240-6F4B-914F-98F7B8238AF2}"/>
              </a:ext>
            </a:extLst>
          </p:cNvPr>
          <p:cNvSpPr/>
          <p:nvPr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A93E19-50A5-9548-8F8C-391BBBDBDB90}"/>
              </a:ext>
            </a:extLst>
          </p:cNvPr>
          <p:cNvSpPr/>
          <p:nvPr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ED8E57-8E6A-9147-8403-FC7756A82595}"/>
              </a:ext>
            </a:extLst>
          </p:cNvPr>
          <p:cNvSpPr/>
          <p:nvPr/>
        </p:nvSpPr>
        <p:spPr>
          <a:xfrm>
            <a:off x="65152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DDE5E9-7903-9D43-B5F6-3F8CE301C9A3}"/>
              </a:ext>
            </a:extLst>
          </p:cNvPr>
          <p:cNvSpPr/>
          <p:nvPr/>
        </p:nvSpPr>
        <p:spPr>
          <a:xfrm>
            <a:off x="22490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5D5EB1-B45D-4743-A377-C9944576F172}"/>
              </a:ext>
            </a:extLst>
          </p:cNvPr>
          <p:cNvSpPr/>
          <p:nvPr/>
        </p:nvSpPr>
        <p:spPr>
          <a:xfrm>
            <a:off x="3836161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F42BFC-2C0F-7B4C-A926-E9D82CEC7CDF}"/>
              </a:ext>
            </a:extLst>
          </p:cNvPr>
          <p:cNvSpPr/>
          <p:nvPr/>
        </p:nvSpPr>
        <p:spPr>
          <a:xfrm>
            <a:off x="5403963" y="2162022"/>
            <a:ext cx="1413590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1E8556-4AB5-444E-83C6-EBC637F23838}"/>
              </a:ext>
            </a:extLst>
          </p:cNvPr>
          <p:cNvSpPr/>
          <p:nvPr/>
        </p:nvSpPr>
        <p:spPr>
          <a:xfrm>
            <a:off x="69855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EFCBEB-6BFB-264C-849B-1BCB554A8812}"/>
              </a:ext>
            </a:extLst>
          </p:cNvPr>
          <p:cNvSpPr/>
          <p:nvPr/>
        </p:nvSpPr>
        <p:spPr>
          <a:xfrm>
            <a:off x="858683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9489B2-A7AF-1A48-A34B-C686CA59A72C}"/>
              </a:ext>
            </a:extLst>
          </p:cNvPr>
          <p:cNvSpPr/>
          <p:nvPr/>
        </p:nvSpPr>
        <p:spPr>
          <a:xfrm>
            <a:off x="101738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13160A-7C33-214C-A659-A9486E4B61C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317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619B90C-3B9F-5942-9F93-1B3C12E5D3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61257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BEF394CA-5C7F-7747-88FB-CC36738A15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48319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26CAF10A-5FF5-A14E-ACBB-55A8215DC5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14361" y="2162022"/>
            <a:ext cx="1393718" cy="13990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Icon/photo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ED6402DC-B696-2240-8DA9-ADE6C47F16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90912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FDABA7F-8C47-4247-9381-D417117873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99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2783E5F4-3A3F-B941-889C-722AE8E5407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5546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B02A2-B4A7-7246-A7D2-D24AEC2B26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053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F09B16C-9619-E64D-89F0-2025BEB7F2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705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2F39FD2-65E4-A24B-8EEB-6F38BDAF8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019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4058022-10D8-9D4C-8782-AD0494136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2577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BD41ED7-6893-A44E-8684-F19253C5E9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644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6ABB7D3-8923-3541-8C81-B2A625F395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7955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B815BA-D993-E647-A23D-45104F3503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8400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07456F10-94CB-9840-86F1-1CBEA905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07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0A3B4F-B787-E348-81E5-AACFA52907BF}"/>
              </a:ext>
            </a:extLst>
          </p:cNvPr>
          <p:cNvSpPr/>
          <p:nvPr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EE32B-AE50-8946-9122-6D66A5E8A40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251" y="3987290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A68EDA-B380-A44A-B798-696050BAA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0840" y="1561453"/>
            <a:ext cx="8793480" cy="19592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B502A4-0F10-C046-A09B-5907847AD2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10840" y="4377805"/>
            <a:ext cx="8793480" cy="19592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FB21A36-8344-2E4A-BB13-8B1D1EA74D5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251" y="1097786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38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04CF099-8249-D241-A59F-D5406D5EC2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311845"/>
            <a:ext cx="6884476" cy="5546154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A87BBD-D833-9640-B345-369071EC245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84476" y="1311845"/>
            <a:ext cx="5307523" cy="362753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64BF3-1BC5-854B-A716-FEAD932949A3}"/>
              </a:ext>
            </a:extLst>
          </p:cNvPr>
          <p:cNvSpPr/>
          <p:nvPr/>
        </p:nvSpPr>
        <p:spPr>
          <a:xfrm>
            <a:off x="6875332" y="4948518"/>
            <a:ext cx="5316667" cy="1909482"/>
          </a:xfrm>
          <a:prstGeom prst="rect">
            <a:avLst/>
          </a:prstGeom>
          <a:solidFill>
            <a:srgbClr val="5D8B7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6B19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7C07767-73F1-E248-8946-69FB2221E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2175" y="5267325"/>
            <a:ext cx="4645025" cy="12980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6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89C67D-F551-D24A-8D9C-6ABA80EC5EF8}"/>
              </a:ext>
            </a:extLst>
          </p:cNvPr>
          <p:cNvSpPr/>
          <p:nvPr/>
        </p:nvSpPr>
        <p:spPr>
          <a:xfrm>
            <a:off x="1062317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CD0D8-53A1-E24B-99EE-5AA04A5C89CE}"/>
              </a:ext>
            </a:extLst>
          </p:cNvPr>
          <p:cNvSpPr/>
          <p:nvPr/>
        </p:nvSpPr>
        <p:spPr>
          <a:xfrm>
            <a:off x="4587688" y="4357661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5E3B7-9503-9641-A7A8-60F96166A487}"/>
              </a:ext>
            </a:extLst>
          </p:cNvPr>
          <p:cNvSpPr/>
          <p:nvPr/>
        </p:nvSpPr>
        <p:spPr>
          <a:xfrm>
            <a:off x="8113059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EFEDA-983B-6547-95FE-6F3E5EBBC482}"/>
              </a:ext>
            </a:extLst>
          </p:cNvPr>
          <p:cNvSpPr/>
          <p:nvPr/>
        </p:nvSpPr>
        <p:spPr>
          <a:xfrm>
            <a:off x="4578723" y="2297447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368F0-D6DE-7A4E-9005-EFE41B503ABE}"/>
              </a:ext>
            </a:extLst>
          </p:cNvPr>
          <p:cNvSpPr/>
          <p:nvPr/>
        </p:nvSpPr>
        <p:spPr>
          <a:xfrm>
            <a:off x="8104094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91AB95-9234-5048-BF22-6A90E0A46C17}"/>
              </a:ext>
            </a:extLst>
          </p:cNvPr>
          <p:cNvSpPr/>
          <p:nvPr/>
        </p:nvSpPr>
        <p:spPr>
          <a:xfrm>
            <a:off x="1053352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3FCD2-F7B3-0046-9438-D570A76E2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1ED8E38-902A-914B-B497-3A0CE55E3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342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FA7EFB9-A3D8-8D47-916A-DAC4CC376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6186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7F7537F-C63B-EA49-9EDE-5FA37DD19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9971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80406A7-272D-504B-A7C8-AA61CE6719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342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4869C6-9304-A448-A48C-0A9D2D89A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6186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11814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0C5EBA-FDE5-C744-8C25-171C6E49ED05}"/>
              </a:ext>
            </a:extLst>
          </p:cNvPr>
          <p:cNvSpPr/>
          <p:nvPr/>
        </p:nvSpPr>
        <p:spPr>
          <a:xfrm>
            <a:off x="270017" y="1367572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3F55F8-F17A-FC46-941E-74A68AF677D2}"/>
              </a:ext>
            </a:extLst>
          </p:cNvPr>
          <p:cNvSpPr/>
          <p:nvPr/>
        </p:nvSpPr>
        <p:spPr>
          <a:xfrm>
            <a:off x="3076999" y="1367573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92DE6-5EC6-4D49-A3C5-29C00605CB95}"/>
              </a:ext>
            </a:extLst>
          </p:cNvPr>
          <p:cNvSpPr/>
          <p:nvPr/>
        </p:nvSpPr>
        <p:spPr>
          <a:xfrm>
            <a:off x="256570" y="4039015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47E62-84AE-884D-8677-1D5875DE6DED}"/>
              </a:ext>
            </a:extLst>
          </p:cNvPr>
          <p:cNvSpPr/>
          <p:nvPr/>
        </p:nvSpPr>
        <p:spPr>
          <a:xfrm>
            <a:off x="3076999" y="4039015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DCE74C-5520-A544-A078-9D485FE53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2488" y="1367571"/>
            <a:ext cx="6025050" cy="5260241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A4AE0-38AE-5842-A062-C165BD86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CF57B2-1F6F-564B-AE90-0606F45C49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547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FA9EEA3-2CAF-7046-AF37-6009977247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6834188-F4F4-DA4C-8407-BA4BAA7EE0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5547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131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9F883E-0FB0-C74A-9872-9131D81B78D9}"/>
              </a:ext>
            </a:extLst>
          </p:cNvPr>
          <p:cNvSpPr/>
          <p:nvPr userDrawn="1"/>
        </p:nvSpPr>
        <p:spPr>
          <a:xfrm>
            <a:off x="0" y="5598633"/>
            <a:ext cx="12192000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16920-52D1-3E46-95C0-7A90E9052ADC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39DCF16-2DF1-D14C-E11C-DC4344B450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1874" y="5887658"/>
            <a:ext cx="4691918" cy="6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668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/>
        </p:nvSpPr>
        <p:spPr>
          <a:xfrm>
            <a:off x="369841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533C124-7598-6F4B-BCB0-626B6DB9EA8D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1F6868-B405-CA44-B412-5D6C4F518A0C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0E789C-4D79-6649-8389-129C018B25F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40500-007F-2C4C-9583-7C56C95CB2D0}"/>
              </a:ext>
            </a:extLst>
          </p:cNvPr>
          <p:cNvSpPr/>
          <p:nvPr/>
        </p:nvSpPr>
        <p:spPr>
          <a:xfrm>
            <a:off x="369841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9387-C38C-4A48-919B-2E0B84969B6A}"/>
              </a:ext>
            </a:extLst>
          </p:cNvPr>
          <p:cNvSpPr/>
          <p:nvPr/>
        </p:nvSpPr>
        <p:spPr>
          <a:xfrm>
            <a:off x="4284504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/>
        </p:nvSpPr>
        <p:spPr>
          <a:xfrm>
            <a:off x="4284504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4F073-3FAB-F44A-A9FC-2DD482EB2FB2}"/>
              </a:ext>
            </a:extLst>
          </p:cNvPr>
          <p:cNvSpPr/>
          <p:nvPr/>
        </p:nvSpPr>
        <p:spPr>
          <a:xfrm>
            <a:off x="369841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F16E65-9843-6A40-99CA-BFFEB583C63D}"/>
              </a:ext>
            </a:extLst>
          </p:cNvPr>
          <p:cNvSpPr/>
          <p:nvPr/>
        </p:nvSpPr>
        <p:spPr>
          <a:xfrm>
            <a:off x="4284504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BC26D5-E557-9941-B421-8058460DC3F1}"/>
              </a:ext>
            </a:extLst>
          </p:cNvPr>
          <p:cNvSpPr/>
          <p:nvPr/>
        </p:nvSpPr>
        <p:spPr>
          <a:xfrm>
            <a:off x="8199167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/>
        </p:nvSpPr>
        <p:spPr>
          <a:xfrm>
            <a:off x="8199167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AE21E-790E-6F43-9472-E4246AFE3896}"/>
              </a:ext>
            </a:extLst>
          </p:cNvPr>
          <p:cNvSpPr/>
          <p:nvPr/>
        </p:nvSpPr>
        <p:spPr>
          <a:xfrm>
            <a:off x="8199167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/>
        </p:nvCxnSpPr>
        <p:spPr>
          <a:xfrm>
            <a:off x="976628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/>
        </p:nvCxnSpPr>
        <p:spPr>
          <a:xfrm>
            <a:off x="4912523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/>
        </p:nvCxnSpPr>
        <p:spPr>
          <a:xfrm>
            <a:off x="8808662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EE1F8-3251-0440-8096-36359A5D876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6156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A76E73E8-64F1-594C-B190-E221870265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746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31385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FBDB12C9-B50E-1848-A59A-138150A1E8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6975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7" name="Picture Placeholder 37">
            <a:extLst>
              <a:ext uri="{FF2B5EF4-FFF2-40B4-BE49-F238E27FC236}">
                <a16:creationId xmlns:a16="http://schemas.microsoft.com/office/drawing/2014/main" id="{DE52AE46-0B43-6F44-A580-F5BA1C3002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34312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B149A87B-DFEA-8B43-9E0B-AF43980930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9902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765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/>
        </p:nvSpPr>
        <p:spPr>
          <a:xfrm>
            <a:off x="369841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/>
        </p:nvSpPr>
        <p:spPr>
          <a:xfrm>
            <a:off x="4284504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/>
        </p:nvSpPr>
        <p:spPr>
          <a:xfrm>
            <a:off x="8199167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/>
        </p:nvCxnSpPr>
        <p:spPr>
          <a:xfrm>
            <a:off x="976628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/>
        </p:nvCxnSpPr>
        <p:spPr>
          <a:xfrm>
            <a:off x="4912523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/>
        </p:nvCxnSpPr>
        <p:spPr>
          <a:xfrm>
            <a:off x="8808662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84504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Picture Placeholder 37">
            <a:extLst>
              <a:ext uri="{FF2B5EF4-FFF2-40B4-BE49-F238E27FC236}">
                <a16:creationId xmlns:a16="http://schemas.microsoft.com/office/drawing/2014/main" id="{97844E18-3BE6-C74E-BB09-B81CC159F77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96747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32" name="Picture Placeholder 37">
            <a:extLst>
              <a:ext uri="{FF2B5EF4-FFF2-40B4-BE49-F238E27FC236}">
                <a16:creationId xmlns:a16="http://schemas.microsoft.com/office/drawing/2014/main" id="{EEDCD707-9F20-FF45-B883-BF8A321D679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0686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87777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E6EEC3-429B-8A44-983D-A0B899649699}"/>
              </a:ext>
            </a:extLst>
          </p:cNvPr>
          <p:cNvSpPr/>
          <p:nvPr/>
        </p:nvSpPr>
        <p:spPr>
          <a:xfrm>
            <a:off x="824753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90314-C2CB-2543-8A25-EF005E1193E7}"/>
              </a:ext>
            </a:extLst>
          </p:cNvPr>
          <p:cNvSpPr/>
          <p:nvPr/>
        </p:nvSpPr>
        <p:spPr>
          <a:xfrm>
            <a:off x="824753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2A552-9800-2843-9545-B643B2DB4F85}"/>
              </a:ext>
            </a:extLst>
          </p:cNvPr>
          <p:cNvSpPr/>
          <p:nvPr/>
        </p:nvSpPr>
        <p:spPr>
          <a:xfrm>
            <a:off x="6470159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D2024D-0140-DA45-97C2-9DDF9E1590DD}"/>
              </a:ext>
            </a:extLst>
          </p:cNvPr>
          <p:cNvSpPr/>
          <p:nvPr/>
        </p:nvSpPr>
        <p:spPr>
          <a:xfrm>
            <a:off x="6470159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2E909-D766-154D-BEF2-807FD212D4CF}"/>
              </a:ext>
            </a:extLst>
          </p:cNvPr>
          <p:cNvSpPr/>
          <p:nvPr/>
        </p:nvSpPr>
        <p:spPr>
          <a:xfrm>
            <a:off x="824754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D3F60-129E-9142-8BD9-F4C41E6DFAAD}"/>
              </a:ext>
            </a:extLst>
          </p:cNvPr>
          <p:cNvSpPr/>
          <p:nvPr/>
        </p:nvSpPr>
        <p:spPr>
          <a:xfrm>
            <a:off x="824754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7F28F-25A6-D147-A0FA-7657391E0C3A}"/>
              </a:ext>
            </a:extLst>
          </p:cNvPr>
          <p:cNvSpPr/>
          <p:nvPr/>
        </p:nvSpPr>
        <p:spPr>
          <a:xfrm>
            <a:off x="6470160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B7B92-72E2-B44D-9709-6CD2329A9F44}"/>
              </a:ext>
            </a:extLst>
          </p:cNvPr>
          <p:cNvSpPr/>
          <p:nvPr/>
        </p:nvSpPr>
        <p:spPr>
          <a:xfrm>
            <a:off x="6470160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150E7-6EE6-0A44-B69D-512C0471E36C}"/>
              </a:ext>
            </a:extLst>
          </p:cNvPr>
          <p:cNvSpPr txBox="1"/>
          <p:nvPr/>
        </p:nvSpPr>
        <p:spPr>
          <a:xfrm>
            <a:off x="951202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98912-181E-454B-9939-32C6A2A454D3}"/>
              </a:ext>
            </a:extLst>
          </p:cNvPr>
          <p:cNvSpPr txBox="1"/>
          <p:nvPr/>
        </p:nvSpPr>
        <p:spPr>
          <a:xfrm>
            <a:off x="6612414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</a:t>
            </a:r>
            <a:endParaRPr lang="en-US" sz="2300" b="1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4FA57-D13E-3747-91A6-72CF997A240F}"/>
              </a:ext>
            </a:extLst>
          </p:cNvPr>
          <p:cNvSpPr txBox="1"/>
          <p:nvPr/>
        </p:nvSpPr>
        <p:spPr>
          <a:xfrm>
            <a:off x="951202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A8B7-F13E-A84B-AF80-E02975C1DF04}"/>
              </a:ext>
            </a:extLst>
          </p:cNvPr>
          <p:cNvSpPr txBox="1"/>
          <p:nvPr/>
        </p:nvSpPr>
        <p:spPr>
          <a:xfrm>
            <a:off x="6612414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CC8AC-7D89-C045-8EB3-EB1E2B4C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6E573C-E38E-964F-A717-EFB3D4B958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D0381-93D9-9B44-9ADE-F6B4945F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351FF0D-5F37-1B47-9DFF-412BA1B3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35660"/>
            <a:ext cx="4856163" cy="1506464"/>
          </a:xfrm>
        </p:spPr>
        <p:txBody>
          <a:bodyPr vert="horz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8B5C75C-2DB5-874D-9398-78CB58F60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590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F93B5AA-1E6A-A444-8909-390CABF769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2235660"/>
            <a:ext cx="4856163" cy="150646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2BC73F6-4B0F-1F48-B94F-464C263AD3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46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4FB15A2-BAF7-954C-B4E3-810AA952D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44C94BE-9D37-5041-8D54-2852848E1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590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ADF7230-F2ED-A343-9E70-2EA6DA1B18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176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7561818-C1AE-7E43-B51D-3A1DFEA05D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946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48B1F-8D14-0E4A-A4D0-3CDCE890E9F9}"/>
              </a:ext>
            </a:extLst>
          </p:cNvPr>
          <p:cNvSpPr txBox="1"/>
          <p:nvPr/>
        </p:nvSpPr>
        <p:spPr>
          <a:xfrm>
            <a:off x="334537" y="-557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78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3EC4B84-A98F-0F44-B6DE-12EBBF62B4AB}"/>
              </a:ext>
            </a:extLst>
          </p:cNvPr>
          <p:cNvSpPr/>
          <p:nvPr/>
        </p:nvSpPr>
        <p:spPr>
          <a:xfrm>
            <a:off x="5767136" y="3560068"/>
            <a:ext cx="1020264" cy="1020264"/>
          </a:xfrm>
          <a:prstGeom prst="ellipse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0C6F94-E210-4C49-B3C7-4700816740EA}"/>
              </a:ext>
            </a:extLst>
          </p:cNvPr>
          <p:cNvSpPr/>
          <p:nvPr/>
        </p:nvSpPr>
        <p:spPr>
          <a:xfrm>
            <a:off x="5767136" y="5041877"/>
            <a:ext cx="1020264" cy="1020264"/>
          </a:xfrm>
          <a:prstGeom prst="ellipse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95090-8F67-B845-B18F-11F4AEAEB572}"/>
              </a:ext>
            </a:extLst>
          </p:cNvPr>
          <p:cNvCxnSpPr/>
          <p:nvPr/>
        </p:nvCxnSpPr>
        <p:spPr>
          <a:xfrm>
            <a:off x="5741894" y="4801334"/>
            <a:ext cx="5611906" cy="0"/>
          </a:xfrm>
          <a:prstGeom prst="line">
            <a:avLst/>
          </a:prstGeom>
          <a:ln>
            <a:solidFill>
              <a:srgbClr val="2027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8AF190-518E-CC44-8D9D-2EC7C01B2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3A9FA-E6B3-DE40-BDFB-918D40F209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9F768-B26D-6E46-B98E-667D6AF4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AB05E60-EBBC-2F44-BA0E-BE0C1657DF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796" y="1344765"/>
            <a:ext cx="4691542" cy="491486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811A0-BF24-EE44-818F-427AF0FFA8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2625" y="3634662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79B51C1-5A11-704A-9126-A7BCD43D65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2625" y="5069058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FBF497-66E0-6B46-A04D-F4606FEB8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1987" y="1546225"/>
            <a:ext cx="6073501" cy="1762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</p:spTree>
    <p:extLst>
      <p:ext uri="{BB962C8B-B14F-4D97-AF65-F5344CB8AC3E}">
        <p14:creationId xmlns:p14="http://schemas.microsoft.com/office/powerpoint/2010/main" val="380194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7">
            <a:extLst>
              <a:ext uri="{FF2B5EF4-FFF2-40B4-BE49-F238E27FC236}">
                <a16:creationId xmlns:a16="http://schemas.microsoft.com/office/drawing/2014/main" id="{4BFA3B63-745D-FD46-B23D-AE41ECEB8C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44FA1-D70D-FF4B-B79E-E7CCBFAB3202}"/>
              </a:ext>
            </a:extLst>
          </p:cNvPr>
          <p:cNvSpPr/>
          <p:nvPr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6DDC68-D8F5-AF4B-89AB-B29650489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48BBA-2F0F-4242-8BB9-3C9A726164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463DA-2488-474E-A818-B889BD3A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1B680D7-67E6-E348-95D1-A86A30675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0670" y="1672640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CCD6F6-3E81-154F-90A5-626A7FB97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0670" y="3237189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D3109A5-92FC-5344-B194-90F8584B0E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0670" y="4791801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ED8AF2-A6B5-BA4B-97C1-D5E22582614E}"/>
              </a:ext>
            </a:extLst>
          </p:cNvPr>
          <p:cNvSpPr/>
          <p:nvPr/>
        </p:nvSpPr>
        <p:spPr>
          <a:xfrm>
            <a:off x="5810537" y="1685983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928F1E-3ECE-204F-8EFA-E9873587C0A6}"/>
              </a:ext>
            </a:extLst>
          </p:cNvPr>
          <p:cNvSpPr/>
          <p:nvPr/>
        </p:nvSpPr>
        <p:spPr>
          <a:xfrm>
            <a:off x="5810537" y="325818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2F1E90-BBE6-8344-BD69-6B6EC5623D8B}"/>
              </a:ext>
            </a:extLst>
          </p:cNvPr>
          <p:cNvSpPr/>
          <p:nvPr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49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95D86F-0D51-C543-A9F3-1822D886F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325D5F-6A34-A546-AFAF-5C93905736DD}"/>
              </a:ext>
            </a:extLst>
          </p:cNvPr>
          <p:cNvSpPr/>
          <p:nvPr/>
        </p:nvSpPr>
        <p:spPr>
          <a:xfrm>
            <a:off x="1062317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E59-E2FF-0B40-B602-1C3A76CC5EC1}"/>
              </a:ext>
            </a:extLst>
          </p:cNvPr>
          <p:cNvSpPr/>
          <p:nvPr/>
        </p:nvSpPr>
        <p:spPr>
          <a:xfrm>
            <a:off x="2751970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C1E64-3D20-2E4C-876E-4063674422F9}"/>
              </a:ext>
            </a:extLst>
          </p:cNvPr>
          <p:cNvSpPr/>
          <p:nvPr/>
        </p:nvSpPr>
        <p:spPr>
          <a:xfrm>
            <a:off x="6277341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58FA1-D623-2B46-B9E3-FF112353B1ED}"/>
              </a:ext>
            </a:extLst>
          </p:cNvPr>
          <p:cNvSpPr/>
          <p:nvPr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B088D1-2231-C046-ABD2-14C5F2A323D9}"/>
              </a:ext>
            </a:extLst>
          </p:cNvPr>
          <p:cNvSpPr/>
          <p:nvPr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CA612F-57AB-F642-95E1-3CB7D7F6D7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C41CA43-4C3A-D348-BCD9-F09494DD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17151F1-D7E5-AF48-B4CD-433E76184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9CB3F9-A570-A941-93FE-A8B5DA496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682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D4577-90CA-0144-8FB0-CB529F9A9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9082" y="3032825"/>
            <a:ext cx="2292350" cy="846137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D0103B-A93B-E543-964C-79D5B20E1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09624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D1BB9A9-0045-C345-A842-1E3AAFF1D3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4995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07080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/>
        </p:nvSpPr>
        <p:spPr>
          <a:xfrm>
            <a:off x="7113494" y="1208434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020C7-4327-164A-92D2-59639A9A6FF7}"/>
              </a:ext>
            </a:extLst>
          </p:cNvPr>
          <p:cNvSpPr/>
          <p:nvPr/>
        </p:nvSpPr>
        <p:spPr>
          <a:xfrm>
            <a:off x="7109018" y="2611441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2CA69-0512-5143-9A99-AE6C3AEE82F6}"/>
              </a:ext>
            </a:extLst>
          </p:cNvPr>
          <p:cNvSpPr/>
          <p:nvPr/>
        </p:nvSpPr>
        <p:spPr>
          <a:xfrm>
            <a:off x="7113494" y="4021729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BB34B-7A0F-FB4E-AD3E-E5CF32FEC69D}"/>
              </a:ext>
            </a:extLst>
          </p:cNvPr>
          <p:cNvSpPr/>
          <p:nvPr/>
        </p:nvSpPr>
        <p:spPr>
          <a:xfrm>
            <a:off x="7113494" y="5432017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0F723-B55C-A641-86F8-DC4E5B51AC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416" y="1462331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102017-EDA8-DB45-ACFE-4CE03EBEF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3416" y="2871129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0DD8EC6-C423-694C-A886-EA99136918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3416" y="4248373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1516595-223C-0A4B-9F5B-FC0852AE3A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3416" y="5659484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42C554-F2CB-0743-A9E6-A6F1457B7F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0142" y="1462331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178F9A6-0A00-1342-8F58-83BFC1D08E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0142" y="2873442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98E5A91-69E0-2447-9397-8BFC9146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10142" y="5661797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96F4BB3-C700-4E4F-9739-32F1CF237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10142" y="4250686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36350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58C4A-902E-0740-8B67-826791ADC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3912" y="1470556"/>
            <a:ext cx="4357864" cy="1577293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5A46A6-EBDD-1648-8270-C28827C030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3912" y="3203588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EFD1E58-A36C-7945-83BC-0C23AB550D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3912" y="4975944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790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B12862A-4A85-3245-A857-DDF868D04F06}"/>
              </a:ext>
            </a:extLst>
          </p:cNvPr>
          <p:cNvSpPr/>
          <p:nvPr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B21C8A-102D-7E47-B058-9A5C7AB03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B6E947-52CF-B041-925C-7EBFBF9C06E2}"/>
              </a:ext>
            </a:extLst>
          </p:cNvPr>
          <p:cNvSpPr/>
          <p:nvPr/>
        </p:nvSpPr>
        <p:spPr>
          <a:xfrm>
            <a:off x="600865" y="1187125"/>
            <a:ext cx="6189674" cy="552659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A54BC-3581-9444-8FF4-D1073D55E969}"/>
              </a:ext>
            </a:extLst>
          </p:cNvPr>
          <p:cNvSpPr txBox="1"/>
          <p:nvPr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B894B2-364A-114E-88B5-42EBFD3FBB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3637B43-F370-FC4D-AF45-F8A373B2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799C64F-1068-4D49-ACD9-00AC4A42A58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09786" y="1836924"/>
            <a:ext cx="4814293" cy="422025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028C27C-6BD0-704E-B861-2F5DC627F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3912" y="1470555"/>
            <a:ext cx="4357864" cy="5043133"/>
          </a:xfrm>
        </p:spPr>
        <p:txBody>
          <a:bodyPr anchor="t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800"/>
            </a:lvl1pPr>
            <a:lvl2pPr marL="914400" indent="-457200">
              <a:buFont typeface="+mj-lt"/>
              <a:buAutoNum type="arabicPeriod"/>
              <a:defRPr sz="2000"/>
            </a:lvl2pPr>
            <a:lvl3pPr marL="1257300" indent="-342900">
              <a:buFont typeface="+mj-lt"/>
              <a:buAutoNum type="arabicPeriod"/>
              <a:defRPr sz="1800"/>
            </a:lvl3pPr>
            <a:lvl4pPr marL="1714500" indent="-342900">
              <a:buFont typeface="+mj-lt"/>
              <a:buAutoNum type="arabicPeriod"/>
              <a:defRPr sz="1600"/>
            </a:lvl4pPr>
            <a:lvl5pPr marL="2171700" indent="-342900">
              <a:buFont typeface="+mj-lt"/>
              <a:buAutoNum type="arabicPeriod"/>
              <a:defRPr sz="1600"/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10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EBEA0D-3BA1-F94A-BEC7-88F1A2C86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391AB2-8DEA-704B-9ABF-A90C77E39E9E}"/>
              </a:ext>
            </a:extLst>
          </p:cNvPr>
          <p:cNvSpPr/>
          <p:nvPr/>
        </p:nvSpPr>
        <p:spPr>
          <a:xfrm>
            <a:off x="571499" y="4089005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D0780-F537-DE45-A806-734B3795D7CD}"/>
              </a:ext>
            </a:extLst>
          </p:cNvPr>
          <p:cNvSpPr/>
          <p:nvPr/>
        </p:nvSpPr>
        <p:spPr>
          <a:xfrm>
            <a:off x="571499" y="1609344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EDEC8-D450-874E-AE08-B5BC3F49CEED}"/>
              </a:ext>
            </a:extLst>
          </p:cNvPr>
          <p:cNvSpPr/>
          <p:nvPr/>
        </p:nvSpPr>
        <p:spPr>
          <a:xfrm>
            <a:off x="6170545" y="4089005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C0E43C-F475-0F4A-A7C8-F7174C77B316}"/>
              </a:ext>
            </a:extLst>
          </p:cNvPr>
          <p:cNvSpPr/>
          <p:nvPr/>
        </p:nvSpPr>
        <p:spPr>
          <a:xfrm>
            <a:off x="6170545" y="1609344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80100-237E-2147-BFE1-6DB26C1437A0}"/>
              </a:ext>
            </a:extLst>
          </p:cNvPr>
          <p:cNvCxnSpPr>
            <a:cxnSpLocks/>
          </p:cNvCxnSpPr>
          <p:nvPr/>
        </p:nvCxnSpPr>
        <p:spPr>
          <a:xfrm>
            <a:off x="1973179" y="1793718"/>
            <a:ext cx="0" cy="17903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B93F-ED05-8644-A8DE-881181D487CA}"/>
              </a:ext>
            </a:extLst>
          </p:cNvPr>
          <p:cNvCxnSpPr>
            <a:cxnSpLocks/>
          </p:cNvCxnSpPr>
          <p:nvPr/>
        </p:nvCxnSpPr>
        <p:spPr>
          <a:xfrm>
            <a:off x="1973179" y="4391326"/>
            <a:ext cx="0" cy="1746716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EBBA0-E625-E247-B73B-1FEEA01672BF}"/>
              </a:ext>
            </a:extLst>
          </p:cNvPr>
          <p:cNvCxnSpPr>
            <a:cxnSpLocks/>
          </p:cNvCxnSpPr>
          <p:nvPr/>
        </p:nvCxnSpPr>
        <p:spPr>
          <a:xfrm>
            <a:off x="7555832" y="1793718"/>
            <a:ext cx="0" cy="1790310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08A41D-35F3-5242-A298-B9C4D9DA8B54}"/>
              </a:ext>
            </a:extLst>
          </p:cNvPr>
          <p:cNvCxnSpPr>
            <a:cxnSpLocks/>
          </p:cNvCxnSpPr>
          <p:nvPr/>
        </p:nvCxnSpPr>
        <p:spPr>
          <a:xfrm>
            <a:off x="7555832" y="4391326"/>
            <a:ext cx="0" cy="174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E0A090-01F3-394C-AC7C-BC46914380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C8EBF2-3A5C-444B-BC9C-CCDB9EF27E83}"/>
              </a:ext>
            </a:extLst>
          </p:cNvPr>
          <p:cNvCxnSpPr>
            <a:cxnSpLocks/>
          </p:cNvCxnSpPr>
          <p:nvPr/>
        </p:nvCxnSpPr>
        <p:spPr>
          <a:xfrm>
            <a:off x="13378563" y="4347732"/>
            <a:ext cx="0" cy="1576087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90F6894-E796-2A40-8783-182AD34A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B29E76-328B-8742-BFE2-823DD5D39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4088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FCADA57-C0A0-5D4F-ABFE-24007F82AC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5021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94EAFF9D-7304-1642-8859-35CEFD28D4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4088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274E9F46-68AD-1645-9679-4646530F53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5021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EB58E-3AE5-6948-BD22-A35E713263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7100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5C436DC-5F5F-5C47-BC7E-BA9B97FE5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2892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013F99-2DD0-7941-97CE-30EED66A3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7100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7179D97-9393-D542-9346-805B6395A0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82892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494610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85BF3-4E7C-454B-B1C9-31E74A986E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E46A3-6E66-5E42-8165-30B15BAF3D1B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F69DB98-7B6E-8085-BD53-726F1D88CB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643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96AB9A-E2C1-6C44-9C91-87230C4AF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1788C8-CE24-294D-BFBD-BCA72890847A}"/>
              </a:ext>
            </a:extLst>
          </p:cNvPr>
          <p:cNvSpPr/>
          <p:nvPr/>
        </p:nvSpPr>
        <p:spPr>
          <a:xfrm>
            <a:off x="677780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18B9EC-0A7A-D140-9F66-FBD45389282D}"/>
              </a:ext>
            </a:extLst>
          </p:cNvPr>
          <p:cNvCxnSpPr/>
          <p:nvPr/>
        </p:nvCxnSpPr>
        <p:spPr>
          <a:xfrm>
            <a:off x="1985210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86A69E0-B20C-4F41-BC2E-3DE7046AF80C}"/>
              </a:ext>
            </a:extLst>
          </p:cNvPr>
          <p:cNvSpPr/>
          <p:nvPr/>
        </p:nvSpPr>
        <p:spPr>
          <a:xfrm>
            <a:off x="6422741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CF2C8A-240F-CA48-B754-F27FBC61AF5B}"/>
              </a:ext>
            </a:extLst>
          </p:cNvPr>
          <p:cNvCxnSpPr/>
          <p:nvPr/>
        </p:nvCxnSpPr>
        <p:spPr>
          <a:xfrm>
            <a:off x="7730171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DF4D3A0-BFD7-4741-B690-FAD2FE27D0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79635DD-05CD-FE45-80AB-58CA88082A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7780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3691464-0491-5A4F-94C2-FB7440B5A6B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356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7DA987-E557-C94A-9886-F3C9C995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B038C65-F794-324B-BD5E-CC8D411B5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644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F2A2CAF-EFFF-694D-AE7A-5BED27DAA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1111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0BC7C3B-34FA-254D-AD62-1A014093D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4279" y="2143956"/>
            <a:ext cx="388725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6FD5739-E9A2-A34B-8072-F9B92F4C06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4885" y="2143956"/>
            <a:ext cx="383722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A1F4E7F-4E0B-2F48-9974-9EEC9B089D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4279" y="1570765"/>
            <a:ext cx="388725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0748AE88-65A5-7C45-962F-B9D4773001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42527" y="1570765"/>
            <a:ext cx="383722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40568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3FAEA8-EB98-4C44-97DB-4584FF5E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28755" cy="687867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96E3922-80F1-674E-82A0-ED8BFD479437}"/>
              </a:ext>
            </a:extLst>
          </p:cNvPr>
          <p:cNvSpPr/>
          <p:nvPr/>
        </p:nvSpPr>
        <p:spPr>
          <a:xfrm>
            <a:off x="4254199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112221-1811-C34E-883D-3E87A1E2F20B}"/>
              </a:ext>
            </a:extLst>
          </p:cNvPr>
          <p:cNvSpPr/>
          <p:nvPr/>
        </p:nvSpPr>
        <p:spPr>
          <a:xfrm>
            <a:off x="4254199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19D9D0-DC53-7C4D-8B70-66C6E379CE98}"/>
              </a:ext>
            </a:extLst>
          </p:cNvPr>
          <p:cNvSpPr/>
          <p:nvPr/>
        </p:nvSpPr>
        <p:spPr>
          <a:xfrm>
            <a:off x="4254199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AC5F4-932A-7844-BB3D-C9CB97378AEC}"/>
              </a:ext>
            </a:extLst>
          </p:cNvPr>
          <p:cNvSpPr/>
          <p:nvPr/>
        </p:nvSpPr>
        <p:spPr>
          <a:xfrm>
            <a:off x="8039266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1FA1A4-2D9E-C443-9EC6-2B139AF14205}"/>
              </a:ext>
            </a:extLst>
          </p:cNvPr>
          <p:cNvSpPr/>
          <p:nvPr/>
        </p:nvSpPr>
        <p:spPr>
          <a:xfrm>
            <a:off x="8039266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073F2A-5716-F747-8DF2-3D58169069D5}"/>
              </a:ext>
            </a:extLst>
          </p:cNvPr>
          <p:cNvSpPr/>
          <p:nvPr/>
        </p:nvSpPr>
        <p:spPr>
          <a:xfrm>
            <a:off x="8039266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7735D-AF38-2048-8273-E41AD16C9CC9}"/>
              </a:ext>
            </a:extLst>
          </p:cNvPr>
          <p:cNvSpPr/>
          <p:nvPr/>
        </p:nvSpPr>
        <p:spPr>
          <a:xfrm>
            <a:off x="455635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AE293-5074-4942-AFA0-C9EBA7D80D52}"/>
              </a:ext>
            </a:extLst>
          </p:cNvPr>
          <p:cNvSpPr/>
          <p:nvPr/>
        </p:nvSpPr>
        <p:spPr>
          <a:xfrm>
            <a:off x="455635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9C3D3B-E4CB-0345-BC42-57DB04C4EB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94" y="1988526"/>
            <a:ext cx="819195" cy="819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19B94-DB7D-EC4B-9592-9F388ED6C7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03581" y="3718760"/>
            <a:ext cx="781241" cy="78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F64031-469F-BE40-B03A-BF0D977C543A}"/>
              </a:ext>
            </a:extLst>
          </p:cNvPr>
          <p:cNvSpPr txBox="1"/>
          <p:nvPr/>
        </p:nvSpPr>
        <p:spPr>
          <a:xfrm>
            <a:off x="8799238" y="1725157"/>
            <a:ext cx="29389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CAMPUSES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GAITHERSBURG, MD [HQ] BOULDER, 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C01BF-48F6-504B-8AC7-7001A42ED7E4}"/>
              </a:ext>
            </a:extLst>
          </p:cNvPr>
          <p:cNvSpPr txBox="1"/>
          <p:nvPr/>
        </p:nvSpPr>
        <p:spPr>
          <a:xfrm>
            <a:off x="2094043" y="3495549"/>
            <a:ext cx="1650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3,500+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ASSOCIATES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995C5-3C7C-1F43-B9C5-C398C8E2C4BF}"/>
              </a:ext>
            </a:extLst>
          </p:cNvPr>
          <p:cNvSpPr txBox="1"/>
          <p:nvPr/>
        </p:nvSpPr>
        <p:spPr>
          <a:xfrm>
            <a:off x="5683795" y="3403820"/>
            <a:ext cx="190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COLLABORATIVE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INSTITUTES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325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35E20-CBC2-8D4B-AB5F-FDF3B4DD77FA}"/>
              </a:ext>
            </a:extLst>
          </p:cNvPr>
          <p:cNvSpPr txBox="1"/>
          <p:nvPr/>
        </p:nvSpPr>
        <p:spPr>
          <a:xfrm>
            <a:off x="5614871" y="1680959"/>
            <a:ext cx="1909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NOBEL PRIZES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466ED-0794-B742-B10D-198B2E4D7639}"/>
              </a:ext>
            </a:extLst>
          </p:cNvPr>
          <p:cNvSpPr txBox="1"/>
          <p:nvPr/>
        </p:nvSpPr>
        <p:spPr>
          <a:xfrm>
            <a:off x="8935437" y="3371504"/>
            <a:ext cx="2493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BUSINESSES USING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NIST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E1F1E8-23EC-504B-B3ED-DA48B06E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00" y="1753654"/>
            <a:ext cx="860897" cy="860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7B0BF-AD17-A246-BC90-25B221DBBA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00" y="3495549"/>
            <a:ext cx="814711" cy="814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A29517-6825-3940-A765-BE78AB769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043" y="3581773"/>
            <a:ext cx="967532" cy="96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6C1196-B270-EA45-BA25-19D47C24C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6498" y="1841361"/>
            <a:ext cx="843319" cy="843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4C7714-DD0A-564B-90CA-9E48019D4416}"/>
              </a:ext>
            </a:extLst>
          </p:cNvPr>
          <p:cNvSpPr txBox="1"/>
          <p:nvPr/>
        </p:nvSpPr>
        <p:spPr>
          <a:xfrm>
            <a:off x="2000530" y="1624482"/>
            <a:ext cx="2169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FEDERAL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324670-24A7-8942-99CC-683B45DC853F}"/>
              </a:ext>
            </a:extLst>
          </p:cNvPr>
          <p:cNvSpPr/>
          <p:nvPr/>
        </p:nvSpPr>
        <p:spPr>
          <a:xfrm>
            <a:off x="455635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9BD56D-8D29-FC42-90CE-A2E6DBEE2C86}"/>
              </a:ext>
            </a:extLst>
          </p:cNvPr>
          <p:cNvSpPr/>
          <p:nvPr/>
        </p:nvSpPr>
        <p:spPr>
          <a:xfrm>
            <a:off x="1934394" y="5181034"/>
            <a:ext cx="213312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NATIONAL OFFICE COORDINATING 14 MANUFACTURING INSTITUTES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BA4E52-3583-CA4C-8A59-D6C87C7939AC}"/>
              </a:ext>
            </a:extLst>
          </p:cNvPr>
          <p:cNvSpPr/>
          <p:nvPr/>
        </p:nvSpPr>
        <p:spPr>
          <a:xfrm>
            <a:off x="5436148" y="4937804"/>
            <a:ext cx="2507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153259"/>
                </a:solidFill>
                <a:cs typeface="Arial" panose="020B0604020202020204" pitchFamily="34" charset="0"/>
              </a:rPr>
              <a:t>51 </a:t>
            </a:r>
          </a:p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MANUFACTURING EXTENSION PARTNERSHIP CENTERS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9E3CDD-30D1-2B4D-9388-C0A678481C2B}"/>
              </a:ext>
            </a:extLst>
          </p:cNvPr>
          <p:cNvSpPr/>
          <p:nvPr/>
        </p:nvSpPr>
        <p:spPr>
          <a:xfrm>
            <a:off x="9130174" y="5242033"/>
            <a:ext cx="2507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U.S. BALDRIGE PERFORMANCE EXCELLENCE PROGRAM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00AFC6-2C5C-4043-AA26-380A47C377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05" y="5420326"/>
            <a:ext cx="1190544" cy="680132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FA5F9C-E682-0347-92CC-DF3A6E9BDC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144" y="5207468"/>
            <a:ext cx="843319" cy="8433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F042BF-5E82-4144-AB34-25CC7FE9E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446" y="5242033"/>
            <a:ext cx="967532" cy="9675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2FFD8D-7CDC-F443-90C2-85489EAA9B01}"/>
              </a:ext>
            </a:extLst>
          </p:cNvPr>
          <p:cNvSpPr txBox="1"/>
          <p:nvPr/>
        </p:nvSpPr>
        <p:spPr>
          <a:xfrm>
            <a:off x="1" y="2044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NIST AT A GLANCE</a:t>
            </a:r>
          </a:p>
        </p:txBody>
      </p:sp>
    </p:spTree>
    <p:extLst>
      <p:ext uri="{BB962C8B-B14F-4D97-AF65-F5344CB8AC3E}">
        <p14:creationId xmlns:p14="http://schemas.microsoft.com/office/powerpoint/2010/main" val="37751393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D848734-8942-BF48-9547-1AC96494F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253" y="1957038"/>
            <a:ext cx="10753493" cy="11430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Arial" panose="020B0604020202020204" pitchFamily="34" charset="0"/>
              </a:rPr>
              <a:t>To promote U.S. innovation and industrial competitiveness by advancing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measurement science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standards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and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technology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in ways that enhance economic security and improve our quality of life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7F837-8B7B-0147-BED5-B90764991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92" y="3790711"/>
            <a:ext cx="3895664" cy="2502513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5FFDD-46F1-1042-90E6-48D558B413AE}"/>
              </a:ext>
            </a:extLst>
          </p:cNvPr>
          <p:cNvSpPr/>
          <p:nvPr/>
        </p:nvSpPr>
        <p:spPr>
          <a:xfrm>
            <a:off x="0" y="3790711"/>
            <a:ext cx="3916875" cy="249054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0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986C5-491C-5F4C-A916-7269FE891C55}"/>
              </a:ext>
            </a:extLst>
          </p:cNvPr>
          <p:cNvSpPr/>
          <p:nvPr/>
        </p:nvSpPr>
        <p:spPr>
          <a:xfrm>
            <a:off x="8275125" y="3790711"/>
            <a:ext cx="3916875" cy="249054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49EE5-11BC-5F45-A896-A86F6FB3E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C50A8-61CF-0446-843A-65AF899FAE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F4F98F9-08D8-D64E-9EEE-7D543E307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NIST Mission</a:t>
            </a:r>
          </a:p>
        </p:txBody>
      </p:sp>
    </p:spTree>
    <p:extLst>
      <p:ext uri="{BB962C8B-B14F-4D97-AF65-F5344CB8AC3E}">
        <p14:creationId xmlns:p14="http://schemas.microsoft.com/office/powerpoint/2010/main" val="6203130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859F45-DEFE-E946-8485-EFF0A4E3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530511-2018-504F-9953-51006AA10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A9FA9B9B-6A33-B546-84D9-C6A19655ACF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49134" y="-96717"/>
            <a:ext cx="12700" cy="7493522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F87C86-E242-F84E-B196-B7C630917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616" y="1269868"/>
            <a:ext cx="2934918" cy="3385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>
              <a:spcBef>
                <a:spcPts val="600"/>
              </a:spcBef>
            </a:pPr>
            <a:r>
              <a:rPr lang="en-US" sz="1600" b="1" dirty="0">
                <a:cs typeface="Arial" panose="020B0604020202020204" pitchFamily="34" charset="0"/>
              </a:rPr>
              <a:t>Chief of Staff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BA01E84-59FC-0E46-879F-CC7447062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785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Laboratory Programs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D404A8F-5B47-B44A-B263-60ACDCCE9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2307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Management Resources</a:t>
            </a:r>
            <a:r>
              <a:rPr lang="en-US" sz="16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64053C10-3C7B-E947-B159-BBD4022E8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636" y="5570602"/>
            <a:ext cx="20325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Jim Olthoff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Laboratory Programs (Acting)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06B7AB3-EA22-C84C-84CE-DF5F74052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5961" y="4107562"/>
            <a:ext cx="1351458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0">
            <a:extLst>
              <a:ext uri="{FF2B5EF4-FFF2-40B4-BE49-F238E27FC236}">
                <a16:creationId xmlns:a16="http://schemas.microsoft.com/office/drawing/2014/main" id="{CCBC735A-3392-9B40-B838-67FC46244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328" y="5570602"/>
            <a:ext cx="291253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Phillip Singerman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Innovation and Industry Services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A99217C5-CB1A-4244-BBA7-A97558BFA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4962" y="5570602"/>
            <a:ext cx="22649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Del Brockett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Management Resources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F9CF9D-E86B-B240-985B-F7424D2B2A50}"/>
              </a:ext>
            </a:extLst>
          </p:cNvPr>
          <p:cNvCxnSpPr/>
          <p:nvPr/>
        </p:nvCxnSpPr>
        <p:spPr>
          <a:xfrm flipV="1">
            <a:off x="4527521" y="1397167"/>
            <a:ext cx="673943" cy="738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35A3F3-244A-EB40-90DA-D6815E8BFE57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6155484" y="1589222"/>
            <a:ext cx="0" cy="204099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0">
            <a:extLst>
              <a:ext uri="{FF2B5EF4-FFF2-40B4-BE49-F238E27FC236}">
                <a16:creationId xmlns:a16="http://schemas.microsoft.com/office/drawing/2014/main" id="{94D5E34B-FA1F-7F45-95CE-FD0B3162E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675" y="2033444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Walter Copan</a:t>
            </a:r>
          </a:p>
          <a:p>
            <a:r>
              <a:rPr lang="en-US" sz="1400" dirty="0">
                <a:cs typeface="Arial" panose="020B0604020202020204" pitchFamily="34" charset="0"/>
              </a:rPr>
              <a:t>Under Secretary of Commerce for Standards and Technology, and </a:t>
            </a:r>
          </a:p>
          <a:p>
            <a:r>
              <a:rPr lang="en-US" sz="1400" dirty="0">
                <a:cs typeface="Arial" panose="020B0604020202020204" pitchFamily="34" charset="0"/>
              </a:rPr>
              <a:t>NIST Director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90EA71-7C7D-AB4F-A015-1663AE3CA7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905" y="4099938"/>
            <a:ext cx="1201145" cy="14782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9D4C47-C1E0-C041-9381-05ECE15FE30C}"/>
              </a:ext>
            </a:extLst>
          </p:cNvPr>
          <p:cNvSpPr txBox="1"/>
          <p:nvPr/>
        </p:nvSpPr>
        <p:spPr bwMode="auto">
          <a:xfrm>
            <a:off x="5031335" y="1250668"/>
            <a:ext cx="224829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Director</a:t>
            </a:r>
            <a:endParaRPr lang="en-US" sz="1600" u="sng" dirty="0"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2BD89F-DF00-7E47-AD2E-94AAB5B2D4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770" y="1705110"/>
            <a:ext cx="1477447" cy="16107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5FAF1A-1471-324B-9A80-31B0FE6795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675" y="4095192"/>
            <a:ext cx="1186427" cy="1483035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D20CC0A2-3FCA-1048-A373-30A4FDDBD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422" y="3643200"/>
            <a:ext cx="357000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Innovation and Industry Services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8A00F0E-6E4B-0644-BE94-6B236EAD2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Organization Chart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764644-0B07-6146-B729-DF5E32AB6E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913" y="1770201"/>
            <a:ext cx="1520898" cy="1520898"/>
          </a:xfrm>
          <a:prstGeom prst="rect">
            <a:avLst/>
          </a:prstGeom>
        </p:spPr>
      </p:pic>
      <p:sp>
        <p:nvSpPr>
          <p:cNvPr id="28" name="TextBox 30">
            <a:extLst>
              <a:ext uri="{FF2B5EF4-FFF2-40B4-BE49-F238E27FC236}">
                <a16:creationId xmlns:a16="http://schemas.microsoft.com/office/drawing/2014/main" id="{857687C3-12EA-574A-B8E6-4E9053BB6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1" y="2081105"/>
            <a:ext cx="16641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cs typeface="Arial" panose="020B0604020202020204" pitchFamily="34" charset="0"/>
              </a:rPr>
              <a:t>Kevin Kimball</a:t>
            </a:r>
          </a:p>
          <a:p>
            <a:pPr algn="r"/>
            <a:r>
              <a:rPr lang="en-US" sz="1400" dirty="0">
                <a:cs typeface="Arial" panose="020B0604020202020204" pitchFamily="34" charset="0"/>
              </a:rPr>
              <a:t>Chief of Staff </a:t>
            </a:r>
          </a:p>
          <a:p>
            <a:pPr algn="r"/>
            <a:r>
              <a:rPr lang="en-US" sz="1400" dirty="0">
                <a:cs typeface="Arial" panose="020B0604020202020204" pitchFamily="34" charset="0"/>
              </a:rPr>
              <a:t>NIST </a:t>
            </a:r>
          </a:p>
        </p:txBody>
      </p:sp>
    </p:spTree>
    <p:extLst>
      <p:ext uri="{BB962C8B-B14F-4D97-AF65-F5344CB8AC3E}">
        <p14:creationId xmlns:p14="http://schemas.microsoft.com/office/powerpoint/2010/main" val="38132726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Joint Institute and Center Locations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A1B31-BBE2-B048-8CD8-C998AB332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" y="1090623"/>
            <a:ext cx="9348400" cy="5780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D4393-4391-6045-9F32-78418A08E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27" y="1416189"/>
            <a:ext cx="8623760" cy="4854477"/>
          </a:xfrm>
          <a:prstGeom prst="rect">
            <a:avLst/>
          </a:prstGeom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61E7DCD-0B06-1446-80C8-3F7BCC7DE0DC}"/>
              </a:ext>
            </a:extLst>
          </p:cNvPr>
          <p:cNvSpPr txBox="1">
            <a:spLocks/>
          </p:cNvSpPr>
          <p:nvPr/>
        </p:nvSpPr>
        <p:spPr>
          <a:xfrm>
            <a:off x="3214960" y="316941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1C98AA-677E-F04D-9F63-3038C0AD6B81}"/>
              </a:ext>
            </a:extLst>
          </p:cNvPr>
          <p:cNvSpPr txBox="1">
            <a:spLocks/>
          </p:cNvSpPr>
          <p:nvPr/>
        </p:nvSpPr>
        <p:spPr>
          <a:xfrm>
            <a:off x="7187060" y="4277357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95B416-3E1A-4044-95A2-0CC4233D6A9A}"/>
              </a:ext>
            </a:extLst>
          </p:cNvPr>
          <p:cNvSpPr txBox="1">
            <a:spLocks/>
          </p:cNvSpPr>
          <p:nvPr/>
        </p:nvSpPr>
        <p:spPr>
          <a:xfrm>
            <a:off x="542877" y="3142212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BD3F4E-5A68-9D4D-876D-82B38612D03F}"/>
              </a:ext>
            </a:extLst>
          </p:cNvPr>
          <p:cNvSpPr txBox="1">
            <a:spLocks/>
          </p:cNvSpPr>
          <p:nvPr/>
        </p:nvSpPr>
        <p:spPr>
          <a:xfrm>
            <a:off x="2765628" y="587674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D57899-E7FA-3240-93AA-E9A2CE1D9A65}"/>
              </a:ext>
            </a:extLst>
          </p:cNvPr>
          <p:cNvSpPr txBox="1">
            <a:spLocks/>
          </p:cNvSpPr>
          <p:nvPr/>
        </p:nvSpPr>
        <p:spPr>
          <a:xfrm>
            <a:off x="3214960" y="301894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DE4BE8-B56C-454A-BD45-E71A377CC810}"/>
              </a:ext>
            </a:extLst>
          </p:cNvPr>
          <p:cNvSpPr txBox="1">
            <a:spLocks/>
          </p:cNvSpPr>
          <p:nvPr/>
        </p:nvSpPr>
        <p:spPr>
          <a:xfrm>
            <a:off x="7187060" y="412688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D6DB6D-AD46-C34E-8525-2FD726B86976}"/>
              </a:ext>
            </a:extLst>
          </p:cNvPr>
          <p:cNvSpPr txBox="1">
            <a:spLocks/>
          </p:cNvSpPr>
          <p:nvPr/>
        </p:nvSpPr>
        <p:spPr>
          <a:xfrm>
            <a:off x="542877" y="2991741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4A15A3-6FED-764F-B477-8EE7D0C1D4E7}"/>
              </a:ext>
            </a:extLst>
          </p:cNvPr>
          <p:cNvSpPr txBox="1">
            <a:spLocks/>
          </p:cNvSpPr>
          <p:nvPr/>
        </p:nvSpPr>
        <p:spPr>
          <a:xfrm>
            <a:off x="2765628" y="572627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4D897-B602-6341-86B9-6D9D6EBC8988}"/>
              </a:ext>
            </a:extLst>
          </p:cNvPr>
          <p:cNvGrpSpPr/>
          <p:nvPr/>
        </p:nvGrpSpPr>
        <p:grpSpPr>
          <a:xfrm>
            <a:off x="9386496" y="1161625"/>
            <a:ext cx="1827651" cy="504470"/>
            <a:chOff x="9386496" y="1161625"/>
            <a:chExt cx="1827651" cy="504470"/>
          </a:xfrm>
        </p:grpSpPr>
        <p:pic>
          <p:nvPicPr>
            <p:cNvPr id="28" name="Graphic 108">
              <a:extLst>
                <a:ext uri="{FF2B5EF4-FFF2-40B4-BE49-F238E27FC236}">
                  <a16:creationId xmlns:a16="http://schemas.microsoft.com/office/drawing/2014/main" id="{FFA80D8C-CF88-E847-A5F5-2C20CBCF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398" y="1161625"/>
              <a:ext cx="374749" cy="5044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B89AE2-4A3A-1943-87C3-2F509488F9DE}"/>
                </a:ext>
              </a:extLst>
            </p:cNvPr>
            <p:cNvSpPr txBox="1"/>
            <p:nvPr/>
          </p:nvSpPr>
          <p:spPr>
            <a:xfrm>
              <a:off x="9386496" y="1194762"/>
              <a:ext cx="131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NIST Campuses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E01B7-00AA-EE49-A785-2F052321F0E9}"/>
              </a:ext>
            </a:extLst>
          </p:cNvPr>
          <p:cNvGrpSpPr/>
          <p:nvPr/>
        </p:nvGrpSpPr>
        <p:grpSpPr>
          <a:xfrm>
            <a:off x="9386496" y="1784590"/>
            <a:ext cx="2530035" cy="533287"/>
            <a:chOff x="9386496" y="1784590"/>
            <a:chExt cx="2530035" cy="533287"/>
          </a:xfrm>
        </p:grpSpPr>
        <p:pic>
          <p:nvPicPr>
            <p:cNvPr id="31" name="Graphic 102">
              <a:extLst>
                <a:ext uri="{FF2B5EF4-FFF2-40B4-BE49-F238E27FC236}">
                  <a16:creationId xmlns:a16="http://schemas.microsoft.com/office/drawing/2014/main" id="{6AB527EF-9214-3B4A-9B5C-C9AC0E16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16566" y="1784590"/>
              <a:ext cx="399965" cy="5332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E5ED88-0A63-9748-8A21-303852BE35CD}"/>
                </a:ext>
              </a:extLst>
            </p:cNvPr>
            <p:cNvSpPr txBox="1"/>
            <p:nvPr/>
          </p:nvSpPr>
          <p:spPr>
            <a:xfrm>
              <a:off x="9386496" y="1998702"/>
              <a:ext cx="2208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Joint Institutes and Centers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75B130-E9F3-B24B-AAA2-A7A9CAE6239B}"/>
              </a:ext>
            </a:extLst>
          </p:cNvPr>
          <p:cNvGrpSpPr/>
          <p:nvPr/>
        </p:nvGrpSpPr>
        <p:grpSpPr>
          <a:xfrm>
            <a:off x="9386496" y="5555020"/>
            <a:ext cx="2496882" cy="533287"/>
            <a:chOff x="9386496" y="5555020"/>
            <a:chExt cx="2496882" cy="533287"/>
          </a:xfrm>
        </p:grpSpPr>
        <p:pic>
          <p:nvPicPr>
            <p:cNvPr id="34" name="Graphic 109">
              <a:extLst>
                <a:ext uri="{FF2B5EF4-FFF2-40B4-BE49-F238E27FC236}">
                  <a16:creationId xmlns:a16="http://schemas.microsoft.com/office/drawing/2014/main" id="{26ADF03A-7FD8-3144-995F-0A390208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83413" y="5555020"/>
              <a:ext cx="399965" cy="5332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99E5B6-41CC-FE41-B8D1-D556FED1BB68}"/>
                </a:ext>
              </a:extLst>
            </p:cNvPr>
            <p:cNvSpPr txBox="1"/>
            <p:nvPr/>
          </p:nvSpPr>
          <p:spPr>
            <a:xfrm>
              <a:off x="9386496" y="5684416"/>
              <a:ext cx="2130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NIST Centers of Excellence</a:t>
              </a:r>
              <a:endParaRPr lang="en-US" sz="14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38E21D-AD40-9241-A183-9E2879481C76}"/>
              </a:ext>
            </a:extLst>
          </p:cNvPr>
          <p:cNvGrpSpPr/>
          <p:nvPr/>
        </p:nvGrpSpPr>
        <p:grpSpPr>
          <a:xfrm>
            <a:off x="7466568" y="2282245"/>
            <a:ext cx="4492860" cy="1198003"/>
            <a:chOff x="7466568" y="2282245"/>
            <a:chExt cx="4492860" cy="1198003"/>
          </a:xfrm>
        </p:grpSpPr>
        <p:pic>
          <p:nvPicPr>
            <p:cNvPr id="37" name="Graphic 111">
              <a:extLst>
                <a:ext uri="{FF2B5EF4-FFF2-40B4-BE49-F238E27FC236}">
                  <a16:creationId xmlns:a16="http://schemas.microsoft.com/office/drawing/2014/main" id="{322A6AC0-BC97-7149-A2CD-4B5ABAD9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6568" y="2946961"/>
              <a:ext cx="399965" cy="53328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AB14AE-47AF-B248-8513-7EDB802AA8B6}"/>
                </a:ext>
              </a:extLst>
            </p:cNvPr>
            <p:cNvSpPr/>
            <p:nvPr/>
          </p:nvSpPr>
          <p:spPr>
            <a:xfrm>
              <a:off x="9386496" y="228224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National Cybersecurity Center of Excellence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F3B95F-0E14-1D49-8B67-3F5A78A87FC5}"/>
              </a:ext>
            </a:extLst>
          </p:cNvPr>
          <p:cNvGrpSpPr/>
          <p:nvPr/>
        </p:nvGrpSpPr>
        <p:grpSpPr>
          <a:xfrm>
            <a:off x="7704335" y="2660285"/>
            <a:ext cx="4255093" cy="878206"/>
            <a:chOff x="7704335" y="2660285"/>
            <a:chExt cx="4255093" cy="878206"/>
          </a:xfrm>
        </p:grpSpPr>
        <p:pic>
          <p:nvPicPr>
            <p:cNvPr id="40" name="Graphic 110">
              <a:extLst>
                <a:ext uri="{FF2B5EF4-FFF2-40B4-BE49-F238E27FC236}">
                  <a16:creationId xmlns:a16="http://schemas.microsoft.com/office/drawing/2014/main" id="{EC6A9B57-F182-E748-82CB-797BE915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4335" y="3005204"/>
              <a:ext cx="399965" cy="53328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4096E1-07A6-DA4D-9C0C-64BD29427BE8}"/>
                </a:ext>
              </a:extLst>
            </p:cNvPr>
            <p:cNvSpPr/>
            <p:nvPr/>
          </p:nvSpPr>
          <p:spPr>
            <a:xfrm>
              <a:off x="9386496" y="266028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Institute for Bioscience &amp; Biotechnology Research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883EAE-3022-D74A-9358-E49A66646BC8}"/>
              </a:ext>
            </a:extLst>
          </p:cNvPr>
          <p:cNvGrpSpPr/>
          <p:nvPr/>
        </p:nvGrpSpPr>
        <p:grpSpPr>
          <a:xfrm>
            <a:off x="7089312" y="3961824"/>
            <a:ext cx="5470059" cy="776400"/>
            <a:chOff x="7089312" y="3961824"/>
            <a:chExt cx="5470059" cy="776400"/>
          </a:xfrm>
        </p:grpSpPr>
        <p:pic>
          <p:nvPicPr>
            <p:cNvPr id="43" name="Graphic 98">
              <a:extLst>
                <a:ext uri="{FF2B5EF4-FFF2-40B4-BE49-F238E27FC236}">
                  <a16:creationId xmlns:a16="http://schemas.microsoft.com/office/drawing/2014/main" id="{F32183B4-75E1-0D4B-85D1-813D7325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9312" y="4204937"/>
              <a:ext cx="399965" cy="53328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F428BB-59C4-E948-A7EC-789AD0815FDF}"/>
                </a:ext>
              </a:extLst>
            </p:cNvPr>
            <p:cNvSpPr/>
            <p:nvPr/>
          </p:nvSpPr>
          <p:spPr>
            <a:xfrm>
              <a:off x="9386496" y="3961824"/>
              <a:ext cx="3172875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Hollings Marine Laboratory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5A989E-72D3-224F-A927-9A8423CCCF1C}"/>
              </a:ext>
            </a:extLst>
          </p:cNvPr>
          <p:cNvGrpSpPr/>
          <p:nvPr/>
        </p:nvGrpSpPr>
        <p:grpSpPr>
          <a:xfrm>
            <a:off x="8233590" y="2664790"/>
            <a:ext cx="4283765" cy="1789138"/>
            <a:chOff x="8233590" y="2664790"/>
            <a:chExt cx="4283765" cy="1789138"/>
          </a:xfrm>
        </p:grpSpPr>
        <p:pic>
          <p:nvPicPr>
            <p:cNvPr id="46" name="Graphic 101">
              <a:extLst>
                <a:ext uri="{FF2B5EF4-FFF2-40B4-BE49-F238E27FC236}">
                  <a16:creationId xmlns:a16="http://schemas.microsoft.com/office/drawing/2014/main" id="{86D49F59-6B42-FC47-8C7D-4C59D28D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3590" y="2664790"/>
              <a:ext cx="399965" cy="53328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F51B269-1BCC-B047-9A1A-6C6A7B38EAFD}"/>
                </a:ext>
              </a:extLst>
            </p:cNvPr>
            <p:cNvSpPr/>
            <p:nvPr/>
          </p:nvSpPr>
          <p:spPr>
            <a:xfrm>
              <a:off x="9386496" y="4201102"/>
              <a:ext cx="3130859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Brookhaven National Laboratory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18CFB0-2D6B-C747-87C6-28CDADF99101}"/>
              </a:ext>
            </a:extLst>
          </p:cNvPr>
          <p:cNvGrpSpPr/>
          <p:nvPr/>
        </p:nvGrpSpPr>
        <p:grpSpPr>
          <a:xfrm>
            <a:off x="841709" y="3218418"/>
            <a:ext cx="11117719" cy="1640575"/>
            <a:chOff x="841709" y="3218418"/>
            <a:chExt cx="11117719" cy="1640575"/>
          </a:xfrm>
        </p:grpSpPr>
        <p:pic>
          <p:nvPicPr>
            <p:cNvPr id="49" name="Graphic 100">
              <a:extLst>
                <a:ext uri="{FF2B5EF4-FFF2-40B4-BE49-F238E27FC236}">
                  <a16:creationId xmlns:a16="http://schemas.microsoft.com/office/drawing/2014/main" id="{79FD4590-4043-4846-86E0-333759AA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709" y="3218418"/>
              <a:ext cx="399965" cy="53328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B3A04CB-43D0-8948-B5F5-435733DD2ECD}"/>
                </a:ext>
              </a:extLst>
            </p:cNvPr>
            <p:cNvSpPr/>
            <p:nvPr/>
          </p:nvSpPr>
          <p:spPr>
            <a:xfrm>
              <a:off x="9386496" y="4455356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Initiative for Metrology in Biology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DCFC3-FBD5-0843-A7F9-28B98603E539}"/>
              </a:ext>
            </a:extLst>
          </p:cNvPr>
          <p:cNvGrpSpPr/>
          <p:nvPr/>
        </p:nvGrpSpPr>
        <p:grpSpPr>
          <a:xfrm>
            <a:off x="2527888" y="5164217"/>
            <a:ext cx="9431540" cy="548786"/>
            <a:chOff x="2527888" y="5164217"/>
            <a:chExt cx="9431540" cy="548786"/>
          </a:xfrm>
        </p:grpSpPr>
        <p:pic>
          <p:nvPicPr>
            <p:cNvPr id="52" name="Graphic 99">
              <a:extLst>
                <a:ext uri="{FF2B5EF4-FFF2-40B4-BE49-F238E27FC236}">
                  <a16:creationId xmlns:a16="http://schemas.microsoft.com/office/drawing/2014/main" id="{310C905F-EE5A-874A-B26C-BD0A2ABBE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7888" y="5179716"/>
              <a:ext cx="399965" cy="53328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3C17C5A-08F0-2048-A7FE-6E5E456B5A9F}"/>
                </a:ext>
              </a:extLst>
            </p:cNvPr>
            <p:cNvSpPr/>
            <p:nvPr/>
          </p:nvSpPr>
          <p:spPr>
            <a:xfrm>
              <a:off x="9386496" y="5164217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Kauai HI WWVH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30EC7E-635E-8B4B-92C7-AF3FB7225306}"/>
              </a:ext>
            </a:extLst>
          </p:cNvPr>
          <p:cNvGrpSpPr/>
          <p:nvPr/>
        </p:nvGrpSpPr>
        <p:grpSpPr>
          <a:xfrm>
            <a:off x="3049881" y="3014089"/>
            <a:ext cx="8909547" cy="944338"/>
            <a:chOff x="3049881" y="3014089"/>
            <a:chExt cx="8909547" cy="944338"/>
          </a:xfrm>
        </p:grpSpPr>
        <p:pic>
          <p:nvPicPr>
            <p:cNvPr id="55" name="Graphic 107">
              <a:extLst>
                <a:ext uri="{FF2B5EF4-FFF2-40B4-BE49-F238E27FC236}">
                  <a16:creationId xmlns:a16="http://schemas.microsoft.com/office/drawing/2014/main" id="{6A62D4F3-3ED0-EA4B-8CF6-8028F94D6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9881" y="3014089"/>
              <a:ext cx="413922" cy="551897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B9BA38-91CD-0F48-94CD-E839404D2825}"/>
                </a:ext>
              </a:extLst>
            </p:cNvPr>
            <p:cNvSpPr/>
            <p:nvPr/>
          </p:nvSpPr>
          <p:spPr>
            <a:xfrm>
              <a:off x="9386496" y="3682967"/>
              <a:ext cx="2572932" cy="27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JILA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201A2D-F2E3-194E-AF76-01F55D0DD832}"/>
              </a:ext>
            </a:extLst>
          </p:cNvPr>
          <p:cNvGrpSpPr/>
          <p:nvPr/>
        </p:nvGrpSpPr>
        <p:grpSpPr>
          <a:xfrm>
            <a:off x="7548842" y="1442346"/>
            <a:ext cx="4410586" cy="2108649"/>
            <a:chOff x="7548842" y="1442346"/>
            <a:chExt cx="4410586" cy="2108649"/>
          </a:xfrm>
        </p:grpSpPr>
        <p:pic>
          <p:nvPicPr>
            <p:cNvPr id="58" name="Graphic 105">
              <a:extLst>
                <a:ext uri="{FF2B5EF4-FFF2-40B4-BE49-F238E27FC236}">
                  <a16:creationId xmlns:a16="http://schemas.microsoft.com/office/drawing/2014/main" id="{06DC9F4F-E108-0643-8EB3-C2BD92FF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8842" y="3017708"/>
              <a:ext cx="396156" cy="5332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452F7A-6814-3D4F-9E4B-C5AD7589CB55}"/>
                </a:ext>
              </a:extLst>
            </p:cNvPr>
            <p:cNvSpPr/>
            <p:nvPr/>
          </p:nvSpPr>
          <p:spPr>
            <a:xfrm>
              <a:off x="9386496" y="1442346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Gaithersburg, MD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765FD6-DFF9-7540-AF2B-57B1816D8312}"/>
              </a:ext>
            </a:extLst>
          </p:cNvPr>
          <p:cNvGrpSpPr/>
          <p:nvPr/>
        </p:nvGrpSpPr>
        <p:grpSpPr>
          <a:xfrm>
            <a:off x="3184246" y="1669492"/>
            <a:ext cx="8775182" cy="2078576"/>
            <a:chOff x="3184246" y="1669492"/>
            <a:chExt cx="8775182" cy="2078576"/>
          </a:xfrm>
        </p:grpSpPr>
        <p:pic>
          <p:nvPicPr>
            <p:cNvPr id="61" name="Graphic 106">
              <a:extLst>
                <a:ext uri="{FF2B5EF4-FFF2-40B4-BE49-F238E27FC236}">
                  <a16:creationId xmlns:a16="http://schemas.microsoft.com/office/drawing/2014/main" id="{F7DE8178-4D09-354F-9F62-374A9BCC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84246" y="3214781"/>
              <a:ext cx="396156" cy="53328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EB87BB0-1B78-0A4E-81FC-A8790506F654}"/>
                </a:ext>
              </a:extLst>
            </p:cNvPr>
            <p:cNvSpPr/>
            <p:nvPr/>
          </p:nvSpPr>
          <p:spPr>
            <a:xfrm>
              <a:off x="9386496" y="166949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Boulder, CO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6BCBA3-5537-E24E-AE28-676020E08C5A}"/>
              </a:ext>
            </a:extLst>
          </p:cNvPr>
          <p:cNvGrpSpPr/>
          <p:nvPr/>
        </p:nvGrpSpPr>
        <p:grpSpPr>
          <a:xfrm>
            <a:off x="3438590" y="2885325"/>
            <a:ext cx="8520838" cy="2779105"/>
            <a:chOff x="3438590" y="2885325"/>
            <a:chExt cx="8520838" cy="2779105"/>
          </a:xfrm>
        </p:grpSpPr>
        <p:pic>
          <p:nvPicPr>
            <p:cNvPr id="64" name="Graphic 46">
              <a:extLst>
                <a:ext uri="{FF2B5EF4-FFF2-40B4-BE49-F238E27FC236}">
                  <a16:creationId xmlns:a16="http://schemas.microsoft.com/office/drawing/2014/main" id="{96F43E18-D0CC-F846-B670-752C0A2C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8590" y="2885325"/>
              <a:ext cx="399965" cy="533287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0418A9F-94CD-8A4C-9B4E-C0B41C6856E8}"/>
                </a:ext>
              </a:extLst>
            </p:cNvPr>
            <p:cNvSpPr/>
            <p:nvPr/>
          </p:nvSpPr>
          <p:spPr>
            <a:xfrm>
              <a:off x="9386496" y="5411604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Ft. Collins CO WWV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CE4B1F-2E5A-3D42-B6E0-8A07DC22CBDF}"/>
              </a:ext>
            </a:extLst>
          </p:cNvPr>
          <p:cNvGrpSpPr/>
          <p:nvPr/>
        </p:nvGrpSpPr>
        <p:grpSpPr>
          <a:xfrm>
            <a:off x="7761756" y="3061113"/>
            <a:ext cx="4193183" cy="663477"/>
            <a:chOff x="7761756" y="3061113"/>
            <a:chExt cx="4193183" cy="663477"/>
          </a:xfrm>
        </p:grpSpPr>
        <p:pic>
          <p:nvPicPr>
            <p:cNvPr id="67" name="Graphic 112">
              <a:extLst>
                <a:ext uri="{FF2B5EF4-FFF2-40B4-BE49-F238E27FC236}">
                  <a16:creationId xmlns:a16="http://schemas.microsoft.com/office/drawing/2014/main" id="{2FB0E087-3EF0-2142-8389-D7D56EA2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1756" y="3191303"/>
              <a:ext cx="399965" cy="533287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11AED5F-E92D-694C-A0ED-EF87311C3325}"/>
                </a:ext>
              </a:extLst>
            </p:cNvPr>
            <p:cNvSpPr/>
            <p:nvPr/>
          </p:nvSpPr>
          <p:spPr>
            <a:xfrm>
              <a:off x="9386496" y="3061113"/>
              <a:ext cx="2568443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Institute for Quantum </a:t>
              </a:r>
            </a:p>
            <a:p>
              <a:pPr>
                <a:lnSpc>
                  <a:spcPct val="70000"/>
                </a:lnSpc>
              </a:pPr>
              <a:r>
                <a:rPr lang="en-US" sz="1400" dirty="0"/>
                <a:t>Computer Science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DB1608B-4B7E-314F-92AA-4E4DA4BB5783}"/>
                </a:ext>
              </a:extLst>
            </p:cNvPr>
            <p:cNvSpPr/>
            <p:nvPr/>
          </p:nvSpPr>
          <p:spPr>
            <a:xfrm>
              <a:off x="9386496" y="3451251"/>
              <a:ext cx="2568443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Quantum Institute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DB8266B-A9B0-C946-B43E-54DBB4591A50}"/>
              </a:ext>
            </a:extLst>
          </p:cNvPr>
          <p:cNvGrpSpPr/>
          <p:nvPr/>
        </p:nvGrpSpPr>
        <p:grpSpPr>
          <a:xfrm>
            <a:off x="9386496" y="4709049"/>
            <a:ext cx="2608583" cy="533287"/>
            <a:chOff x="9386496" y="4709049"/>
            <a:chExt cx="2608583" cy="5332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19CE1-9699-BA4A-8E79-79DFAE2CDF1F}"/>
                </a:ext>
              </a:extLst>
            </p:cNvPr>
            <p:cNvSpPr txBox="1"/>
            <p:nvPr/>
          </p:nvSpPr>
          <p:spPr>
            <a:xfrm>
              <a:off x="9386496" y="4882079"/>
              <a:ext cx="2317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Atomic Clock Signal Stations </a:t>
              </a:r>
            </a:p>
          </p:txBody>
        </p:sp>
        <p:pic>
          <p:nvPicPr>
            <p:cNvPr id="72" name="Graphic 99">
              <a:extLst>
                <a:ext uri="{FF2B5EF4-FFF2-40B4-BE49-F238E27FC236}">
                  <a16:creationId xmlns:a16="http://schemas.microsoft.com/office/drawing/2014/main" id="{766DB3A3-9241-4043-9456-DFBCC842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95114" y="4709049"/>
              <a:ext cx="399965" cy="533287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773CDA-B753-EF49-B37F-85AFB6A2F589}"/>
              </a:ext>
            </a:extLst>
          </p:cNvPr>
          <p:cNvGrpSpPr/>
          <p:nvPr/>
        </p:nvGrpSpPr>
        <p:grpSpPr>
          <a:xfrm>
            <a:off x="5781681" y="2707527"/>
            <a:ext cx="6177747" cy="3997818"/>
            <a:chOff x="5781681" y="2707527"/>
            <a:chExt cx="6177747" cy="3997818"/>
          </a:xfrm>
        </p:grpSpPr>
        <p:pic>
          <p:nvPicPr>
            <p:cNvPr id="74" name="Graphic 103">
              <a:extLst>
                <a:ext uri="{FF2B5EF4-FFF2-40B4-BE49-F238E27FC236}">
                  <a16:creationId xmlns:a16="http://schemas.microsoft.com/office/drawing/2014/main" id="{409BCBEA-C8FD-8C40-99FF-2D0AF202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1681" y="2707527"/>
              <a:ext cx="399965" cy="53328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129ED30-30C9-D649-B389-5AD67D7DC1B7}"/>
                </a:ext>
              </a:extLst>
            </p:cNvPr>
            <p:cNvSpPr/>
            <p:nvPr/>
          </p:nvSpPr>
          <p:spPr>
            <a:xfrm>
              <a:off x="9386496" y="6428281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Advanced Materials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7229DDB-8B16-CE44-9AEF-4E442E22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77707" y="4049318"/>
              <a:ext cx="160723" cy="16771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2B465A-31BA-D543-91A3-B83151C71E2E}"/>
              </a:ext>
            </a:extLst>
          </p:cNvPr>
          <p:cNvGrpSpPr/>
          <p:nvPr/>
        </p:nvGrpSpPr>
        <p:grpSpPr>
          <a:xfrm>
            <a:off x="1241674" y="2506049"/>
            <a:ext cx="10717754" cy="3723222"/>
            <a:chOff x="1241674" y="2506049"/>
            <a:chExt cx="10717754" cy="3723222"/>
          </a:xfrm>
        </p:grpSpPr>
        <p:pic>
          <p:nvPicPr>
            <p:cNvPr id="78" name="Graphic 104">
              <a:extLst>
                <a:ext uri="{FF2B5EF4-FFF2-40B4-BE49-F238E27FC236}">
                  <a16:creationId xmlns:a16="http://schemas.microsoft.com/office/drawing/2014/main" id="{355C9EEA-465D-004C-B494-F7B951B3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3705" y="2506049"/>
              <a:ext cx="399965" cy="53328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9642130-B156-F340-BB37-D0FA7C3043DE}"/>
                </a:ext>
              </a:extLst>
            </p:cNvPr>
            <p:cNvSpPr/>
            <p:nvPr/>
          </p:nvSpPr>
          <p:spPr>
            <a:xfrm>
              <a:off x="9386496" y="5952207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Forensic Science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BA46853-2A02-714E-8A91-44341F8C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7346" y="3670176"/>
              <a:ext cx="160723" cy="167711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F11748D-2A32-914C-BA34-03B6FDA0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473" y="3090313"/>
              <a:ext cx="160723" cy="16771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2AB8C96-086E-0E46-BD1E-BE94DA254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1674" y="4193501"/>
              <a:ext cx="160723" cy="16771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883388-A904-CA42-909C-ABBF69E1BA76}"/>
              </a:ext>
            </a:extLst>
          </p:cNvPr>
          <p:cNvGrpSpPr/>
          <p:nvPr/>
        </p:nvGrpSpPr>
        <p:grpSpPr>
          <a:xfrm>
            <a:off x="761347" y="1840481"/>
            <a:ext cx="11198081" cy="4631465"/>
            <a:chOff x="761347" y="1840481"/>
            <a:chExt cx="11198081" cy="463146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0C3E210-EF33-6E44-875A-6D8838025B6B}"/>
                </a:ext>
              </a:extLst>
            </p:cNvPr>
            <p:cNvSpPr/>
            <p:nvPr/>
          </p:nvSpPr>
          <p:spPr>
            <a:xfrm>
              <a:off x="9386496" y="619488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Disaster Resilience</a:t>
              </a:r>
            </a:p>
          </p:txBody>
        </p:sp>
        <p:pic>
          <p:nvPicPr>
            <p:cNvPr id="85" name="Graphic 46">
              <a:extLst>
                <a:ext uri="{FF2B5EF4-FFF2-40B4-BE49-F238E27FC236}">
                  <a16:creationId xmlns:a16="http://schemas.microsoft.com/office/drawing/2014/main" id="{8B7D93D3-290E-7941-AE39-E1014F13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8590" y="3309071"/>
              <a:ext cx="399965" cy="53328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B38E01-4A2B-4944-AF00-2C44CEFD9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50242" y="5179716"/>
              <a:ext cx="160723" cy="16771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48E42E4-7822-6F42-873F-5AAAA74C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3343" y="4828756"/>
              <a:ext cx="160723" cy="16771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8348315-7DAA-AD4D-9AE1-C0885D14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836949">
              <a:off x="4689253" y="4101112"/>
              <a:ext cx="148134" cy="15457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5DC3D23-5EDB-D340-BF1E-369A99E7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16118" y="3475220"/>
              <a:ext cx="160723" cy="16771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079E438-F513-9247-B8EB-C1787BB8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5032" y="5006096"/>
              <a:ext cx="160723" cy="16771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F1F7040-DE88-1840-AA71-749F2530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5956" y="3035382"/>
              <a:ext cx="160723" cy="16771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7A603C8-8451-654D-B092-F0673B20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50437" y="3324749"/>
              <a:ext cx="160723" cy="16771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3E9F544-C1CF-744D-A78F-3F339E4F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1347" y="2361342"/>
              <a:ext cx="160723" cy="167711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2519AA3-8E6E-BA48-BCAA-13DFFE0B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2841" y="1840481"/>
              <a:ext cx="160723" cy="16771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63E93A-59E2-F94A-BD7E-FCF28884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83011" y="4435240"/>
              <a:ext cx="160723" cy="167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0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FY 2018 Budget : $1.198 B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7E082E2-9102-DF43-8359-348B845F8538}"/>
              </a:ext>
            </a:extLst>
          </p:cNvPr>
          <p:cNvGraphicFramePr/>
          <p:nvPr/>
        </p:nvGraphicFramePr>
        <p:xfrm>
          <a:off x="1217917" y="1147819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2">
            <a:extLst>
              <a:ext uri="{FF2B5EF4-FFF2-40B4-BE49-F238E27FC236}">
                <a16:creationId xmlns:a16="http://schemas.microsoft.com/office/drawing/2014/main" id="{9E83A0A9-5900-2046-8412-68D4B81A622B}"/>
              </a:ext>
            </a:extLst>
          </p:cNvPr>
          <p:cNvSpPr txBox="1"/>
          <p:nvPr/>
        </p:nvSpPr>
        <p:spPr>
          <a:xfrm>
            <a:off x="514860" y="4045149"/>
            <a:ext cx="3278607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(Manufacturing USA)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$15 Million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B964FE76-9FAC-D24F-B4B9-E1FF6AD22DD1}"/>
              </a:ext>
            </a:extLst>
          </p:cNvPr>
          <p:cNvSpPr txBox="1"/>
          <p:nvPr/>
        </p:nvSpPr>
        <p:spPr>
          <a:xfrm>
            <a:off x="1593747" y="5073601"/>
            <a:ext cx="2401475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(Hollings MEP)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$140 Million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A011-FD91-B643-88C1-C7750ACB1243}"/>
              </a:ext>
            </a:extLst>
          </p:cNvPr>
          <p:cNvSpPr txBox="1"/>
          <p:nvPr/>
        </p:nvSpPr>
        <p:spPr>
          <a:xfrm>
            <a:off x="7438638" y="6264965"/>
            <a:ext cx="2683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FY 2018 Appropriated Budget </a:t>
            </a:r>
          </a:p>
        </p:txBody>
      </p:sp>
    </p:spTree>
    <p:extLst>
      <p:ext uri="{BB962C8B-B14F-4D97-AF65-F5344CB8AC3E}">
        <p14:creationId xmlns:p14="http://schemas.microsoft.com/office/powerpoint/2010/main" val="1814034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F32696-EA7F-5748-9F52-B929B1822A7F}"/>
              </a:ext>
            </a:extLst>
          </p:cNvPr>
          <p:cNvCxnSpPr/>
          <p:nvPr/>
        </p:nvCxnSpPr>
        <p:spPr>
          <a:xfrm>
            <a:off x="8866208" y="1085956"/>
            <a:ext cx="0" cy="3208252"/>
          </a:xfrm>
          <a:prstGeom prst="line">
            <a:avLst/>
          </a:prstGeom>
          <a:ln w="15875"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523CFC-0290-8443-8795-72B3317FFB13}"/>
              </a:ext>
            </a:extLst>
          </p:cNvPr>
          <p:cNvSpPr/>
          <p:nvPr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BB8398-06C0-5842-82EB-B24E68637357}"/>
              </a:ext>
            </a:extLst>
          </p:cNvPr>
          <p:cNvSpPr txBox="1">
            <a:spLocks/>
          </p:cNvSpPr>
          <p:nvPr/>
        </p:nvSpPr>
        <p:spPr>
          <a:xfrm>
            <a:off x="1099457" y="-65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Innovation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4" descr="abraham lincoln famous quotes">
            <a:extLst>
              <a:ext uri="{FF2B5EF4-FFF2-40B4-BE49-F238E27FC236}">
                <a16:creationId xmlns:a16="http://schemas.microsoft.com/office/drawing/2014/main" id="{31238FCF-C1CB-EB49-A322-A06567597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855" y="1074381"/>
            <a:ext cx="2438400" cy="306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D0E114-B668-8D4D-8D0E-846F84DC7DBF}"/>
              </a:ext>
            </a:extLst>
          </p:cNvPr>
          <p:cNvSpPr txBox="1"/>
          <p:nvPr/>
        </p:nvSpPr>
        <p:spPr>
          <a:xfrm>
            <a:off x="2567080" y="1461560"/>
            <a:ext cx="5674103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The patent system … added the fuel of interest to the fire of genius in the discovery and production of new and useful things.</a:t>
            </a:r>
          </a:p>
          <a:p>
            <a:r>
              <a:rPr lang="en-US" sz="2000" i="1" dirty="0"/>
              <a:t>	</a:t>
            </a:r>
            <a:r>
              <a:rPr lang="en-US" i="1" dirty="0"/>
              <a:t>Abraham Lincoln – April 6, 1858</a:t>
            </a:r>
          </a:p>
        </p:txBody>
      </p:sp>
      <p:pic>
        <p:nvPicPr>
          <p:cNvPr id="13" name="Picture 6" descr="http://ipwatchdog.com/images/george-washington-150-180.jpg">
            <a:extLst>
              <a:ext uri="{FF2B5EF4-FFF2-40B4-BE49-F238E27FC236}">
                <a16:creationId xmlns:a16="http://schemas.microsoft.com/office/drawing/2014/main" id="{F8724A43-6581-C44B-808F-7B7DCD21A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55" y="3931920"/>
            <a:ext cx="24384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B40D9F77-AEA1-714D-8708-89767A5AD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8830" y="1196270"/>
            <a:ext cx="2890866" cy="23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8E38DC-E64E-9F46-B4E2-1E65F0E045F0}"/>
              </a:ext>
            </a:extLst>
          </p:cNvPr>
          <p:cNvSpPr txBox="1"/>
          <p:nvPr/>
        </p:nvSpPr>
        <p:spPr>
          <a:xfrm>
            <a:off x="9603840" y="3562586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U.S. Patent No. 6469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E14D42-400B-4D41-A83F-A72DB8FC72A9}"/>
              </a:ext>
            </a:extLst>
          </p:cNvPr>
          <p:cNvSpPr/>
          <p:nvPr/>
        </p:nvSpPr>
        <p:spPr>
          <a:xfrm>
            <a:off x="2567080" y="4126802"/>
            <a:ext cx="9188246" cy="2611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…Giving effectual encouragement as well to the introduction of 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new and useful inventions 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from abroad as to the exertions of skill and genius in producing them at home, and of facilitating the intercourse between the distant parts of our country… </a:t>
            </a:r>
          </a:p>
          <a:p>
            <a:r>
              <a:rPr lang="en-US" i="1" dirty="0">
                <a:solidFill>
                  <a:schemeClr val="bg1"/>
                </a:solidFill>
                <a:cs typeface="Calibri" panose="020F0502020204030204" pitchFamily="34" charset="0"/>
              </a:rPr>
              <a:t>	</a:t>
            </a:r>
            <a:r>
              <a:rPr lang="en-US" sz="2000" i="1" dirty="0">
                <a:solidFill>
                  <a:schemeClr val="bg1"/>
                </a:solidFill>
                <a:cs typeface="Calibri" panose="020F0502020204030204" pitchFamily="34" charset="0"/>
              </a:rPr>
              <a:t>George Washington, State of the Union Address, January 8, 1790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6CE88B-382A-DC49-B741-74B9B0E0EE6C}"/>
              </a:ext>
            </a:extLst>
          </p:cNvPr>
          <p:cNvCxnSpPr>
            <a:cxnSpLocks/>
          </p:cNvCxnSpPr>
          <p:nvPr/>
        </p:nvCxnSpPr>
        <p:spPr>
          <a:xfrm>
            <a:off x="2424545" y="3931920"/>
            <a:ext cx="6876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69367EB-21D8-344D-95BC-FACEB4FCA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FEA308-8F49-7F46-A259-495E1DA684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F5B7AFA-1998-0449-A6AE-FF7D4B4ECA59}"/>
              </a:ext>
            </a:extLst>
          </p:cNvPr>
          <p:cNvSpPr txBox="1">
            <a:spLocks/>
          </p:cNvSpPr>
          <p:nvPr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43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06AE-A188-C244-ACBD-83BB32A6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16841-B892-584A-96E6-3D8D12AE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FA9FA-52CE-4E45-8FAE-80E6111E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GSICS Mini Virtual Lunar Workshop, November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3D6CE-66E1-194F-B3BE-92F3C721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C930C-EE08-2047-91CC-9D9E2E2780E2}"/>
              </a:ext>
            </a:extLst>
          </p:cNvPr>
          <p:cNvGrpSpPr/>
          <p:nvPr/>
        </p:nvGrpSpPr>
        <p:grpSpPr>
          <a:xfrm>
            <a:off x="0" y="0"/>
            <a:ext cx="13239208" cy="7167023"/>
            <a:chOff x="-279991" y="0"/>
            <a:chExt cx="13239208" cy="7167023"/>
          </a:xfrm>
        </p:grpSpPr>
        <p:pic>
          <p:nvPicPr>
            <p:cNvPr id="7" name="Picture 2" descr="http://media.washtimes.com.s3.amazonaws.com/media/image/2015/09/08/9_8_2015_2constitution8201.jpg">
              <a:extLst>
                <a:ext uri="{FF2B5EF4-FFF2-40B4-BE49-F238E27FC236}">
                  <a16:creationId xmlns:a16="http://schemas.microsoft.com/office/drawing/2014/main" id="{8FB1141C-E09B-6E4C-931A-807B4A8B1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79991" y="0"/>
              <a:ext cx="1247199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718AA8-D11E-064C-924F-788F1F9D695A}"/>
                </a:ext>
              </a:extLst>
            </p:cNvPr>
            <p:cNvSpPr/>
            <p:nvPr/>
          </p:nvSpPr>
          <p:spPr>
            <a:xfrm>
              <a:off x="-279990" y="0"/>
              <a:ext cx="12471990" cy="6858000"/>
            </a:xfrm>
            <a:prstGeom prst="rect">
              <a:avLst/>
            </a:prstGeom>
            <a:solidFill>
              <a:srgbClr val="202730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36823C-37C1-0045-BBD6-1D97E3534240}"/>
                </a:ext>
              </a:extLst>
            </p:cNvPr>
            <p:cNvGrpSpPr/>
            <p:nvPr/>
          </p:nvGrpSpPr>
          <p:grpSpPr>
            <a:xfrm>
              <a:off x="6375537" y="583343"/>
              <a:ext cx="6583680" cy="6583680"/>
              <a:chOff x="6925234" y="-971550"/>
              <a:chExt cx="6583680" cy="658368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4C33D91-0FD3-764A-8FF9-84DC6C89AF33}"/>
                  </a:ext>
                </a:extLst>
              </p:cNvPr>
              <p:cNvSpPr/>
              <p:nvPr/>
            </p:nvSpPr>
            <p:spPr>
              <a:xfrm>
                <a:off x="6925234" y="-971550"/>
                <a:ext cx="6583680" cy="6583680"/>
              </a:xfrm>
              <a:prstGeom prst="ellipse">
                <a:avLst/>
              </a:prstGeom>
              <a:solidFill>
                <a:srgbClr val="A7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2" descr="http://media.washtimes.com.s3.amazonaws.com/media/image/2015/09/08/9_8_2015_2constitution8201.jpg">
                <a:extLst>
                  <a:ext uri="{FF2B5EF4-FFF2-40B4-BE49-F238E27FC236}">
                    <a16:creationId xmlns:a16="http://schemas.microsoft.com/office/drawing/2014/main" id="{E77330B0-BF73-594A-9D7B-B97CE5542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5"/>
              <a:stretch/>
            </p:blipFill>
            <p:spPr bwMode="auto">
              <a:xfrm>
                <a:off x="7062394" y="-834390"/>
                <a:ext cx="6309360" cy="6309360"/>
              </a:xfrm>
              <a:prstGeom prst="ellipse">
                <a:avLst/>
              </a:prstGeom>
              <a:noFill/>
              <a:ln w="1143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699723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463C711-6EFA-AB48-9D4D-E1596349AED3}"/>
              </a:ext>
            </a:extLst>
          </p:cNvPr>
          <p:cNvSpPr/>
          <p:nvPr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A246BB-878C-A549-9E10-6187B55155DE}"/>
              </a:ext>
            </a:extLst>
          </p:cNvPr>
          <p:cNvSpPr txBox="1"/>
          <p:nvPr/>
        </p:nvSpPr>
        <p:spPr>
          <a:xfrm>
            <a:off x="10173653" y="4198719"/>
            <a:ext cx="141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NIST Center for Neutron Research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8D1DB51-7206-B549-948D-7F367B1FC1D2}"/>
              </a:ext>
            </a:extLst>
          </p:cNvPr>
          <p:cNvSpPr/>
          <p:nvPr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B9D1F9-8865-4042-BF49-D46857432514}"/>
              </a:ext>
            </a:extLst>
          </p:cNvPr>
          <p:cNvSpPr txBox="1"/>
          <p:nvPr/>
        </p:nvSpPr>
        <p:spPr>
          <a:xfrm>
            <a:off x="8507867" y="4198719"/>
            <a:ext cx="1560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Center for Nanoscale Science and Technology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4D763-4E78-6146-BC8F-46813D75D13B}"/>
              </a:ext>
            </a:extLst>
          </p:cNvPr>
          <p:cNvSpPr/>
          <p:nvPr/>
        </p:nvSpPr>
        <p:spPr>
          <a:xfrm>
            <a:off x="6976872" y="3561054"/>
            <a:ext cx="1450646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B3B568-EB31-8944-943E-2B76F1466F7B}"/>
              </a:ext>
            </a:extLst>
          </p:cNvPr>
          <p:cNvSpPr txBox="1"/>
          <p:nvPr/>
        </p:nvSpPr>
        <p:spPr>
          <a:xfrm>
            <a:off x="6662336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Communication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8B28076-EC80-664B-B32A-28EC5FEFC8C7}"/>
              </a:ext>
            </a:extLst>
          </p:cNvPr>
          <p:cNvSpPr/>
          <p:nvPr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7E7FA77-5732-EB4C-87F5-7B805FE34A46}"/>
              </a:ext>
            </a:extLst>
          </p:cNvPr>
          <p:cNvSpPr txBox="1"/>
          <p:nvPr/>
        </p:nvSpPr>
        <p:spPr>
          <a:xfrm>
            <a:off x="5074836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Information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0355AFD-E12D-6F43-88AA-93386E027ABD}"/>
              </a:ext>
            </a:extLst>
          </p:cNvPr>
          <p:cNvSpPr/>
          <p:nvPr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F8F652-0A36-E74D-86A0-730E72C3A84E}"/>
              </a:ext>
            </a:extLst>
          </p:cNvPr>
          <p:cNvSpPr txBox="1"/>
          <p:nvPr/>
        </p:nvSpPr>
        <p:spPr>
          <a:xfrm>
            <a:off x="3500036" y="4198719"/>
            <a:ext cx="208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Engineering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59CCEE8-265E-9E4B-B528-4740374ECCAB}"/>
              </a:ext>
            </a:extLst>
          </p:cNvPr>
          <p:cNvSpPr/>
          <p:nvPr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8981B6-0D30-994F-868B-DA4C836ED7A0}"/>
              </a:ext>
            </a:extLst>
          </p:cNvPr>
          <p:cNvSpPr/>
          <p:nvPr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10">
            <a:extLst>
              <a:ext uri="{FF2B5EF4-FFF2-40B4-BE49-F238E27FC236}">
                <a16:creationId xmlns:a16="http://schemas.microsoft.com/office/drawing/2014/main" id="{5C9C16B3-210C-B043-941B-2BCED4B8A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6549" y="2348884"/>
            <a:ext cx="1402923" cy="140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5B3B17BB-B428-544F-86C8-F1F68191F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6872" y="2353774"/>
            <a:ext cx="1453896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False color SEM showing electrical testing of a carbon nanotube bundle using the nanoscale-positioning in-situ probe system. ">
            <a:extLst>
              <a:ext uri="{FF2B5EF4-FFF2-40B4-BE49-F238E27FC236}">
                <a16:creationId xmlns:a16="http://schemas.microsoft.com/office/drawing/2014/main" id="{DA375C84-93CF-8D4A-899F-EEA76BAD6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" b="-886"/>
          <a:stretch/>
        </p:blipFill>
        <p:spPr bwMode="auto">
          <a:xfrm>
            <a:off x="8582008" y="2346319"/>
            <a:ext cx="1399032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92C40D67-1097-D343-B9BE-D85D74FAE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173653" y="2348884"/>
            <a:ext cx="1399032" cy="139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>
            <a:extLst>
              <a:ext uri="{FF2B5EF4-FFF2-40B4-BE49-F238E27FC236}">
                <a16:creationId xmlns:a16="http://schemas.microsoft.com/office/drawing/2014/main" id="{E88D6925-0F2E-0341-A147-41D14A16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16970" y="2348884"/>
            <a:ext cx="1399013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6500C4B-36DF-BA4F-9E05-F07444736522}"/>
              </a:ext>
            </a:extLst>
          </p:cNvPr>
          <p:cNvSpPr txBox="1"/>
          <p:nvPr/>
        </p:nvSpPr>
        <p:spPr>
          <a:xfrm>
            <a:off x="2072917" y="4198719"/>
            <a:ext cx="176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Physical Measurement Laboratory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CD9B73-1D4F-FE4E-AB8E-AA59601D4CBD}"/>
              </a:ext>
            </a:extLst>
          </p:cNvPr>
          <p:cNvSpPr txBox="1"/>
          <p:nvPr/>
        </p:nvSpPr>
        <p:spPr>
          <a:xfrm>
            <a:off x="432382" y="4198719"/>
            <a:ext cx="183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Material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Measurement Laboratory</a:t>
            </a:r>
          </a:p>
        </p:txBody>
      </p:sp>
      <p:pic>
        <p:nvPicPr>
          <p:cNvPr id="71" name="Picture 8">
            <a:extLst>
              <a:ext uri="{FF2B5EF4-FFF2-40B4-BE49-F238E27FC236}">
                <a16:creationId xmlns:a16="http://schemas.microsoft.com/office/drawing/2014/main" id="{9EED324E-25BC-9147-BC52-FF58D33D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259313" y="2348884"/>
            <a:ext cx="1401578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DNA sequencing">
            <a:extLst>
              <a:ext uri="{FF2B5EF4-FFF2-40B4-BE49-F238E27FC236}">
                <a16:creationId xmlns:a16="http://schemas.microsoft.com/office/drawing/2014/main" id="{F88861C1-B7A2-E346-A5D6-F418DE5D8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527" y="2348884"/>
            <a:ext cx="1399032" cy="13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0C30A09-75D8-CE47-858A-E88D0129C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2E80D1C-9385-AE4C-89FA-77775F6AC94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9883E8DA-BC8F-7C4D-8999-59315899572C}"/>
              </a:ext>
            </a:extLst>
          </p:cNvPr>
          <p:cNvSpPr txBox="1">
            <a:spLocks/>
          </p:cNvSpPr>
          <p:nvPr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Laboratory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672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8E294D5-A8C2-AD47-B9A0-71D08EA05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5B3A54-C7E7-B542-9D0D-A3CEDD85ED94}"/>
              </a:ext>
            </a:extLst>
          </p:cNvPr>
          <p:cNvSpPr/>
          <p:nvPr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C9AD0-C5DF-884B-8914-04B5744EC10A}"/>
              </a:ext>
            </a:extLst>
          </p:cNvPr>
          <p:cNvSpPr txBox="1"/>
          <p:nvPr/>
        </p:nvSpPr>
        <p:spPr>
          <a:xfrm>
            <a:off x="1658685" y="1834991"/>
            <a:ext cx="9098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STAY IN TOUCH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6E2D3A-3375-AE4F-9E05-7D030800E664}"/>
              </a:ext>
            </a:extLst>
          </p:cNvPr>
          <p:cNvSpPr txBox="1"/>
          <p:nvPr/>
        </p:nvSpPr>
        <p:spPr>
          <a:xfrm>
            <a:off x="4014631" y="3528737"/>
            <a:ext cx="4387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CONTACT US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127BD9-D6D1-C646-ACAC-966CF54B085B}"/>
              </a:ext>
            </a:extLst>
          </p:cNvPr>
          <p:cNvCxnSpPr>
            <a:cxnSpLocks/>
          </p:cNvCxnSpPr>
          <p:nvPr/>
        </p:nvCxnSpPr>
        <p:spPr>
          <a:xfrm>
            <a:off x="1742741" y="3283198"/>
            <a:ext cx="8788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A8313A-768B-B94C-A24C-8CD9C34E5C51}"/>
              </a:ext>
            </a:extLst>
          </p:cNvPr>
          <p:cNvSpPr txBox="1"/>
          <p:nvPr/>
        </p:nvSpPr>
        <p:spPr>
          <a:xfrm>
            <a:off x="7846955" y="4830528"/>
            <a:ext cx="228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@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usnistgov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D5F27-B59A-4444-88AA-8E14B07BA7CA}"/>
              </a:ext>
            </a:extLst>
          </p:cNvPr>
          <p:cNvSpPr txBox="1"/>
          <p:nvPr/>
        </p:nvSpPr>
        <p:spPr>
          <a:xfrm>
            <a:off x="3539369" y="4830527"/>
            <a:ext cx="166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NIST.gov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CC37E2-5E62-3A4D-AF8E-33213B1779C9}"/>
              </a:ext>
            </a:extLst>
          </p:cNvPr>
          <p:cNvSpPr/>
          <p:nvPr/>
        </p:nvSpPr>
        <p:spPr>
          <a:xfrm>
            <a:off x="2598617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1E3661-6280-5246-961F-7B1856B1C693}"/>
              </a:ext>
            </a:extLst>
          </p:cNvPr>
          <p:cNvSpPr/>
          <p:nvPr/>
        </p:nvSpPr>
        <p:spPr>
          <a:xfrm>
            <a:off x="690620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E182D0-1774-8449-A0AD-DF922D7172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14" y="4561416"/>
            <a:ext cx="974555" cy="907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67E0AB-A1DD-4241-B947-D0EB6EDE8F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05" y="4652443"/>
            <a:ext cx="779059" cy="7255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422337E-F3BC-AF44-8B4F-3C71D0123507}"/>
              </a:ext>
            </a:extLst>
          </p:cNvPr>
          <p:cNvSpPr/>
          <p:nvPr/>
        </p:nvSpPr>
        <p:spPr>
          <a:xfrm>
            <a:off x="5983566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3AA7D5-2DB8-5D45-8023-5DDCE4B0D01D}"/>
              </a:ext>
            </a:extLst>
          </p:cNvPr>
          <p:cNvSpPr/>
          <p:nvPr/>
        </p:nvSpPr>
        <p:spPr>
          <a:xfrm>
            <a:off x="507740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BE51CF-2ABA-1149-B4EE-E8D43619FA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694" y="4749713"/>
            <a:ext cx="510664" cy="487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699CD-AE14-D44F-B6F0-756B9CBE2D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56" y="4749713"/>
            <a:ext cx="225940" cy="4879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44C22B-3097-5540-BBD9-95E97CCE8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9563" y="346642"/>
            <a:ext cx="3831741" cy="5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8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 userDrawn="1"/>
        </p:nvSpPr>
        <p:spPr>
          <a:xfrm>
            <a:off x="0" y="0"/>
            <a:ext cx="12191999" cy="939540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799A77-F852-864D-8D2E-6A3FA2BF0990}"/>
              </a:ext>
            </a:extLst>
          </p:cNvPr>
          <p:cNvCxnSpPr>
            <a:cxnSpLocks/>
          </p:cNvCxnSpPr>
          <p:nvPr userDrawn="1"/>
        </p:nvCxnSpPr>
        <p:spPr>
          <a:xfrm>
            <a:off x="0" y="947513"/>
            <a:ext cx="12192000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B7A4723-1AEC-AA11-DCE3-2293BA3681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251" y="-24584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76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091F42-D043-2D40-AF98-6BB2A82D04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7B43AF-6FA8-604C-9658-6C886FE656D4}"/>
              </a:ext>
            </a:extLst>
          </p:cNvPr>
          <p:cNvSpPr/>
          <p:nvPr/>
        </p:nvSpPr>
        <p:spPr>
          <a:xfrm>
            <a:off x="878529" y="1035902"/>
            <a:ext cx="10475271" cy="4765519"/>
          </a:xfrm>
          <a:prstGeom prst="rect">
            <a:avLst/>
          </a:prstGeom>
          <a:solidFill>
            <a:srgbClr val="061D37">
              <a:alpha val="87843"/>
            </a:srgbClr>
          </a:solidFill>
          <a:ln>
            <a:solidFill>
              <a:srgbClr val="45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FF144-A874-8D40-9673-63158A6E1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8313" y="2338891"/>
            <a:ext cx="8932127" cy="2355772"/>
          </a:xfrm>
        </p:spPr>
        <p:txBody>
          <a:bodyPr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520036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6CED82-5791-46E1-8CC4-4CC3516D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2EC47-6A1C-4607-BD10-E6015C1942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74" y="152400"/>
            <a:ext cx="11632111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72" y="1295400"/>
            <a:ext cx="11632112" cy="4953000"/>
          </a:xfrm>
        </p:spPr>
        <p:txBody>
          <a:bodyPr/>
          <a:lstStyle>
            <a:lvl1pPr marL="82296" indent="0">
              <a:buNone/>
              <a:defRPr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01983" y="6318024"/>
            <a:ext cx="609600" cy="311377"/>
          </a:xfrm>
        </p:spPr>
        <p:txBody>
          <a:bodyPr/>
          <a:lstStyle>
            <a:lvl1pPr algn="r">
              <a:defRPr/>
            </a:lvl1pPr>
          </a:lstStyle>
          <a:p>
            <a:fld id="{E3AABB02-6E97-3343-AB8E-40AFA44E05A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279472" y="1069106"/>
            <a:ext cx="10164437" cy="1419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279474" y="6248400"/>
            <a:ext cx="10164437" cy="1419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3200" y="6339534"/>
            <a:ext cx="8274929" cy="29181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GSICS Mini Virtual Lunar Workshop, November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4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36F84-A056-024D-8256-6D325175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A5B2-AEAF-314E-8AAC-F702653A4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515DB-95E6-C443-858B-86A26AE7D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84E01-FA1D-DF4D-8154-31A9A186127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10BC-EA5B-B342-BB67-E3B44DFF4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EFDFB-58EC-8343-9988-C1A633F1A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89" r:id="rId16"/>
    <p:sldLayoutId id="2147483667" r:id="rId17"/>
    <p:sldLayoutId id="2147483668" r:id="rId18"/>
    <p:sldLayoutId id="2147483669" r:id="rId19"/>
    <p:sldLayoutId id="2147483690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88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7E6D8F-FDEF-9D30-00BE-FCBA7495D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65CFC-9332-9450-8FC7-3EE18DC4C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7CCF6-6081-C727-230C-4C8C9C6023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C6513-150C-4762-893D-4D4C95DFA9E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3D0CA-ED2F-2EA0-FF91-7A0B11705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56822-22F3-0C2B-7B0B-3CB69E49D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AC32F-119A-4AEB-B962-18427F80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36F84-A056-024D-8256-6D325175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A5B2-AEAF-314E-8AAC-F702653A4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515DB-95E6-C443-858B-86A26AE7D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10BC-EA5B-B342-BB67-E3B44DFF4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GSICS Mini Virtual Lunar Workshop, November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EFDFB-58EC-8343-9988-C1A633F1A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2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6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0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png"/><Relationship Id="rId5" Type="http://schemas.openxmlformats.org/officeDocument/2006/relationships/hyperlink" Target="irradiance_vs_airmass.html" TargetMode="External"/><Relationship Id="rId4" Type="http://schemas.openxmlformats.org/officeDocument/2006/relationships/image" Target="../media/image6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8F9834A-143F-AF3E-44C3-4D8537F23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CAAAE-C50A-6EB9-04C7-99921948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3" y="365125"/>
            <a:ext cx="8585200" cy="1633008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Update on MLO-LUSI</a:t>
            </a:r>
            <a:endParaRPr lang="en-US" sz="40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D0190AD-49DC-76C4-B9EA-360229B8A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4645" y="2223584"/>
            <a:ext cx="4749799" cy="2594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Steve Maxwell</a:t>
            </a:r>
          </a:p>
          <a:p>
            <a:pPr marL="0" indent="0">
              <a:buNone/>
            </a:pPr>
            <a:r>
              <a:rPr lang="en-US" sz="2000" dirty="0"/>
              <a:t>John Woodward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550E0-8D4A-1B79-E256-2B0864F8BB51}"/>
              </a:ext>
            </a:extLst>
          </p:cNvPr>
          <p:cNvSpPr txBox="1"/>
          <p:nvPr/>
        </p:nvSpPr>
        <p:spPr>
          <a:xfrm>
            <a:off x="-73514" y="6693358"/>
            <a:ext cx="3031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of MLO-LUSI Courtesy Chris Erickson/Summit Kinetics</a:t>
            </a:r>
          </a:p>
        </p:txBody>
      </p:sp>
      <p:pic>
        <p:nvPicPr>
          <p:cNvPr id="4" name="Picture 8" descr="https://arcstone.larc.nasa.gov/images/page-graphics/team-logos/NIST_logo.png">
            <a:extLst>
              <a:ext uri="{FF2B5EF4-FFF2-40B4-BE49-F238E27FC236}">
                <a16:creationId xmlns:a16="http://schemas.microsoft.com/office/drawing/2014/main" id="{426E5C4E-E3C1-57CA-1E5B-80D14650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5502" y="6030877"/>
            <a:ext cx="1634929" cy="6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22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F390-877D-4A51-BF28-D70F19D4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Mauna Loa Observatory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F2188C-515C-44C9-8498-F51EAFC77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84" y="1274361"/>
            <a:ext cx="6999462" cy="48361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F561E-D3CF-4377-8A33-A91CB275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CEF4F408-8D9F-4748-9415-3DA16A7BF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054" y="1563860"/>
            <a:ext cx="2838068" cy="21285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912F3A-2143-47E4-BD82-BFA6ADF21125}"/>
              </a:ext>
            </a:extLst>
          </p:cNvPr>
          <p:cNvCxnSpPr/>
          <p:nvPr/>
        </p:nvCxnSpPr>
        <p:spPr>
          <a:xfrm flipH="1" flipV="1">
            <a:off x="4515293" y="3083442"/>
            <a:ext cx="4288465" cy="1559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55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1448-2958-40F4-AD9C-C2C290F82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Mauna Loa Observatory – NYT 1956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D3A393-96D5-49BA-B52C-2CB2F66F2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0" y="1518888"/>
            <a:ext cx="11631613" cy="45060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CB7C4-B72D-4694-93CB-05109C07E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0A1DA7-DF2B-4C40-B200-D67E1A561FCB}"/>
              </a:ext>
            </a:extLst>
          </p:cNvPr>
          <p:cNvSpPr/>
          <p:nvPr/>
        </p:nvSpPr>
        <p:spPr>
          <a:xfrm>
            <a:off x="279474" y="3005093"/>
            <a:ext cx="1511748" cy="2888403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D1B5E0-73D3-48BF-ADCB-E2DFB7BA4FE7}"/>
              </a:ext>
            </a:extLst>
          </p:cNvPr>
          <p:cNvSpPr/>
          <p:nvPr/>
        </p:nvSpPr>
        <p:spPr>
          <a:xfrm>
            <a:off x="1791222" y="1862201"/>
            <a:ext cx="1402915" cy="799579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A3D1C1-4976-4A4B-B4F5-163F388817CE}"/>
              </a:ext>
            </a:extLst>
          </p:cNvPr>
          <p:cNvSpPr/>
          <p:nvPr/>
        </p:nvSpPr>
        <p:spPr>
          <a:xfrm>
            <a:off x="1791222" y="3444659"/>
            <a:ext cx="1402915" cy="388305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1E89A-DA76-43B0-8A8C-3B32A21D7CF7}"/>
              </a:ext>
            </a:extLst>
          </p:cNvPr>
          <p:cNvSpPr/>
          <p:nvPr/>
        </p:nvSpPr>
        <p:spPr>
          <a:xfrm>
            <a:off x="3194137" y="1655526"/>
            <a:ext cx="1402915" cy="388305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D664F-DED3-4B82-8321-8FBB35BEBA75}"/>
              </a:ext>
            </a:extLst>
          </p:cNvPr>
          <p:cNvSpPr/>
          <p:nvPr/>
        </p:nvSpPr>
        <p:spPr>
          <a:xfrm>
            <a:off x="10400778" y="3251498"/>
            <a:ext cx="1510235" cy="58146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8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D8543-2C3C-4972-9A49-5931530D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Mauna Loa and the International Geophysical Year 1957-58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018E3E-0E2C-44FD-B5F9-C6A3CB0EA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41" y="1365024"/>
            <a:ext cx="4911655" cy="4953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35B14-8B98-4B1B-A588-9170D01C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5975EB-993E-449B-B47A-E1C275D62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537" y="3384698"/>
            <a:ext cx="2228259" cy="4767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7553C3-F94E-4252-91F9-3C72D9144E19}"/>
              </a:ext>
            </a:extLst>
          </p:cNvPr>
          <p:cNvCxnSpPr/>
          <p:nvPr/>
        </p:nvCxnSpPr>
        <p:spPr>
          <a:xfrm flipV="1">
            <a:off x="2317898" y="3384698"/>
            <a:ext cx="1613639" cy="8470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A41471-27E1-475E-9226-DF38CC295200}"/>
              </a:ext>
            </a:extLst>
          </p:cNvPr>
          <p:cNvCxnSpPr>
            <a:cxnSpLocks/>
          </p:cNvCxnSpPr>
          <p:nvPr/>
        </p:nvCxnSpPr>
        <p:spPr>
          <a:xfrm flipV="1">
            <a:off x="2317898" y="3841524"/>
            <a:ext cx="1613639" cy="4549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C59B1B94-812A-45EF-AF1A-E408912E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55" y="4476372"/>
            <a:ext cx="3475712" cy="160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86DE99-5562-4274-8C72-3BA3E013C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055" y="1838102"/>
            <a:ext cx="2695951" cy="1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6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C50A-B8E7-4F48-AF5F-8EF4B5A4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MLO-LUSI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B5172-160F-4C94-8A1A-8E8D2223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6DDC4AC-C7ED-4D80-9B21-9C46A1EDB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1595" y="1875442"/>
            <a:ext cx="4835107" cy="3225626"/>
          </a:xfrm>
        </p:spPr>
      </p:pic>
      <p:sp>
        <p:nvSpPr>
          <p:cNvPr id="3" name="TextBox 2"/>
          <p:cNvSpPr txBox="1"/>
          <p:nvPr/>
        </p:nvSpPr>
        <p:spPr>
          <a:xfrm>
            <a:off x="10306684" y="5117500"/>
            <a:ext cx="130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sketch</a:t>
            </a:r>
          </a:p>
        </p:txBody>
      </p:sp>
      <p:sp>
        <p:nvSpPr>
          <p:cNvPr id="5" name="Rectangle 4"/>
          <p:cNvSpPr/>
          <p:nvPr/>
        </p:nvSpPr>
        <p:spPr>
          <a:xfrm>
            <a:off x="448246" y="1641595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2017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Permission to use MLO as a site requested, initially rejected. Quick Travel to Hawaii secured permission to do a test deployment and signed a cooperative agreement. 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December 2017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Test deployment completed. Site selection done. Learned about working at site (spectrographs too cold to work!)​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2018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 NOAA began discussions with Hawaii State Historic Preservation Organization. NOAA Commissioned an archaeological site survey and began a process to get permission. This also involved soliciting public comments on our draft site plan.​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2019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Historic Windstorm at Mauna Kea…</a:t>
            </a:r>
            <a:endParaRPr lang="en-US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2019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 NOAA gave green light for us to put out request for bids, did second deployment to get more skill at using the site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Contract went out January of 2020…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76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7BA04-E342-4BD5-9E16-3AA87C4D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851147-C594-4ECA-A85E-C75475122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6349" y="1680354"/>
            <a:ext cx="2762636" cy="25149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5D50F-F605-46E0-8E1F-B004CBCC3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7BBA2-21E0-477B-92FD-5C86B55E3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167" y="1404081"/>
            <a:ext cx="2994506" cy="279122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D5EED5-0985-4077-B2EB-0FA68DF1AD82}"/>
              </a:ext>
            </a:extLst>
          </p:cNvPr>
          <p:cNvCxnSpPr/>
          <p:nvPr/>
        </p:nvCxnSpPr>
        <p:spPr>
          <a:xfrm flipH="1" flipV="1">
            <a:off x="4318907" y="4041321"/>
            <a:ext cx="930729" cy="816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2B6E0F-6FAE-4BE5-BCA0-14EF90C7C623}"/>
              </a:ext>
            </a:extLst>
          </p:cNvPr>
          <p:cNvCxnSpPr>
            <a:cxnSpLocks/>
          </p:cNvCxnSpPr>
          <p:nvPr/>
        </p:nvCxnSpPr>
        <p:spPr>
          <a:xfrm flipV="1">
            <a:off x="6018028" y="4041322"/>
            <a:ext cx="1514166" cy="816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D68013-AEC9-4B6E-A68F-75823FDDB486}"/>
              </a:ext>
            </a:extLst>
          </p:cNvPr>
          <p:cNvSpPr txBox="1"/>
          <p:nvPr/>
        </p:nvSpPr>
        <p:spPr>
          <a:xfrm>
            <a:off x="3196856" y="4857750"/>
            <a:ext cx="5358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poured concrete footings to resist overturning per ASCE 7-16 risk category I  (280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base wind speed)</a:t>
            </a:r>
          </a:p>
        </p:txBody>
      </p:sp>
    </p:spTree>
    <p:extLst>
      <p:ext uri="{BB962C8B-B14F-4D97-AF65-F5344CB8AC3E}">
        <p14:creationId xmlns:p14="http://schemas.microsoft.com/office/powerpoint/2010/main" val="3965313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0A25-5DC5-4F58-B85D-DCFC46EF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2021-2022 Construction – manual excavation</a:t>
            </a:r>
          </a:p>
        </p:txBody>
      </p:sp>
      <p:pic>
        <p:nvPicPr>
          <p:cNvPr id="6" name="Content Placeholder 5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9F446640-640D-4911-AFAB-351F8AB43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662" y="1263017"/>
            <a:ext cx="6478385" cy="48587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E0E79-9B0F-407B-BC4C-B8B9D16D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24EB9-E724-483E-B367-70AA7EEB1AEF}"/>
              </a:ext>
            </a:extLst>
          </p:cNvPr>
          <p:cNvSpPr txBox="1"/>
          <p:nvPr/>
        </p:nvSpPr>
        <p:spPr>
          <a:xfrm>
            <a:off x="7011609" y="1545265"/>
            <a:ext cx="4676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Crew of 4 to 5 people digging with hand shovels,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 jackhammers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under hut was ok and mostly loose soil and small rocks.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under dome was a mixture of “clinkers,” voids, and “blue rock”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unweathered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basalt)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350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ground, person, rock&#10;&#10;Description automatically generated">
            <a:extLst>
              <a:ext uri="{FF2B5EF4-FFF2-40B4-BE49-F238E27FC236}">
                <a16:creationId xmlns:a16="http://schemas.microsoft.com/office/drawing/2014/main" id="{02054A3B-0654-46D7-B968-9FB918FDE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61" y="1263017"/>
            <a:ext cx="6478385" cy="4858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E80A25-5DC5-4F58-B85D-DCFC46EF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– prep for hut installation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E0E79-9B0F-407B-BC4C-B8B9D16D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772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0A25-5DC5-4F58-B85D-DCFC46EF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– hut installation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E0E79-9B0F-407B-BC4C-B8B9D16D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9702D-93E0-405F-81A5-AE635C88C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325" y="3886201"/>
            <a:ext cx="3048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AF00A0-8845-4C69-A17E-A85513713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594" y="1281666"/>
            <a:ext cx="3048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931E5C-4B09-4C23-B471-71A1DB684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325" y="1281666"/>
            <a:ext cx="3048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0916F4-2962-45C6-912D-3D8A99314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594" y="3886201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46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E4EC-C718-4690-8D64-883593D4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– dome and pier</a:t>
            </a:r>
          </a:p>
        </p:txBody>
      </p:sp>
      <p:pic>
        <p:nvPicPr>
          <p:cNvPr id="6" name="Content Placeholder 5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67495A63-1FEE-4ED6-9AEC-B6A015000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6071" y="1280147"/>
            <a:ext cx="3595915" cy="26969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B6B10-82D9-477B-9A31-6665E0AB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sky, outdoor, barrel, close&#10;&#10;Description automatically generated">
            <a:extLst>
              <a:ext uri="{FF2B5EF4-FFF2-40B4-BE49-F238E27FC236}">
                <a16:creationId xmlns:a16="http://schemas.microsoft.com/office/drawing/2014/main" id="{F4DCFA2B-4298-45C1-8AD1-41DDE3564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74" y="1195087"/>
            <a:ext cx="3595915" cy="2696936"/>
          </a:xfrm>
          <a:prstGeom prst="rect">
            <a:avLst/>
          </a:prstGeom>
        </p:spPr>
      </p:pic>
      <p:pic>
        <p:nvPicPr>
          <p:cNvPr id="10" name="Picture 9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BB15E83A-2CB3-4F2B-9DD0-424DFAFB4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805" y="3240128"/>
            <a:ext cx="2184768" cy="2913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03AEB6-7A34-4F20-A63E-06F03C7C85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t="38294" b="-1"/>
          <a:stretch/>
        </p:blipFill>
        <p:spPr>
          <a:xfrm>
            <a:off x="6994531" y="3736524"/>
            <a:ext cx="2937272" cy="241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09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F1DA44A-36C4-4E1D-8C79-4BF433A34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4" r="-20844"/>
          <a:stretch/>
        </p:blipFill>
        <p:spPr>
          <a:xfrm>
            <a:off x="116551" y="1498323"/>
            <a:ext cx="4386943" cy="3290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893BAD-145A-4E42-A361-C82E6DD7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Feb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18993-1E3C-4D1A-A464-1EC3172B1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60189-190E-4B32-8FD8-3136329CDA2A}"/>
              </a:ext>
            </a:extLst>
          </p:cNvPr>
          <p:cNvSpPr txBox="1"/>
          <p:nvPr/>
        </p:nvSpPr>
        <p:spPr>
          <a:xfrm>
            <a:off x="7172785" y="1845752"/>
            <a:ext cx="46735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computer and electronics in rack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Calibration 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 under control with temporary networking and site</a:t>
            </a:r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-provided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Telescope mount polar aligned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F864A99-652B-42B4-81EB-1F658D4EA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866" y="1465667"/>
            <a:ext cx="2529041" cy="33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17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A4DA-E2D3-45DB-A34A-4D0BA108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MLO-LUSI Goals</a:t>
            </a:r>
          </a:p>
        </p:txBody>
      </p:sp>
      <p:pic>
        <p:nvPicPr>
          <p:cNvPr id="29" name="Content Placeholder 7">
            <a:extLst>
              <a:ext uri="{FF2B5EF4-FFF2-40B4-BE49-F238E27FC236}">
                <a16:creationId xmlns:a16="http://schemas.microsoft.com/office/drawing/2014/main" id="{5A9ECAD1-3159-4AE8-9C88-B4D6544F6B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99708" y="3429000"/>
            <a:ext cx="3340328" cy="25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3EA49F-920C-4CD1-AEA7-2E5E60D57883}"/>
              </a:ext>
            </a:extLst>
          </p:cNvPr>
          <p:cNvSpPr txBox="1"/>
          <p:nvPr/>
        </p:nvSpPr>
        <p:spPr>
          <a:xfrm>
            <a:off x="7222129" y="1249466"/>
            <a:ext cx="4449747" cy="4821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To collect a high spectral resolution, SI-traceable dataset of the lunar spectral irradiance in the visible, near-infrared, and short-wave infrared over a densely sampled and broad range of sun-moon-observer configurations.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To collect measurements sufficient to enable lunar spectral irradiance model redevelopment.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To advance the metrology of lunar spectral irradiance measurement (e.g., testing new calibration techniques, identifying systematics that may apply to systems such as air-LUSI, etc.).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/>
              <a:t>To identify and pursue scientific measurements enabled by a semi-permanent lunar observatory (e.g., lunar polarization – required for spectroscopic satellite instruments, nighttime aerosols)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9C4CD5-D6B3-48F2-B5BA-3EB8B6EF0286}"/>
              </a:ext>
            </a:extLst>
          </p:cNvPr>
          <p:cNvCxnSpPr>
            <a:cxnSpLocks/>
          </p:cNvCxnSpPr>
          <p:nvPr/>
        </p:nvCxnSpPr>
        <p:spPr>
          <a:xfrm>
            <a:off x="7222129" y="1579721"/>
            <a:ext cx="0" cy="4405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09723-AA62-4E32-B4D7-D9EDBD59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A machine on the road&#10;&#10;Description automatically generated with low confidence">
            <a:extLst>
              <a:ext uri="{FF2B5EF4-FFF2-40B4-BE49-F238E27FC236}">
                <a16:creationId xmlns:a16="http://schemas.microsoft.com/office/drawing/2014/main" id="{1CBDFFE5-60E5-4D47-8574-898446D1A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8924" y="1431488"/>
            <a:ext cx="3340328" cy="2505246"/>
          </a:xfrm>
        </p:spPr>
      </p:pic>
    </p:spTree>
    <p:extLst>
      <p:ext uri="{BB962C8B-B14F-4D97-AF65-F5344CB8AC3E}">
        <p14:creationId xmlns:p14="http://schemas.microsoft.com/office/powerpoint/2010/main" val="3465515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C7D8-0227-4D7E-B86F-EBC843DD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2022</a:t>
            </a:r>
          </a:p>
        </p:txBody>
      </p:sp>
      <p:pic>
        <p:nvPicPr>
          <p:cNvPr id="6" name="Content Placeholder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7161578-9E14-460E-9489-0DA1B6A3F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10" y="1532358"/>
            <a:ext cx="4737101" cy="35528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7A4A5-4D64-4337-B422-2520E844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C55E7BA-965B-4C5A-8753-68E69FA85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2852" y="1533048"/>
            <a:ext cx="4948731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C0B408-4DE4-451F-894F-7D89294CBC6A}"/>
              </a:ext>
            </a:extLst>
          </p:cNvPr>
          <p:cNvSpPr txBox="1"/>
          <p:nvPr/>
        </p:nvSpPr>
        <p:spPr>
          <a:xfrm>
            <a:off x="297610" y="5054122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B8B30D-D431-4246-B102-22F76DCC0EC6}"/>
              </a:ext>
            </a:extLst>
          </p:cNvPr>
          <p:cNvSpPr txBox="1"/>
          <p:nvPr/>
        </p:nvSpPr>
        <p:spPr>
          <a:xfrm>
            <a:off x="8136081" y="5085873"/>
            <a:ext cx="385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2022, C. Erickson/Summit Kinetics</a:t>
            </a:r>
          </a:p>
        </p:txBody>
      </p:sp>
      <p:pic>
        <p:nvPicPr>
          <p:cNvPr id="12" name="Picture 11" descr="A picture containing window, display, flat, picture frame&#10;&#10;Description automatically generated">
            <a:extLst>
              <a:ext uri="{FF2B5EF4-FFF2-40B4-BE49-F238E27FC236}">
                <a16:creationId xmlns:a16="http://schemas.microsoft.com/office/drawing/2014/main" id="{7A9D110E-3277-4E4F-BB8E-6F21C705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696" y="3980030"/>
            <a:ext cx="2912269" cy="2184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53BA3E-AEE0-4685-84D4-94C84F8B6472}"/>
              </a:ext>
            </a:extLst>
          </p:cNvPr>
          <p:cNvSpPr txBox="1"/>
          <p:nvPr/>
        </p:nvSpPr>
        <p:spPr>
          <a:xfrm>
            <a:off x="5068738" y="6164232"/>
            <a:ext cx="184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D4D49D-4323-4C1B-A2BA-CC2E7BDBCA2E}"/>
              </a:ext>
            </a:extLst>
          </p:cNvPr>
          <p:cNvSpPr txBox="1"/>
          <p:nvPr/>
        </p:nvSpPr>
        <p:spPr>
          <a:xfrm>
            <a:off x="1424412" y="5058571"/>
            <a:ext cx="175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from dome</a:t>
            </a:r>
          </a:p>
        </p:txBody>
      </p:sp>
    </p:spTree>
    <p:extLst>
      <p:ext uri="{BB962C8B-B14F-4D97-AF65-F5344CB8AC3E}">
        <p14:creationId xmlns:p14="http://schemas.microsoft.com/office/powerpoint/2010/main" val="554273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574B-AA20-3CB1-C80C-D5D9C080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from NIST – September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6B78C-7690-CDBB-B0A9-5E006E59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BB02-6E97-3343-AB8E-40AFA44E05A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29026FA0-C03F-B2BE-AE61-05D5BF58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639774"/>
            <a:ext cx="30194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A46F26D6-739D-5949-9430-66A1D59AA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201749"/>
            <a:ext cx="39147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055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140BF-BBEA-3BBE-C0FE-747FA6FEC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2022 tracking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2DB85-050D-E75F-91FB-91253020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BB02-6E97-3343-AB8E-40AFA44E05A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7102E7D-DED9-46A1-4EE3-A2DC6D326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277" y="1696581"/>
            <a:ext cx="2790149" cy="2686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AC628-F1FE-04C7-8BA2-796E2ADBE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472" y="1754566"/>
            <a:ext cx="4014028" cy="2744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17F52-94AD-5CE8-4446-E4E7E4DCF858}"/>
              </a:ext>
            </a:extLst>
          </p:cNvPr>
          <p:cNvSpPr txBox="1"/>
          <p:nvPr/>
        </p:nvSpPr>
        <p:spPr>
          <a:xfrm>
            <a:off x="2047148" y="498933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0070C0"/>
                </a:solidFill>
              </a:rPr>
              <a:t>August 2022</a:t>
            </a:r>
            <a:r>
              <a:rPr lang="en-US" sz="1800" dirty="0">
                <a:solidFill>
                  <a:srgbClr val="0070C0"/>
                </a:solidFill>
              </a:rPr>
              <a:t>, final trip and initial commissioning.</a:t>
            </a:r>
          </a:p>
          <a:p>
            <a:r>
              <a:rPr lang="en-US" sz="1800" i="1" dirty="0">
                <a:solidFill>
                  <a:srgbClr val="0070C0"/>
                </a:solidFill>
              </a:rPr>
              <a:t>September 2022</a:t>
            </a:r>
            <a:r>
              <a:rPr lang="en-US" sz="1800" dirty="0">
                <a:solidFill>
                  <a:srgbClr val="0070C0"/>
                </a:solidFill>
              </a:rPr>
              <a:t>, lunar data acquired remotely. Developed algorithms for ensuring camera alignment and adapted air-LUSI tracking algorithm for MLO</a:t>
            </a:r>
          </a:p>
        </p:txBody>
      </p:sp>
    </p:spTree>
    <p:extLst>
      <p:ext uri="{BB962C8B-B14F-4D97-AF65-F5344CB8AC3E}">
        <p14:creationId xmlns:p14="http://schemas.microsoft.com/office/powerpoint/2010/main" val="850189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C9FAF-FAB8-7345-1DD8-4AD124856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2022 Data acquisition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BDAE0-7812-EFDD-7568-1DE2724F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BB02-6E97-3343-AB8E-40AFA44E05A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716E45-19BE-8BE5-39C8-7A7D5821D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74" y="1365024"/>
            <a:ext cx="6365822" cy="495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A9D48B-74C0-71DB-1E65-4458D32570BA}"/>
              </a:ext>
            </a:extLst>
          </p:cNvPr>
          <p:cNvSpPr txBox="1"/>
          <p:nvPr/>
        </p:nvSpPr>
        <p:spPr>
          <a:xfrm>
            <a:off x="7548424" y="4184231"/>
            <a:ext cx="35456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70C0"/>
                </a:solidFill>
              </a:rPr>
              <a:t>October 2022</a:t>
            </a:r>
            <a:r>
              <a:rPr lang="en-US" sz="1800" dirty="0">
                <a:solidFill>
                  <a:srgbClr val="0070C0"/>
                </a:solidFill>
              </a:rPr>
              <a:t>, weather sensor failure and repair by contractor</a:t>
            </a:r>
          </a:p>
          <a:p>
            <a:endParaRPr lang="en-US" sz="1800" dirty="0">
              <a:solidFill>
                <a:srgbClr val="0070C0"/>
              </a:solidFill>
            </a:endParaRPr>
          </a:p>
          <a:p>
            <a:r>
              <a:rPr lang="en-US" sz="1800" i="1" dirty="0">
                <a:solidFill>
                  <a:srgbClr val="0070C0"/>
                </a:solidFill>
              </a:rPr>
              <a:t>November 2022</a:t>
            </a:r>
            <a:r>
              <a:rPr lang="en-US" sz="1800" dirty="0">
                <a:solidFill>
                  <a:srgbClr val="0070C0"/>
                </a:solidFill>
              </a:rPr>
              <a:t>, ongoing development of automation scripts and planning logic. Acquisition of several nights of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CDF5A5-B85E-F8B7-FCF6-CE963826DBFA}"/>
              </a:ext>
            </a:extLst>
          </p:cNvPr>
          <p:cNvGrpSpPr/>
          <p:nvPr/>
        </p:nvGrpSpPr>
        <p:grpSpPr>
          <a:xfrm>
            <a:off x="7284212" y="1365024"/>
            <a:ext cx="4074097" cy="2414572"/>
            <a:chOff x="6761688" y="1589916"/>
            <a:chExt cx="4074097" cy="24145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908F05-8995-EE60-76BD-658391DAF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1688" y="1589916"/>
              <a:ext cx="4074097" cy="24145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6780B0-F3D5-52BD-32DD-F86C0D955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99960" y="2657870"/>
              <a:ext cx="715595" cy="596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52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F338-CC30-8DBE-66E4-A4191F58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Eruption in November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953AD-BAC6-86A0-17D7-867B3953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BB02-6E97-3343-AB8E-40AFA44E05A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A76F90-A042-5046-4581-AB2C2F14E6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06" y="2916749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or photograph lava channel">
            <a:extLst>
              <a:ext uri="{FF2B5EF4-FFF2-40B4-BE49-F238E27FC236}">
                <a16:creationId xmlns:a16="http://schemas.microsoft.com/office/drawing/2014/main" id="{7FCA0656-2321-3A4C-D39F-6CABBE1E8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9" y="1162050"/>
            <a:ext cx="5059362" cy="337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5D613-B7F9-88DE-3353-A57ACC793635}"/>
              </a:ext>
            </a:extLst>
          </p:cNvPr>
          <p:cNvSpPr txBox="1"/>
          <p:nvPr/>
        </p:nvSpPr>
        <p:spPr>
          <a:xfrm>
            <a:off x="368300" y="50755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</a:rPr>
              <a:t>November 27, 2022</a:t>
            </a:r>
            <a:r>
              <a:rPr lang="en-US" sz="1800" dirty="0">
                <a:solidFill>
                  <a:srgbClr val="FF0000"/>
                </a:solidFill>
              </a:rPr>
              <a:t>, Mauna Loa erupts for first time in 38 years. Covers 1.8 km of road to a depth of up to 15 meters, destroys power lines. </a:t>
            </a:r>
          </a:p>
        </p:txBody>
      </p:sp>
    </p:spTree>
    <p:extLst>
      <p:ext uri="{BB962C8B-B14F-4D97-AF65-F5344CB8AC3E}">
        <p14:creationId xmlns:p14="http://schemas.microsoft.com/office/powerpoint/2010/main" val="1540356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F21DEB-B5ED-C277-F05C-3FC6777A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MLO LUSI – January 2023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765CA62-6EB8-700F-B66D-1EB81F121C3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129449" y="1042334"/>
            <a:ext cx="4417996" cy="552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20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7582-8023-4734-B228-66D437C2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2DAB0-ABE2-450E-81CB-E90D6625AD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788" y="1314818"/>
            <a:ext cx="11631613" cy="5156200"/>
          </a:xfrm>
        </p:spPr>
        <p:txBody>
          <a:bodyPr/>
          <a:lstStyle/>
          <a:p>
            <a:r>
              <a:rPr lang="en-US" dirty="0"/>
              <a:t>MLO Staff makes regular site trips to take measurements for observatory core mission</a:t>
            </a:r>
          </a:p>
          <a:p>
            <a:r>
              <a:rPr lang="en-US" dirty="0"/>
              <a:t>Some groups have put in off-grid solar power via helicopter</a:t>
            </a:r>
          </a:p>
          <a:p>
            <a:r>
              <a:rPr lang="en-US" dirty="0"/>
              <a:t>In a holding pattern waiting for a definite timeline for restoration of the road</a:t>
            </a:r>
          </a:p>
          <a:p>
            <a:r>
              <a:rPr lang="en-US" dirty="0"/>
              <a:t>Developing a SWIR instrument </a:t>
            </a:r>
          </a:p>
          <a:p>
            <a:pPr lvl="1"/>
            <a:r>
              <a:rPr lang="en-US" dirty="0"/>
              <a:t>First tests in September 2023</a:t>
            </a:r>
          </a:p>
          <a:p>
            <a:r>
              <a:rPr lang="en-US" dirty="0"/>
              <a:t>Recovering equipment to do stability studies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5211E-E7F2-4C2E-A07E-C1F645896A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outdoor, red, light, dark&#10;&#10;Description automatically generated">
            <a:extLst>
              <a:ext uri="{FF2B5EF4-FFF2-40B4-BE49-F238E27FC236}">
                <a16:creationId xmlns:a16="http://schemas.microsoft.com/office/drawing/2014/main" id="{17558F90-BF2A-434F-973D-9B53B231B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043" y="3590641"/>
            <a:ext cx="1785552" cy="23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49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76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3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A4DA-E2D3-45DB-A34A-4D0BA108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MLO-LUSI Overview</a:t>
            </a:r>
          </a:p>
        </p:txBody>
      </p:sp>
      <p:pic>
        <p:nvPicPr>
          <p:cNvPr id="29" name="Content Placeholder 7">
            <a:extLst>
              <a:ext uri="{FF2B5EF4-FFF2-40B4-BE49-F238E27FC236}">
                <a16:creationId xmlns:a16="http://schemas.microsoft.com/office/drawing/2014/main" id="{5A9ECAD1-3159-4AE8-9C88-B4D6544F6B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99708" y="3429000"/>
            <a:ext cx="3340328" cy="25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3EA49F-920C-4CD1-AEA7-2E5E60D57883}"/>
              </a:ext>
            </a:extLst>
          </p:cNvPr>
          <p:cNvSpPr txBox="1"/>
          <p:nvPr/>
        </p:nvSpPr>
        <p:spPr>
          <a:xfrm>
            <a:off x="7572364" y="1274021"/>
            <a:ext cx="4241097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MLO-LUSI makes ground-based hyperspectral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Lunar observations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Spectral coverage initially like air-LUSI and being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SWIR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record hundreds of nights over several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Dense phase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Ability to incrementally improve and add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Ability to verify/improve calibration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for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intercomparison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 for atmospheric science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9C4CD5-D6B3-48F2-B5BA-3EB8B6EF0286}"/>
              </a:ext>
            </a:extLst>
          </p:cNvPr>
          <p:cNvCxnSpPr>
            <a:cxnSpLocks/>
          </p:cNvCxnSpPr>
          <p:nvPr/>
        </p:nvCxnSpPr>
        <p:spPr>
          <a:xfrm>
            <a:off x="7222129" y="1579721"/>
            <a:ext cx="0" cy="4405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09723-AA62-4E32-B4D7-D9EDBD59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A machine on the road&#10;&#10;Description automatically generated with low confidence">
            <a:extLst>
              <a:ext uri="{FF2B5EF4-FFF2-40B4-BE49-F238E27FC236}">
                <a16:creationId xmlns:a16="http://schemas.microsoft.com/office/drawing/2014/main" id="{1CBDFFE5-60E5-4D47-8574-898446D1A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8924" y="1431488"/>
            <a:ext cx="3340328" cy="2505246"/>
          </a:xfrm>
        </p:spPr>
      </p:pic>
    </p:spTree>
    <p:extLst>
      <p:ext uri="{BB962C8B-B14F-4D97-AF65-F5344CB8AC3E}">
        <p14:creationId xmlns:p14="http://schemas.microsoft.com/office/powerpoint/2010/main" val="245425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878762" y="4665433"/>
            <a:ext cx="1223978" cy="830717"/>
            <a:chOff x="4308426" y="4613376"/>
            <a:chExt cx="1369135" cy="1468379"/>
          </a:xfrm>
        </p:grpSpPr>
        <p:sp>
          <p:nvSpPr>
            <p:cNvPr id="30" name="AutoShape 15"/>
            <p:cNvSpPr>
              <a:spLocks noChangeArrowheads="1"/>
            </p:cNvSpPr>
            <p:nvPr/>
          </p:nvSpPr>
          <p:spPr bwMode="auto">
            <a:xfrm rot="291616">
              <a:off x="4308426" y="4895980"/>
              <a:ext cx="685800" cy="917575"/>
            </a:xfrm>
            <a:prstGeom prst="parallelogram">
              <a:avLst>
                <a:gd name="adj" fmla="val 851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>
                <a:rot lat="0" lon="0" rev="240000"/>
              </a:camera>
              <a:lightRig rig="threePt" dir="t"/>
            </a:scene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AutoShape 16"/>
            <p:cNvSpPr>
              <a:spLocks noChangeArrowheads="1"/>
            </p:cNvSpPr>
            <p:nvPr/>
          </p:nvSpPr>
          <p:spPr bwMode="auto">
            <a:xfrm rot="291616" flipH="1">
              <a:off x="4991761" y="4954085"/>
              <a:ext cx="685800" cy="917575"/>
            </a:xfrm>
            <a:prstGeom prst="parallelogram">
              <a:avLst>
                <a:gd name="adj" fmla="val 851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>
                <a:rot lat="0" lon="0" rev="240000"/>
              </a:camera>
              <a:lightRig rig="threePt" dir="t"/>
            </a:scene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 rot="291616">
              <a:off x="4924107" y="4924467"/>
              <a:ext cx="114300" cy="1157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>
                <a:rot lat="0" lon="0" rev="240000"/>
              </a:camera>
              <a:lightRig rig="threePt" dir="t"/>
            </a:scene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14"/>
            <p:cNvSpPr>
              <a:spLocks noChangeArrowheads="1"/>
            </p:cNvSpPr>
            <p:nvPr/>
          </p:nvSpPr>
          <p:spPr bwMode="auto">
            <a:xfrm rot="291616">
              <a:off x="4891216" y="4613376"/>
              <a:ext cx="228600" cy="3857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>
                <a:rot lat="0" lon="0" rev="240000"/>
              </a:camera>
              <a:lightRig rig="threePt" dir="t"/>
            </a:scene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MLO-LUSI Principle of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171596" y="2877125"/>
            <a:ext cx="3663924" cy="2038522"/>
            <a:chOff x="4315864" y="3785961"/>
            <a:chExt cx="3663924" cy="2038522"/>
          </a:xfrm>
        </p:grpSpPr>
        <p:grpSp>
          <p:nvGrpSpPr>
            <p:cNvPr id="8" name="Group 7"/>
            <p:cNvGrpSpPr/>
            <p:nvPr/>
          </p:nvGrpSpPr>
          <p:grpSpPr>
            <a:xfrm>
              <a:off x="4413534" y="4210462"/>
              <a:ext cx="1369135" cy="1468379"/>
              <a:chOff x="4308426" y="4613376"/>
              <a:chExt cx="1369135" cy="1468379"/>
            </a:xfrm>
          </p:grpSpPr>
          <p:sp>
            <p:nvSpPr>
              <p:cNvPr id="17" name="AutoShape 15"/>
              <p:cNvSpPr>
                <a:spLocks noChangeArrowheads="1"/>
              </p:cNvSpPr>
              <p:nvPr/>
            </p:nvSpPr>
            <p:spPr bwMode="auto">
              <a:xfrm rot="291616">
                <a:off x="4308426" y="4895980"/>
                <a:ext cx="685800" cy="917575"/>
              </a:xfrm>
              <a:prstGeom prst="parallelogram">
                <a:avLst>
                  <a:gd name="adj" fmla="val 8515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>
                  <a:rot lat="0" lon="0" rev="240000"/>
                </a:camera>
                <a:lightRig rig="threePt" dir="t"/>
              </a:scene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auto">
              <a:xfrm rot="291616" flipH="1">
                <a:off x="4991761" y="4954085"/>
                <a:ext cx="685800" cy="917575"/>
              </a:xfrm>
              <a:prstGeom prst="parallelogram">
                <a:avLst>
                  <a:gd name="adj" fmla="val 8515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>
                  <a:rot lat="0" lon="0" rev="240000"/>
                </a:camera>
                <a:lightRig rig="threePt" dir="t"/>
              </a:scene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 rot="291616">
                <a:off x="4924107" y="4924467"/>
                <a:ext cx="114300" cy="1157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>
                  <a:rot lat="0" lon="0" rev="240000"/>
                </a:camera>
                <a:lightRig rig="threePt" dir="t"/>
              </a:scene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14"/>
              <p:cNvSpPr>
                <a:spLocks noChangeArrowheads="1"/>
              </p:cNvSpPr>
              <p:nvPr/>
            </p:nvSpPr>
            <p:spPr bwMode="auto">
              <a:xfrm rot="291616">
                <a:off x="4891216" y="4613376"/>
                <a:ext cx="228600" cy="3857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>
                  <a:rot lat="0" lon="0" rev="240000"/>
                </a:camera>
                <a:lightRig rig="threePt" dir="t"/>
              </a:scene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5"/>
            <p:cNvGrpSpPr>
              <a:grpSpLocks/>
            </p:cNvGrpSpPr>
            <p:nvPr/>
          </p:nvGrpSpPr>
          <p:grpSpPr bwMode="auto">
            <a:xfrm rot="1444825">
              <a:off x="5709915" y="4214725"/>
              <a:ext cx="515938" cy="295275"/>
              <a:chOff x="4728" y="1843"/>
              <a:chExt cx="325" cy="186"/>
            </a:xfrm>
            <a:scene3d>
              <a:camera prst="orthographicFront">
                <a:rot lat="0" lon="0" rev="240000"/>
              </a:camera>
              <a:lightRig rig="threePt" dir="t"/>
            </a:scene3d>
          </p:grpSpPr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4728" y="1897"/>
                <a:ext cx="144" cy="8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72" y="1843"/>
                <a:ext cx="181" cy="18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 rot="17644825">
              <a:off x="4858789" y="3243036"/>
              <a:ext cx="514350" cy="1600200"/>
            </a:xfrm>
            <a:prstGeom prst="can">
              <a:avLst>
                <a:gd name="adj" fmla="val 453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orthographicFront">
                <a:rot lat="0" lon="0" rev="240000"/>
              </a:camera>
              <a:lightRig rig="threePt" dir="t"/>
            </a:scene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89379" y="5438044"/>
              <a:ext cx="674414" cy="3864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912911" y="4545724"/>
              <a:ext cx="1067710" cy="1129862"/>
            </a:xfrm>
            <a:custGeom>
              <a:avLst/>
              <a:gdLst>
                <a:gd name="connsiteX0" fmla="*/ 95503 w 1067710"/>
                <a:gd name="connsiteY0" fmla="*/ 0 h 1129862"/>
                <a:gd name="connsiteX1" fmla="*/ 34192 w 1067710"/>
                <a:gd name="connsiteY1" fmla="*/ 446690 h 1129862"/>
                <a:gd name="connsiteX2" fmla="*/ 60468 w 1067710"/>
                <a:gd name="connsiteY2" fmla="*/ 464207 h 1129862"/>
                <a:gd name="connsiteX3" fmla="*/ 95503 w 1067710"/>
                <a:gd name="connsiteY3" fmla="*/ 472966 h 1129862"/>
                <a:gd name="connsiteX4" fmla="*/ 200606 w 1067710"/>
                <a:gd name="connsiteY4" fmla="*/ 490483 h 1129862"/>
                <a:gd name="connsiteX5" fmla="*/ 410813 w 1067710"/>
                <a:gd name="connsiteY5" fmla="*/ 481724 h 1129862"/>
                <a:gd name="connsiteX6" fmla="*/ 437089 w 1067710"/>
                <a:gd name="connsiteY6" fmla="*/ 472966 h 1129862"/>
                <a:gd name="connsiteX7" fmla="*/ 480882 w 1067710"/>
                <a:gd name="connsiteY7" fmla="*/ 446690 h 1129862"/>
                <a:gd name="connsiteX8" fmla="*/ 515917 w 1067710"/>
                <a:gd name="connsiteY8" fmla="*/ 420414 h 1129862"/>
                <a:gd name="connsiteX9" fmla="*/ 621020 w 1067710"/>
                <a:gd name="connsiteY9" fmla="*/ 402897 h 1129862"/>
                <a:gd name="connsiteX10" fmla="*/ 691089 w 1067710"/>
                <a:gd name="connsiteY10" fmla="*/ 411655 h 1129862"/>
                <a:gd name="connsiteX11" fmla="*/ 743641 w 1067710"/>
                <a:gd name="connsiteY11" fmla="*/ 437931 h 1129862"/>
                <a:gd name="connsiteX12" fmla="*/ 778675 w 1067710"/>
                <a:gd name="connsiteY12" fmla="*/ 464207 h 1129862"/>
                <a:gd name="connsiteX13" fmla="*/ 804951 w 1067710"/>
                <a:gd name="connsiteY13" fmla="*/ 516759 h 1129862"/>
                <a:gd name="connsiteX14" fmla="*/ 813710 w 1067710"/>
                <a:gd name="connsiteY14" fmla="*/ 823310 h 1129862"/>
                <a:gd name="connsiteX15" fmla="*/ 804951 w 1067710"/>
                <a:gd name="connsiteY15" fmla="*/ 858345 h 1129862"/>
                <a:gd name="connsiteX16" fmla="*/ 769917 w 1067710"/>
                <a:gd name="connsiteY16" fmla="*/ 937173 h 1129862"/>
                <a:gd name="connsiteX17" fmla="*/ 804951 w 1067710"/>
                <a:gd name="connsiteY17" fmla="*/ 1051035 h 1129862"/>
                <a:gd name="connsiteX18" fmla="*/ 831227 w 1067710"/>
                <a:gd name="connsiteY18" fmla="*/ 1068552 h 1129862"/>
                <a:gd name="connsiteX19" fmla="*/ 848744 w 1067710"/>
                <a:gd name="connsiteY19" fmla="*/ 1094828 h 1129862"/>
                <a:gd name="connsiteX20" fmla="*/ 910055 w 1067710"/>
                <a:gd name="connsiteY20" fmla="*/ 1112345 h 1129862"/>
                <a:gd name="connsiteX21" fmla="*/ 962606 w 1067710"/>
                <a:gd name="connsiteY21" fmla="*/ 1129862 h 1129862"/>
                <a:gd name="connsiteX22" fmla="*/ 1067710 w 1067710"/>
                <a:gd name="connsiteY22" fmla="*/ 1121104 h 112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67710" h="1129862">
                  <a:moveTo>
                    <a:pt x="95503" y="0"/>
                  </a:moveTo>
                  <a:cubicBezTo>
                    <a:pt x="44026" y="199473"/>
                    <a:pt x="0" y="258632"/>
                    <a:pt x="34192" y="446690"/>
                  </a:cubicBezTo>
                  <a:cubicBezTo>
                    <a:pt x="36075" y="457047"/>
                    <a:pt x="50793" y="460060"/>
                    <a:pt x="60468" y="464207"/>
                  </a:cubicBezTo>
                  <a:cubicBezTo>
                    <a:pt x="71532" y="468949"/>
                    <a:pt x="83928" y="469659"/>
                    <a:pt x="95503" y="472966"/>
                  </a:cubicBezTo>
                  <a:cubicBezTo>
                    <a:pt x="160862" y="491640"/>
                    <a:pt x="72508" y="476249"/>
                    <a:pt x="200606" y="490483"/>
                  </a:cubicBezTo>
                  <a:cubicBezTo>
                    <a:pt x="270675" y="487563"/>
                    <a:pt x="340875" y="486905"/>
                    <a:pt x="410813" y="481724"/>
                  </a:cubicBezTo>
                  <a:cubicBezTo>
                    <a:pt x="420020" y="481042"/>
                    <a:pt x="428831" y="477095"/>
                    <a:pt x="437089" y="472966"/>
                  </a:cubicBezTo>
                  <a:cubicBezTo>
                    <a:pt x="452315" y="465353"/>
                    <a:pt x="466717" y="456133"/>
                    <a:pt x="480882" y="446690"/>
                  </a:cubicBezTo>
                  <a:cubicBezTo>
                    <a:pt x="493028" y="438593"/>
                    <a:pt x="502860" y="426942"/>
                    <a:pt x="515917" y="420414"/>
                  </a:cubicBezTo>
                  <a:cubicBezTo>
                    <a:pt x="535209" y="410768"/>
                    <a:pt x="614440" y="403719"/>
                    <a:pt x="621020" y="402897"/>
                  </a:cubicBezTo>
                  <a:cubicBezTo>
                    <a:pt x="644376" y="405816"/>
                    <a:pt x="667931" y="407444"/>
                    <a:pt x="691089" y="411655"/>
                  </a:cubicBezTo>
                  <a:cubicBezTo>
                    <a:pt x="714367" y="415887"/>
                    <a:pt x="724487" y="424249"/>
                    <a:pt x="743641" y="437931"/>
                  </a:cubicBezTo>
                  <a:cubicBezTo>
                    <a:pt x="755520" y="446416"/>
                    <a:pt x="768353" y="453885"/>
                    <a:pt x="778675" y="464207"/>
                  </a:cubicBezTo>
                  <a:cubicBezTo>
                    <a:pt x="795653" y="481185"/>
                    <a:pt x="797827" y="495389"/>
                    <a:pt x="804951" y="516759"/>
                  </a:cubicBezTo>
                  <a:cubicBezTo>
                    <a:pt x="825696" y="682722"/>
                    <a:pt x="829263" y="644451"/>
                    <a:pt x="813710" y="823310"/>
                  </a:cubicBezTo>
                  <a:cubicBezTo>
                    <a:pt x="812667" y="835303"/>
                    <a:pt x="808410" y="846815"/>
                    <a:pt x="804951" y="858345"/>
                  </a:cubicBezTo>
                  <a:cubicBezTo>
                    <a:pt x="787895" y="915199"/>
                    <a:pt x="795516" y="898774"/>
                    <a:pt x="769917" y="937173"/>
                  </a:cubicBezTo>
                  <a:cubicBezTo>
                    <a:pt x="777882" y="1016831"/>
                    <a:pt x="758783" y="1012562"/>
                    <a:pt x="804951" y="1051035"/>
                  </a:cubicBezTo>
                  <a:cubicBezTo>
                    <a:pt x="813038" y="1057774"/>
                    <a:pt x="822468" y="1062713"/>
                    <a:pt x="831227" y="1068552"/>
                  </a:cubicBezTo>
                  <a:cubicBezTo>
                    <a:pt x="837066" y="1077311"/>
                    <a:pt x="840524" y="1088252"/>
                    <a:pt x="848744" y="1094828"/>
                  </a:cubicBezTo>
                  <a:cubicBezTo>
                    <a:pt x="854629" y="1099536"/>
                    <a:pt x="907541" y="1111591"/>
                    <a:pt x="910055" y="1112345"/>
                  </a:cubicBezTo>
                  <a:cubicBezTo>
                    <a:pt x="927741" y="1117651"/>
                    <a:pt x="962606" y="1129862"/>
                    <a:pt x="962606" y="1129862"/>
                  </a:cubicBezTo>
                  <a:cubicBezTo>
                    <a:pt x="1044263" y="1119656"/>
                    <a:pt x="1009137" y="1121104"/>
                    <a:pt x="1067710" y="1121104"/>
                  </a:cubicBez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04867" y="5135912"/>
              <a:ext cx="1174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spectrometer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35854" y="3907813"/>
              <a:ext cx="10189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integrating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sphere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826" y="1447942"/>
            <a:ext cx="911578" cy="914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88592" y="4411254"/>
            <a:ext cx="2382345" cy="1665993"/>
            <a:chOff x="1909379" y="3240664"/>
            <a:chExt cx="2382345" cy="1665993"/>
          </a:xfrm>
        </p:grpSpPr>
        <p:sp>
          <p:nvSpPr>
            <p:cNvPr id="22" name="Oval 21"/>
            <p:cNvSpPr/>
            <p:nvPr/>
          </p:nvSpPr>
          <p:spPr>
            <a:xfrm>
              <a:off x="3652345" y="3240664"/>
              <a:ext cx="148896" cy="242243"/>
            </a:xfrm>
            <a:prstGeom prst="ellipse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04899" y="3474148"/>
              <a:ext cx="45719" cy="270910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583793" y="3398319"/>
              <a:ext cx="1707931" cy="1508338"/>
            </a:xfrm>
            <a:custGeom>
              <a:avLst/>
              <a:gdLst>
                <a:gd name="connsiteX0" fmla="*/ 1191173 w 1707931"/>
                <a:gd name="connsiteY0" fmla="*/ 0 h 1508338"/>
                <a:gd name="connsiteX1" fmla="*/ 1313793 w 1707931"/>
                <a:gd name="connsiteY1" fmla="*/ 17517 h 1508338"/>
                <a:gd name="connsiteX2" fmla="*/ 1375104 w 1707931"/>
                <a:gd name="connsiteY2" fmla="*/ 52552 h 1508338"/>
                <a:gd name="connsiteX3" fmla="*/ 1401379 w 1707931"/>
                <a:gd name="connsiteY3" fmla="*/ 61310 h 1508338"/>
                <a:gd name="connsiteX4" fmla="*/ 1453931 w 1707931"/>
                <a:gd name="connsiteY4" fmla="*/ 96345 h 1508338"/>
                <a:gd name="connsiteX5" fmla="*/ 1497724 w 1707931"/>
                <a:gd name="connsiteY5" fmla="*/ 113862 h 1508338"/>
                <a:gd name="connsiteX6" fmla="*/ 1532759 w 1707931"/>
                <a:gd name="connsiteY6" fmla="*/ 140138 h 1508338"/>
                <a:gd name="connsiteX7" fmla="*/ 1594069 w 1707931"/>
                <a:gd name="connsiteY7" fmla="*/ 166414 h 1508338"/>
                <a:gd name="connsiteX8" fmla="*/ 1620345 w 1707931"/>
                <a:gd name="connsiteY8" fmla="*/ 192690 h 1508338"/>
                <a:gd name="connsiteX9" fmla="*/ 1646621 w 1707931"/>
                <a:gd name="connsiteY9" fmla="*/ 271517 h 1508338"/>
                <a:gd name="connsiteX10" fmla="*/ 1664138 w 1707931"/>
                <a:gd name="connsiteY10" fmla="*/ 306552 h 1508338"/>
                <a:gd name="connsiteX11" fmla="*/ 1672897 w 1707931"/>
                <a:gd name="connsiteY11" fmla="*/ 332828 h 1508338"/>
                <a:gd name="connsiteX12" fmla="*/ 1690414 w 1707931"/>
                <a:gd name="connsiteY12" fmla="*/ 376621 h 1508338"/>
                <a:gd name="connsiteX13" fmla="*/ 1699173 w 1707931"/>
                <a:gd name="connsiteY13" fmla="*/ 455448 h 1508338"/>
                <a:gd name="connsiteX14" fmla="*/ 1707931 w 1707931"/>
                <a:gd name="connsiteY14" fmla="*/ 499241 h 1508338"/>
                <a:gd name="connsiteX15" fmla="*/ 1699173 w 1707931"/>
                <a:gd name="connsiteY15" fmla="*/ 683172 h 1508338"/>
                <a:gd name="connsiteX16" fmla="*/ 1655379 w 1707931"/>
                <a:gd name="connsiteY16" fmla="*/ 797035 h 1508338"/>
                <a:gd name="connsiteX17" fmla="*/ 1585310 w 1707931"/>
                <a:gd name="connsiteY17" fmla="*/ 867103 h 1508338"/>
                <a:gd name="connsiteX18" fmla="*/ 1541517 w 1707931"/>
                <a:gd name="connsiteY18" fmla="*/ 902138 h 1508338"/>
                <a:gd name="connsiteX19" fmla="*/ 1497724 w 1707931"/>
                <a:gd name="connsiteY19" fmla="*/ 937172 h 1508338"/>
                <a:gd name="connsiteX20" fmla="*/ 1383862 w 1707931"/>
                <a:gd name="connsiteY20" fmla="*/ 989724 h 1508338"/>
                <a:gd name="connsiteX21" fmla="*/ 1313793 w 1707931"/>
                <a:gd name="connsiteY21" fmla="*/ 1016000 h 1508338"/>
                <a:gd name="connsiteX22" fmla="*/ 1234966 w 1707931"/>
                <a:gd name="connsiteY22" fmla="*/ 1033517 h 1508338"/>
                <a:gd name="connsiteX23" fmla="*/ 1129862 w 1707931"/>
                <a:gd name="connsiteY23" fmla="*/ 1059793 h 1508338"/>
                <a:gd name="connsiteX24" fmla="*/ 1086069 w 1707931"/>
                <a:gd name="connsiteY24" fmla="*/ 1077310 h 1508338"/>
                <a:gd name="connsiteX25" fmla="*/ 1033517 w 1707931"/>
                <a:gd name="connsiteY25" fmla="*/ 1103586 h 1508338"/>
                <a:gd name="connsiteX26" fmla="*/ 963448 w 1707931"/>
                <a:gd name="connsiteY26" fmla="*/ 1147379 h 1508338"/>
                <a:gd name="connsiteX27" fmla="*/ 945931 w 1707931"/>
                <a:gd name="connsiteY27" fmla="*/ 1164897 h 1508338"/>
                <a:gd name="connsiteX28" fmla="*/ 928414 w 1707931"/>
                <a:gd name="connsiteY28" fmla="*/ 1199931 h 1508338"/>
                <a:gd name="connsiteX29" fmla="*/ 919655 w 1707931"/>
                <a:gd name="connsiteY29" fmla="*/ 1243724 h 1508338"/>
                <a:gd name="connsiteX30" fmla="*/ 910897 w 1707931"/>
                <a:gd name="connsiteY30" fmla="*/ 1305035 h 1508338"/>
                <a:gd name="connsiteX31" fmla="*/ 902138 w 1707931"/>
                <a:gd name="connsiteY31" fmla="*/ 1331310 h 1508338"/>
                <a:gd name="connsiteX32" fmla="*/ 875862 w 1707931"/>
                <a:gd name="connsiteY32" fmla="*/ 1410138 h 1508338"/>
                <a:gd name="connsiteX33" fmla="*/ 805793 w 1707931"/>
                <a:gd name="connsiteY33" fmla="*/ 1471448 h 1508338"/>
                <a:gd name="connsiteX34" fmla="*/ 770759 w 1707931"/>
                <a:gd name="connsiteY34" fmla="*/ 1480207 h 1508338"/>
                <a:gd name="connsiteX35" fmla="*/ 674414 w 1707931"/>
                <a:gd name="connsiteY35" fmla="*/ 1506483 h 1508338"/>
                <a:gd name="connsiteX36" fmla="*/ 481724 w 1707931"/>
                <a:gd name="connsiteY36" fmla="*/ 1488966 h 1508338"/>
                <a:gd name="connsiteX37" fmla="*/ 359104 w 1707931"/>
                <a:gd name="connsiteY37" fmla="*/ 1427655 h 1508338"/>
                <a:gd name="connsiteX38" fmla="*/ 306552 w 1707931"/>
                <a:gd name="connsiteY38" fmla="*/ 1401379 h 1508338"/>
                <a:gd name="connsiteX39" fmla="*/ 280276 w 1707931"/>
                <a:gd name="connsiteY39" fmla="*/ 1375103 h 1508338"/>
                <a:gd name="connsiteX40" fmla="*/ 227724 w 1707931"/>
                <a:gd name="connsiteY40" fmla="*/ 1322552 h 1508338"/>
                <a:gd name="connsiteX41" fmla="*/ 192690 w 1707931"/>
                <a:gd name="connsiteY41" fmla="*/ 1270000 h 1508338"/>
                <a:gd name="connsiteX42" fmla="*/ 61310 w 1707931"/>
                <a:gd name="connsiteY42" fmla="*/ 1252483 h 1508338"/>
                <a:gd name="connsiteX43" fmla="*/ 0 w 1707931"/>
                <a:gd name="connsiteY43" fmla="*/ 1243724 h 150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07931" h="1508338">
                  <a:moveTo>
                    <a:pt x="1191173" y="0"/>
                  </a:moveTo>
                  <a:cubicBezTo>
                    <a:pt x="1232046" y="5839"/>
                    <a:pt x="1274093" y="6174"/>
                    <a:pt x="1313793" y="17517"/>
                  </a:cubicBezTo>
                  <a:cubicBezTo>
                    <a:pt x="1336426" y="23984"/>
                    <a:pt x="1354051" y="42025"/>
                    <a:pt x="1375104" y="52552"/>
                  </a:cubicBezTo>
                  <a:cubicBezTo>
                    <a:pt x="1383361" y="56681"/>
                    <a:pt x="1392621" y="58391"/>
                    <a:pt x="1401379" y="61310"/>
                  </a:cubicBezTo>
                  <a:cubicBezTo>
                    <a:pt x="1418896" y="72988"/>
                    <a:pt x="1434383" y="88526"/>
                    <a:pt x="1453931" y="96345"/>
                  </a:cubicBezTo>
                  <a:cubicBezTo>
                    <a:pt x="1468529" y="102184"/>
                    <a:pt x="1483980" y="106227"/>
                    <a:pt x="1497724" y="113862"/>
                  </a:cubicBezTo>
                  <a:cubicBezTo>
                    <a:pt x="1510485" y="120951"/>
                    <a:pt x="1520085" y="132895"/>
                    <a:pt x="1532759" y="140138"/>
                  </a:cubicBezTo>
                  <a:cubicBezTo>
                    <a:pt x="1589936" y="172811"/>
                    <a:pt x="1524594" y="116789"/>
                    <a:pt x="1594069" y="166414"/>
                  </a:cubicBezTo>
                  <a:cubicBezTo>
                    <a:pt x="1604148" y="173614"/>
                    <a:pt x="1611586" y="183931"/>
                    <a:pt x="1620345" y="192690"/>
                  </a:cubicBezTo>
                  <a:cubicBezTo>
                    <a:pt x="1629104" y="218966"/>
                    <a:pt x="1634235" y="246744"/>
                    <a:pt x="1646621" y="271517"/>
                  </a:cubicBezTo>
                  <a:cubicBezTo>
                    <a:pt x="1652460" y="283195"/>
                    <a:pt x="1658995" y="294551"/>
                    <a:pt x="1664138" y="306552"/>
                  </a:cubicBezTo>
                  <a:cubicBezTo>
                    <a:pt x="1667775" y="315038"/>
                    <a:pt x="1669655" y="324183"/>
                    <a:pt x="1672897" y="332828"/>
                  </a:cubicBezTo>
                  <a:cubicBezTo>
                    <a:pt x="1678417" y="347549"/>
                    <a:pt x="1684575" y="362023"/>
                    <a:pt x="1690414" y="376621"/>
                  </a:cubicBezTo>
                  <a:cubicBezTo>
                    <a:pt x="1693334" y="402897"/>
                    <a:pt x="1695434" y="429276"/>
                    <a:pt x="1699173" y="455448"/>
                  </a:cubicBezTo>
                  <a:cubicBezTo>
                    <a:pt x="1701278" y="470185"/>
                    <a:pt x="1707931" y="484354"/>
                    <a:pt x="1707931" y="499241"/>
                  </a:cubicBezTo>
                  <a:cubicBezTo>
                    <a:pt x="1707931" y="560621"/>
                    <a:pt x="1707285" y="622331"/>
                    <a:pt x="1699173" y="683172"/>
                  </a:cubicBezTo>
                  <a:cubicBezTo>
                    <a:pt x="1698541" y="687913"/>
                    <a:pt x="1671249" y="777992"/>
                    <a:pt x="1655379" y="797035"/>
                  </a:cubicBezTo>
                  <a:cubicBezTo>
                    <a:pt x="1634233" y="822410"/>
                    <a:pt x="1608666" y="843747"/>
                    <a:pt x="1585310" y="867103"/>
                  </a:cubicBezTo>
                  <a:cubicBezTo>
                    <a:pt x="1551677" y="900736"/>
                    <a:pt x="1585720" y="868986"/>
                    <a:pt x="1541517" y="902138"/>
                  </a:cubicBezTo>
                  <a:cubicBezTo>
                    <a:pt x="1526562" y="913354"/>
                    <a:pt x="1513754" y="927554"/>
                    <a:pt x="1497724" y="937172"/>
                  </a:cubicBezTo>
                  <a:cubicBezTo>
                    <a:pt x="1406984" y="991616"/>
                    <a:pt x="1439661" y="968800"/>
                    <a:pt x="1383862" y="989724"/>
                  </a:cubicBezTo>
                  <a:cubicBezTo>
                    <a:pt x="1367792" y="995750"/>
                    <a:pt x="1333671" y="1011030"/>
                    <a:pt x="1313793" y="1016000"/>
                  </a:cubicBezTo>
                  <a:cubicBezTo>
                    <a:pt x="1263807" y="1028497"/>
                    <a:pt x="1279905" y="1020035"/>
                    <a:pt x="1234966" y="1033517"/>
                  </a:cubicBezTo>
                  <a:cubicBezTo>
                    <a:pt x="1148213" y="1059543"/>
                    <a:pt x="1217318" y="1045218"/>
                    <a:pt x="1129862" y="1059793"/>
                  </a:cubicBezTo>
                  <a:cubicBezTo>
                    <a:pt x="1115264" y="1065632"/>
                    <a:pt x="1099720" y="1069510"/>
                    <a:pt x="1086069" y="1077310"/>
                  </a:cubicBezTo>
                  <a:cubicBezTo>
                    <a:pt x="1025335" y="1112016"/>
                    <a:pt x="1127154" y="1080179"/>
                    <a:pt x="1033517" y="1103586"/>
                  </a:cubicBezTo>
                  <a:cubicBezTo>
                    <a:pt x="995598" y="1122546"/>
                    <a:pt x="997556" y="1118955"/>
                    <a:pt x="963448" y="1147379"/>
                  </a:cubicBezTo>
                  <a:cubicBezTo>
                    <a:pt x="957104" y="1152666"/>
                    <a:pt x="950512" y="1158026"/>
                    <a:pt x="945931" y="1164897"/>
                  </a:cubicBezTo>
                  <a:cubicBezTo>
                    <a:pt x="938689" y="1175761"/>
                    <a:pt x="934253" y="1188253"/>
                    <a:pt x="928414" y="1199931"/>
                  </a:cubicBezTo>
                  <a:cubicBezTo>
                    <a:pt x="925494" y="1214529"/>
                    <a:pt x="922102" y="1229040"/>
                    <a:pt x="919655" y="1243724"/>
                  </a:cubicBezTo>
                  <a:cubicBezTo>
                    <a:pt x="916261" y="1264088"/>
                    <a:pt x="914946" y="1284791"/>
                    <a:pt x="910897" y="1305035"/>
                  </a:cubicBezTo>
                  <a:cubicBezTo>
                    <a:pt x="909086" y="1314088"/>
                    <a:pt x="904377" y="1322354"/>
                    <a:pt x="902138" y="1331310"/>
                  </a:cubicBezTo>
                  <a:cubicBezTo>
                    <a:pt x="892826" y="1368557"/>
                    <a:pt x="898276" y="1378758"/>
                    <a:pt x="875862" y="1410138"/>
                  </a:cubicBezTo>
                  <a:cubicBezTo>
                    <a:pt x="865330" y="1424883"/>
                    <a:pt x="815547" y="1466029"/>
                    <a:pt x="805793" y="1471448"/>
                  </a:cubicBezTo>
                  <a:cubicBezTo>
                    <a:pt x="795270" y="1477294"/>
                    <a:pt x="782179" y="1476400"/>
                    <a:pt x="770759" y="1480207"/>
                  </a:cubicBezTo>
                  <a:cubicBezTo>
                    <a:pt x="686367" y="1508338"/>
                    <a:pt x="769708" y="1490600"/>
                    <a:pt x="674414" y="1506483"/>
                  </a:cubicBezTo>
                  <a:cubicBezTo>
                    <a:pt x="610184" y="1500644"/>
                    <a:pt x="545281" y="1499924"/>
                    <a:pt x="481724" y="1488966"/>
                  </a:cubicBezTo>
                  <a:cubicBezTo>
                    <a:pt x="449964" y="1483490"/>
                    <a:pt x="385533" y="1441886"/>
                    <a:pt x="359104" y="1427655"/>
                  </a:cubicBezTo>
                  <a:cubicBezTo>
                    <a:pt x="341860" y="1418370"/>
                    <a:pt x="322848" y="1412243"/>
                    <a:pt x="306552" y="1401379"/>
                  </a:cubicBezTo>
                  <a:cubicBezTo>
                    <a:pt x="296246" y="1394508"/>
                    <a:pt x="289792" y="1383033"/>
                    <a:pt x="280276" y="1375103"/>
                  </a:cubicBezTo>
                  <a:cubicBezTo>
                    <a:pt x="234857" y="1337254"/>
                    <a:pt x="270019" y="1382973"/>
                    <a:pt x="227724" y="1322552"/>
                  </a:cubicBezTo>
                  <a:cubicBezTo>
                    <a:pt x="215651" y="1305305"/>
                    <a:pt x="213531" y="1272977"/>
                    <a:pt x="192690" y="1270000"/>
                  </a:cubicBezTo>
                  <a:cubicBezTo>
                    <a:pt x="108078" y="1257912"/>
                    <a:pt x="151864" y="1263801"/>
                    <a:pt x="61310" y="1252483"/>
                  </a:cubicBezTo>
                  <a:cubicBezTo>
                    <a:pt x="23956" y="1240031"/>
                    <a:pt x="44267" y="1243724"/>
                    <a:pt x="0" y="1243724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09379" y="4399246"/>
              <a:ext cx="674414" cy="3864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66351" y="4398835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2056501" y="3754772"/>
            <a:ext cx="943668" cy="9216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45318" y="4050759"/>
            <a:ext cx="154851" cy="29964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68157" y="5402332"/>
            <a:ext cx="6069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51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integrating sphere acts as artificial moon</a:t>
            </a:r>
          </a:p>
          <a:p>
            <a:pPr marL="4251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lab-calibrated spectrometer monitors sphere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transfer standard</a:t>
            </a:r>
          </a:p>
          <a:p>
            <a:pPr marL="8229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	    traceable to NIST primary standards (and the SI!)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434468" y="1313746"/>
            <a:ext cx="6803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51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106 mm refracting telescope </a:t>
            </a:r>
          </a:p>
          <a:p>
            <a:pPr marL="4251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Lunar disk imaged into FOV limiting aperture</a:t>
            </a:r>
          </a:p>
          <a:p>
            <a:pPr marL="4251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integrating sphere scrambles incident light – image and polarization</a:t>
            </a:r>
          </a:p>
          <a:p>
            <a:pPr marL="4251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directed into spectrograph via fiber bundle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857874" y="3107919"/>
            <a:ext cx="2714127" cy="1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685270" y="2796385"/>
            <a:ext cx="184937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</a:t>
            </a:r>
          </a:p>
          <a:p>
            <a:pPr marL="8229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calibration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9D884D-B6FD-4811-8C01-BB0F2E112926}"/>
              </a:ext>
            </a:extLst>
          </p:cNvPr>
          <p:cNvSpPr/>
          <p:nvPr/>
        </p:nvSpPr>
        <p:spPr>
          <a:xfrm>
            <a:off x="2338697" y="2974655"/>
            <a:ext cx="7595192" cy="170407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principle as air-LUSI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ability to monitor/update/control instrument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opportunities for data acquisition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challenging atmospheric corrections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9244D8-9399-941C-366D-78C4B735BCBA}"/>
              </a:ext>
            </a:extLst>
          </p:cNvPr>
          <p:cNvSpPr/>
          <p:nvPr/>
        </p:nvSpPr>
        <p:spPr>
          <a:xfrm>
            <a:off x="2330230" y="2961517"/>
            <a:ext cx="7621442" cy="174178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challenging volcanic conditions!</a:t>
            </a:r>
          </a:p>
        </p:txBody>
      </p:sp>
    </p:spTree>
    <p:extLst>
      <p:ext uri="{BB962C8B-B14F-4D97-AF65-F5344CB8AC3E}">
        <p14:creationId xmlns:p14="http://schemas.microsoft.com/office/powerpoint/2010/main" val="90115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5E7478-6709-44EB-AD84-CFE3E6F7C32B}"/>
              </a:ext>
            </a:extLst>
          </p:cNvPr>
          <p:cNvSpPr/>
          <p:nvPr/>
        </p:nvSpPr>
        <p:spPr>
          <a:xfrm>
            <a:off x="2019300" y="5035550"/>
            <a:ext cx="6445250" cy="115728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64BF4-E023-4D37-9E37-786D8906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Data-flow path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190F2C3-4748-435A-AF09-8AC9231354E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976630" y="1693862"/>
          <a:ext cx="8724900" cy="434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Visio" r:id="rId3" imgW="7781969" imgH="3876714" progId="Visio.Drawing.15">
                  <p:embed/>
                </p:oleObj>
              </mc:Choice>
              <mc:Fallback>
                <p:oleObj name="Visio" r:id="rId3" imgW="7781969" imgH="3876714" progId="Visio.Drawing.15">
                  <p:embed/>
                  <p:pic>
                    <p:nvPicPr>
                      <p:cNvPr id="11" name="Content Placeholder 10">
                        <a:extLst>
                          <a:ext uri="{FF2B5EF4-FFF2-40B4-BE49-F238E27FC236}">
                            <a16:creationId xmlns:a16="http://schemas.microsoft.com/office/drawing/2014/main" id="{1190F2C3-4748-435A-AF09-8AC9231354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6630" y="1693862"/>
                        <a:ext cx="8724900" cy="434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1A9D5-4021-4A65-982D-4D1940D9D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8220B-8A49-4F1E-BC56-1F5D79671FBF}"/>
              </a:ext>
            </a:extLst>
          </p:cNvPr>
          <p:cNvSpPr txBox="1"/>
          <p:nvPr/>
        </p:nvSpPr>
        <p:spPr>
          <a:xfrm>
            <a:off x="8586079" y="5461000"/>
            <a:ext cx="173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Features of MLO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53DFCE-1901-413F-8038-C06F67C99A83}"/>
              </a:ext>
            </a:extLst>
          </p:cNvPr>
          <p:cNvGrpSpPr/>
          <p:nvPr/>
        </p:nvGrpSpPr>
        <p:grpSpPr>
          <a:xfrm>
            <a:off x="5854700" y="469900"/>
            <a:ext cx="3905250" cy="2552700"/>
            <a:chOff x="6819900" y="266700"/>
            <a:chExt cx="3905250" cy="25527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68B6A8B-9F76-46F4-B8D4-4A8EB57347EB}"/>
                </a:ext>
              </a:extLst>
            </p:cNvPr>
            <p:cNvSpPr/>
            <p:nvPr/>
          </p:nvSpPr>
          <p:spPr>
            <a:xfrm>
              <a:off x="6819900" y="266700"/>
              <a:ext cx="3905250" cy="25527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027687D-C4E9-41B9-A1BA-940E80275095}"/>
                </a:ext>
              </a:extLst>
            </p:cNvPr>
            <p:cNvGrpSpPr/>
            <p:nvPr/>
          </p:nvGrpSpPr>
          <p:grpSpPr>
            <a:xfrm>
              <a:off x="6980767" y="362562"/>
              <a:ext cx="3538367" cy="2358911"/>
              <a:chOff x="1957917" y="1215911"/>
              <a:chExt cx="7429500" cy="4953000"/>
            </a:xfrm>
          </p:grpSpPr>
          <p:pic>
            <p:nvPicPr>
              <p:cNvPr id="12" name="Content Placeholder 15">
                <a:hlinkClick r:id="rId5" action="ppaction://hlinkfile"/>
                <a:extLst>
                  <a:ext uri="{FF2B5EF4-FFF2-40B4-BE49-F238E27FC236}">
                    <a16:creationId xmlns:a16="http://schemas.microsoft.com/office/drawing/2014/main" id="{F2BE6704-C854-4D1A-B206-D0475A9AE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57917" y="1215911"/>
                <a:ext cx="7429500" cy="49530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4DCDE5-9826-4BC5-80E7-F0A18D088038}"/>
                  </a:ext>
                </a:extLst>
              </p:cNvPr>
              <p:cNvSpPr txBox="1"/>
              <p:nvPr/>
            </p:nvSpPr>
            <p:spPr>
              <a:xfrm rot="2094565">
                <a:off x="3121301" y="2957314"/>
                <a:ext cx="5894227" cy="1470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Extrapolate to zero atmosphere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(also correct for lunar phase, distance,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libration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A16DB035-C6C6-40BD-B914-A3137C98DD62}"/>
                  </a:ext>
                </a:extLst>
              </p:cNvPr>
              <p:cNvCxnSpPr/>
              <p:nvPr/>
            </p:nvCxnSpPr>
            <p:spPr>
              <a:xfrm flipH="1" flipV="1">
                <a:off x="4317077" y="2202873"/>
                <a:ext cx="2335877" cy="1654232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Arrow: Left 16">
            <a:extLst>
              <a:ext uri="{FF2B5EF4-FFF2-40B4-BE49-F238E27FC236}">
                <a16:creationId xmlns:a16="http://schemas.microsoft.com/office/drawing/2014/main" id="{55218E36-206B-48C8-9129-7F0602AB0BF2}"/>
              </a:ext>
            </a:extLst>
          </p:cNvPr>
          <p:cNvSpPr/>
          <p:nvPr/>
        </p:nvSpPr>
        <p:spPr>
          <a:xfrm rot="19535579">
            <a:off x="5081732" y="2654251"/>
            <a:ext cx="1099988" cy="3662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52FC1800-214C-4442-B391-0079F63D2C87}"/>
              </a:ext>
            </a:extLst>
          </p:cNvPr>
          <p:cNvSpPr/>
          <p:nvPr/>
        </p:nvSpPr>
        <p:spPr>
          <a:xfrm rot="10800000">
            <a:off x="5131749" y="1859688"/>
            <a:ext cx="736222" cy="3662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C6D041-6735-41DD-BC57-8A3B6BD2A994}"/>
              </a:ext>
            </a:extLst>
          </p:cNvPr>
          <p:cNvCxnSpPr>
            <a:cxnSpLocks/>
          </p:cNvCxnSpPr>
          <p:nvPr/>
        </p:nvCxnSpPr>
        <p:spPr>
          <a:xfrm flipV="1">
            <a:off x="8941016" y="946281"/>
            <a:ext cx="0" cy="11877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533EBB-AC61-498C-9094-BB8ED8BA9192}"/>
              </a:ext>
            </a:extLst>
          </p:cNvPr>
          <p:cNvSpPr txBox="1"/>
          <p:nvPr/>
        </p:nvSpPr>
        <p:spPr>
          <a:xfrm rot="5400000">
            <a:off x="8452448" y="1469797"/>
            <a:ext cx="12795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atmosphere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96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" grpId="0" animBg="1"/>
      <p:bldP spid="18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388B4-5184-456D-A24F-8FC7AEA7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Mauna Loa Observatory --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32B09-5AF6-4E63-8BEB-78BA777E60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4E91F7-34AE-46B1-B978-0CFE1002ECB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11631613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69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4DC7-B30C-4F69-B42B-59B576EAE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Mauna Loa Observatory --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843B8-A4F7-4D3E-9B8F-0F41121814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A6E8A0-02DE-4CC3-B290-98A6DC362A0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70" y="1530350"/>
            <a:ext cx="8832850" cy="49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1ACBC8-CF9F-4477-880E-15A6B1339E85}"/>
              </a:ext>
            </a:extLst>
          </p:cNvPr>
          <p:cNvSpPr txBox="1"/>
          <p:nvPr/>
        </p:nvSpPr>
        <p:spPr>
          <a:xfrm>
            <a:off x="2622868" y="6122890"/>
            <a:ext cx="5618234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Papahānamokuākea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Marine National Monument is the largest conservation area in the United States, protecting more than 582,000 square miles around the Northwestern Hawaiian Islands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369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Mauna Loa Observatory -- location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64018" y="1403350"/>
            <a:ext cx="4710113" cy="4953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4D1AB-A2A9-4F3C-9000-B7320B588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920" y="1531225"/>
            <a:ext cx="4185460" cy="48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16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050D18-4C0F-460F-8A9A-2DA9B6D0A8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20327" y="1747225"/>
            <a:ext cx="4131645" cy="38973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3B25B-C3AD-4879-B2A7-BA702BF9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Mauna Loa Observatory – getting there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C9AED-7569-4F1F-9660-891195996B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ABB02-6E97-3343-AB8E-40AFA44E0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sky, outdoor, day, highway&#10;&#10;Description automatically generated">
            <a:extLst>
              <a:ext uri="{FF2B5EF4-FFF2-40B4-BE49-F238E27FC236}">
                <a16:creationId xmlns:a16="http://schemas.microsoft.com/office/drawing/2014/main" id="{75D0DD2E-D844-4FD7-B9C2-200629DF2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80"/>
          <a:stretch/>
        </p:blipFill>
        <p:spPr>
          <a:xfrm>
            <a:off x="6744111" y="3973868"/>
            <a:ext cx="2815405" cy="1670670"/>
          </a:xfrm>
          <a:prstGeom prst="rect">
            <a:avLst/>
          </a:prstGeom>
        </p:spPr>
      </p:pic>
      <p:pic>
        <p:nvPicPr>
          <p:cNvPr id="10" name="Picture 9" descr="A picture containing sky, outdoor, way, road&#10;&#10;Description automatically generated">
            <a:extLst>
              <a:ext uri="{FF2B5EF4-FFF2-40B4-BE49-F238E27FC236}">
                <a16:creationId xmlns:a16="http://schemas.microsoft.com/office/drawing/2014/main" id="{EED2939C-F4CA-43A8-9851-A62291E28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80"/>
          <a:stretch/>
        </p:blipFill>
        <p:spPr>
          <a:xfrm>
            <a:off x="6744112" y="1747225"/>
            <a:ext cx="2815405" cy="16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88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8BD8301-4474-134C-AAC7-FCD69C20A5D1}" vid="{18F9D09E-F9D5-E041-B6A8-C9005601217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st_internal_template-508_0.pptx" id="{C2C82EE7-E719-48F2-8460-8C880DA88DFE}" vid="{BA5F33F3-6F49-4CD7-8D94-BA3CD3A942D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635</Words>
  <Application>Microsoft Office PowerPoint</Application>
  <PresentationFormat>Widescreen</PresentationFormat>
  <Paragraphs>147</Paragraphs>
  <Slides>28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Roboto</vt:lpstr>
      <vt:lpstr>Wingdings</vt:lpstr>
      <vt:lpstr>Office Theme</vt:lpstr>
      <vt:lpstr>1_Office Theme</vt:lpstr>
      <vt:lpstr>2_Office Theme</vt:lpstr>
      <vt:lpstr>Visio</vt:lpstr>
      <vt:lpstr>Update on MLO-LUSI</vt:lpstr>
      <vt:lpstr>MLO-LUSI Goals</vt:lpstr>
      <vt:lpstr>MLO-LUSI Overview</vt:lpstr>
      <vt:lpstr>MLO-LUSI Principle of Measurement</vt:lpstr>
      <vt:lpstr>Data-flow path</vt:lpstr>
      <vt:lpstr>Mauna Loa Observatory -- location</vt:lpstr>
      <vt:lpstr>Mauna Loa Observatory -- location</vt:lpstr>
      <vt:lpstr>Mauna Loa Observatory -- location</vt:lpstr>
      <vt:lpstr>Mauna Loa Observatory – getting there</vt:lpstr>
      <vt:lpstr>Mauna Loa Observatory</vt:lpstr>
      <vt:lpstr>Mauna Loa Observatory – NYT 1956</vt:lpstr>
      <vt:lpstr>Mauna Loa and the International Geophysical Year 1957-58</vt:lpstr>
      <vt:lpstr>MLO-LUSI timeline</vt:lpstr>
      <vt:lpstr>Construction</vt:lpstr>
      <vt:lpstr>2021-2022 Construction – manual excavation</vt:lpstr>
      <vt:lpstr>Construction – prep for hut installation</vt:lpstr>
      <vt:lpstr>Construction – hut installation</vt:lpstr>
      <vt:lpstr>Construction – dome and pier</vt:lpstr>
      <vt:lpstr>End Feb 2022</vt:lpstr>
      <vt:lpstr>More 2022</vt:lpstr>
      <vt:lpstr>Operation from NIST – September 2022</vt:lpstr>
      <vt:lpstr>September 2022 tracking studies</vt:lpstr>
      <vt:lpstr>November 2022 Data acquisition</vt:lpstr>
      <vt:lpstr>Eruption in November 2022</vt:lpstr>
      <vt:lpstr>MLO LUSI – January 2023</vt:lpstr>
      <vt:lpstr>Current status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2023-12-07T08:39:20Z</dcterms:created>
  <dcterms:modified xsi:type="dcterms:W3CDTF">2023-12-07T08:43:46Z</dcterms:modified>
</cp:coreProperties>
</file>