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tiff" ContentType="image/tiff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3"/>
  </p:notesMasterIdLst>
  <p:sldIdLst>
    <p:sldId id="1044" r:id="rId4"/>
    <p:sldId id="1056" r:id="rId5"/>
    <p:sldId id="1070" r:id="rId6"/>
    <p:sldId id="1043" r:id="rId7"/>
    <p:sldId id="1074" r:id="rId8"/>
    <p:sldId id="1071" r:id="rId9"/>
    <p:sldId id="1045" r:id="rId10"/>
    <p:sldId id="1046" r:id="rId11"/>
    <p:sldId id="1049" r:id="rId12"/>
    <p:sldId id="1092" r:id="rId13"/>
    <p:sldId id="1055" r:id="rId14"/>
    <p:sldId id="1075" r:id="rId15"/>
    <p:sldId id="1076" r:id="rId16"/>
    <p:sldId id="1038" r:id="rId17"/>
    <p:sldId id="1040" r:id="rId18"/>
    <p:sldId id="1088" r:id="rId19"/>
    <p:sldId id="1072" r:id="rId20"/>
    <p:sldId id="1093" r:id="rId21"/>
    <p:sldId id="1090" r:id="rId22"/>
    <p:sldId id="1091" r:id="rId24"/>
    <p:sldId id="1073" r:id="rId25"/>
    <p:sldId id="1041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ee" initials="h" lastIdx="1" clrIdx="0"/>
  <p:cmAuthor id="2" name="ljj" initials="l" lastIdx="2" clrIdx="0"/>
  <p:cmAuthor id="3" name="作者" initials="作" lastIdx="0" clrIdx="2"/>
  <p:cmAuthor id="4" name="Lenovo" initials="L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324" y="516"/>
      </p:cViewPr>
      <p:guideLst>
        <p:guide orient="horz" pos="2196"/>
        <p:guide pos="382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高精度基准比对传递定标器（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HAOC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）具有与其它卫星载荷相互定标的工作模式，在有交叉定标需求时，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HAOC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根据地面注数指令，控制转台以相同角度、同时对地面同一目标进行观测，完成与其它卫星载荷间的交叉定标。通过高精度的地面辐射标准传递和星上校准，可对载荷进行高精度基准比对传递。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HAOC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与其他天基月球观测仪器也可以同时观测月球目标，进行载荷间的交叉定标。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99608-59C0-47A3-97A3-4BACA9CD44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4.xml"/><Relationship Id="rId3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 txBox="1"/>
          <p:nvPr userDrawn="1"/>
        </p:nvSpPr>
        <p:spPr>
          <a:xfrm>
            <a:off x="9298521" y="6465570"/>
            <a:ext cx="3230033" cy="28384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942976"/>
            <a:ext cx="12192000" cy="190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717292" y="145882"/>
            <a:ext cx="7776633" cy="777240"/>
          </a:xfrm>
        </p:spPr>
        <p:txBody>
          <a:bodyPr/>
          <a:lstStyle>
            <a:lvl1pPr algn="l">
              <a:defRPr sz="2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E7A1C-F445-4C6B-B9D2-808DDCA4B99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灯片编号占位符 3"/>
          <p:cNvSpPr txBox="1"/>
          <p:nvPr userDrawn="1"/>
        </p:nvSpPr>
        <p:spPr>
          <a:xfrm>
            <a:off x="9298522" y="6465570"/>
            <a:ext cx="3230033" cy="283847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0" y="932723"/>
            <a:ext cx="1219200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3" y="145797"/>
            <a:ext cx="327377" cy="6531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73" y="5851242"/>
            <a:ext cx="1378616" cy="749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 txBox="1"/>
          <p:nvPr userDrawn="1"/>
        </p:nvSpPr>
        <p:spPr>
          <a:xfrm>
            <a:off x="9298521" y="6465570"/>
            <a:ext cx="3230033" cy="28384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942976"/>
            <a:ext cx="12192000" cy="190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72" y="145882"/>
            <a:ext cx="7776633" cy="777240"/>
          </a:xfrm>
        </p:spPr>
        <p:txBody>
          <a:bodyPr/>
          <a:lstStyle>
            <a:lvl1pPr algn="l">
              <a:defRPr sz="2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E7A1C-F445-4C6B-B9D2-808DDCA4B99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灯片编号占位符 3"/>
          <p:cNvSpPr txBox="1"/>
          <p:nvPr userDrawn="1"/>
        </p:nvSpPr>
        <p:spPr>
          <a:xfrm>
            <a:off x="9298522" y="6465570"/>
            <a:ext cx="3230033" cy="283847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0" y="932723"/>
            <a:ext cx="1219200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3" y="145797"/>
            <a:ext cx="327377" cy="6531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73" y="5851242"/>
            <a:ext cx="1378616" cy="749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F6CE1-EE93-499E-B9D7-11C5152029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73A3C-AFCB-4616-9DE7-53C6DFE765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.png"/><Relationship Id="rId7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tags" Target="../tags/tag5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3" Type="http://schemas.openxmlformats.org/officeDocument/2006/relationships/image" Target="../media/image34.tiff"/><Relationship Id="rId2" Type="http://schemas.openxmlformats.org/officeDocument/2006/relationships/image" Target="../media/image33.wmf"/><Relationship Id="rId1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3" Type="http://schemas.openxmlformats.org/officeDocument/2006/relationships/image" Target="../media/image14.png"/><Relationship Id="rId2" Type="http://schemas.microsoft.com/office/2007/relationships/media" Target="../media/media2.m4a"/><Relationship Id="rId1" Type="http://schemas.openxmlformats.org/officeDocument/2006/relationships/audio" Target="../media/media2.m4a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14.png"/><Relationship Id="rId2" Type="http://schemas.microsoft.com/office/2007/relationships/media" Target="../media/media3.m4a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51.emf"/><Relationship Id="rId14" Type="http://schemas.openxmlformats.org/officeDocument/2006/relationships/image" Target="../media/image50.png"/><Relationship Id="rId13" Type="http://schemas.openxmlformats.org/officeDocument/2006/relationships/image" Target="../media/image49.png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" Type="http://schemas.openxmlformats.org/officeDocument/2006/relationships/audio" Target="../media/media3.m4a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8" Type="http://schemas.openxmlformats.org/officeDocument/2006/relationships/image" Target="../media/image56.jpeg"/><Relationship Id="rId7" Type="http://schemas.openxmlformats.org/officeDocument/2006/relationships/image" Target="../media/image55.jpeg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14.png"/><Relationship Id="rId2" Type="http://schemas.microsoft.com/office/2007/relationships/media" Target="../media/media3.m4a"/><Relationship Id="rId10" Type="http://schemas.openxmlformats.org/officeDocument/2006/relationships/slideLayout" Target="../slideLayouts/slideLayout12.xml"/><Relationship Id="rId1" Type="http://schemas.openxmlformats.org/officeDocument/2006/relationships/audio" Target="../media/media3.m4a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3" Type="http://schemas.openxmlformats.org/officeDocument/2006/relationships/image" Target="../media/image14.png"/><Relationship Id="rId2" Type="http://schemas.microsoft.com/office/2007/relationships/media" Target="../media/media3.m4a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64.png"/><Relationship Id="rId1" Type="http://schemas.openxmlformats.org/officeDocument/2006/relationships/audio" Target="../media/media3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10.jpeg"/><Relationship Id="rId4" Type="http://schemas.openxmlformats.org/officeDocument/2006/relationships/image" Target="../media/image67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4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image" Target="../media/image10.jpeg"/><Relationship Id="rId4" Type="http://schemas.openxmlformats.org/officeDocument/2006/relationships/tags" Target="../tags/tag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18.jpeg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2.png"/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9618" y="741363"/>
            <a:ext cx="10272765" cy="2387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" panose="00000500000000000000" charset="-122"/>
                <a:ea typeface="HarmonyOS Sans SC" panose="00000500000000000000" charset="-122"/>
              </a:rPr>
              <a:t>Latest update of Ground/space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" panose="00000500000000000000" charset="-122"/>
                <a:ea typeface="HarmonyOS Sans SC" panose="00000500000000000000" charset="-122"/>
                <a:sym typeface="+mn-ea"/>
              </a:rPr>
              <a:t>-based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" panose="00000500000000000000" charset="-122"/>
                <a:ea typeface="HarmonyOS Sans SC" panose="00000500000000000000" charset="-122"/>
              </a:rPr>
              <a:t> </a:t>
            </a:r>
            <a:b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" panose="00000500000000000000" charset="-122"/>
                <a:ea typeface="HarmonyOS Sans SC" panose="00000500000000000000" charset="-122"/>
              </a:rPr>
            </a:b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" panose="00000500000000000000" charset="-122"/>
                <a:ea typeface="HarmonyOS Sans SC" panose="00000500000000000000" charset="-122"/>
              </a:rPr>
              <a:t>Lunar 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" panose="00000500000000000000" charset="-122"/>
                <a:ea typeface="HarmonyOS Sans SC" panose="00000500000000000000" charset="-122"/>
                <a:sym typeface="+mn-ea"/>
              </a:rPr>
              <a:t>M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" panose="00000500000000000000" charset="-122"/>
                <a:ea typeface="HarmonyOS Sans SC" panose="00000500000000000000" charset="-122"/>
              </a:rPr>
              <a:t>easurement and Model Validation From China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monyOS Sans SC" panose="00000500000000000000" charset="-122"/>
              <a:ea typeface="HarmonyOS Sans SC" panose="00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17483" y="3607286"/>
            <a:ext cx="6757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Xiuqing HU</a:t>
            </a:r>
            <a:r>
              <a:rPr lang="en-US" altLang="zh-CN" sz="2000" b="1" baseline="30000" dirty="0"/>
              <a:t>1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Zhenhua Jing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, Shuang Wang</a:t>
            </a:r>
            <a:r>
              <a:rPr lang="en-US" altLang="zh-CN" sz="2000" baseline="30000" dirty="0"/>
              <a:t>3</a:t>
            </a:r>
            <a:r>
              <a:rPr lang="en-US" altLang="zh-CN" sz="2000" dirty="0"/>
              <a:t>, Yang Wang</a:t>
            </a:r>
            <a:r>
              <a:rPr lang="en-US" altLang="zh-CN" sz="2000" baseline="30000" dirty="0"/>
              <a:t>4</a:t>
            </a:r>
            <a:endParaRPr lang="en-US" altLang="zh-CN" sz="2000" baseline="30000" dirty="0"/>
          </a:p>
        </p:txBody>
      </p:sp>
      <p:sp>
        <p:nvSpPr>
          <p:cNvPr id="5" name="文本框 4"/>
          <p:cNvSpPr txBox="1"/>
          <p:nvPr/>
        </p:nvSpPr>
        <p:spPr>
          <a:xfrm>
            <a:off x="3200476" y="4349812"/>
            <a:ext cx="6585108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spc="-15" dirty="0">
                <a:latin typeface="+mn-ea"/>
                <a:cs typeface="Calibri Light" panose="020F0302020204030204" pitchFamily="34" charset="0"/>
              </a:rPr>
              <a:t>1,</a:t>
            </a:r>
            <a:r>
              <a:rPr lang="zh-CN" altLang="en-US" sz="1600" spc="-15" dirty="0">
                <a:latin typeface="+mn-ea"/>
                <a:cs typeface="Calibri Light" panose="020F0302020204030204" pitchFamily="34" charset="0"/>
              </a:rPr>
              <a:t> </a:t>
            </a:r>
            <a:r>
              <a:rPr lang="en-US" altLang="zh-CN" sz="1600" spc="-15" dirty="0">
                <a:latin typeface="+mn-ea"/>
                <a:cs typeface="Calibri Light" panose="020F0302020204030204" pitchFamily="34" charset="0"/>
              </a:rPr>
              <a:t>National Satellite Meteorological Centre </a:t>
            </a:r>
            <a:r>
              <a:rPr lang="en-US" altLang="zh-CN" sz="1600" dirty="0">
                <a:latin typeface="+mn-ea"/>
                <a:cs typeface="Calibri Light" panose="020F0302020204030204" pitchFamily="34" charset="0"/>
              </a:rPr>
              <a:t>(</a:t>
            </a:r>
            <a:r>
              <a:rPr lang="en-US" altLang="zh-CN" sz="1600" spc="-15" dirty="0">
                <a:latin typeface="+mn-ea"/>
                <a:cs typeface="Calibri Light" panose="020F0302020204030204" pitchFamily="34" charset="0"/>
              </a:rPr>
              <a:t>CMA/NSMC</a:t>
            </a:r>
            <a:r>
              <a:rPr lang="en-US" altLang="zh-CN" sz="1600" dirty="0">
                <a:latin typeface="+mn-ea"/>
                <a:cs typeface="Calibri Light" panose="020F0302020204030204" pitchFamily="34" charset="0"/>
              </a:rPr>
              <a:t>)</a:t>
            </a:r>
            <a:endParaRPr lang="en-US" altLang="zh-CN" sz="1600" dirty="0">
              <a:latin typeface="+mn-ea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CN" sz="1600" dirty="0">
                <a:latin typeface="+mn-ea"/>
              </a:rPr>
              <a:t>2,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  <a:cs typeface="Calibri Light" panose="020F0302020204030204" pitchFamily="34" charset="0"/>
              </a:rPr>
              <a:t>Nanjing University of Aeronautics and Astronautics (NUAA)</a:t>
            </a:r>
            <a:endParaRPr lang="en-US" altLang="zh-CN" sz="1600" dirty="0">
              <a:latin typeface="+mn-ea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CN" sz="1600" dirty="0">
                <a:latin typeface="+mn-ea"/>
              </a:rPr>
              <a:t>3, </a:t>
            </a:r>
            <a:r>
              <a:rPr lang="en-US" altLang="zh-CN" sz="1600" dirty="0">
                <a:latin typeface="+mn-ea"/>
                <a:cs typeface="Calibri Light" panose="020F0302020204030204" pitchFamily="34" charset="0"/>
              </a:rPr>
              <a:t>Xi'an Institute of Optics and Precision Mechanics (XIOPM)</a:t>
            </a:r>
            <a:endParaRPr lang="en-US" altLang="zh-CN" sz="1600" dirty="0">
              <a:latin typeface="+mn-ea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CN" sz="1600" dirty="0">
                <a:latin typeface="+mn-ea"/>
              </a:rPr>
              <a:t>4, </a:t>
            </a:r>
            <a:r>
              <a:rPr lang="en-US" altLang="zh-CN" sz="1600" dirty="0">
                <a:latin typeface="+mn-ea"/>
                <a:cs typeface="Calibri Light" panose="020F0302020204030204" pitchFamily="34" charset="0"/>
              </a:rPr>
              <a:t>Shanghai Institute of Technical Physics (SITP)</a:t>
            </a:r>
            <a:endParaRPr lang="en-US" altLang="zh-CN" sz="1600" dirty="0">
              <a:latin typeface="+mn-ea"/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8561614" y="6302256"/>
            <a:ext cx="3632440" cy="550429"/>
            <a:chOff x="7171926" y="6162832"/>
            <a:chExt cx="4169414" cy="631798"/>
          </a:xfrm>
        </p:grpSpPr>
        <p:pic>
          <p:nvPicPr>
            <p:cNvPr id="1026" name="Picture 2" descr="西安城市生态环境观测研究站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012"/>
            <a:stretch>
              <a:fillRect/>
            </a:stretch>
          </p:blipFill>
          <p:spPr bwMode="auto">
            <a:xfrm>
              <a:off x="8691484" y="6203430"/>
              <a:ext cx="637200" cy="550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 6" descr="徽标&#10;&#10;中度可信度描述已自动生成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926" y="6162832"/>
              <a:ext cx="635954" cy="631798"/>
            </a:xfrm>
            <a:prstGeom prst="rect">
              <a:avLst/>
            </a:prstGeom>
          </p:spPr>
        </p:pic>
        <p:pic>
          <p:nvPicPr>
            <p:cNvPr id="8" name="图片 7" descr="蓝色的标志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1682" y="6190731"/>
              <a:ext cx="558000" cy="558000"/>
            </a:xfrm>
            <a:prstGeom prst="rect">
              <a:avLst/>
            </a:prstGeom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117" y="6268464"/>
              <a:ext cx="1892223" cy="425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1864113" y="6268464"/>
            <a:ext cx="7767089" cy="432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1400" b="1" dirty="0">
                <a:solidFill>
                  <a:srgbClr val="1D20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4th Joint GSICS/IVOS Lunar Calibration Workshop, </a:t>
            </a:r>
            <a:endParaRPr lang="en-US" altLang="zh-CN" sz="1400" b="1" dirty="0">
              <a:solidFill>
                <a:srgbClr val="1D208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1400" b="1" dirty="0">
                <a:solidFill>
                  <a:srgbClr val="1D208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 Light" panose="020F0302020204030204" pitchFamily="34" charset="0"/>
              </a:rPr>
              <a:t>4-8 December 2023, Darmstadt, Germany</a:t>
            </a:r>
            <a:endParaRPr lang="en-US" altLang="zh-CN" sz="1400" b="1" dirty="0">
              <a:solidFill>
                <a:srgbClr val="1D208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 Light" panose="020F03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0" y="180975"/>
            <a:ext cx="788670" cy="1572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" y="101600"/>
            <a:ext cx="2014855" cy="1095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201477" y="1496405"/>
            <a:ext cx="4953693" cy="22159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On-orbit observation</a:t>
            </a:r>
            <a:r>
              <a:rPr lang="zh-CN" altLang="en-US" sz="1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1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Relative deviation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5-10%       </a:t>
            </a:r>
            <a:endParaRPr lang="en-US" altLang="zh-CN" sz="1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Uncertainty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1%</a:t>
            </a:r>
            <a:endParaRPr lang="en-US" altLang="zh-CN" sz="1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Ground-based observation </a:t>
            </a:r>
            <a:r>
              <a:rPr lang="zh-CN" altLang="en-US" sz="1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1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Relative deviation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13%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at 603 nm</a:t>
            </a:r>
            <a:endParaRPr lang="en-US" altLang="zh-CN" sz="1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Lijiang Observation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1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Relative deviation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:(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average value)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7-12%    </a:t>
            </a:r>
            <a:endParaRPr lang="en-US" altLang="zh-CN" sz="1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Shape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8.6%</a:t>
            </a:r>
            <a:endParaRPr lang="en-US" altLang="zh-CN" sz="1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Uncertainty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1-3%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4338478" y="1748558"/>
          <a:ext cx="1968284" cy="711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1" imgW="25298400" imgH="9144000" progId="Equation.DSMT4">
                  <p:embed/>
                </p:oleObj>
              </mc:Choice>
              <mc:Fallback>
                <p:oleObj name="Equation" r:id="rId1" imgW="25298400" imgH="9144000" progId="Equation.DSMT4">
                  <p:embed/>
                  <p:pic>
                    <p:nvPicPr>
                      <p:cNvPr id="0" name="对象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338478" y="1748558"/>
                        <a:ext cx="1968284" cy="711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201477" y="973185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Accuracy validation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75" y="211755"/>
            <a:ext cx="5463848" cy="33727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865" y="3584477"/>
            <a:ext cx="5642018" cy="321180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7477" y="4727020"/>
            <a:ext cx="46591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Wavelength: 600nm</a:t>
            </a:r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Spectrum : -24°</a:t>
            </a:r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Phase </a:t>
            </a:r>
            <a:r>
              <a:rPr lang="zh-CN" altLang="en-US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ROLO</a:t>
            </a:r>
            <a:r>
              <a:rPr lang="zh-CN" altLang="en-US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&gt;MT2009</a:t>
            </a:r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MT2009</a:t>
            </a:r>
            <a:r>
              <a:rPr lang="zh-CN" altLang="en-US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model:</a:t>
            </a:r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Unexplained</a:t>
            </a:r>
            <a:r>
              <a:rPr lang="zh-CN" altLang="en-US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Libration</a:t>
            </a: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, opposition effect</a:t>
            </a:r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Multisource data</a:t>
            </a:r>
            <a:r>
              <a:rPr lang="zh-CN" altLang="en-US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10-17% </a:t>
            </a:r>
            <a:endParaRPr lang="zh-CN" altLang="en-US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1477" y="4038124"/>
            <a:ext cx="4846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Comparison between models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59182" y="4913762"/>
            <a:ext cx="16903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ROLO</a:t>
            </a:r>
            <a:r>
              <a:rPr lang="zh-CN" altLang="en-US" sz="18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model</a:t>
            </a:r>
            <a:endParaRPr lang="en-US" altLang="zh-CN" sz="18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VS  </a:t>
            </a:r>
            <a:endParaRPr lang="en-US" altLang="zh-CN" sz="18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MT2009 model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201477" y="212201"/>
            <a:ext cx="5575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Lunar observation from </a:t>
            </a:r>
            <a:r>
              <a:rPr lang="en-US" altLang="zh-CN" sz="3200" b="1" dirty="0">
                <a:sym typeface="宋体" panose="02010600030101010101" pitchFamily="2" charset="-122"/>
              </a:rPr>
              <a:t>GLIS</a:t>
            </a:r>
            <a:endParaRPr lang="en-US" altLang="zh-CN" sz="3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b="1" dirty="0">
                <a:solidFill>
                  <a:srgbClr val="000099"/>
                </a:solidFill>
                <a:latin typeface="Calibri" panose="020F0502020204030204" pitchFamily="34" charset="0"/>
                <a:ea typeface="隶书" panose="02010509060101010101" pitchFamily="49" charset="-122"/>
                <a:cs typeface="Calibri" panose="020F0502020204030204" pitchFamily="34" charset="0"/>
              </a:rPr>
              <a:t>GLIS Results Using GIRO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253" y="1067368"/>
            <a:ext cx="4608000" cy="2764800"/>
          </a:xfrm>
          <a:prstGeom prst="rect">
            <a:avLst/>
          </a:pr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6338944" y="1110263"/>
            <a:ext cx="4680000" cy="2679011"/>
            <a:chOff x="6354440" y="1140273"/>
            <a:chExt cx="5516900" cy="315808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4440" y="1140273"/>
              <a:ext cx="5516900" cy="315808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564332" y="3244334"/>
              <a:ext cx="38021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Degradation ~ 7.3% (2017-2023)</a:t>
              </a:r>
              <a:endPara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26392" y="3900523"/>
            <a:ext cx="607614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AutoNum type="arabicParenBoth"/>
            </a:pPr>
            <a:r>
              <a:rPr lang="en-US" altLang="zh-CN" sz="1400" dirty="0">
                <a:latin typeface="+mn-ea"/>
                <a:cs typeface="Times New Roman" panose="02020603050405020304" pitchFamily="18" charset="0"/>
              </a:rPr>
              <a:t>These individual observation cycles integrate the data for the minimum zenith angle on all valid observation days,</a:t>
            </a:r>
            <a:r>
              <a:rPr lang="zh-CN" altLang="en-US" sz="14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GB" altLang="zh-CN" sz="1400" dirty="0">
                <a:latin typeface="+mn-ea"/>
                <a:cs typeface="Times New Roman" panose="02020603050405020304" pitchFamily="18" charset="0"/>
              </a:rPr>
              <a:t>using the same calibration;</a:t>
            </a:r>
            <a:endParaRPr lang="en-US" altLang="zh-CN" sz="1400" dirty="0"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AutoNum type="arabicParenBoth"/>
            </a:pPr>
            <a:r>
              <a:rPr lang="en-US" altLang="zh-CN" sz="1400" dirty="0">
                <a:latin typeface="+mn-ea"/>
                <a:cs typeface="Times New Roman" panose="02020603050405020304" pitchFamily="18" charset="0"/>
              </a:rPr>
              <a:t>The trend of the data is generally consistent with the results of the three calibrations, with the green line in the right panel reflects a ~7% reduction in precision of the latest observations relative to the previous ones;</a:t>
            </a:r>
            <a:endParaRPr lang="en-US" altLang="zh-CN" sz="1400" dirty="0"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AutoNum type="arabicParenBoth"/>
            </a:pPr>
            <a:r>
              <a:rPr lang="en-US" altLang="zh-CN" sz="1400" dirty="0">
                <a:latin typeface="+mn-ea"/>
                <a:cs typeface="Times New Roman" panose="02020603050405020304" pitchFamily="18" charset="0"/>
              </a:rPr>
              <a:t>Some of the trends in the above figure are not consistent with theory and may have something to do with instrument maintenance during the observing cycle, especially telescope cleaning;</a:t>
            </a:r>
            <a:endParaRPr lang="en-US" altLang="zh-CN" sz="14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22" y="3789274"/>
            <a:ext cx="4552822" cy="28517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992544" y="6423074"/>
            <a:ext cx="864096" cy="365125"/>
          </a:xfrm>
        </p:spPr>
        <p:txBody>
          <a:bodyPr/>
          <a:lstStyle/>
          <a:p>
            <a:pPr>
              <a:defRPr/>
            </a:pPr>
            <a:r>
              <a:rPr lang="zh-CN" altLang="en-US" sz="1465" dirty="0"/>
              <a:t>第</a:t>
            </a:r>
            <a:fld id="{18DE7A1C-F445-4C6B-B9D2-808DDCA4B99A}" type="slidenum">
              <a:rPr lang="zh-CN" altLang="en-US" sz="1465"/>
            </a:fld>
            <a:r>
              <a:rPr lang="zh-CN" altLang="en-US" sz="1465" dirty="0"/>
              <a:t>页</a:t>
            </a:r>
            <a:endParaRPr lang="zh-CN" altLang="en-US" sz="1465" dirty="0"/>
          </a:p>
        </p:txBody>
      </p:sp>
      <p:sp>
        <p:nvSpPr>
          <p:cNvPr id="12" name="文本框 11"/>
          <p:cNvSpPr txBox="1"/>
          <p:nvPr/>
        </p:nvSpPr>
        <p:spPr>
          <a:xfrm>
            <a:off x="293510" y="1205641"/>
            <a:ext cx="4811678" cy="15240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177 days 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observations in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22 months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4304 views of the Moon were collected</a:t>
            </a:r>
            <a:endParaRPr lang="en-US" altLang="zh-CN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Valid data have 3647 views</a:t>
            </a:r>
            <a:endParaRPr lang="en-US" altLang="zh-CN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validity rate is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84.74%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579533" y="1041783"/>
            <a:ext cx="3025187" cy="2459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Gemini Observatory,</a:t>
            </a:r>
            <a:r>
              <a:rPr lang="zh-CN" altLang="en-US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Lijiang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endParaRPr lang="en-US" altLang="zh-CN" sz="11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pt-BR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(100.02°E, 26.72°N, 3170km)</a:t>
            </a:r>
            <a:endParaRPr lang="pt-BR" altLang="zh-CN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pt-BR" altLang="zh-CN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pt-BR" altLang="zh-CN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a result of climate change, the dry season (which begins in </a:t>
            </a: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October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lasts until </a:t>
            </a: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April of the following year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is characterized by low rainfall, making it suitable for astronomical observation activities.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20" y="1041783"/>
            <a:ext cx="3371380" cy="252853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391180" y="4628045"/>
            <a:ext cx="2584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daily observation period is from 8 p.m. to 6 a.m., each observation lasts 4 minutes, and the interval between the two observations is 15 minutes.</a:t>
            </a:r>
            <a:endParaRPr lang="zh-CN" altLang="en-US" sz="1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198" y="3792132"/>
            <a:ext cx="3371380" cy="2462997"/>
          </a:xfrm>
          <a:prstGeom prst="rect">
            <a:avLst/>
          </a:prstGeom>
        </p:spPr>
      </p:pic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248710" y="3812046"/>
          <a:ext cx="5415960" cy="2423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572"/>
                <a:gridCol w="1140664"/>
                <a:gridCol w="1140664"/>
                <a:gridCol w="1100530"/>
                <a:gridCol w="1100530"/>
              </a:tblGrid>
              <a:tr h="3810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2020.10-2021.05</a:t>
                      </a:r>
                      <a:endParaRPr lang="zh-CN" altLang="en-US" sz="14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2021.10-2022.04</a:t>
                      </a:r>
                      <a:endParaRPr lang="zh-CN" altLang="en-US" sz="14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2022.11-2023.04</a:t>
                      </a:r>
                      <a:endParaRPr lang="zh-CN" altLang="en-US" sz="14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2023.10</a:t>
                      </a:r>
                      <a:endParaRPr lang="zh-CN" altLang="en-US" sz="14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10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Months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96" marR="4596" marT="459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10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Days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96" marR="4596" marT="459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10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Total Views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96" marR="4596" marT="459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1193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10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Valid Views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96" marR="4596" marT="459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10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Effective</a:t>
                      </a:r>
                      <a:endParaRPr lang="en-US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96" marR="4596" marT="459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71.39%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87.06%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96.48%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644525" y="194310"/>
            <a:ext cx="70231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00CC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LOIS Lunar Observation Periods</a:t>
            </a:r>
            <a:endParaRPr lang="zh-CN" altLang="en-US" sz="3200" b="1" dirty="0">
              <a:solidFill>
                <a:srgbClr val="0000CC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9"/>
    </mc:Choice>
    <mc:Fallback>
      <p:transition spd="slow" advTm="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992544" y="6423074"/>
            <a:ext cx="864096" cy="365125"/>
          </a:xfrm>
        </p:spPr>
        <p:txBody>
          <a:bodyPr/>
          <a:lstStyle/>
          <a:p>
            <a:pPr>
              <a:defRPr/>
            </a:pPr>
            <a:r>
              <a:rPr lang="zh-CN" altLang="en-US" sz="1465" dirty="0"/>
              <a:t>第</a:t>
            </a:r>
            <a:fld id="{18DE7A1C-F445-4C6B-B9D2-808DDCA4B99A}" type="slidenum">
              <a:rPr lang="zh-CN" altLang="en-US" sz="1465"/>
            </a:fld>
            <a:r>
              <a:rPr lang="zh-CN" altLang="en-US" sz="1465" dirty="0"/>
              <a:t>页</a:t>
            </a:r>
            <a:endParaRPr lang="zh-CN" altLang="en-US" sz="1465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1338719" y="5569167"/>
            <a:ext cx="9885579" cy="993607"/>
            <a:chOff x="3239" y="7408"/>
            <a:chExt cx="10964" cy="1102"/>
          </a:xfrm>
        </p:grpSpPr>
        <p:sp>
          <p:nvSpPr>
            <p:cNvPr id="11" name="矩形 10"/>
            <p:cNvSpPr/>
            <p:nvPr/>
          </p:nvSpPr>
          <p:spPr>
            <a:xfrm>
              <a:off x="3239" y="7408"/>
              <a:ext cx="10964" cy="1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组合 11"/>
            <p:cNvGrpSpPr>
              <a:grpSpLocks noChangeAspect="1"/>
            </p:cNvGrpSpPr>
            <p:nvPr/>
          </p:nvGrpSpPr>
          <p:grpSpPr>
            <a:xfrm>
              <a:off x="3242" y="7416"/>
              <a:ext cx="10961" cy="1006"/>
              <a:chOff x="229843" y="4730825"/>
              <a:chExt cx="9490048" cy="870595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843" y="4730825"/>
                <a:ext cx="864000" cy="667008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448" y="4730825"/>
                <a:ext cx="864000" cy="709714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053" y="4730825"/>
                <a:ext cx="864000" cy="758551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7658" y="4730825"/>
                <a:ext cx="864000" cy="813767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0263" y="4730825"/>
                <a:ext cx="864000" cy="854031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2868" y="4730825"/>
                <a:ext cx="864000" cy="870595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5473" y="4743916"/>
                <a:ext cx="864000" cy="857504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8078" y="4782220"/>
                <a:ext cx="864000" cy="81920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30683" y="4874875"/>
                <a:ext cx="864000" cy="726545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288" y="4931985"/>
                <a:ext cx="864000" cy="669435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55891" y="4993297"/>
                <a:ext cx="864000" cy="608123"/>
              </a:xfrm>
              <a:prstGeom prst="rect">
                <a:avLst/>
              </a:prstGeom>
            </p:spPr>
          </p:pic>
        </p:grp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750947" y="145882"/>
            <a:ext cx="7776633" cy="777240"/>
          </a:xfrm>
        </p:spPr>
        <p:txBody>
          <a:bodyPr/>
          <a:lstStyle/>
          <a:p>
            <a:r>
              <a:rPr lang="en-US" altLang="zh-CN" sz="3200" dirty="0">
                <a:solidFill>
                  <a:srgbClr val="0000CC"/>
                </a:solidFill>
                <a:cs typeface="Arial" panose="020B0604020202020204" pitchFamily="34" charset="0"/>
                <a:sym typeface="+mn-ea"/>
              </a:rPr>
              <a:t>LOIS Dataset</a:t>
            </a:r>
            <a:endParaRPr lang="en-US" altLang="zh-CN" sz="3200" dirty="0">
              <a:solidFill>
                <a:srgbClr val="0000CC"/>
              </a:solidFill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732" y="1303711"/>
            <a:ext cx="10832536" cy="433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6"/>
    </mc:Choice>
    <mc:Fallback>
      <p:transition spd="slow" advTm="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992544" y="6423074"/>
            <a:ext cx="864096" cy="365125"/>
          </a:xfrm>
        </p:spPr>
        <p:txBody>
          <a:bodyPr/>
          <a:lstStyle/>
          <a:p>
            <a:pPr>
              <a:defRPr/>
            </a:pPr>
            <a:r>
              <a:rPr lang="zh-CN" altLang="en-US" sz="1465" dirty="0"/>
              <a:t>第</a:t>
            </a:r>
            <a:fld id="{18DE7A1C-F445-4C6B-B9D2-808DDCA4B99A}" type="slidenum">
              <a:rPr lang="zh-CN" altLang="en-US" sz="1465"/>
            </a:fld>
            <a:r>
              <a:rPr lang="zh-CN" altLang="en-US" sz="1465" dirty="0"/>
              <a:t>页</a:t>
            </a:r>
            <a:endParaRPr lang="zh-CN" altLang="en-US" sz="1465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pic>
        <p:nvPicPr>
          <p:cNvPr id="19459" name="图片 194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999" y="1668300"/>
            <a:ext cx="4047268" cy="2941821"/>
          </a:xfrm>
          <a:prstGeom prst="rect">
            <a:avLst/>
          </a:prstGeom>
        </p:spPr>
      </p:pic>
      <p:pic>
        <p:nvPicPr>
          <p:cNvPr id="19460" name="图片 194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323" y="1448871"/>
            <a:ext cx="4435688" cy="3101672"/>
          </a:xfrm>
          <a:prstGeom prst="rect">
            <a:avLst/>
          </a:prstGeom>
        </p:spPr>
      </p:pic>
      <p:sp>
        <p:nvSpPr>
          <p:cNvPr id="19462" name="文本框 19461"/>
          <p:cNvSpPr txBox="1"/>
          <p:nvPr/>
        </p:nvSpPr>
        <p:spPr>
          <a:xfrm>
            <a:off x="2031380" y="4610121"/>
            <a:ext cx="24925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 Black" panose="020B0A04020102020204" pitchFamily="34" charset="0"/>
              </a:rPr>
              <a:t>Pretreatment process</a:t>
            </a:r>
            <a:endParaRPr lang="zh-CN" altLang="en-US" sz="1200" dirty="0"/>
          </a:p>
        </p:txBody>
      </p:sp>
      <p:sp>
        <p:nvSpPr>
          <p:cNvPr id="19464" name="文本框 19463"/>
          <p:cNvSpPr txBox="1"/>
          <p:nvPr/>
        </p:nvSpPr>
        <p:spPr>
          <a:xfrm>
            <a:off x="7173564" y="4608599"/>
            <a:ext cx="2963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 Black" panose="020B0A04020102020204" pitchFamily="34" charset="0"/>
              </a:rPr>
              <a:t>Preliminary calibration process</a:t>
            </a:r>
            <a:endParaRPr lang="zh-CN" altLang="en-US" sz="1200" dirty="0">
              <a:latin typeface="Arial Black" panose="020B0A04020102020204" pitchFamily="34" charset="0"/>
            </a:endParaRPr>
          </a:p>
        </p:txBody>
      </p:sp>
      <p:grpSp>
        <p:nvGrpSpPr>
          <p:cNvPr id="19468" name="组合 19467"/>
          <p:cNvGrpSpPr/>
          <p:nvPr/>
        </p:nvGrpSpPr>
        <p:grpSpPr>
          <a:xfrm>
            <a:off x="1183041" y="4983242"/>
            <a:ext cx="10097249" cy="1341249"/>
            <a:chOff x="1183041" y="4983242"/>
            <a:chExt cx="10097249" cy="134124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6715" y="5003291"/>
              <a:ext cx="1761600" cy="13212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8690" y="5003291"/>
              <a:ext cx="1761600" cy="132120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08"/>
            <a:stretch>
              <a:fillRect/>
            </a:stretch>
          </p:blipFill>
          <p:spPr>
            <a:xfrm>
              <a:off x="1183041" y="4983242"/>
              <a:ext cx="3752243" cy="118183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675" y="5162702"/>
              <a:ext cx="997933" cy="1002378"/>
            </a:xfrm>
            <a:prstGeom prst="rect">
              <a:avLst/>
            </a:prstGeom>
          </p:spPr>
        </p:pic>
        <p:pic>
          <p:nvPicPr>
            <p:cNvPr id="19465" name="图片 1946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6" r="43472" b="13008"/>
            <a:stretch>
              <a:fillRect/>
            </a:stretch>
          </p:blipFill>
          <p:spPr>
            <a:xfrm>
              <a:off x="4935284" y="5028548"/>
              <a:ext cx="618067" cy="1181838"/>
            </a:xfrm>
            <a:prstGeom prst="rect">
              <a:avLst/>
            </a:prstGeom>
          </p:spPr>
        </p:pic>
        <p:pic>
          <p:nvPicPr>
            <p:cNvPr id="19466" name="图片 1946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6" r="43472" b="13008"/>
            <a:stretch>
              <a:fillRect/>
            </a:stretch>
          </p:blipFill>
          <p:spPr>
            <a:xfrm>
              <a:off x="6747933" y="5028548"/>
              <a:ext cx="618067" cy="1181838"/>
            </a:xfrm>
            <a:prstGeom prst="rect">
              <a:avLst/>
            </a:prstGeom>
          </p:spPr>
        </p:pic>
        <p:pic>
          <p:nvPicPr>
            <p:cNvPr id="19467" name="图片 1946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6" r="43472" b="13008"/>
            <a:stretch>
              <a:fillRect/>
            </a:stretch>
          </p:blipFill>
          <p:spPr>
            <a:xfrm>
              <a:off x="8924167" y="5028548"/>
              <a:ext cx="618067" cy="1181838"/>
            </a:xfrm>
            <a:prstGeom prst="rect">
              <a:avLst/>
            </a:prstGeom>
          </p:spPr>
        </p:pic>
      </p:grpSp>
      <p:sp>
        <p:nvSpPr>
          <p:cNvPr id="19470" name="标题 194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0000CC"/>
                </a:solidFill>
                <a:cs typeface="Arial" panose="020B0604020202020204" pitchFamily="34" charset="0"/>
                <a:sym typeface="+mn-ea"/>
              </a:rPr>
              <a:t>LOIS Data Processing</a:t>
            </a:r>
            <a:endParaRPr lang="en-US" altLang="zh-CN" sz="3200" dirty="0">
              <a:solidFill>
                <a:srgbClr val="0000CC"/>
              </a:solidFill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6"/>
    </mc:Choice>
    <mc:Fallback>
      <p:transition spd="slow" advTm="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992544" y="6423074"/>
            <a:ext cx="864096" cy="365125"/>
          </a:xfrm>
        </p:spPr>
        <p:txBody>
          <a:bodyPr/>
          <a:lstStyle/>
          <a:p>
            <a:pPr>
              <a:defRPr/>
            </a:pPr>
            <a:r>
              <a:rPr lang="zh-CN" altLang="en-US" sz="1465" dirty="0"/>
              <a:t>第</a:t>
            </a:r>
            <a:fld id="{18DE7A1C-F445-4C6B-B9D2-808DDCA4B99A}" type="slidenum">
              <a:rPr lang="zh-CN" altLang="en-US" sz="1465"/>
            </a:fld>
            <a:r>
              <a:rPr lang="zh-CN" altLang="en-US" sz="1465" dirty="0"/>
              <a:t>页</a:t>
            </a:r>
            <a:endParaRPr lang="zh-CN" altLang="en-US" sz="1465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CC"/>
                </a:solidFill>
                <a:cs typeface="Arial" panose="020B0604020202020204" pitchFamily="34" charset="0"/>
                <a:sym typeface="+mn-ea"/>
              </a:rPr>
              <a:t>Dataset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65" y="939843"/>
            <a:ext cx="2879725" cy="215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08" y="939843"/>
            <a:ext cx="2879725" cy="215773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文本框 28"/>
          <p:cNvSpPr txBox="1"/>
          <p:nvPr/>
        </p:nvSpPr>
        <p:spPr>
          <a:xfrm>
            <a:off x="95700" y="1781639"/>
            <a:ext cx="6161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kern="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ix data with similar phase angles in different months were selected for dataset </a:t>
            </a:r>
            <a:r>
              <a:rPr lang="en-US" altLang="zh-CN" kern="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zh-CN" kern="1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en data with different monthly phase angles within a month were selected for dataset </a:t>
            </a:r>
            <a:r>
              <a:rPr lang="en-US" altLang="zh-CN" kern="1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31912" y="3054289"/>
            <a:ext cx="5379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curve colors in the figure correspond to time, the dashed line is the spectrometer observation, and the solid line is the corresponding GIRO model value</a:t>
            </a: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文本框 41"/>
              <p:cNvSpPr txBox="1"/>
              <p:nvPr/>
            </p:nvSpPr>
            <p:spPr>
              <a:xfrm>
                <a:off x="286637" y="3012100"/>
                <a:ext cx="15805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42" name="文本框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37" y="3012100"/>
                <a:ext cx="1580561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6" t="-80" r="19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文本框 44"/>
              <p:cNvSpPr txBox="1"/>
              <p:nvPr/>
            </p:nvSpPr>
            <p:spPr>
              <a:xfrm>
                <a:off x="976201" y="2921422"/>
                <a:ext cx="2671821" cy="530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kern="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1400" i="1" ker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𝑆𝑇𝐷</m:t>
                    </m:r>
                    <m:r>
                      <a:rPr lang="en-US" altLang="zh-CN" sz="1400" ker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zh-CN" altLang="zh-CN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1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zh-CN" altLang="zh-CN" sz="1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sz="1400" i="1" ker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n-US" altLang="zh-CN" sz="1400" ker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altLang="zh-CN" sz="1400" ker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CN" sz="1400" i="1" ker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sup>
                              <m:e>
                                <m:r>
                                  <a:rPr lang="en-US" altLang="zh-CN" sz="1400" ker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zh-CN" altLang="zh-CN" sz="1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 kern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400" i="1" kern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1400" i="1" ker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zh-CN" altLang="zh-CN" sz="14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zh-CN" altLang="zh-CN" sz="14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i="1" kern="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1400" i="1" kern="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altLang="zh-CN" sz="1400" ker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nary>
                          </m:num>
                          <m:den>
                            <m:r>
                              <a:rPr lang="en-US" altLang="zh-CN" sz="1400" i="1" kern="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𝑁</m:t>
                            </m:r>
                            <m:r>
                              <a:rPr lang="en-US" altLang="zh-CN" sz="1400" i="1" kern="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1400" kern="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</m:e>
                    </m:rad>
                  </m:oMath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45" name="文本框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01" y="2921422"/>
                <a:ext cx="2671821" cy="530723"/>
              </a:xfrm>
              <a:prstGeom prst="rect">
                <a:avLst/>
              </a:prstGeom>
              <a:blipFill rotWithShape="1">
                <a:blip r:embed="rId7"/>
                <a:stretch>
                  <a:fillRect l="-8" t="-80" r="22" b="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文本框 46"/>
              <p:cNvSpPr txBox="1"/>
              <p:nvPr/>
            </p:nvSpPr>
            <p:spPr>
              <a:xfrm>
                <a:off x="3394315" y="2936201"/>
                <a:ext cx="2671821" cy="501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𝑅𝑆𝐷</m:t>
                      </m:r>
                      <m:r>
                        <a:rPr lang="en-US" altLang="zh-CN" sz="14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f>
                        <m:fPr>
                          <m:ctrlPr>
                            <a:rPr lang="zh-CN" altLang="zh-CN" sz="1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𝑆𝑇𝐷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zh-CN" altLang="zh-CN" sz="1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4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𝑃</m:t>
                              </m:r>
                            </m:e>
                          </m:acc>
                        </m:den>
                      </m:f>
                      <m:r>
                        <a:rPr lang="en-US" altLang="zh-CN" sz="14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∗</m:t>
                      </m:r>
                      <m:r>
                        <a:rPr lang="en-US" altLang="zh-CN" sz="14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100</m:t>
                      </m:r>
                      <m:r>
                        <a:rPr lang="en-US" altLang="zh-CN" sz="14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%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47" name="文本框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315" y="2936201"/>
                <a:ext cx="2671821" cy="501163"/>
              </a:xfrm>
              <a:prstGeom prst="rect">
                <a:avLst/>
              </a:prstGeom>
              <a:blipFill rotWithShape="1">
                <a:blip r:embed="rId8"/>
                <a:stretch>
                  <a:fillRect l="-9" t="-119" r="23" b="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8" name="表格 47"/>
          <p:cNvGraphicFramePr>
            <a:graphicFrameLocks noGrp="1"/>
          </p:cNvGraphicFramePr>
          <p:nvPr/>
        </p:nvGraphicFramePr>
        <p:xfrm>
          <a:off x="6019530" y="3594563"/>
          <a:ext cx="5991396" cy="2642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566"/>
                <a:gridCol w="998566"/>
                <a:gridCol w="998566"/>
                <a:gridCol w="998566"/>
                <a:gridCol w="998566"/>
                <a:gridCol w="998566"/>
              </a:tblGrid>
              <a:tr h="2134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Dataset 2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kern="100" dirty="0">
                          <a:effectLst/>
                        </a:rPr>
                        <a:t>Phase angle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/°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Zenith angle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/°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P/%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RSD/%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u/%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2021-12-12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-72.76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31.71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3.59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rowSpan="10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2.83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rowSpan="10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1.93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2021-12-13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-61.23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24.04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0.31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2021-12-14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-49.95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16.92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2.97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2021-12-16</a:t>
                      </a:r>
                      <a:endParaRPr lang="zh-CN" altLang="en-US" sz="1000" b="1" kern="10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-27.44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8.42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1.07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2021-12-17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-16.42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4.33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2.55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2021-12-18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-5.46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5.85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1.62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2021-12-19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6.62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4.90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0.81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2021-12-20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18.15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31.60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1.55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2021-12-21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28.78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3.48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0.79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290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2021-12-22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39.21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50.61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1.07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50" name="表格 49"/>
          <p:cNvGraphicFramePr>
            <a:graphicFrameLocks noGrp="1"/>
          </p:cNvGraphicFramePr>
          <p:nvPr/>
        </p:nvGraphicFramePr>
        <p:xfrm>
          <a:off x="73583" y="4341247"/>
          <a:ext cx="5690424" cy="176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8404"/>
                <a:gridCol w="948404"/>
                <a:gridCol w="948404"/>
                <a:gridCol w="948404"/>
                <a:gridCol w="948404"/>
                <a:gridCol w="948404"/>
              </a:tblGrid>
              <a:tr h="252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Dataset 1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kern="100" dirty="0">
                          <a:effectLst/>
                        </a:rPr>
                        <a:t>Phase angle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/°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Zenith angle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/°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P/%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RSD/%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u/%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2021-11-18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-7.58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10.58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0.66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1.92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1.59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2021-11-19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3.70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7.16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1.23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2021-12-18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-5.46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5.84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0.91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2021-12-19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6.56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1.63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0.26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2022-01-17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-5.07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1.62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3.37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2022-02-15</a:t>
                      </a:r>
                      <a:endParaRPr lang="zh-CN" altLang="en-US" sz="1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-5.21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7.74</a:t>
                      </a:r>
                      <a:endParaRPr lang="zh-CN" altLang="en-US" sz="1200" kern="1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0.88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1" name="文本框 27"/>
              <p:cNvSpPr txBox="1"/>
              <p:nvPr/>
            </p:nvSpPr>
            <p:spPr>
              <a:xfrm>
                <a:off x="1145262" y="3280523"/>
                <a:ext cx="1580561" cy="778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127000" algn="l" fontAlgn="base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12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zh-CN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2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zh-CN" sz="12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sz="12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2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2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CN" sz="12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sz="12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sz="12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sz="12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zh-CN" sz="1200" kern="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51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262" y="3280523"/>
                <a:ext cx="1580561" cy="778996"/>
              </a:xfrm>
              <a:prstGeom prst="rect">
                <a:avLst/>
              </a:prstGeom>
              <a:blipFill rotWithShape="1">
                <a:blip r:embed="rId9"/>
                <a:stretch>
                  <a:fillRect l="-23" t="-15" r="25" b="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文本框 51"/>
              <p:cNvSpPr txBox="1"/>
              <p:nvPr/>
            </p:nvSpPr>
            <p:spPr>
              <a:xfrm>
                <a:off x="2918795" y="3397067"/>
                <a:ext cx="1652804" cy="728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40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zh-CN" alt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zh-CN" altLang="en-US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en-US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52" name="文本框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795" y="3397067"/>
                <a:ext cx="1652804" cy="728854"/>
              </a:xfrm>
              <a:prstGeom prst="rect">
                <a:avLst/>
              </a:prstGeom>
              <a:blipFill rotWithShape="1">
                <a:blip r:embed="rId10"/>
                <a:stretch>
                  <a:fillRect l="-20" t="-62" r="14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6"/>
    </mc:Choice>
    <mc:Fallback>
      <p:transition spd="slow" advTm="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/>
          <a:stretch>
            <a:fillRect/>
          </a:stretch>
        </p:blipFill>
        <p:spPr>
          <a:xfrm>
            <a:off x="7334451" y="3616090"/>
            <a:ext cx="4303611" cy="3241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333" y="147915"/>
            <a:ext cx="6209271" cy="3616475"/>
          </a:xfrm>
          <a:prstGeom prst="rect">
            <a:avLst/>
          </a:prstGeom>
        </p:spPr>
      </p:pic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5636642" y="5783262"/>
          <a:ext cx="196850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3" imgW="1970405" imgH="711835" progId="Equation.DSMT4">
                  <p:embed/>
                </p:oleObj>
              </mc:Choice>
              <mc:Fallback>
                <p:oleObj name="Equation" r:id="rId3" imgW="1970405" imgH="711835" progId="Equation.DSMT4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6642" y="5783262"/>
                        <a:ext cx="1968500" cy="70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12111" r="7891"/>
          <a:stretch>
            <a:fillRect/>
          </a:stretch>
        </p:blipFill>
        <p:spPr>
          <a:xfrm>
            <a:off x="553938" y="1062350"/>
            <a:ext cx="4230161" cy="23666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53938" y="3820735"/>
            <a:ext cx="3756670" cy="2600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Radiometric calibration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buAutoNum type="arabicParenR"/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Laboratory traceability: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Standard </a:t>
            </a:r>
            <a:r>
              <a:rPr lang="en-US" altLang="zh-CN" sz="1800" dirty="0" err="1">
                <a:latin typeface="楷体" panose="02010609060101010101" pitchFamily="49" charset="-122"/>
                <a:ea typeface="楷体" panose="02010609060101010101" pitchFamily="49" charset="-122"/>
              </a:rPr>
              <a:t>lamp+diffuse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 system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2) Laboratory calibration: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Integrating sphere+SR4500A 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Atmospheric Correction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CE318+Modtran 4.3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9911" y="173629"/>
            <a:ext cx="6322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lunar observation from </a:t>
            </a:r>
            <a:r>
              <a:rPr lang="en-US" altLang="zh-CN" sz="3200" b="1" dirty="0" err="1">
                <a:sym typeface="+mn-ea"/>
              </a:rPr>
              <a:t>LeSIRB</a:t>
            </a:r>
            <a:endParaRPr lang="en-US" altLang="zh-CN" sz="3200" b="1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/>
          <a:srcRect l="26645" r="22691"/>
          <a:stretch>
            <a:fillRect/>
          </a:stretch>
        </p:blipFill>
        <p:spPr>
          <a:xfrm>
            <a:off x="3845639" y="4036892"/>
            <a:ext cx="1482290" cy="2168462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489610" y="3885858"/>
            <a:ext cx="2045274" cy="177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Model comparison </a:t>
            </a:r>
            <a:endParaRPr lang="en-US" altLang="zh-CN" sz="1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buAutoNum type="arabicParenR"/>
            </a:pPr>
            <a:r>
              <a:rPr lang="fr-FR" alt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Relative comparison</a:t>
            </a:r>
            <a:endParaRPr lang="fr-FR" altLang="zh-CN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buAutoNum type="arabicParenR"/>
            </a:pPr>
            <a:r>
              <a:rPr lang="fr-FR" alt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Absolute comparison</a:t>
            </a:r>
            <a:endParaRPr lang="en-US" altLang="zh-CN" sz="1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5845" y="1142322"/>
            <a:ext cx="4029533" cy="29565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46" y="1174752"/>
            <a:ext cx="3942107" cy="29565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05" y="1405800"/>
            <a:ext cx="4029533" cy="2518458"/>
          </a:xfrm>
          <a:prstGeom prst="rect">
            <a:avLst/>
          </a:prstGeom>
        </p:spPr>
      </p:pic>
      <p:sp>
        <p:nvSpPr>
          <p:cNvPr id="3" name="TextBox 19"/>
          <p:cNvSpPr txBox="1"/>
          <p:nvPr/>
        </p:nvSpPr>
        <p:spPr>
          <a:xfrm>
            <a:off x="142912" y="910964"/>
            <a:ext cx="63957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defTabSz="685800">
              <a:buFont typeface="+mj-ea"/>
              <a:buNone/>
              <a:defRPr/>
            </a:pPr>
            <a:r>
              <a:rPr lang="en-US" b="1" kern="0" dirty="0">
                <a:solidFill>
                  <a:srgbClr val="FF0000"/>
                </a:solidFill>
                <a:latin typeface="Agency FB" panose="020B0503020202020204" charset="0"/>
                <a:cs typeface="Agency FB" panose="020B0503020202020204" charset="0"/>
              </a:rPr>
              <a:t>JiLin-1 Lunar observation</a:t>
            </a:r>
            <a:r>
              <a:rPr lang="zh-CN" altLang="en-US" b="1" kern="0" dirty="0">
                <a:solidFill>
                  <a:srgbClr val="FF0000"/>
                </a:solidFill>
                <a:latin typeface="Agency FB" panose="020B0503020202020204" charset="0"/>
                <a:cs typeface="Agency FB" panose="020B0503020202020204" charset="0"/>
              </a:rPr>
              <a:t>（</a:t>
            </a:r>
            <a:r>
              <a:rPr lang="en-US" altLang="zh-CN" b="1" kern="0" dirty="0">
                <a:solidFill>
                  <a:srgbClr val="FF0000"/>
                </a:solidFill>
                <a:latin typeface="Agency FB" panose="020B0503020202020204" charset="0"/>
                <a:cs typeface="Agency FB" panose="020B0503020202020204" charset="0"/>
              </a:rPr>
              <a:t>41</a:t>
            </a:r>
            <a:r>
              <a:rPr lang="zh-CN" altLang="en-US" b="1" kern="0" dirty="0">
                <a:solidFill>
                  <a:srgbClr val="FF0000"/>
                </a:solidFill>
                <a:latin typeface="Agency FB" panose="020B0503020202020204" charset="0"/>
                <a:cs typeface="Agency FB" panose="020B0503020202020204" charset="0"/>
              </a:rPr>
              <a:t> </a:t>
            </a:r>
            <a:r>
              <a:rPr lang="en-US" altLang="zh-CN" b="1" kern="0" dirty="0">
                <a:solidFill>
                  <a:srgbClr val="FF0000"/>
                </a:solidFill>
                <a:latin typeface="Agency FB" panose="020B0503020202020204" charset="0"/>
                <a:cs typeface="Agency FB" panose="020B0503020202020204" charset="0"/>
              </a:rPr>
              <a:t>months since April, 2019</a:t>
            </a:r>
            <a:r>
              <a:rPr lang="zh-CN" altLang="en-US" b="1" kern="0" dirty="0">
                <a:solidFill>
                  <a:srgbClr val="FF0000"/>
                </a:solidFill>
                <a:latin typeface="Agency FB" panose="020B0503020202020204" charset="0"/>
                <a:cs typeface="Agency FB" panose="020B0503020202020204" charset="0"/>
              </a:rPr>
              <a:t>）</a:t>
            </a:r>
            <a:endParaRPr lang="zh-CN" altLang="en-US" b="1" kern="0" dirty="0">
              <a:solidFill>
                <a:srgbClr val="FF0000"/>
              </a:solidFill>
              <a:latin typeface="Agency FB" panose="020B0503020202020204" charset="0"/>
              <a:cs typeface="Agency FB" panose="020B05030202020202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1" y="4501004"/>
            <a:ext cx="5838921" cy="184492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838921" y="4269956"/>
            <a:ext cx="6277428" cy="231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100"/>
              </a:lnSpc>
              <a:spcAft>
                <a:spcPts val="300"/>
              </a:spcAft>
              <a:buAutoNum type="arabicParenBoth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The Jilin-1 commercial small satellite has high maneuverability and spatial resolution (~ 3.5 km on the Moon). </a:t>
            </a:r>
            <a:endParaRPr lang="en-US" altLang="zh-CN" sz="1600" dirty="0"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100"/>
              </a:lnSpc>
              <a:buAutoNum type="arabicParenBoth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Starting in 2020, the Moon is observed at the appropriate time in each lunation.</a:t>
            </a:r>
            <a:endParaRPr lang="en-US" altLang="zh-CN" sz="1600" dirty="0">
              <a:latin typeface="+mn-ea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For calibration purposes</a:t>
            </a:r>
            <a:endParaRPr lang="en-US" altLang="zh-CN" sz="1600" dirty="0">
              <a:latin typeface="+mn-ea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ts val="21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Exploring the possibilities of radiance calibration</a:t>
            </a:r>
            <a:endParaRPr lang="en-US" altLang="zh-CN" sz="1600" dirty="0"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100"/>
              </a:lnSpc>
              <a:buAutoNum type="arabicParenBoth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Also made observations of three intensive lunar phases  to attempt to discover the phase angle sensitivity of the model.</a:t>
            </a:r>
            <a:endParaRPr lang="zh-CN" altLang="en-US" sz="16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7306" y="140362"/>
            <a:ext cx="10160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+mn-ea"/>
              </a:rPr>
              <a:t>JiLin-1 Small Satellite--Collaboration with CMA</a:t>
            </a:r>
            <a:endParaRPr lang="en-US" altLang="zh-CN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+mn-ea"/>
              </a:rPr>
              <a:t>Space-borne Lunar Imag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+mn-ea"/>
              </a:rPr>
              <a:t>ing</a:t>
            </a: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+mn-ea"/>
              </a:rPr>
              <a:t>(19 bands in Visible to NIR)</a:t>
            </a:r>
            <a:endParaRPr lang="en-US" altLang="zh-CN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4107" y="145882"/>
            <a:ext cx="7776633" cy="77724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Absolute calibration of PMS2</a:t>
            </a:r>
            <a:endParaRPr lang="en-US" altLang="zh-CN" sz="3200" dirty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88148" y="1142248"/>
          <a:ext cx="4714463" cy="269999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858970"/>
                <a:gridCol w="1116959"/>
                <a:gridCol w="1738534"/>
              </a:tblGrid>
              <a:tr h="497962"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zh-CN" sz="1100" b="1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Images</a:t>
                      </a:r>
                      <a:endParaRPr lang="zh-CN" sz="1100" b="1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Phase angle coverage (deg)</a:t>
                      </a:r>
                      <a:endParaRPr lang="zh-CN" sz="1100" b="1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132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-109.84 ~ 71.19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132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311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-117.96 </a:t>
                      </a:r>
                      <a:r>
                        <a:rPr lang="en-US" altLang="zh-CN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111.13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132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2020.11.21-2020.12.08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-105.75 ~ 96.87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132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2020.12.21-2020.01.07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zh-CN" sz="11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-104.49 ~ 105.71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132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2021.01.19-2021.02.05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-110.37 ~ 101.05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1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397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112.69 </a:t>
                      </a:r>
                      <a:r>
                        <a:rPr lang="en-US" altLang="zh-CN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107.71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1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165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-115.41 ~ 95.64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1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2023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73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-101.03 ~ 77.35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89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978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-117.96 ~ 111.13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674" y="1072787"/>
            <a:ext cx="3027891" cy="22321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47" y="1074569"/>
            <a:ext cx="3043088" cy="223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492556" y="3348167"/>
            <a:ext cx="29183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1" lang="en-US" altLang="ja-JP" sz="1100" dirty="0"/>
              <a:t>New reference reflectance </a:t>
            </a:r>
            <a:r>
              <a:rPr kumimoji="0" lang="zh-CN" altLang="zh-CN" sz="1100" b="0" i="0" u="none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</a:rPr>
              <a:t>from </a:t>
            </a:r>
            <a:r>
              <a:rPr lang="en-US" altLang="zh-CN" sz="1100" dirty="0"/>
              <a:t>M3</a:t>
            </a:r>
            <a:r>
              <a:rPr kumimoji="0" lang="zh-CN" altLang="zh-CN" sz="1100" b="0" i="0" u="none" strike="noStrike" cap="none" normalizeH="0" baseline="0" dirty="0">
                <a:ln>
                  <a:noFill/>
                </a:ln>
                <a:effectLst/>
              </a:rPr>
              <a:t> </a:t>
            </a:r>
            <a:r>
              <a:rPr kumimoji="0" lang="zh-CN" altLang="zh-CN" sz="1100" b="0" i="0" u="none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</a:rPr>
              <a:t>data.</a:t>
            </a:r>
            <a:r>
              <a:rPr kumimoji="0" lang="zh-CN" altLang="zh-CN" sz="11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zh-CN" altLang="zh-CN" sz="11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831237" y="3348167"/>
            <a:ext cx="336076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</a:rPr>
              <a:t>Predicted lunar irradiance for PMS2 channels</a:t>
            </a:r>
            <a:endParaRPr kumimoji="0" lang="zh-CN" altLang="zh-CN" sz="11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1145" y="6428331"/>
            <a:ext cx="101142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Absolute radiometric calibration of PMS2 onboard Jilin-1 GP02 satellite using the Moon (Shu Min</a:t>
            </a:r>
            <a:r>
              <a:rPr lang="en-GB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 et al., 2023</a:t>
            </a:r>
            <a:r>
              <a:rPr lang="en-GB" altLang="zh-C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</a:t>
            </a:r>
            <a:endParaRPr lang="zh-CN" altLang="en-US" sz="1600" dirty="0"/>
          </a:p>
        </p:txBody>
      </p:sp>
      <p:sp>
        <p:nvSpPr>
          <p:cNvPr id="11" name="正方形/長方形 36"/>
          <p:cNvSpPr/>
          <p:nvPr/>
        </p:nvSpPr>
        <p:spPr>
          <a:xfrm>
            <a:off x="634108" y="4179900"/>
            <a:ext cx="3580212" cy="43518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total digital numbers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正方形/長方形 36"/>
          <p:cNvSpPr/>
          <p:nvPr/>
        </p:nvSpPr>
        <p:spPr>
          <a:xfrm>
            <a:off x="634107" y="5395186"/>
            <a:ext cx="3580213" cy="69549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Slightly modified ROLO model (New reference reflectance)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4" name="直接箭头连接符 13"/>
          <p:cNvCxnSpPr>
            <a:stCxn id="11" idx="2"/>
            <a:endCxn id="12" idx="0"/>
          </p:cNvCxnSpPr>
          <p:nvPr/>
        </p:nvCxnSpPr>
        <p:spPr>
          <a:xfrm>
            <a:off x="2424214" y="4615080"/>
            <a:ext cx="0" cy="78010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356" y="3905503"/>
            <a:ext cx="3434139" cy="96112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287356" y="5009167"/>
            <a:ext cx="4000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linear relationship 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exists between the average radiance </a:t>
            </a:r>
            <a:r>
              <a:rPr lang="en-GB" altLang="zh-CN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and average DN </a:t>
            </a:r>
            <a:endParaRPr lang="zh-CN" altLang="en-US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425" y="4027409"/>
            <a:ext cx="3434140" cy="245295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71617" y="3633766"/>
            <a:ext cx="2746651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high linear correlation between DN and radiance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0" y="1655631"/>
            <a:ext cx="3765173" cy="211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77" y="1343619"/>
            <a:ext cx="2550455" cy="24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0" y="4239895"/>
            <a:ext cx="5572760" cy="189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High Accuracy On-board Calibrator(HAOC</a:t>
            </a:r>
            <a:r>
              <a:rPr lang="zh-CN" altLang="en-US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sz="1000" b="0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Push-broom imaging spectrometer 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b="0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Spectral Images of the Earth in the Visible Near Infrared Band (400-1060nm) through </a:t>
            </a:r>
            <a:r>
              <a:rPr lang="en-US" altLang="zh-CN" sz="1600" b="0" i="0" dirty="0" err="1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Offner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Grating Spectroscopy 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Scan width :50km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ross calibration and radiation reference transfer for Fengyun 3 series satellites.</a:t>
            </a:r>
            <a:endParaRPr lang="zh-CN" altLang="en-US" sz="1600" dirty="0"/>
          </a:p>
        </p:txBody>
      </p:sp>
      <p:sp>
        <p:nvSpPr>
          <p:cNvPr id="7" name="文本框 6"/>
          <p:cNvSpPr txBox="1"/>
          <p:nvPr/>
        </p:nvSpPr>
        <p:spPr>
          <a:xfrm>
            <a:off x="5775158" y="4278117"/>
            <a:ext cx="604310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ea"/>
              <a:buAutoNum type="circleNumDbPlain"/>
            </a:pPr>
            <a:r>
              <a:rPr lang="en-US" altLang="zh-CN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validation test of solar cross calibration technology on orbit</a:t>
            </a:r>
            <a:endParaRPr lang="en-US" altLang="zh-CN" sz="16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ea"/>
              <a:buAutoNum type="circleNumDbPlain"/>
            </a:pPr>
            <a:r>
              <a:rPr lang="en-US" altLang="zh-CN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Transfer form high-precision radiometric calibration results to visible/near-infrared instruments on the same platform or other satellites</a:t>
            </a:r>
            <a:endParaRPr lang="en-US" altLang="zh-CN" sz="16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ea"/>
              <a:buAutoNum type="circleNumDbPlain"/>
            </a:pPr>
            <a:r>
              <a:rPr lang="en-US" altLang="zh-CN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Establishing a unified "scale" for the measurement results of optical instruments on orbit</a:t>
            </a:r>
            <a:endParaRPr lang="en-US" altLang="zh-CN" sz="16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ea"/>
              <a:buAutoNum type="circleNumDbPlain"/>
            </a:pPr>
            <a:r>
              <a:rPr lang="en-US" altLang="zh-CN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foundation for the fusion application of future satellite monitoring data and the establishment of climate datasets. </a:t>
            </a:r>
            <a:endParaRPr lang="en-US" altLang="zh-CN" sz="16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+mj-ea"/>
              <a:buAutoNum type="circleNumDbPlain"/>
            </a:pPr>
            <a:endParaRPr lang="zh-CN" altLang="en-US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5849" y="3818953"/>
            <a:ext cx="208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/>
              <a:t>FY-3G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296648" y="3818953"/>
            <a:ext cx="178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HAOC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8528608" y="3842038"/>
            <a:ext cx="3583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Lunar and solar observations</a:t>
            </a:r>
            <a:endParaRPr lang="zh-CN" altLang="en-US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2" descr="图示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3794" y="1369877"/>
            <a:ext cx="4014470" cy="24466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文本框 17"/>
          <p:cNvSpPr txBox="1"/>
          <p:nvPr/>
        </p:nvSpPr>
        <p:spPr>
          <a:xfrm>
            <a:off x="99590" y="508560"/>
            <a:ext cx="7224942" cy="534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>
              <a:lnSpc>
                <a:spcPct val="90000"/>
              </a:lnSpc>
              <a:buClrTx/>
              <a:buSzTx/>
              <a:buFontTx/>
            </a:pPr>
            <a:r>
              <a:rPr lang="en-US" sz="3200" b="1" u="sng" dirty="0">
                <a:solidFill>
                  <a:srgbClr val="0000FF"/>
                </a:solidFill>
              </a:rPr>
              <a:t>Lunar observations for FY-3G/HAOC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4200" dirty="0">
                <a:solidFill>
                  <a:schemeClr val="tx1"/>
                </a:solidFill>
              </a:rPr>
              <a:t>Outline</a:t>
            </a:r>
            <a:endParaRPr lang="zh-CN" altLang="en-US" sz="4200" dirty="0">
              <a:solidFill>
                <a:schemeClr val="tx1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05444" y="1446893"/>
            <a:ext cx="8793185" cy="4489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kumimoji="1"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隶书" panose="02010509060101010101" pitchFamily="49" charset="-122"/>
                <a:cs typeface="Calibri" panose="020F0502020204030204" pitchFamily="34" charset="0"/>
                <a:sym typeface="隶书" panose="02010509060101010101" pitchFamily="49" charset="-122"/>
              </a:rPr>
              <a:t>Background and </a:t>
            </a:r>
            <a:r>
              <a:rPr kumimoji="1"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隶书" panose="02010509060101010101" pitchFamily="49" charset="-122"/>
                <a:cs typeface="Calibri" panose="020F0502020204030204" pitchFamily="34" charset="0"/>
                <a:sym typeface="+mn-ea"/>
              </a:rPr>
              <a:t>Instruments</a:t>
            </a:r>
            <a:endParaRPr kumimoji="1" lang="en-US" altLang="zh-CN" b="1" dirty="0">
              <a:solidFill>
                <a:srgbClr val="000099"/>
              </a:solidFill>
              <a:latin typeface="Calibri" panose="020F0502020204030204" pitchFamily="34" charset="0"/>
              <a:ea typeface="隶书" panose="02010509060101010101" pitchFamily="49" charset="-122"/>
              <a:cs typeface="Calibri" panose="020F0502020204030204" pitchFamily="34" charset="0"/>
              <a:sym typeface="隶书" panose="02010509060101010101" pitchFamily="49" charset="-122"/>
            </a:endParaRPr>
          </a:p>
          <a:p>
            <a:pPr indent="-4572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kumimoji="1"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隶书" panose="020105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隶书" panose="02010509060101010101" pitchFamily="49" charset="-122"/>
                <a:cs typeface="Calibri" panose="020F0502020204030204" pitchFamily="34" charset="0"/>
                <a:sym typeface="+mn-ea"/>
              </a:rPr>
              <a:t>Ground-based Lunar Observation</a:t>
            </a:r>
            <a:endParaRPr kumimoji="1" lang="en-US" altLang="zh-CN" b="1" dirty="0">
              <a:solidFill>
                <a:srgbClr val="000099"/>
              </a:solidFill>
              <a:latin typeface="Calibri" panose="020F0502020204030204" pitchFamily="34" charset="0"/>
              <a:ea typeface="隶书" panose="02010509060101010101" pitchFamily="49" charset="-122"/>
              <a:cs typeface="Calibri" panose="020F0502020204030204" pitchFamily="34" charset="0"/>
            </a:endParaRPr>
          </a:p>
          <a:p>
            <a:pPr indent="-4572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kumimoji="1"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隶书" panose="02010509060101010101" pitchFamily="49" charset="-122"/>
                <a:cs typeface="Calibri" panose="020F0502020204030204" pitchFamily="34" charset="0"/>
              </a:rPr>
              <a:t>Space-borne Lunar Observation</a:t>
            </a:r>
            <a:endParaRPr kumimoji="1" lang="en-US" altLang="zh-CN" b="1" dirty="0">
              <a:solidFill>
                <a:srgbClr val="000099"/>
              </a:solidFill>
              <a:latin typeface="Calibri" panose="020F0502020204030204" pitchFamily="34" charset="0"/>
              <a:ea typeface="隶书" panose="02010509060101010101" pitchFamily="49" charset="-122"/>
              <a:cs typeface="Calibri" panose="020F0502020204030204" pitchFamily="34" charset="0"/>
            </a:endParaRPr>
          </a:p>
          <a:p>
            <a:pPr indent="-4572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kumimoji="1"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隶书" panose="02010509060101010101" pitchFamily="49" charset="-122"/>
                <a:cs typeface="Calibri" panose="020F0502020204030204" pitchFamily="34" charset="0"/>
              </a:rPr>
              <a:t>Data processing and Results </a:t>
            </a:r>
            <a:endParaRPr kumimoji="1" lang="en-US" altLang="zh-CN" b="1" dirty="0">
              <a:solidFill>
                <a:srgbClr val="000099"/>
              </a:solidFill>
              <a:latin typeface="Calibri" panose="020F0502020204030204" pitchFamily="34" charset="0"/>
              <a:ea typeface="隶书" panose="02010509060101010101" pitchFamily="49" charset="-122"/>
              <a:cs typeface="Calibri" panose="020F0502020204030204" pitchFamily="34" charset="0"/>
            </a:endParaRPr>
          </a:p>
          <a:p>
            <a:pPr indent="-4572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kumimoji="1" lang="en-US" altLang="zh-CN" b="1" dirty="0">
                <a:solidFill>
                  <a:srgbClr val="000099"/>
                </a:solidFill>
                <a:latin typeface="Calibri" panose="020F0502020204030204" pitchFamily="34" charset="0"/>
                <a:ea typeface="隶书" panose="02010509060101010101" pitchFamily="49" charset="-122"/>
                <a:cs typeface="Calibri" panose="020F0502020204030204" pitchFamily="34" charset="0"/>
              </a:rPr>
              <a:t>Summary</a:t>
            </a:r>
            <a:endParaRPr kumimoji="1" lang="zh-CN" altLang="en-US" b="1" dirty="0">
              <a:solidFill>
                <a:srgbClr val="000099"/>
              </a:solidFill>
              <a:latin typeface="Calibri" panose="020F0502020204030204" pitchFamily="34" charset="0"/>
              <a:ea typeface="隶书" panose="020105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7618" y="208622"/>
            <a:ext cx="8695201" cy="534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 rtl="0">
              <a:lnSpc>
                <a:spcPct val="90000"/>
              </a:lnSpc>
              <a:buClrTx/>
              <a:buSzTx/>
              <a:buFontTx/>
            </a:pPr>
            <a:r>
              <a:rPr lang="en-US" sz="3200" b="1" u="sng" dirty="0">
                <a:solidFill>
                  <a:srgbClr val="0000FF"/>
                </a:solidFill>
              </a:rPr>
              <a:t>Lunar observations results for FY-3G/HAOC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  <p:graphicFrame>
        <p:nvGraphicFramePr>
          <p:cNvPr id="5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8640" y="1203325"/>
          <a:ext cx="5351145" cy="11582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07235"/>
                <a:gridCol w="1769745"/>
                <a:gridCol w="157416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en-US" altLang="zh-CN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Satellite-Moon distance</a:t>
                      </a:r>
                      <a:endParaRPr lang="en-US" altLang="zh-CN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Phase angle</a:t>
                      </a:r>
                      <a:endParaRPr lang="en-US" altLang="zh-CN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</a:rPr>
                        <a:t>2023-08-01T01:24:47</a:t>
                      </a:r>
                      <a:endParaRPr lang="zh-CN" alt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</a:rPr>
                        <a:t>355869.57 km</a:t>
                      </a:r>
                      <a:endParaRPr lang="zh-CN" alt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</a:rPr>
                        <a:t>-12.32°</a:t>
                      </a:r>
                      <a:endParaRPr lang="zh-CN" alt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</a:rPr>
                        <a:t>2023-07-30T09:08:07</a:t>
                      </a:r>
                      <a:endParaRPr lang="zh-CN" alt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</a:rPr>
                        <a:t>370240.43 km</a:t>
                      </a:r>
                      <a:endParaRPr lang="zh-CN" alt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</a:rPr>
                        <a:t>-33.84°</a:t>
                      </a:r>
                      <a:endParaRPr lang="zh-CN" alt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00060" y="846194"/>
            <a:ext cx="3656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HAOC lunar observations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13" y="2453181"/>
            <a:ext cx="3606303" cy="193509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05230" y="6400976"/>
            <a:ext cx="1193840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Origional Image</a:t>
            </a:r>
            <a:endParaRPr lang="zh-CN" altLang="en-US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599070" y="6400976"/>
            <a:ext cx="1193840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Dark current removal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960245" y="6439076"/>
            <a:ext cx="1085560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Moon disk Extracting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520081" y="6400512"/>
            <a:ext cx="1085560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Resample Image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759061" y="975468"/>
            <a:ext cx="339549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/>
              <a:t>Irradiance (measurements vs GIRO)</a:t>
            </a:r>
            <a:endParaRPr lang="zh-CN" altLang="en-US" sz="15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998132" y="791698"/>
            <a:ext cx="30319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/>
              <a:t>Irradiance relative accuracy</a:t>
            </a:r>
            <a:endParaRPr lang="en-US" altLang="zh-CN" sz="1500" dirty="0"/>
          </a:p>
          <a:p>
            <a:pPr algn="ctr"/>
            <a:r>
              <a:rPr lang="en-US" altLang="zh-CN" sz="1500" dirty="0"/>
              <a:t>(</a:t>
            </a:r>
            <a:r>
              <a:rPr lang="en-US" altLang="zh-CN" sz="1500" dirty="0" err="1"/>
              <a:t>obs_irr-model_irr</a:t>
            </a:r>
            <a:r>
              <a:rPr lang="en-US" altLang="zh-CN" sz="1500" dirty="0"/>
              <a:t>)/</a:t>
            </a:r>
            <a:r>
              <a:rPr lang="en-US" altLang="zh-CN" sz="1500" dirty="0" err="1"/>
              <a:t>model_irr</a:t>
            </a:r>
            <a:r>
              <a:rPr lang="en-US" altLang="zh-CN" sz="1500" dirty="0"/>
              <a:t> (%)</a:t>
            </a:r>
            <a:endParaRPr lang="zh-CN" altLang="en-US" sz="1500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897" y="3760576"/>
            <a:ext cx="2592000" cy="194400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6290984" y="5816419"/>
            <a:ext cx="59591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Improving  calibration accuracy based on the solar cross calibration technology;</a:t>
            </a:r>
            <a:endParaRPr lang="en-US" altLang="zh-CN" b="0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Provide high-precision on-orbit observation data</a:t>
            </a:r>
            <a:endParaRPr lang="en-US" altLang="zh-CN" b="0" i="0" dirty="0"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061" y="4681718"/>
            <a:ext cx="1530753" cy="16802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061" y="2767895"/>
            <a:ext cx="1530000" cy="17132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05" y="4429417"/>
            <a:ext cx="3636000" cy="19710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4186" y="3842454"/>
            <a:ext cx="3531600" cy="1962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39024" y="3282474"/>
            <a:ext cx="31501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500" dirty="0"/>
              <a:t>Lunar disk reflectance (measurements vs </a:t>
            </a:r>
            <a:r>
              <a:rPr lang="en-US" altLang="zh-CN" sz="1500" u="sng" dirty="0"/>
              <a:t>GIRO-black line</a:t>
            </a:r>
            <a:r>
              <a:rPr lang="en-US" altLang="zh-CN" sz="1500" dirty="0"/>
              <a:t>) </a:t>
            </a:r>
            <a:endParaRPr lang="zh-CN" altLang="en-US" sz="15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4617" y="1345696"/>
            <a:ext cx="3531600" cy="19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6347" y="1430764"/>
            <a:ext cx="2592000" cy="19237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6357" y="145882"/>
            <a:ext cx="7776633" cy="777240"/>
          </a:xfrm>
        </p:spPr>
        <p:txBody>
          <a:bodyPr/>
          <a:lstStyle/>
          <a:p>
            <a:pPr algn="l" defTabSz="685800">
              <a:buClrTx/>
              <a:buSzTx/>
              <a:buFontTx/>
            </a:pPr>
            <a:r>
              <a:rPr lang="en-US" sz="3200" u="sng" dirty="0">
                <a:solidFill>
                  <a:srgbClr val="0000FF"/>
                </a:solidFill>
                <a:latin typeface="+mn-lt"/>
                <a:ea typeface="+mn-ea"/>
                <a:cs typeface="+mn-cs"/>
                <a:sym typeface="+mn-ea"/>
              </a:rPr>
              <a:t>Summary and Future Prospectives</a:t>
            </a:r>
            <a:endParaRPr lang="en-US" sz="3200" u="sng" dirty="0">
              <a:solidFill>
                <a:srgbClr val="0000FF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736" y="923416"/>
            <a:ext cx="10192189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5945" indent="-285750" algn="just">
              <a:lnSpc>
                <a:spcPct val="150000"/>
              </a:lnSpc>
              <a:buClrTx/>
              <a:buSzTx/>
              <a:buFont typeface="微软雅黑 Light" panose="020B0502040204020203" pitchFamily="34" charset="-122"/>
              <a:buChar char="‐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Combine all calibrations and instrument maintenance activities for detailed data analysis;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5945" indent="-285750" algn="just">
              <a:lnSpc>
                <a:spcPct val="150000"/>
              </a:lnSpc>
              <a:buClrTx/>
              <a:buSzTx/>
              <a:buFont typeface="微软雅黑 Light" panose="020B0502040204020203" pitchFamily="34" charset="-122"/>
              <a:buChar char="‐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Constrain the absolute scale of the current model by collecting the latest lunar irradiance measurements. The new dataset can be used as a constraint only;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5945" lvl="1" indent="-285750" algn="just">
              <a:lnSpc>
                <a:spcPct val="150000"/>
              </a:lnSpc>
              <a:buClrTx/>
              <a:buSzTx/>
              <a:buFont typeface="微软雅黑 Light" panose="020B0502040204020203" pitchFamily="34" charset="-122"/>
              <a:buChar char="‐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Consider purely data-driven combined with the properties of the lunar spectrum;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95605" y="3337130"/>
            <a:ext cx="10747375" cy="27686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Continuous accumulation of data. 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5945" indent="-285750" algn="just">
              <a:lnSpc>
                <a:spcPct val="100000"/>
              </a:lnSpc>
              <a:buFont typeface="微软雅黑 Light" panose="020B0502040204020203" pitchFamily="34" charset="-122"/>
              <a:buChar char="‐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Consistency correction of space- and ground-based synergistic observations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5945" indent="-285750" algn="just">
              <a:lnSpc>
                <a:spcPct val="100000"/>
              </a:lnSpc>
              <a:buFont typeface="微软雅黑 Light" panose="020B0502040204020203" pitchFamily="34" charset="-122"/>
              <a:buChar char="‐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Continuation of the lunar radiation observation campaign to improve the dataset.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A future dataset will contain lunar hyperspectral emission data for the full lunar phase angle.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Modeling of lunar hyperspectral irradiance.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5945" indent="-285750" algn="just">
              <a:lnSpc>
                <a:spcPct val="100000"/>
              </a:lnSpc>
              <a:buFont typeface="微软雅黑 Light" panose="020B0502040204020203" pitchFamily="34" charset="-122"/>
              <a:buChar char="‐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On the basis of the above datasets, develop high-precision lunar irradiance models as a photometric characterization of the Moon in the SWIR band.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Initial application of the model.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5945" indent="-285750" algn="just">
              <a:lnSpc>
                <a:spcPct val="100000"/>
              </a:lnSpc>
              <a:buFont typeface="微软雅黑 Light" panose="020B0502040204020203" pitchFamily="34" charset="-122"/>
              <a:buChar char="‐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In-orbit radiative corrections are made to the satellite, by means of the observed values of the lunar radiation and the corresponding modeled values.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02920" y="2845435"/>
            <a:ext cx="512445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00CC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Future Prospectives</a:t>
            </a:r>
            <a:endParaRPr lang="zh-CN" altLang="en-US" sz="3200" b="1" dirty="0">
              <a:solidFill>
                <a:srgbClr val="0000CC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992544" y="6423074"/>
            <a:ext cx="864096" cy="365125"/>
          </a:xfrm>
        </p:spPr>
        <p:txBody>
          <a:bodyPr/>
          <a:lstStyle/>
          <a:p>
            <a:pPr>
              <a:defRPr/>
            </a:pPr>
            <a:r>
              <a:rPr lang="zh-CN" altLang="en-US" sz="1465" dirty="0"/>
              <a:t>第</a:t>
            </a:r>
            <a:fld id="{18DE7A1C-F445-4C6B-B9D2-808DDCA4B99A}" type="slidenum">
              <a:rPr lang="zh-CN" altLang="en-US" sz="1465"/>
            </a:fld>
            <a:r>
              <a:rPr lang="zh-CN" altLang="en-US" sz="1465" dirty="0"/>
              <a:t>页</a:t>
            </a:r>
            <a:endParaRPr lang="zh-CN" altLang="en-US" sz="1465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46755" y="3116580"/>
            <a:ext cx="5182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Thank you for your attention!</a:t>
            </a:r>
            <a:endParaRPr lang="en-US" altLang="zh-CN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6"/>
    </mc:Choice>
    <mc:Fallback>
      <p:transition spd="slow" advTm="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215265" y="619125"/>
            <a:ext cx="8537575" cy="558165"/>
          </a:xfrm>
        </p:spPr>
        <p:txBody>
          <a:bodyPr>
            <a:noAutofit/>
          </a:bodyPr>
          <a:lstStyle/>
          <a:p>
            <a:r>
              <a:rPr lang="en-US" altLang="zh-CN" sz="1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 Groound-based Lunar observation Keep On</a:t>
            </a:r>
            <a:r>
              <a:rPr lang="en-US" altLang="zh-CN" sz="1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goning</a:t>
            </a:r>
            <a:r>
              <a:rPr lang="en-US" altLang="zh-CN" sz="1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Since 2015 in Lijiang Observatory and More and more Lunar instruments were involved </a:t>
            </a:r>
            <a:endParaRPr lang="en-US" altLang="zh-CN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338820" y="6356350"/>
            <a:ext cx="2743200" cy="365125"/>
          </a:xfrm>
        </p:spPr>
        <p:txBody>
          <a:bodyPr>
            <a:normAutofit/>
          </a:bodyPr>
          <a:lstStyle/>
          <a:p>
            <a:fld id="{CE5CF1E7-EB1C-4D9B-AA1C-D7ED6D8A2D88}" type="slidenum">
              <a:rPr lang="zh-CN" altLang="en-US" sz="1335" smtClean="0"/>
            </a:fld>
            <a:endParaRPr lang="zh-CN" altLang="en-US" sz="1335" dirty="0"/>
          </a:p>
        </p:txBody>
      </p:sp>
      <p:sp>
        <p:nvSpPr>
          <p:cNvPr id="4" name="矩形 3"/>
          <p:cNvSpPr/>
          <p:nvPr/>
        </p:nvSpPr>
        <p:spPr>
          <a:xfrm>
            <a:off x="0" y="146050"/>
            <a:ext cx="9058910" cy="473075"/>
          </a:xfrm>
          <a:prstGeom prst="rect">
            <a:avLst/>
          </a:prstGeom>
        </p:spPr>
        <p:txBody>
          <a:bodyPr vert="horz" lIns="68580" tIns="34290" rIns="68580" bIns="34290" rtlCol="0" anchor="ctr" anchorCtr="0"/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400" b="1" u="sng" dirty="0">
                <a:solidFill>
                  <a:srgbClr val="0000FF"/>
                </a:solidFill>
              </a:rPr>
              <a:t>CMA Lunar Measurement Campaign in Lijiang Observatory</a:t>
            </a:r>
            <a:endParaRPr lang="en-US" altLang="en-US" sz="2400" b="1" u="sng" dirty="0"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36195" y="1553210"/>
            <a:ext cx="9022715" cy="788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7030A0"/>
              </a:buClr>
              <a:buNone/>
              <a:defRPr/>
            </a:pPr>
            <a:r>
              <a:rPr lang="en-US" sz="16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(1) </a:t>
            </a:r>
            <a:r>
              <a:rPr lang="en-US" altLang="zh-CN" sz="16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VisNIR </a:t>
            </a:r>
            <a:r>
              <a:rPr lang="en-US" altLang="zh-CN" sz="16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  <a:sym typeface="+mn-ea"/>
              </a:rPr>
              <a:t>Ground-based </a:t>
            </a:r>
            <a:r>
              <a:rPr lang="en-US" altLang="zh-CN" sz="16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  <a:sym typeface="宋体" panose="02010600030101010101" pitchFamily="2" charset="-122"/>
              </a:rPr>
              <a:t>Lunar Imaging Spectrometer (GLIS)</a:t>
            </a:r>
            <a:r>
              <a:rPr lang="en-US" altLang="zh-CN" sz="16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（2015.12-2020.04-Now</a:t>
            </a:r>
            <a:r>
              <a:rPr lang="zh-CN" altLang="en-US" sz="16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）</a:t>
            </a:r>
            <a:endParaRPr lang="en-US" altLang="zh-CN" sz="1600" b="1" dirty="0">
              <a:solidFill>
                <a:srgbClr val="000000"/>
              </a:solidFill>
              <a:latin typeface="Agency FB" panose="020B0503020202020204" charset="0"/>
              <a:ea typeface="微软雅黑" panose="020B0503020204020204" pitchFamily="34" charset="-122"/>
              <a:cs typeface="Agency FB" panose="020B0503020202020204" charset="0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7030A0"/>
              </a:buClr>
              <a:buNone/>
              <a:defRPr/>
            </a:pPr>
            <a:r>
              <a:rPr lang="en-US" sz="16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(2) </a:t>
            </a:r>
            <a:r>
              <a:rPr lang="en-US" altLang="zh-CN" sz="16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ShortWave Infared Lunar Oberved Infared Spectrometer (LOIS) (2020.12--Now )</a:t>
            </a:r>
            <a:endParaRPr lang="en-US" altLang="zh-CN" sz="1600" b="1" dirty="0">
              <a:solidFill>
                <a:srgbClr val="000000"/>
              </a:solidFill>
              <a:latin typeface="Agency FB" panose="020B0503020202020204" charset="0"/>
              <a:ea typeface="微软雅黑" panose="020B0503020204020204" pitchFamily="34" charset="-122"/>
              <a:cs typeface="Agency FB" panose="020B0503020202020204" charset="0"/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7030A0"/>
              </a:buClr>
              <a:buNone/>
              <a:defRPr/>
            </a:pPr>
            <a:r>
              <a:rPr lang="en-US" sz="16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(3) </a:t>
            </a:r>
            <a:r>
              <a:rPr lang="en-US" altLang="zh-CN" sz="1600" b="1" dirty="0">
                <a:latin typeface="Agency FB" panose="020B0503020202020204" charset="0"/>
                <a:cs typeface="Agency FB" panose="020B0503020202020204" charset="0"/>
                <a:sym typeface="+mn-ea"/>
              </a:rPr>
              <a:t>VNIR 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LeSIRB</a:t>
            </a:r>
            <a:r>
              <a:rPr lang="en-US" altLang="zh-CN" sz="1600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-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L</a:t>
            </a:r>
            <a:r>
              <a:rPr lang="en-US" altLang="zh-CN" sz="1600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unar and 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E</a:t>
            </a:r>
            <a:r>
              <a:rPr lang="en-US" altLang="zh-CN" sz="1600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arth 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S</a:t>
            </a:r>
            <a:r>
              <a:rPr lang="en-US" altLang="zh-CN" sz="1600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pectral 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I</a:t>
            </a:r>
            <a:r>
              <a:rPr lang="en-US" altLang="zh-CN" sz="1600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mager 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R</a:t>
            </a:r>
            <a:r>
              <a:rPr lang="en-US" altLang="zh-CN" sz="1600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adiometry 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B</a:t>
            </a:r>
            <a:r>
              <a:rPr lang="en-US" altLang="zh-CN" sz="1600" b="1" dirty="0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enchmark (2019.12-Now)</a:t>
            </a:r>
            <a:endParaRPr lang="en-US" altLang="zh-CN" sz="1600" b="1" dirty="0">
              <a:solidFill>
                <a:srgbClr val="000000"/>
              </a:solidFill>
              <a:latin typeface="Agency FB" panose="020B0503020202020204" charset="0"/>
              <a:ea typeface="微软雅黑" panose="020B0503020204020204" pitchFamily="34" charset="-122"/>
              <a:cs typeface="Agency FB" panose="020B05030202020202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368030" y="3741588"/>
            <a:ext cx="4111137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630" indent="-214630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00"/>
                </a:solidFill>
                <a:latin typeface="Agency FB" panose="020B0503020202020204" charset="0"/>
                <a:ea typeface="黑体" panose="02010609060101010101" pitchFamily="49" charset="-122"/>
                <a:cs typeface="Agency FB" panose="020B0503020202020204" charset="0"/>
              </a:rPr>
              <a:t>LOIS</a:t>
            </a:r>
            <a:r>
              <a:rPr lang="zh-CN" altLang="en-US" b="1" dirty="0">
                <a:solidFill>
                  <a:srgbClr val="000000"/>
                </a:solidFill>
                <a:latin typeface="Agency FB" panose="020B0503020202020204" charset="0"/>
                <a:ea typeface="黑体" panose="02010609060101010101" pitchFamily="49" charset="-122"/>
                <a:cs typeface="Agency FB" panose="020B0503020202020204" charset="0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Agency FB" panose="020B0503020202020204" charset="0"/>
                <a:ea typeface="黑体" panose="02010609060101010101" pitchFamily="49" charset="-122"/>
                <a:cs typeface="Agency FB" panose="020B0503020202020204" charset="0"/>
              </a:rPr>
              <a:t>1000nm-2400nm</a:t>
            </a:r>
            <a:r>
              <a:rPr lang="zh-CN" altLang="en-US" b="1" dirty="0">
                <a:solidFill>
                  <a:srgbClr val="000000"/>
                </a:solidFill>
                <a:latin typeface="Agency FB" panose="020B0503020202020204" charset="0"/>
                <a:ea typeface="黑体" panose="02010609060101010101" pitchFamily="49" charset="-122"/>
                <a:cs typeface="Agency FB" panose="020B0503020202020204" charset="0"/>
              </a:rPr>
              <a:t>）</a:t>
            </a:r>
            <a:endParaRPr lang="zh-CN" altLang="en-US" b="1" dirty="0">
              <a:solidFill>
                <a:srgbClr val="000000"/>
              </a:solidFill>
              <a:latin typeface="Agency FB" panose="020B0503020202020204" charset="0"/>
              <a:ea typeface="黑体" panose="02010609060101010101" pitchFamily="49" charset="-122"/>
              <a:cs typeface="Agency FB" panose="020B0503020202020204" charset="0"/>
            </a:endParaRPr>
          </a:p>
        </p:txBody>
      </p:sp>
      <p:pic>
        <p:nvPicPr>
          <p:cNvPr id="7" name="Picture 2" descr="C:\Users\lenovo\Downloads\微信图片_2019060709055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60" y="0"/>
            <a:ext cx="3507740" cy="282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40" y="2717165"/>
            <a:ext cx="2158365" cy="14439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95" y="4109720"/>
            <a:ext cx="3083560" cy="23126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195" y="1270635"/>
            <a:ext cx="8902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Lunar spectrometer imagers</a:t>
            </a:r>
            <a:endParaRPr lang="en-US" altLang="zh-CN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38895" y="4109720"/>
            <a:ext cx="817880" cy="3683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b="1"/>
              <a:t>LOIS</a:t>
            </a:r>
            <a:endParaRPr lang="en-US" altLang="zh-CN" b="1"/>
          </a:p>
        </p:txBody>
      </p:sp>
      <p:sp>
        <p:nvSpPr>
          <p:cNvPr id="16" name="文本框 15"/>
          <p:cNvSpPr txBox="1"/>
          <p:nvPr/>
        </p:nvSpPr>
        <p:spPr>
          <a:xfrm>
            <a:off x="9286240" y="2827655"/>
            <a:ext cx="2806065" cy="52197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Lunar Measurement</a:t>
            </a:r>
            <a:endParaRPr lang="en-US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Station in Lijiang  Observatory</a:t>
            </a:r>
            <a:endParaRPr lang="en-US" altLang="en-US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12111" r="7891" b="6999"/>
          <a:stretch>
            <a:fillRect/>
          </a:stretch>
        </p:blipFill>
        <p:spPr>
          <a:xfrm>
            <a:off x="4251960" y="4685030"/>
            <a:ext cx="3210560" cy="217297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5033645" y="4316730"/>
            <a:ext cx="19081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LeSIRB 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</a:rPr>
              <a:t>(400-1000nm)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gency FB" panose="020B0503020202020204" charset="0"/>
              <a:cs typeface="Agency FB" panose="020B0503020202020204" charset="0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122555" y="3244850"/>
            <a:ext cx="2304415" cy="36830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214630" lvl="0" indent="-214630" algn="l" defTabSz="685800">
              <a:spcAft>
                <a:spcPts val="450"/>
              </a:spcAft>
              <a:buClrTx/>
              <a:buSzTx/>
              <a:buFont typeface="Arial" panose="020B0604020202020204" pitchFamily="34" charset="0"/>
            </a:pP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charset="0"/>
                <a:ea typeface="黑体" panose="02010609060101010101" pitchFamily="49" charset="-122"/>
                <a:cs typeface="Agency FB" panose="020B0503020202020204" charset="0"/>
                <a:sym typeface="宋体" panose="02010600030101010101" pitchFamily="2" charset="-122"/>
              </a:rPr>
              <a:t>GLIS (400-1000nm)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charset="0"/>
              <a:ea typeface="黑体" panose="02010609060101010101" pitchFamily="49" charset="-122"/>
              <a:cs typeface="Agency FB" panose="020B0503020202020204" charset="0"/>
              <a:sym typeface="宋体" panose="02010600030101010101" pitchFamily="2" charset="-122"/>
            </a:endParaRPr>
          </a:p>
        </p:txBody>
      </p:sp>
      <p:pic>
        <p:nvPicPr>
          <p:cNvPr id="12" name="Picture 4" descr="D:\国产卫星历史数据再定标项目\课题1-光学共性\课题进展\场地-月球\丽江照片\微信图片_20181223215949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2555" y="3528060"/>
            <a:ext cx="2223770" cy="29667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685800">
              <a:buClrTx/>
              <a:buSzTx/>
              <a:buFontTx/>
            </a:pPr>
            <a:r>
              <a:rPr lang="en-US" sz="2400" u="sng" dirty="0">
                <a:solidFill>
                  <a:srgbClr val="0000FF"/>
                </a:solidFill>
                <a:latin typeface="+mn-lt"/>
                <a:ea typeface="+mn-ea"/>
                <a:cs typeface="+mn-cs"/>
                <a:sym typeface="+mn-ea"/>
              </a:rPr>
              <a:t>Ground-based </a:t>
            </a:r>
            <a:r>
              <a:rPr lang="en-US" sz="2400" u="sng" dirty="0">
                <a:solidFill>
                  <a:srgbClr val="0000FF"/>
                </a:solidFill>
                <a:latin typeface="+mn-lt"/>
                <a:ea typeface="+mn-ea"/>
                <a:cs typeface="+mn-cs"/>
                <a:sym typeface="宋体" panose="02010600030101010101" pitchFamily="2" charset="-122"/>
              </a:rPr>
              <a:t>Lunar Imaging Spectrometer (GLIS)</a:t>
            </a:r>
            <a:endParaRPr lang="en-US" sz="2400" u="sng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D:\国产卫星历史数据再定标项目\课题1-光学共性\课题进展\场地-月球\丽江照片\微信图片_2018122321594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6767" y="1682333"/>
            <a:ext cx="1969967" cy="26281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988124" y="6293384"/>
            <a:ext cx="1873250" cy="52197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Lunar Measurement</a:t>
            </a:r>
            <a:endParaRPr lang="en-US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Station in Lijiang</a:t>
            </a:r>
            <a:endParaRPr lang="en-US" altLang="en-US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graphicFrame>
        <p:nvGraphicFramePr>
          <p:cNvPr id="14" name="内容占位符 3"/>
          <p:cNvGraphicFramePr/>
          <p:nvPr/>
        </p:nvGraphicFramePr>
        <p:xfrm>
          <a:off x="156586" y="1682333"/>
          <a:ext cx="5741639" cy="2916000"/>
        </p:xfrm>
        <a:graphic>
          <a:graphicData uri="http://schemas.openxmlformats.org/drawingml/2006/table">
            <a:tbl>
              <a:tblPr/>
              <a:tblGrid>
                <a:gridCol w="2914999"/>
                <a:gridCol w="2826640"/>
              </a:tblGrid>
              <a:tr h="32400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Specification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32400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Spectral range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400-1000nm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2400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Spectral channels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&gt;270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400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Spectral sampling width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2-10nm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2400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Field of view (FOV)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0.7 degree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400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Instantaneous Field of view (IFOV)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0.0056 degree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2400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Pixels across track</a:t>
                      </a:r>
                      <a:endParaRPr lang="en-US" altLang="zh-CN" sz="1400" b="1" kern="1200" spc="-4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253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Dynamic Range</a:t>
                      </a:r>
                      <a:endParaRPr lang="en-US" altLang="zh-CN" sz="14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b="1" kern="1200" spc="-4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400" b="1" kern="1200" spc="-40" baseline="30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Focus length</a:t>
                      </a:r>
                      <a:endParaRPr lang="en-US" altLang="zh-CN" sz="1400" b="1" kern="1200" spc="-4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spc="-4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256.4 mm</a:t>
                      </a:r>
                      <a:endParaRPr lang="en-US" altLang="zh-CN" sz="1400" b="1" kern="1200" spc="-4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Users\lenovo\Downloads\微信图片_2019060709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41" y="3886200"/>
            <a:ext cx="2985933" cy="240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208644" y="1079983"/>
            <a:ext cx="8949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7030A0"/>
              </a:buClr>
              <a:buNone/>
              <a:defRPr/>
            </a:pPr>
            <a:r>
              <a:rPr lang="en-US" altLang="zh-CN" sz="2000" b="1" dirty="0" err="1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VisNIR</a:t>
            </a:r>
            <a:r>
              <a:rPr lang="en-US" altLang="zh-CN" sz="20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  <a:sym typeface="+mn-ea"/>
              </a:rPr>
              <a:t>Ground-based </a:t>
            </a:r>
            <a:r>
              <a:rPr lang="en-US" altLang="zh-CN" sz="20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  <a:sym typeface="宋体" panose="02010600030101010101" pitchFamily="2" charset="-122"/>
              </a:rPr>
              <a:t>Lunar Imaging Spectrometer (GLIS)</a:t>
            </a:r>
            <a:r>
              <a:rPr lang="en-US" altLang="zh-CN" sz="20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（2015.12-2020.04-Now</a:t>
            </a:r>
            <a:r>
              <a:rPr lang="zh-CN" altLang="en-US" sz="2000" b="1" dirty="0">
                <a:solidFill>
                  <a:srgbClr val="000000"/>
                </a:solidFill>
                <a:latin typeface="Agency FB" panose="020B0503020202020204" charset="0"/>
                <a:ea typeface="微软雅黑" panose="020B0503020204020204" pitchFamily="34" charset="-122"/>
                <a:cs typeface="Agency FB" panose="020B0503020202020204" charset="0"/>
              </a:rPr>
              <a:t>）</a:t>
            </a:r>
            <a:endParaRPr lang="en-US" altLang="zh-CN" sz="2000" b="1" dirty="0">
              <a:solidFill>
                <a:srgbClr val="000000"/>
              </a:solidFill>
              <a:latin typeface="Agency FB" panose="020B0503020202020204" charset="0"/>
              <a:ea typeface="微软雅黑" panose="020B0503020204020204" pitchFamily="34" charset="-122"/>
              <a:cs typeface="Agency FB" panose="020B0503020202020204" charset="0"/>
            </a:endParaRPr>
          </a:p>
        </p:txBody>
      </p:sp>
      <p:graphicFrame>
        <p:nvGraphicFramePr>
          <p:cNvPr id="16" name="内容占位符 3"/>
          <p:cNvGraphicFramePr/>
          <p:nvPr/>
        </p:nvGraphicFramePr>
        <p:xfrm>
          <a:off x="5992238" y="1682333"/>
          <a:ext cx="4659434" cy="972000"/>
        </p:xfrm>
        <a:graphic>
          <a:graphicData uri="http://schemas.openxmlformats.org/drawingml/2006/table">
            <a:tbl>
              <a:tblPr/>
              <a:tblGrid>
                <a:gridCol w="2365569"/>
                <a:gridCol w="2293865"/>
              </a:tblGrid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Imaging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Monitor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Specification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CCD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1280×1024 pixel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Field of view 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1.84</a:t>
                      </a:r>
                      <a:r>
                        <a:rPr lang="zh-CN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°×</a:t>
                      </a: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1.47</a:t>
                      </a:r>
                      <a:r>
                        <a:rPr lang="zh-CN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内容占位符 3"/>
          <p:cNvGraphicFramePr/>
          <p:nvPr/>
        </p:nvGraphicFramePr>
        <p:xfrm>
          <a:off x="5992238" y="2652907"/>
          <a:ext cx="4659434" cy="648000"/>
        </p:xfrm>
        <a:graphic>
          <a:graphicData uri="http://schemas.openxmlformats.org/drawingml/2006/table">
            <a:tbl>
              <a:tblPr/>
              <a:tblGrid>
                <a:gridCol w="2365569"/>
                <a:gridCol w="2293865"/>
              </a:tblGrid>
              <a:tr h="32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Equatorial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Mount</a:t>
                      </a:r>
                      <a:endParaRPr lang="en-US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Specification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Tracking accuracy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±7''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104132" y="4861922"/>
            <a:ext cx="5741639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/>
              <a:t>The latest instrument modifications（</a:t>
            </a:r>
            <a:r>
              <a:rPr lang="en-US" altLang="zh-CN" sz="2000" dirty="0"/>
              <a:t>2023.11</a:t>
            </a:r>
            <a:r>
              <a:rPr lang="zh-CN" altLang="en-US" sz="2000" dirty="0"/>
              <a:t>） involve new front telescopes, temperature control systems, etc.</a:t>
            </a:r>
            <a:endParaRPr lang="zh-CN" altLang="en-US" sz="2000" dirty="0"/>
          </a:p>
        </p:txBody>
      </p:sp>
      <p:grpSp>
        <p:nvGrpSpPr>
          <p:cNvPr id="23" name="组合 22"/>
          <p:cNvGrpSpPr/>
          <p:nvPr/>
        </p:nvGrpSpPr>
        <p:grpSpPr>
          <a:xfrm>
            <a:off x="9068844" y="4455886"/>
            <a:ext cx="3005573" cy="2255061"/>
            <a:chOff x="9068844" y="4455886"/>
            <a:chExt cx="3005573" cy="2255061"/>
          </a:xfrm>
        </p:grpSpPr>
        <p:pic>
          <p:nvPicPr>
            <p:cNvPr id="20" name="图片 19" descr="图片包含 室内, 桌子, 设备, 大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844" y="4455886"/>
              <a:ext cx="3005573" cy="2255061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9157744" y="4492590"/>
              <a:ext cx="16348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rgbClr val="FFC000"/>
                  </a:solidFill>
                </a:rPr>
                <a:t>latest version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0136767" y="4163009"/>
            <a:ext cx="1943100" cy="36830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214630" lvl="0" indent="-214630" algn="l" defTabSz="685800">
              <a:spcAft>
                <a:spcPts val="450"/>
              </a:spcAft>
              <a:buClrTx/>
              <a:buSzTx/>
              <a:buFont typeface="Arial" panose="020B0604020202020204" pitchFamily="34" charset="0"/>
            </a:pP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charset="0"/>
                <a:ea typeface="黑体" panose="02010609060101010101" pitchFamily="49" charset="-122"/>
                <a:cs typeface="Agency FB" panose="020B0503020202020204" charset="0"/>
                <a:sym typeface="宋体" panose="02010600030101010101" pitchFamily="2" charset="-122"/>
              </a:rPr>
              <a:t>GLIS (400-1000nm)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charset="0"/>
              <a:ea typeface="黑体" panose="02010609060101010101" pitchFamily="49" charset="-122"/>
              <a:cs typeface="Agency FB" panose="020B050302020202020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0992544" y="6423074"/>
            <a:ext cx="864096" cy="365125"/>
          </a:xfrm>
        </p:spPr>
        <p:txBody>
          <a:bodyPr/>
          <a:lstStyle/>
          <a:p>
            <a:pPr>
              <a:defRPr/>
            </a:pPr>
            <a:r>
              <a:rPr lang="zh-CN" altLang="en-US" sz="1465" dirty="0"/>
              <a:t>第</a:t>
            </a:r>
            <a:fld id="{18DE7A1C-F445-4C6B-B9D2-808DDCA4B99A}" type="slidenum">
              <a:rPr lang="zh-CN" altLang="en-US" sz="1465"/>
            </a:fld>
            <a:r>
              <a:rPr lang="zh-CN" altLang="en-US" sz="1465" dirty="0"/>
              <a:t>页</a:t>
            </a:r>
            <a:endParaRPr lang="zh-CN" altLang="en-US" sz="1465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99" y="2752752"/>
            <a:ext cx="2817401" cy="140870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12691" y="100304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</a:rPr>
              <a:t>L</a:t>
            </a:r>
            <a:r>
              <a:rPr lang="en-US" altLang="zh-CN" sz="2400" dirty="0">
                <a:latin typeface="Arial Black" panose="020B0A04020102020204" pitchFamily="34" charset="0"/>
              </a:rPr>
              <a:t>unar 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</a:rPr>
              <a:t>O</a:t>
            </a:r>
            <a:r>
              <a:rPr lang="en-US" altLang="zh-CN" sz="2400" dirty="0">
                <a:latin typeface="Arial Black" panose="020B0A04020102020204" pitchFamily="34" charset="0"/>
              </a:rPr>
              <a:t>bservation 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en-US" altLang="zh-CN" sz="2400" dirty="0">
                <a:latin typeface="Arial Black" panose="020B0A04020102020204" pitchFamily="34" charset="0"/>
              </a:rPr>
              <a:t>maging </a:t>
            </a:r>
            <a:r>
              <a:rPr lang="en-US" altLang="zh-CN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  <a:r>
              <a:rPr lang="en-US" altLang="zh-CN" sz="2400" dirty="0">
                <a:latin typeface="Arial Black" panose="020B0A04020102020204" pitchFamily="34" charset="0"/>
              </a:rPr>
              <a:t>pectrometer</a:t>
            </a:r>
            <a:endParaRPr lang="zh-CN" altLang="en-US" sz="2400" dirty="0">
              <a:latin typeface="Arial Black" panose="020B0A04020102020204" pitchFamily="34" charset="0"/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26" y="1114745"/>
            <a:ext cx="4062277" cy="3046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15" y="4453283"/>
            <a:ext cx="3251659" cy="19841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6" y="4613900"/>
            <a:ext cx="5066373" cy="1559616"/>
          </a:xfrm>
          <a:prstGeom prst="rect">
            <a:avLst/>
          </a:prstGeom>
        </p:spPr>
      </p:pic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132585" y="2587297"/>
          <a:ext cx="4235450" cy="17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3029"/>
                <a:gridCol w="1452421"/>
              </a:tblGrid>
              <a:tr h="279220"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400" b="1" spc="-4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zh-CN" sz="1400" b="1" spc="-4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9220"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Spectral range</a:t>
                      </a:r>
                      <a:endParaRPr lang="zh-CN" sz="1400" b="1" spc="-4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1000-2400nm</a:t>
                      </a:r>
                      <a:endParaRPr lang="zh-CN" sz="1400" b="1" spc="-4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9220"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Spectral resolution</a:t>
                      </a:r>
                      <a:endParaRPr lang="zh-CN" sz="1400" b="1" spc="-4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8.22nm</a:t>
                      </a:r>
                      <a:endParaRPr lang="zh-CN" sz="1400" b="1" spc="-4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9220"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Radiation uncertainty</a:t>
                      </a:r>
                      <a:endParaRPr lang="zh-CN" sz="1400" b="1" spc="-4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&lt;3% (k=1)</a:t>
                      </a:r>
                      <a:endParaRPr lang="zh-CN" sz="1400" b="1" spc="-4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0020"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Instantaneous Field of View ( IFOV )</a:t>
                      </a:r>
                      <a:endParaRPr lang="zh-CN" sz="1400" b="1" spc="-4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°×</a:t>
                      </a:r>
                      <a:r>
                        <a:rPr lang="en-US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0.002°</a:t>
                      </a:r>
                      <a:endParaRPr lang="zh-CN" sz="1400" b="1" spc="-4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9220"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Signal-Noise Ratio</a:t>
                      </a:r>
                      <a:endParaRPr lang="zh-CN" sz="1400" b="1" spc="-4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857250" algn="l"/>
                        </a:tabLst>
                      </a:pPr>
                      <a:r>
                        <a:rPr lang="en-US" sz="1400" b="1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&gt;500</a:t>
                      </a:r>
                      <a:endParaRPr lang="zh-CN" sz="1400" b="1" spc="-4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57" y="4290620"/>
            <a:ext cx="2217208" cy="215294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0249" y="1449311"/>
            <a:ext cx="76612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Lunar Observation Imaging Spectrometer (LOIS) is developed by the Xi'an Institute of Optics and Precision Mechanics, Chinese Academy of Sciences (XIOPM, CAS). </a:t>
            </a:r>
            <a:endParaRPr lang="en-US" altLang="zh-CN" sz="16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LOIS is designed to carry out long time series of automated lunar observations to provide data support for the establishment and refinement of the SWIR lunar high-precision model. </a:t>
            </a:r>
            <a:endParaRPr lang="zh-CN" altLang="en-US" sz="1600" dirty="0"/>
          </a:p>
        </p:txBody>
      </p:sp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8"/>
    </mc:Choice>
    <mc:Fallback>
      <p:transition spd="slow" advTm="1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r="3975"/>
          <a:stretch>
            <a:fillRect/>
          </a:stretch>
        </p:blipFill>
        <p:spPr bwMode="auto">
          <a:xfrm>
            <a:off x="469900" y="4496435"/>
            <a:ext cx="4572635" cy="190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4000" y="14605"/>
            <a:ext cx="72269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lnSpc>
                <a:spcPct val="10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Lunar and Ancillary Observation--CMA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Instrument Calibration and Traceability--NIM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58705" y="2016125"/>
            <a:ext cx="15697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Agency FB" panose="020B0503020202020204" charset="0"/>
                <a:cs typeface="Agency FB" panose="020B0503020202020204" charset="0"/>
              </a:rPr>
              <a:t>Onsite Calibration</a:t>
            </a:r>
            <a:endParaRPr lang="en-US" altLang="zh-CN" b="1">
              <a:solidFill>
                <a:schemeClr val="tx1"/>
              </a:solidFill>
              <a:latin typeface="Agency FB" panose="020B0503020202020204" charset="0"/>
              <a:cs typeface="Agency FB" panose="020B0503020202020204" charset="0"/>
            </a:endParaRPr>
          </a:p>
        </p:txBody>
      </p:sp>
      <p:pic>
        <p:nvPicPr>
          <p:cNvPr id="6" name="图片 5" descr="丽江光度计照片2"/>
          <p:cNvPicPr>
            <a:picLocks noChangeAspect="1"/>
          </p:cNvPicPr>
          <p:nvPr/>
        </p:nvPicPr>
        <p:blipFill>
          <a:blip r:embed="rId2"/>
          <a:srcRect l="5667" t="27748" r="10780"/>
          <a:stretch>
            <a:fillRect/>
          </a:stretch>
        </p:blipFill>
        <p:spPr>
          <a:xfrm>
            <a:off x="9594850" y="-5080"/>
            <a:ext cx="2346325" cy="1941195"/>
          </a:xfrm>
          <a:prstGeom prst="rect">
            <a:avLst/>
          </a:prstGeom>
        </p:spPr>
      </p:pic>
      <p:pic>
        <p:nvPicPr>
          <p:cNvPr id="29704" name="Picture 4" descr="C:\Users\lenovo\Downloads\微信图片_20190103212629.jpg"/>
          <p:cNvPicPr>
            <a:picLocks noChangeAspect="1"/>
          </p:cNvPicPr>
          <p:nvPr/>
        </p:nvPicPr>
        <p:blipFill>
          <a:blip r:embed="rId3"/>
          <a:srcRect t="11868"/>
          <a:stretch>
            <a:fillRect/>
          </a:stretch>
        </p:blipFill>
        <p:spPr>
          <a:xfrm>
            <a:off x="7988935" y="14605"/>
            <a:ext cx="1669415" cy="1962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00" y="4113530"/>
            <a:ext cx="5451475" cy="252285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1" name="文本框 10"/>
          <p:cNvSpPr txBox="1"/>
          <p:nvPr/>
        </p:nvSpPr>
        <p:spPr>
          <a:xfrm>
            <a:off x="9594850" y="-5080"/>
            <a:ext cx="2498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charset="0"/>
                <a:cs typeface="Agency FB" panose="020B0503020202020204" charset="0"/>
              </a:rPr>
              <a:t>Atmosphere Measurement</a:t>
            </a:r>
            <a:endParaRPr lang="en-US" altLang="zh-CN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charset="0"/>
              <a:cs typeface="Agency FB" panose="020B050302020202020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/>
          <a:srcRect l="916" r="981"/>
          <a:stretch>
            <a:fillRect/>
          </a:stretch>
        </p:blipFill>
        <p:spPr>
          <a:xfrm>
            <a:off x="656590" y="1045210"/>
            <a:ext cx="4125595" cy="2772410"/>
          </a:xfrm>
          <a:prstGeom prst="rect">
            <a:avLst/>
          </a:prstGeom>
        </p:spPr>
      </p:pic>
      <p:pic>
        <p:nvPicPr>
          <p:cNvPr id="3" name="图片 2" descr="西光月球仪器定标照片_202103201212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680" y="2289175"/>
            <a:ext cx="2892425" cy="2169160"/>
          </a:xfrm>
          <a:prstGeom prst="rect">
            <a:avLst/>
          </a:prstGeom>
        </p:spPr>
      </p:pic>
      <p:sp>
        <p:nvSpPr>
          <p:cNvPr id="10" name="上箭头 9"/>
          <p:cNvSpPr/>
          <p:nvPr/>
        </p:nvSpPr>
        <p:spPr>
          <a:xfrm>
            <a:off x="10097135" y="3315970"/>
            <a:ext cx="116840" cy="14458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80745" y="4242435"/>
            <a:ext cx="354139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Agency FB" panose="020B0503020202020204" charset="0"/>
                <a:cs typeface="Agency FB" panose="020B0503020202020204" charset="0"/>
              </a:rPr>
              <a:t>ShortwaveIR Band Lunar Irradiance</a:t>
            </a:r>
            <a:endParaRPr lang="en-US" altLang="zh-CN" b="1">
              <a:solidFill>
                <a:schemeClr val="tx1"/>
              </a:solidFill>
              <a:latin typeface="Agency FB" panose="020B0503020202020204" charset="0"/>
              <a:cs typeface="Agency FB" panose="020B050302020202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225675" y="4849495"/>
            <a:ext cx="10610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>
                <a:solidFill>
                  <a:schemeClr val="accent4">
                    <a:lumMod val="75000"/>
                  </a:schemeClr>
                </a:solidFill>
                <a:latin typeface="Agency FB" panose="020B0503020202020204" charset="0"/>
                <a:cs typeface="Agency FB" panose="020B0503020202020204" charset="0"/>
              </a:rPr>
              <a:t>Transmittance</a:t>
            </a:r>
            <a:endParaRPr lang="en-US" altLang="zh-CN" sz="1400" b="1">
              <a:solidFill>
                <a:schemeClr val="accent4">
                  <a:lumMod val="75000"/>
                </a:schemeClr>
              </a:solidFill>
              <a:latin typeface="Agency FB" panose="020B0503020202020204" charset="0"/>
              <a:cs typeface="Agency FB" panose="020B05030202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154555" y="5448300"/>
            <a:ext cx="12026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>
                <a:solidFill>
                  <a:schemeClr val="accent1"/>
                </a:solidFill>
                <a:latin typeface="Agency FB" panose="020B0503020202020204" charset="0"/>
                <a:cs typeface="Agency FB" panose="020B0503020202020204" charset="0"/>
              </a:rPr>
              <a:t>Lunar Irradiance</a:t>
            </a:r>
            <a:endParaRPr lang="en-US" altLang="zh-CN" sz="1400" b="1">
              <a:solidFill>
                <a:schemeClr val="accent1"/>
              </a:solidFill>
              <a:latin typeface="Agency FB" panose="020B0503020202020204" charset="0"/>
              <a:cs typeface="Agency FB" panose="020B0503020202020204" charset="0"/>
            </a:endParaRPr>
          </a:p>
        </p:txBody>
      </p:sp>
      <p:cxnSp>
        <p:nvCxnSpPr>
          <p:cNvPr id="24" name="直接箭头连接符 23"/>
          <p:cNvCxnSpPr/>
          <p:nvPr/>
        </p:nvCxnSpPr>
        <p:spPr bwMode="auto">
          <a:xfrm>
            <a:off x="1995002" y="1380124"/>
            <a:ext cx="1113183" cy="0"/>
          </a:xfrm>
          <a:prstGeom prst="straightConnector1">
            <a:avLst/>
          </a:prstGeom>
          <a:solidFill>
            <a:schemeClr val="bg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直接箭头连接符 24"/>
          <p:cNvCxnSpPr/>
          <p:nvPr/>
        </p:nvCxnSpPr>
        <p:spPr bwMode="auto">
          <a:xfrm flipH="1">
            <a:off x="2028147" y="3813497"/>
            <a:ext cx="1043608" cy="4246"/>
          </a:xfrm>
          <a:prstGeom prst="straightConnector1">
            <a:avLst/>
          </a:prstGeom>
          <a:solidFill>
            <a:schemeClr val="bg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矩形 25"/>
          <p:cNvSpPr/>
          <p:nvPr/>
        </p:nvSpPr>
        <p:spPr>
          <a:xfrm>
            <a:off x="1232713" y="1162121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-90°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3210057" y="1187466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0°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1368560" y="361423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90°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3243202" y="3628831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0°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575945" y="1188720"/>
            <a:ext cx="72326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gency FB" panose="020B0503020202020204" charset="0"/>
                <a:cs typeface="Agency FB" panose="020B0503020202020204" charset="0"/>
                <a:sym typeface="+mn-ea"/>
              </a:rPr>
              <a:t>LeSIRB</a:t>
            </a:r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 flipH="1">
            <a:off x="10544175" y="2384425"/>
            <a:ext cx="8540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charset="0"/>
                <a:ea typeface="黑体" panose="02010609060101010101" pitchFamily="49" charset="-122"/>
                <a:cs typeface="Agency FB" panose="020B0503020202020204" charset="0"/>
                <a:sym typeface="+mn-ea"/>
              </a:rPr>
              <a:t>LOIS</a:t>
            </a:r>
            <a:endPara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charset="0"/>
              <a:ea typeface="黑体" panose="02010609060101010101" pitchFamily="49" charset="-122"/>
              <a:cs typeface="Agency FB" panose="020B05030202020202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 flipH="1">
            <a:off x="7988935" y="765810"/>
            <a:ext cx="10445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charset="0"/>
                <a:ea typeface="黑体" panose="02010609060101010101" pitchFamily="49" charset="-122"/>
                <a:cs typeface="Agency FB" panose="020B0503020202020204" charset="0"/>
                <a:sym typeface="+mn-ea"/>
              </a:rPr>
              <a:t>AMPLE Lidar</a:t>
            </a:r>
            <a:endPara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charset="0"/>
              <a:ea typeface="黑体" panose="02010609060101010101" pitchFamily="49" charset="-122"/>
              <a:cs typeface="Agency FB" panose="020B050302020202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 flipH="1">
            <a:off x="10097135" y="1388110"/>
            <a:ext cx="11182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charset="0"/>
                <a:ea typeface="黑体" panose="02010609060101010101" pitchFamily="49" charset="-122"/>
                <a:cs typeface="Agency FB" panose="020B0503020202020204" charset="0"/>
                <a:sym typeface="+mn-ea"/>
              </a:rPr>
              <a:t>CE318T</a:t>
            </a:r>
            <a:endPara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charset="0"/>
              <a:ea typeface="黑体" panose="02010609060101010101" pitchFamily="49" charset="-122"/>
              <a:cs typeface="Agency FB" panose="020B050302020202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86220" y="3980180"/>
            <a:ext cx="11004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Agency FB" panose="020B0503020202020204" charset="0"/>
                <a:cs typeface="Agency FB" panose="020B0503020202020204" charset="0"/>
              </a:rPr>
              <a:t>Traceability</a:t>
            </a:r>
            <a:endParaRPr lang="en-US" altLang="zh-CN" b="1">
              <a:solidFill>
                <a:schemeClr val="tx1"/>
              </a:solidFill>
              <a:latin typeface="Agency FB" panose="020B0503020202020204" charset="0"/>
              <a:cs typeface="Agency FB" panose="020B050302020202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6335576" y="1014750"/>
            <a:ext cx="5516900" cy="3158084"/>
            <a:chOff x="6354440" y="1140273"/>
            <a:chExt cx="5516900" cy="315808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354440" y="1140273"/>
              <a:ext cx="5516900" cy="315808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564332" y="3244334"/>
              <a:ext cx="38021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Degradation ~ 7.3% (2017-2023)</a:t>
              </a:r>
              <a:endPara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17748" y="1325828"/>
          <a:ext cx="541866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Date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Calibration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2017.04.10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laboratory (NIM)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2018.10.26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laboratory (NIM)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2021.05.10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on-site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2023.03.03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on-site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2023.09.14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laboratory (NIM)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2323.11.15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laboratory (NIM)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4026576" y="3977706"/>
            <a:ext cx="2229081" cy="2555348"/>
            <a:chOff x="6091132" y="4046977"/>
            <a:chExt cx="2229081" cy="2555348"/>
          </a:xfrm>
        </p:grpSpPr>
        <p:pic>
          <p:nvPicPr>
            <p:cNvPr id="11" name="图片 10" descr="桌子上放着电视&#10;&#10;低可信度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63"/>
            <a:stretch>
              <a:fillRect/>
            </a:stretch>
          </p:blipFill>
          <p:spPr>
            <a:xfrm>
              <a:off x="6096000" y="4057708"/>
              <a:ext cx="2224213" cy="2544617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6091132" y="4046977"/>
              <a:ext cx="22242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rgbClr val="FFC000"/>
                  </a:solidFill>
                </a:rPr>
                <a:t>Lamp-Plate system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71923" y="4055234"/>
            <a:ext cx="3201642" cy="2400293"/>
            <a:chOff x="1155700" y="3850653"/>
            <a:chExt cx="3201642" cy="2400293"/>
          </a:xfrm>
        </p:grpSpPr>
        <p:pic>
          <p:nvPicPr>
            <p:cNvPr id="8" name="图片 7" descr="图片包含 室内, 电脑, 桌子, 笔记本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700" y="3850653"/>
              <a:ext cx="3201642" cy="240029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183010" y="3861920"/>
              <a:ext cx="31743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rgbClr val="FFC000"/>
                  </a:solidFill>
                </a:rPr>
                <a:t>integrating sphere 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574206" y="933853"/>
            <a:ext cx="6262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lnSpc>
                <a:spcPct val="10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Instrument Calibration and Traceability--NIM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3999" y="4347038"/>
            <a:ext cx="5088477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Lamp-Plate system and low brightness integrating sphere were used for this absolute calibration with quartz-tungsten halogen lamps of known output values.</a:t>
            </a:r>
            <a:endParaRPr lang="en-US" altLang="zh-CN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Three NIM calibrations showed that the instrument decayed by ~7.3%.</a:t>
            </a:r>
            <a:endParaRPr lang="en-US" altLang="zh-CN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3" name="内容占位符 3"/>
          <p:cNvGraphicFramePr/>
          <p:nvPr/>
        </p:nvGraphicFramePr>
        <p:xfrm>
          <a:off x="203758" y="1556889"/>
          <a:ext cx="7027985" cy="2916000"/>
        </p:xfrm>
        <a:graphic>
          <a:graphicData uri="http://schemas.openxmlformats.org/drawingml/2006/table">
            <a:tbl>
              <a:tblPr/>
              <a:tblGrid>
                <a:gridCol w="1741156"/>
                <a:gridCol w="2365829"/>
                <a:gridCol w="2921000"/>
              </a:tblGrid>
              <a:tr h="32400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Date</a:t>
                      </a:r>
                      <a:endParaRPr lang="en-US" altLang="zh-CN" sz="16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Data coverage</a:t>
                      </a:r>
                      <a:endParaRPr lang="en-US" altLang="zh-CN" sz="16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Atmospheric parameter sources</a:t>
                      </a:r>
                      <a:endParaRPr lang="en-US" altLang="zh-CN" sz="1600" b="1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2015</a:t>
                      </a:r>
                      <a:r>
                        <a:rPr lang="en-US" altLang="zh-CN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US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2016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2015.12.19—2016.2.23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b="0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Multi-instrument</a:t>
                      </a:r>
                      <a:endParaRPr lang="en-US" altLang="zh-CN" sz="1300" b="0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2017</a:t>
                      </a:r>
                      <a:r>
                        <a:rPr lang="en-US" altLang="zh-CN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US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2018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2017.10.27—2018.2.1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b="0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Multi-instrument</a:t>
                      </a:r>
                      <a:endParaRPr lang="en-US" altLang="zh-CN" sz="1300" b="0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2018</a:t>
                      </a:r>
                      <a:r>
                        <a:rPr lang="en-US" altLang="zh-CN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US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2019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2018.11.19—2019.4.26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b="0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Multi-instrument</a:t>
                      </a:r>
                      <a:endParaRPr lang="en-US" altLang="zh-CN" sz="1300" b="0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en-US" altLang="zh-CN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US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2020A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2019.11.7—2019.12.18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0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CE318</a:t>
                      </a:r>
                      <a:endParaRPr lang="en-US" altLang="zh-CN" sz="1300" b="0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en-US" altLang="zh-CN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2020B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2020.1.6—2020.5.15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300" b="0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CE318</a:t>
                      </a:r>
                      <a:endParaRPr lang="en-US" altLang="zh-CN" sz="1300" b="0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en-US" altLang="zh-CN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2021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2020.12.22—2021.5.30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0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CE318</a:t>
                      </a:r>
                      <a:endParaRPr lang="en-US" altLang="zh-CN" sz="1300" b="0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en-US" altLang="zh-CN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2022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2021.11.11—2022.4.22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0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CE318</a:t>
                      </a:r>
                      <a:endParaRPr lang="en-US" altLang="zh-CN" sz="1300" b="0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2022</a:t>
                      </a:r>
                      <a:r>
                        <a:rPr lang="en-US" altLang="zh-CN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—</a:t>
                      </a: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2023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2022.11.30—2023.4.30</a:t>
                      </a:r>
                      <a:endParaRPr lang="zh-CN" sz="13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0" kern="120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CE318</a:t>
                      </a:r>
                      <a:endParaRPr lang="en-US" altLang="zh-CN" sz="1300" b="0" kern="1200" spc="-4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4" name="图片 3">
            <a:hlinkClick r:id="" action="ppaction://noaction"/>
          </p:cNvPr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55" y="1406562"/>
            <a:ext cx="4288873" cy="32166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8814" y="4860988"/>
            <a:ext cx="108323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AOD in the Lijiang area is the lowest of the year at about 0.04 in October-December; other months range from 0.06 to 0.09;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our observation period, the end of each year has better atmospheric conditions;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8814" y="983727"/>
            <a:ext cx="52526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200" b="1" dirty="0">
                <a:solidFill>
                  <a:srgbClr val="0000CC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Lunar Observation Periods</a:t>
            </a:r>
            <a:endParaRPr lang="zh-CN" altLang="en-US" sz="2200" b="1" dirty="0">
              <a:solidFill>
                <a:srgbClr val="0000CC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59046" y="207930"/>
            <a:ext cx="3550542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00CC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GLIS Dataset </a:t>
            </a:r>
            <a:endParaRPr lang="zh-CN" altLang="en-US" sz="3200" b="1" dirty="0">
              <a:solidFill>
                <a:srgbClr val="0000CC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5108036" y="1859176"/>
            <a:ext cx="6619201" cy="3987470"/>
            <a:chOff x="3393623" y="2578100"/>
            <a:chExt cx="6113233" cy="3682670"/>
          </a:xfrm>
        </p:grpSpPr>
        <p:pic>
          <p:nvPicPr>
            <p:cNvPr id="4" name="图片 3" descr="图表&#10;&#10;描述已自动生成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623" y="2578100"/>
              <a:ext cx="6113233" cy="3682670"/>
            </a:xfrm>
            <a:prstGeom prst="rect">
              <a:avLst/>
            </a:prstGeom>
          </p:spPr>
        </p:pic>
        <p:pic>
          <p:nvPicPr>
            <p:cNvPr id="6" name="图片 5" descr="图片包含 火山口, 自然, 照片&#10;&#10;描述已自动生成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299" y="4652115"/>
              <a:ext cx="642605" cy="641357"/>
            </a:xfrm>
            <a:prstGeom prst="rect">
              <a:avLst/>
            </a:prstGeom>
          </p:spPr>
        </p:pic>
        <p:pic>
          <p:nvPicPr>
            <p:cNvPr id="7" name="图片 6" descr="图片包含 照片, 自然, 黑色, 火山口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7153" y="4739058"/>
              <a:ext cx="644400" cy="643149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11" y="1859176"/>
            <a:ext cx="4523836" cy="36826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TABLE_ENDDRAG_ORIGIN_RECT" val="421*10"/>
  <p:tag name="TABLE_ENDDRAG_RECT" val="43*94*421*10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COMMONDATA" val="eyJoZGlkIjoiYjk5ODM0YmMxOWJiYWQyNDU4MGIzYWRmYTA0ZmI5NDcifQ=="/>
  <p:tag name="commondata" val="eyJoZGlkIjoiYThlYTFjNDUxOTViNDQ0Y2E5MWEzODhiN2Y4YjFhYTI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3422,&quot;width&quot;:5056}"/>
</p:tagLst>
</file>

<file path=ppt/tags/tag8.xml><?xml version="1.0" encoding="utf-8"?>
<p:tagLst xmlns:p="http://schemas.openxmlformats.org/presentationml/2006/main">
  <p:tag name="KSO_WM_UNIT_PLACING_PICTURE_USER_VIEWPORT" val="{&quot;height&quot;:580,&quot;width&quot;:3005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11346</Words>
  <Application>WPS 演示</Application>
  <PresentationFormat>宽屏</PresentationFormat>
  <Paragraphs>813</Paragraphs>
  <Slides>22</Slides>
  <Notes>1</Notes>
  <HiddenSlides>0</HiddenSlides>
  <MMClips>6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Times New Roman</vt:lpstr>
      <vt:lpstr>HarmonyOS Sans SC</vt:lpstr>
      <vt:lpstr>Calibri Light</vt:lpstr>
      <vt:lpstr>Calibri</vt:lpstr>
      <vt:lpstr>隶书</vt:lpstr>
      <vt:lpstr>Arial</vt:lpstr>
      <vt:lpstr>Agency FB</vt:lpstr>
      <vt:lpstr>Trebuchet MS</vt:lpstr>
      <vt:lpstr>黑体</vt:lpstr>
      <vt:lpstr>Arial Black</vt:lpstr>
      <vt:lpstr>等线</vt:lpstr>
      <vt:lpstr>楷体</vt:lpstr>
      <vt:lpstr>华文新魏</vt:lpstr>
      <vt:lpstr>Arial Unicode MS</vt:lpstr>
      <vt:lpstr>等线 Light</vt:lpstr>
      <vt:lpstr>Cambria Math</vt:lpstr>
      <vt:lpstr>华文楷体</vt:lpstr>
      <vt:lpstr>Verdana</vt:lpstr>
      <vt:lpstr>Georgia</vt:lpstr>
      <vt:lpstr>微软雅黑 Light</vt:lpstr>
      <vt:lpstr>Yu Gothic</vt:lpstr>
      <vt:lpstr>Office 主题​​</vt:lpstr>
      <vt:lpstr>1_Office 主题​​</vt:lpstr>
      <vt:lpstr>Equation.DSMT4</vt:lpstr>
      <vt:lpstr>Equation.DSMT4</vt:lpstr>
      <vt:lpstr>Latest update of Ground/space-based  Lunar Measurement and Model Validation From China</vt:lpstr>
      <vt:lpstr>Outline</vt:lpstr>
      <vt:lpstr>PowerPoint 演示文稿</vt:lpstr>
      <vt:lpstr>Ground-based Lunar Imaging Spectrometer (GLIS)</vt:lpstr>
      <vt:lpstr>PowerPoint 演示文稿</vt:lpstr>
      <vt:lpstr>PowerPoint 演示文稿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PowerPoint 演示文稿</vt:lpstr>
      <vt:lpstr>PowerPoint 演示文稿</vt:lpstr>
      <vt:lpstr>PowerPoint 演示文稿</vt:lpstr>
      <vt:lpstr>GLIS Results Using GIRO</vt:lpstr>
      <vt:lpstr>PowerPoint 演示文稿</vt:lpstr>
      <vt:lpstr>LOIS Dataset</vt:lpstr>
      <vt:lpstr>LOIS Data Processing</vt:lpstr>
      <vt:lpstr>Dataset</vt:lpstr>
      <vt:lpstr>PowerPoint 演示文稿</vt:lpstr>
      <vt:lpstr>PowerPoint 演示文稿</vt:lpstr>
      <vt:lpstr>Absolute calibration of PMS2</vt:lpstr>
      <vt:lpstr>PowerPoint 演示文稿</vt:lpstr>
      <vt:lpstr>PowerPoint 演示文稿</vt:lpstr>
      <vt:lpstr>Summary and Future Prospectives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玲坪 安</dc:creator>
  <cp:lastModifiedBy>水秀山清</cp:lastModifiedBy>
  <cp:revision>229</cp:revision>
  <dcterms:created xsi:type="dcterms:W3CDTF">2023-11-25T07:40:00Z</dcterms:created>
  <dcterms:modified xsi:type="dcterms:W3CDTF">2023-12-04T08:08:01Z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1D6395E2EA254980A16F274758A7356E_12</vt:lpwstr>
  </property>
  <property fmtid="{D5CDD505-2E9C-101B-9397-08002B2CF9AE}" pid="3" name="KSOProductBuildVer">
    <vt:lpwstr>2052-12.1.0.15712</vt:lpwstr>
  </property>
</Properties>
</file>