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507" r:id="rId3"/>
    <p:sldId id="500" r:id="rId4"/>
    <p:sldId id="503" r:id="rId5"/>
    <p:sldId id="480" r:id="rId6"/>
    <p:sldId id="505" r:id="rId7"/>
    <p:sldId id="509" r:id="rId8"/>
    <p:sldId id="506" r:id="rId9"/>
    <p:sldId id="470" r:id="rId10"/>
    <p:sldId id="524" r:id="rId11"/>
    <p:sldId id="521" r:id="rId12"/>
    <p:sldId id="519" r:id="rId13"/>
    <p:sldId id="520" r:id="rId14"/>
    <p:sldId id="523" r:id="rId15"/>
    <p:sldId id="525" r:id="rId16"/>
    <p:sldId id="51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9" autoAdjust="0"/>
    <p:restoredTop sz="88229" autoAdjust="0"/>
  </p:normalViewPr>
  <p:slideViewPr>
    <p:cSldViewPr snapToObjects="1">
      <p:cViewPr varScale="1">
        <p:scale>
          <a:sx n="103" d="100"/>
          <a:sy n="103" d="100"/>
        </p:scale>
        <p:origin x="18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29420-14A1-45FD-B3F7-6D9F48F39F6D}" type="datetimeFigureOut">
              <a:rPr lang="en-US" smtClean="0"/>
              <a:t>12/11/2023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091986-82C9-47D8-AB00-E5070D4B1394}" type="slidenum">
              <a:rPr lang="en-US" smtClean="0"/>
              <a:t>‹#›</a:t>
            </a:fld>
            <a:endParaRPr lang="en-US"/>
          </a:p>
        </p:txBody>
      </p:sp>
    </p:spTree>
    <p:extLst>
      <p:ext uri="{BB962C8B-B14F-4D97-AF65-F5344CB8AC3E}">
        <p14:creationId xmlns:p14="http://schemas.microsoft.com/office/powerpoint/2010/main" val="363693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SCIAMACHY (</a:t>
            </a:r>
            <a:r>
              <a:rPr lang="en-US" sz="1200" b="0" i="0" kern="1200" dirty="0" err="1" smtClean="0">
                <a:solidFill>
                  <a:schemeClr val="tx1"/>
                </a:solidFill>
                <a:effectLst/>
                <a:latin typeface="+mn-lt"/>
                <a:ea typeface="+mn-ea"/>
                <a:cs typeface="+mn-cs"/>
              </a:rPr>
              <a:t>SCanning</a:t>
            </a:r>
            <a:r>
              <a:rPr lang="en-US" sz="1200" b="0" i="0" kern="1200" dirty="0" smtClean="0">
                <a:solidFill>
                  <a:schemeClr val="tx1"/>
                </a:solidFill>
                <a:effectLst/>
                <a:latin typeface="+mn-lt"/>
                <a:ea typeface="+mn-ea"/>
                <a:cs typeface="+mn-cs"/>
              </a:rPr>
              <a:t> Imaging Absorption </a:t>
            </a:r>
            <a:r>
              <a:rPr lang="en-US" sz="1200" b="0" i="0" kern="1200" dirty="0" err="1" smtClean="0">
                <a:solidFill>
                  <a:schemeClr val="tx1"/>
                </a:solidFill>
                <a:effectLst/>
                <a:latin typeface="+mn-lt"/>
                <a:ea typeface="+mn-ea"/>
                <a:cs typeface="+mn-cs"/>
              </a:rPr>
              <a:t>spectroMeter</a:t>
            </a:r>
            <a:r>
              <a:rPr lang="en-US" sz="1200" b="0" i="0" kern="1200" dirty="0" smtClean="0">
                <a:solidFill>
                  <a:schemeClr val="tx1"/>
                </a:solidFill>
                <a:effectLst/>
                <a:latin typeface="+mn-lt"/>
                <a:ea typeface="+mn-ea"/>
                <a:cs typeface="+mn-cs"/>
              </a:rPr>
              <a:t> for Atmospheric </a:t>
            </a:r>
            <a:r>
              <a:rPr lang="en-US" sz="1200" b="0" i="0" kern="1200" dirty="0" err="1" smtClean="0">
                <a:solidFill>
                  <a:schemeClr val="tx1"/>
                </a:solidFill>
                <a:effectLst/>
                <a:latin typeface="+mn-lt"/>
                <a:ea typeface="+mn-ea"/>
                <a:cs typeface="+mn-cs"/>
              </a:rPr>
              <a:t>CartograpHY</a:t>
            </a:r>
            <a:r>
              <a:rPr lang="en-US" sz="1200" b="0" i="0" kern="1200" dirty="0" smtClean="0">
                <a:solidFill>
                  <a:schemeClr val="tx1"/>
                </a:solidFill>
                <a:effectLst/>
                <a:latin typeface="+mn-lt"/>
                <a:ea typeface="+mn-ea"/>
                <a:cs typeface="+mn-cs"/>
              </a:rPr>
              <a:t>) instrument, operational from 2002  to 2012 aboard the </a:t>
            </a:r>
            <a:r>
              <a:rPr lang="en-US" sz="1200" b="0" i="0" kern="1200" dirty="0" err="1" smtClean="0">
                <a:solidFill>
                  <a:schemeClr val="tx1"/>
                </a:solidFill>
                <a:effectLst/>
                <a:latin typeface="+mn-lt"/>
                <a:ea typeface="+mn-ea"/>
                <a:cs typeface="+mn-cs"/>
              </a:rPr>
              <a:t>Envisat</a:t>
            </a:r>
            <a:r>
              <a:rPr lang="en-US" sz="1200" b="0" i="0" kern="1200" dirty="0" smtClean="0">
                <a:solidFill>
                  <a:schemeClr val="tx1"/>
                </a:solidFill>
                <a:effectLst/>
                <a:latin typeface="+mn-lt"/>
                <a:ea typeface="+mn-ea"/>
                <a:cs typeface="+mn-cs"/>
              </a:rPr>
              <a:t> satellite mission, was designed as an imaging spectrometer equipped with scanning mirrors. These mirrors facilitated the projection of observed light onto a slit, effectively splitting the light across thousands of wavelengths ranging from 240 to 2400nm. The versatility of the scanning mirrors allowed for diverse observations, including Earth nadir, limb, Moon, and Sun, captured at various times and viewing angles throughout the mission.</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The resulting dataset provided by ESA boasts exceptional attributes, including high spectral resolution, an extensive wavelength range, a lengthy time series, diverse viewing geometries, and the incorporation of solar irradiances. Refer to M. </a:t>
            </a:r>
            <a:r>
              <a:rPr lang="en-US" sz="1200" b="0" i="0" kern="1200" dirty="0" err="1" smtClean="0">
                <a:solidFill>
                  <a:schemeClr val="tx1"/>
                </a:solidFill>
                <a:effectLst/>
                <a:latin typeface="+mn-lt"/>
                <a:ea typeface="+mn-ea"/>
                <a:cs typeface="+mn-cs"/>
              </a:rPr>
              <a:t>Krijger's</a:t>
            </a:r>
            <a:r>
              <a:rPr lang="en-US" sz="1200" b="0" i="0" kern="1200" dirty="0" smtClean="0">
                <a:solidFill>
                  <a:schemeClr val="tx1"/>
                </a:solidFill>
                <a:effectLst/>
                <a:latin typeface="+mn-lt"/>
                <a:ea typeface="+mn-ea"/>
                <a:cs typeface="+mn-cs"/>
              </a:rPr>
              <a:t> other presentation for an in-depth exploration of this dataset.</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In a study funded by EUMETSAT, the initial version of the lunar model, LESSSR v1.0, was established using a preliminary version of the SCIAMACHY dataset. Notably, this model benefitted from the combination of high spectral resolution data and laboratory measurements of the reflectance properties of various lunar dust constituents, collectively referred to as RELAB, resulting in promising model outcomes. Subsequently, ESA made the decision to embark on a comprehensive recalibration of the raw lunar observations. In a new collaborative endeavor between ESA and EUMETSAT, EUMETSAT provided funding for a study aimed at incorporating this new dataset into the LESSSR model (v1.1). This effort included a meticulous assessment of uncertainties and an exploration of potential enhancements to the lunar model, with the overarching goal of jointly </a:t>
            </a:r>
            <a:r>
              <a:rPr lang="en-US" sz="1200" b="0" i="0" kern="1200" dirty="0" err="1" smtClean="0">
                <a:solidFill>
                  <a:schemeClr val="tx1"/>
                </a:solidFill>
                <a:effectLst/>
                <a:latin typeface="+mn-lt"/>
                <a:ea typeface="+mn-ea"/>
                <a:cs typeface="+mn-cs"/>
              </a:rPr>
              <a:t>intercalibrating</a:t>
            </a:r>
            <a:r>
              <a:rPr lang="en-US" sz="1200" b="0" i="0" kern="1200" dirty="0" smtClean="0">
                <a:solidFill>
                  <a:schemeClr val="tx1"/>
                </a:solidFill>
                <a:effectLst/>
                <a:latin typeface="+mn-lt"/>
                <a:ea typeface="+mn-ea"/>
                <a:cs typeface="+mn-cs"/>
              </a:rPr>
              <a:t> GOME-2 lunar measurements and further improving the LESSSR model.</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This presentation provides a comprehensive outline of the steps involved in the derivation of the LESSSR lunar model from the SCIAMACHY dataset, and a thorough analysis of uncertainties. Furthermore, we offer a preliminary comparative assessment of the LESSSR model alongside existing lunar models and measurements. We conclude by shedding light on the future steps and exciting model prospects within this collaborative project.</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The LESSSR model based upon the SCIAMACHY dataset of unique and high-quality lunar observations is slated for public use by EUMETSAT.</a:t>
            </a:r>
            <a:endParaRPr lang="en-US" dirty="0"/>
          </a:p>
        </p:txBody>
      </p:sp>
      <p:sp>
        <p:nvSpPr>
          <p:cNvPr id="4" name="Slide Number Placeholder 3"/>
          <p:cNvSpPr>
            <a:spLocks noGrp="1"/>
          </p:cNvSpPr>
          <p:nvPr>
            <p:ph type="sldNum" sz="quarter" idx="10"/>
          </p:nvPr>
        </p:nvSpPr>
        <p:spPr/>
        <p:txBody>
          <a:bodyPr/>
          <a:lstStyle/>
          <a:p>
            <a:fld id="{6F091986-82C9-47D8-AB00-E5070D4B1394}" type="slidenum">
              <a:rPr lang="en-US" smtClean="0"/>
              <a:t>1</a:t>
            </a:fld>
            <a:endParaRPr lang="en-US"/>
          </a:p>
        </p:txBody>
      </p:sp>
    </p:spTree>
    <p:extLst>
      <p:ext uri="{BB962C8B-B14F-4D97-AF65-F5344CB8AC3E}">
        <p14:creationId xmlns:p14="http://schemas.microsoft.com/office/powerpoint/2010/main" val="1921098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F1F1D2-4929-3A49-988C-E14D140FCE2C}" type="datetimeFigureOut">
              <a:rPr lang="en-US" smtClean="0"/>
              <a:pPr/>
              <a:t>12/11/2023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D635A-B178-5F4C-BAEB-008DE54C1FE7}"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9552" y="4077072"/>
            <a:ext cx="8533749" cy="2688130"/>
          </a:xfrm>
          <a:prstGeom prst="rect">
            <a:avLst/>
          </a:prstGeom>
        </p:spPr>
      </p:pic>
    </p:spTree>
    <p:extLst>
      <p:ext uri="{BB962C8B-B14F-4D97-AF65-F5344CB8AC3E}">
        <p14:creationId xmlns:p14="http://schemas.microsoft.com/office/powerpoint/2010/main" val="3760174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F1D2-4929-3A49-988C-E14D140FCE2C}" type="datetimeFigureOut">
              <a:rPr lang="en-US" smtClean="0"/>
              <a:pPr/>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D635A-B178-5F4C-BAEB-008DE54C1FE7}" type="slidenum">
              <a:rPr lang="en-US" smtClean="0"/>
              <a:pPr/>
              <a:t>‹#›</a:t>
            </a:fld>
            <a:endParaRPr lang="en-US"/>
          </a:p>
        </p:txBody>
      </p:sp>
    </p:spTree>
    <p:extLst>
      <p:ext uri="{BB962C8B-B14F-4D97-AF65-F5344CB8AC3E}">
        <p14:creationId xmlns:p14="http://schemas.microsoft.com/office/powerpoint/2010/main" val="11630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F1D2-4929-3A49-988C-E14D140FCE2C}" type="datetimeFigureOut">
              <a:rPr lang="en-US" smtClean="0"/>
              <a:pPr/>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D635A-B178-5F4C-BAEB-008DE54C1FE7}" type="slidenum">
              <a:rPr lang="en-US" smtClean="0"/>
              <a:pPr/>
              <a:t>‹#›</a:t>
            </a:fld>
            <a:endParaRPr lang="en-US"/>
          </a:p>
        </p:txBody>
      </p:sp>
    </p:spTree>
    <p:extLst>
      <p:ext uri="{BB962C8B-B14F-4D97-AF65-F5344CB8AC3E}">
        <p14:creationId xmlns:p14="http://schemas.microsoft.com/office/powerpoint/2010/main" val="9653543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Box 11"/>
          <p:cNvSpPr txBox="1"/>
          <p:nvPr userDrawn="1"/>
        </p:nvSpPr>
        <p:spPr>
          <a:xfrm>
            <a:off x="395536" y="6281562"/>
            <a:ext cx="3653244" cy="369332"/>
          </a:xfrm>
          <a:prstGeom prst="rect">
            <a:avLst/>
          </a:prstGeom>
          <a:noFill/>
        </p:spPr>
        <p:txBody>
          <a:bodyPr wrap="none" rtlCol="0">
            <a:spAutoFit/>
          </a:bodyPr>
          <a:lstStyle/>
          <a:p>
            <a:r>
              <a:rPr lang="en-US" dirty="0" smtClean="0">
                <a:solidFill>
                  <a:schemeClr val="tx2">
                    <a:alpha val="60000"/>
                  </a:schemeClr>
                </a:solidFill>
              </a:rPr>
              <a:t>2023-12-04      krijger@earthspace.nl</a:t>
            </a:r>
            <a:endParaRPr lang="en-US" dirty="0">
              <a:solidFill>
                <a:schemeClr val="tx2">
                  <a:alpha val="60000"/>
                </a:schemeClr>
              </a:solidFill>
            </a:endParaRPr>
          </a:p>
        </p:txBody>
      </p:sp>
      <p:sp>
        <p:nvSpPr>
          <p:cNvPr id="15" name="Bent Arrow 14"/>
          <p:cNvSpPr/>
          <p:nvPr userDrawn="1"/>
        </p:nvSpPr>
        <p:spPr>
          <a:xfrm>
            <a:off x="179512" y="6126164"/>
            <a:ext cx="7632848" cy="739794"/>
          </a:xfrm>
          <a:prstGeom prst="bentArrow">
            <a:avLst>
              <a:gd name="adj1" fmla="val 1773"/>
              <a:gd name="adj2" fmla="val 10539"/>
              <a:gd name="adj3" fmla="val 25000"/>
              <a:gd name="adj4" fmla="val 83783"/>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6" name="Picture 1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2927" y="5589240"/>
            <a:ext cx="3905577" cy="1230256"/>
          </a:xfrm>
          <a:prstGeom prst="rect">
            <a:avLst/>
          </a:prstGeom>
        </p:spPr>
      </p:pic>
      <p:pic>
        <p:nvPicPr>
          <p:cNvPr id="10" name="Picture 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524328" y="-1683568"/>
            <a:ext cx="3168352" cy="3010553"/>
          </a:xfrm>
          <a:prstGeom prst="rect">
            <a:avLst/>
          </a:prstGeom>
        </p:spPr>
      </p:pic>
      <p:sp>
        <p:nvSpPr>
          <p:cNvPr id="19" name="Title 18"/>
          <p:cNvSpPr>
            <a:spLocks noGrp="1"/>
          </p:cNvSpPr>
          <p:nvPr>
            <p:ph type="title"/>
          </p:nvPr>
        </p:nvSpPr>
        <p:spPr/>
        <p:txBody>
          <a:bodyPr/>
          <a:lstStyle/>
          <a:p>
            <a:r>
              <a:rPr lang="en-US" smtClean="0"/>
              <a:t>Click to edit Master title style</a:t>
            </a:r>
            <a:endParaRPr lang="en-US"/>
          </a:p>
        </p:txBody>
      </p:sp>
      <p:sp>
        <p:nvSpPr>
          <p:cNvPr id="21" name="Footer Placeholder 20"/>
          <p:cNvSpPr>
            <a:spLocks noGrp="1"/>
          </p:cNvSpPr>
          <p:nvPr>
            <p:ph type="ftr" sz="quarter" idx="11"/>
          </p:nvPr>
        </p:nvSpPr>
        <p:spPr/>
        <p:txBody>
          <a:bodyPr/>
          <a:lstStyle/>
          <a:p>
            <a:fld id="{9AAD635A-B178-5F4C-BAEB-008DE54C1FE7}" type="slidenum">
              <a:rPr lang="en-US" smtClean="0"/>
              <a:pPr/>
              <a:t>‹#›</a:t>
            </a:fld>
            <a:endParaRPr lang="en-US" dirty="0" smtClean="0"/>
          </a:p>
          <a:p>
            <a:endParaRPr lang="en-US" dirty="0"/>
          </a:p>
        </p:txBody>
      </p:sp>
      <p:sp>
        <p:nvSpPr>
          <p:cNvPr id="22" name="Slide Number Placeholder 21"/>
          <p:cNvSpPr>
            <a:spLocks noGrp="1"/>
          </p:cNvSpPr>
          <p:nvPr>
            <p:ph type="sldNum" sz="quarter" idx="12"/>
          </p:nvPr>
        </p:nvSpPr>
        <p:spPr/>
        <p:txBody>
          <a:bodyPr/>
          <a:lstStyle/>
          <a:p>
            <a:fld id="{9AAD635A-B178-5F4C-BAEB-008DE54C1FE7}" type="slidenum">
              <a:rPr lang="en-US" smtClean="0"/>
              <a:pPr/>
              <a:t>‹#›</a:t>
            </a:fld>
            <a:endParaRPr lang="en-US" dirty="0"/>
          </a:p>
        </p:txBody>
      </p:sp>
      <p:sp>
        <p:nvSpPr>
          <p:cNvPr id="24" name="Rectangle 23"/>
          <p:cNvSpPr/>
          <p:nvPr userDrawn="1"/>
        </p:nvSpPr>
        <p:spPr>
          <a:xfrm>
            <a:off x="4355976" y="6352143"/>
            <a:ext cx="396262" cy="307777"/>
          </a:xfrm>
          <a:prstGeom prst="rect">
            <a:avLst/>
          </a:prstGeom>
        </p:spPr>
        <p:txBody>
          <a:bodyPr wrap="none">
            <a:spAutoFit/>
          </a:bodyPr>
          <a:lstStyle/>
          <a:p>
            <a:fld id="{9AAD635A-B178-5F4C-BAEB-008DE54C1FE7}" type="slidenum">
              <a:rPr lang="en-US" sz="1400" smtClean="0">
                <a:solidFill>
                  <a:schemeClr val="tx2">
                    <a:lumMod val="40000"/>
                    <a:lumOff val="60000"/>
                  </a:schemeClr>
                </a:solidFill>
              </a:rPr>
              <a:pPr/>
              <a:t>‹#›</a:t>
            </a:fld>
            <a:endParaRPr lang="en-US" sz="1400" dirty="0">
              <a:solidFill>
                <a:schemeClr val="tx2">
                  <a:lumMod val="40000"/>
                  <a:lumOff val="60000"/>
                </a:schemeClr>
              </a:solidFill>
            </a:endParaRPr>
          </a:p>
        </p:txBody>
      </p:sp>
    </p:spTree>
    <p:extLst>
      <p:ext uri="{BB962C8B-B14F-4D97-AF65-F5344CB8AC3E}">
        <p14:creationId xmlns:p14="http://schemas.microsoft.com/office/powerpoint/2010/main" val="23436530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F1F1D2-4929-3A49-988C-E14D140FCE2C}" type="datetimeFigureOut">
              <a:rPr lang="en-US" smtClean="0"/>
              <a:pPr/>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D635A-B178-5F4C-BAEB-008DE54C1FE7}" type="slidenum">
              <a:rPr lang="en-US" smtClean="0"/>
              <a:pPr/>
              <a:t>‹#›</a:t>
            </a:fld>
            <a:endParaRPr lang="en-US"/>
          </a:p>
        </p:txBody>
      </p:sp>
    </p:spTree>
    <p:extLst>
      <p:ext uri="{BB962C8B-B14F-4D97-AF65-F5344CB8AC3E}">
        <p14:creationId xmlns:p14="http://schemas.microsoft.com/office/powerpoint/2010/main" val="17191682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F1F1D2-4929-3A49-988C-E14D140FCE2C}" type="datetimeFigureOut">
              <a:rPr lang="en-US" smtClean="0"/>
              <a:pPr/>
              <a:t>12/11/2023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D635A-B178-5F4C-BAEB-008DE54C1FE7}" type="slidenum">
              <a:rPr lang="en-US" smtClean="0"/>
              <a:pPr/>
              <a:t>‹#›</a:t>
            </a:fld>
            <a:endParaRPr lang="en-US"/>
          </a:p>
        </p:txBody>
      </p:sp>
    </p:spTree>
    <p:extLst>
      <p:ext uri="{BB962C8B-B14F-4D97-AF65-F5344CB8AC3E}">
        <p14:creationId xmlns:p14="http://schemas.microsoft.com/office/powerpoint/2010/main" val="5586087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F1F1D2-4929-3A49-988C-E14D140FCE2C}" type="datetimeFigureOut">
              <a:rPr lang="en-US" smtClean="0"/>
              <a:pPr/>
              <a:t>12/11/2023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AD635A-B178-5F4C-BAEB-008DE54C1FE7}" type="slidenum">
              <a:rPr lang="en-US" smtClean="0"/>
              <a:pPr/>
              <a:t>‹#›</a:t>
            </a:fld>
            <a:endParaRPr lang="en-US"/>
          </a:p>
        </p:txBody>
      </p:sp>
    </p:spTree>
    <p:extLst>
      <p:ext uri="{BB962C8B-B14F-4D97-AF65-F5344CB8AC3E}">
        <p14:creationId xmlns:p14="http://schemas.microsoft.com/office/powerpoint/2010/main" val="13922192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F1F1D2-4929-3A49-988C-E14D140FCE2C}" type="datetimeFigureOut">
              <a:rPr lang="en-US" smtClean="0"/>
              <a:pPr/>
              <a:t>12/11/2023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AD635A-B178-5F4C-BAEB-008DE54C1FE7}" type="slidenum">
              <a:rPr lang="en-US" smtClean="0"/>
              <a:pPr/>
              <a:t>‹#›</a:t>
            </a:fld>
            <a:endParaRPr lang="en-US"/>
          </a:p>
        </p:txBody>
      </p:sp>
    </p:spTree>
    <p:extLst>
      <p:ext uri="{BB962C8B-B14F-4D97-AF65-F5344CB8AC3E}">
        <p14:creationId xmlns:p14="http://schemas.microsoft.com/office/powerpoint/2010/main" val="39946653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1F1D2-4929-3A49-988C-E14D140FCE2C}" type="datetimeFigureOut">
              <a:rPr lang="en-US" smtClean="0"/>
              <a:pPr/>
              <a:t>12/11/2023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AD635A-B178-5F4C-BAEB-008DE54C1FE7}" type="slidenum">
              <a:rPr lang="en-US" smtClean="0"/>
              <a:pPr/>
              <a:t>‹#›</a:t>
            </a:fld>
            <a:endParaRPr lang="en-US"/>
          </a:p>
        </p:txBody>
      </p:sp>
    </p:spTree>
    <p:extLst>
      <p:ext uri="{BB962C8B-B14F-4D97-AF65-F5344CB8AC3E}">
        <p14:creationId xmlns:p14="http://schemas.microsoft.com/office/powerpoint/2010/main" val="19888188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1F1D2-4929-3A49-988C-E14D140FCE2C}" type="datetimeFigureOut">
              <a:rPr lang="en-US" smtClean="0"/>
              <a:pPr/>
              <a:t>12/11/2023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D635A-B178-5F4C-BAEB-008DE54C1FE7}" type="slidenum">
              <a:rPr lang="en-US" smtClean="0"/>
              <a:pPr/>
              <a:t>‹#›</a:t>
            </a:fld>
            <a:endParaRPr lang="en-US"/>
          </a:p>
        </p:txBody>
      </p:sp>
    </p:spTree>
    <p:extLst>
      <p:ext uri="{BB962C8B-B14F-4D97-AF65-F5344CB8AC3E}">
        <p14:creationId xmlns:p14="http://schemas.microsoft.com/office/powerpoint/2010/main" val="34255522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1F1D2-4929-3A49-988C-E14D140FCE2C}" type="datetimeFigureOut">
              <a:rPr lang="en-US" smtClean="0"/>
              <a:pPr/>
              <a:t>12/11/2023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D635A-B178-5F4C-BAEB-008DE54C1FE7}" type="slidenum">
              <a:rPr lang="en-US" smtClean="0"/>
              <a:pPr/>
              <a:t>‹#›</a:t>
            </a:fld>
            <a:endParaRPr lang="en-US"/>
          </a:p>
        </p:txBody>
      </p:sp>
    </p:spTree>
    <p:extLst>
      <p:ext uri="{BB962C8B-B14F-4D97-AF65-F5344CB8AC3E}">
        <p14:creationId xmlns:p14="http://schemas.microsoft.com/office/powerpoint/2010/main" val="42079379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
              <a:schemeClr val="accent1">
                <a:tint val="44500"/>
                <a:satMod val="160000"/>
              </a:schemeClr>
            </a:gs>
            <a:gs pos="22000">
              <a:schemeClr val="accent1">
                <a:tint val="23500"/>
                <a:satMod val="160000"/>
                <a:lumMod val="0"/>
                <a:lumOff val="10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1F1D2-4929-3A49-988C-E14D140FCE2C}" type="datetimeFigureOut">
              <a:rPr lang="en-US" smtClean="0"/>
              <a:pPr/>
              <a:t>12/11/2023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D635A-B178-5F4C-BAEB-008DE54C1FE7}" type="slidenum">
              <a:rPr lang="en-US" smtClean="0"/>
              <a:pPr/>
              <a:t>‹#›</a:t>
            </a:fld>
            <a:endParaRPr lang="en-US"/>
          </a:p>
        </p:txBody>
      </p:sp>
    </p:spTree>
    <p:extLst>
      <p:ext uri="{BB962C8B-B14F-4D97-AF65-F5344CB8AC3E}">
        <p14:creationId xmlns:p14="http://schemas.microsoft.com/office/powerpoint/2010/main" val="2752386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76275"/>
            <a:ext cx="7772400" cy="1470025"/>
          </a:xfrm>
        </p:spPr>
        <p:txBody>
          <a:bodyPr>
            <a:normAutofit/>
          </a:bodyPr>
          <a:lstStyle/>
          <a:p>
            <a:r>
              <a:rPr lang="en-US" dirty="0"/>
              <a:t>The New SCIAMACHY Lunar Model (</a:t>
            </a:r>
            <a:r>
              <a:rPr lang="en-US" dirty="0" smtClean="0"/>
              <a:t>LESSR*)</a:t>
            </a:r>
            <a:endParaRPr dirty="0"/>
          </a:p>
        </p:txBody>
      </p:sp>
      <p:sp>
        <p:nvSpPr>
          <p:cNvPr id="4" name="Subtitle 2"/>
          <p:cNvSpPr txBox="1">
            <a:spLocks/>
          </p:cNvSpPr>
          <p:nvPr/>
        </p:nvSpPr>
        <p:spPr>
          <a:xfrm>
            <a:off x="1556048" y="3494116"/>
            <a:ext cx="6400800" cy="202311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800" dirty="0"/>
              <a:t>M. Krijger (ESS), </a:t>
            </a:r>
            <a:r>
              <a:rPr lang="en-US" sz="2800" dirty="0" smtClean="0"/>
              <a:t/>
            </a:r>
            <a:br>
              <a:rPr lang="en-US" sz="2800" dirty="0" smtClean="0"/>
            </a:br>
            <a:r>
              <a:rPr lang="en-US" sz="2800" dirty="0" smtClean="0"/>
              <a:t>S</a:t>
            </a:r>
            <a:r>
              <a:rPr lang="en-US" sz="2800" dirty="0"/>
              <a:t>. Wagner (EUMETSAT), </a:t>
            </a:r>
            <a:r>
              <a:rPr lang="en-US" sz="2800" dirty="0" smtClean="0"/>
              <a:t/>
            </a:r>
            <a:br>
              <a:rPr lang="en-US" sz="2800" dirty="0" smtClean="0"/>
            </a:br>
            <a:r>
              <a:rPr lang="en-US" sz="2800" dirty="0" smtClean="0"/>
              <a:t>A</a:t>
            </a:r>
            <a:r>
              <a:rPr lang="en-US" sz="2800" dirty="0"/>
              <a:t>. </a:t>
            </a:r>
            <a:r>
              <a:rPr lang="en-US" sz="2800" dirty="0" err="1"/>
              <a:t>Dehn</a:t>
            </a:r>
            <a:r>
              <a:rPr lang="en-US" sz="2800" dirty="0"/>
              <a:t> (ESA), G. </a:t>
            </a:r>
            <a:r>
              <a:rPr lang="en-US" sz="2800" dirty="0" err="1"/>
              <a:t>Lichterberg</a:t>
            </a:r>
            <a:r>
              <a:rPr lang="en-US" sz="2800" dirty="0"/>
              <a:t> (DLR)</a:t>
            </a: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844824"/>
            <a:ext cx="2562093" cy="2434489"/>
          </a:xfrm>
          <a:prstGeom prst="rect">
            <a:avLst/>
          </a:prstGeom>
        </p:spPr>
      </p:pic>
      <p:grpSp>
        <p:nvGrpSpPr>
          <p:cNvPr id="7" name="Group 6"/>
          <p:cNvGrpSpPr/>
          <p:nvPr/>
        </p:nvGrpSpPr>
        <p:grpSpPr>
          <a:xfrm>
            <a:off x="9047042" y="4382187"/>
            <a:ext cx="3458816" cy="1022135"/>
            <a:chOff x="9047042" y="4382187"/>
            <a:chExt cx="3458816" cy="1022135"/>
          </a:xfrm>
        </p:grpSpPr>
        <p:sp>
          <p:nvSpPr>
            <p:cNvPr id="6" name="TextBox 5"/>
            <p:cNvSpPr txBox="1"/>
            <p:nvPr/>
          </p:nvSpPr>
          <p:spPr>
            <a:xfrm rot="19460163">
              <a:off x="9811956" y="4382187"/>
              <a:ext cx="1928990" cy="400110"/>
            </a:xfrm>
            <a:prstGeom prst="rect">
              <a:avLst/>
            </a:prstGeom>
            <a:noFill/>
          </p:spPr>
          <p:txBody>
            <a:bodyPr wrap="none" rtlCol="0">
              <a:spAutoFit/>
            </a:bodyPr>
            <a:lstStyle/>
            <a:p>
              <a:r>
                <a:rPr lang="en-US" sz="2000" b="1" dirty="0" smtClean="0"/>
                <a:t>Study funded by</a:t>
              </a:r>
            </a:p>
          </p:txBody>
        </p:sp>
        <p:pic>
          <p:nvPicPr>
            <p:cNvPr id="8" name="Picture 2" descr="D:\Thijs_Graphic_Collection\logo\EUMETSAT_logo.jp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9420935">
              <a:off x="9047042" y="4548682"/>
              <a:ext cx="3458816" cy="855640"/>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TextBox 5"/>
          <p:cNvSpPr txBox="1"/>
          <p:nvPr/>
        </p:nvSpPr>
        <p:spPr>
          <a:xfrm rot="610521">
            <a:off x="3029284" y="2689793"/>
            <a:ext cx="3077189" cy="3693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*Because the </a:t>
            </a:r>
            <a:r>
              <a:rPr lang="en-US" dirty="0" err="1" smtClean="0"/>
              <a:t>Lessr</a:t>
            </a:r>
            <a:r>
              <a:rPr lang="en-US" dirty="0" smtClean="0"/>
              <a:t> the better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4" name="Picture 2" descr="D:\Dropbox\Consultancy\P18_ESS_MoonModel\Plots\lesssrv11_vslesssrv10003.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51230" y="1600200"/>
            <a:ext cx="724154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547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Monte Carlo Bootstrap</a:t>
            </a:r>
          </a:p>
          <a:p>
            <a:pPr lvl="1"/>
            <a:r>
              <a:rPr lang="en-US" dirty="0" smtClean="0"/>
              <a:t>Select random measurements (same number)</a:t>
            </a:r>
          </a:p>
          <a:p>
            <a:pPr lvl="1"/>
            <a:r>
              <a:rPr lang="en-US" dirty="0" smtClean="0"/>
              <a:t>Fit Model</a:t>
            </a:r>
          </a:p>
          <a:p>
            <a:pPr lvl="1"/>
            <a:r>
              <a:rPr lang="en-US" dirty="0" smtClean="0"/>
              <a:t>Repeat 1000x</a:t>
            </a:r>
          </a:p>
          <a:p>
            <a:pPr lvl="1"/>
            <a:r>
              <a:rPr lang="en-US" dirty="0" smtClean="0"/>
              <a:t>Determine Variance in parameters</a:t>
            </a:r>
            <a:endParaRPr lang="en-US" dirty="0"/>
          </a:p>
        </p:txBody>
      </p:sp>
      <p:sp>
        <p:nvSpPr>
          <p:cNvPr id="3" name="Title 2"/>
          <p:cNvSpPr>
            <a:spLocks noGrp="1"/>
          </p:cNvSpPr>
          <p:nvPr>
            <p:ph type="title"/>
          </p:nvPr>
        </p:nvSpPr>
        <p:spPr/>
        <p:txBody>
          <a:bodyPr/>
          <a:lstStyle/>
          <a:p>
            <a:r>
              <a:rPr lang="en-US" dirty="0" smtClean="0"/>
              <a:t>Uncertainty Analysis</a:t>
            </a:r>
            <a:endParaRPr lang="en-US" dirty="0"/>
          </a:p>
        </p:txBody>
      </p:sp>
    </p:spTree>
    <p:extLst>
      <p:ext uri="{BB962C8B-B14F-4D97-AF65-F5344CB8AC3E}">
        <p14:creationId xmlns:p14="http://schemas.microsoft.com/office/powerpoint/2010/main" val="3916467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5122" name="Picture 2" descr="D:\Dropbox\Consultancy\P18_ESS_MoonModel\Plots\nrun0005.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51230" y="1600200"/>
            <a:ext cx="724154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414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6146" name="Picture 2" descr="D:\Dropbox\Consultancy\P18_ESS_MoonModel\Plots\nrun0009.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51230" y="1600200"/>
            <a:ext cx="724154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60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7170" name="Picture 2" descr="D:\Dropbox\Consultancy\P18_ESS_MoonModel\Plots\nrun000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51230" y="1600200"/>
            <a:ext cx="7241540" cy="4525963"/>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D:\Dropbox\Consultancy\P18_ESS_MoonModel\Plots\nrun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1500"/>
            <a:ext cx="9144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1501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3000" dirty="0"/>
              <a:t>Lunar reflectance model</a:t>
            </a:r>
          </a:p>
          <a:p>
            <a:pPr lvl="1"/>
            <a:r>
              <a:rPr lang="en-US" sz="3000" dirty="0"/>
              <a:t>250nm – 2600nm with 5nm resolution</a:t>
            </a:r>
          </a:p>
          <a:p>
            <a:pPr lvl="1"/>
            <a:r>
              <a:rPr lang="en-US" sz="3000" dirty="0"/>
              <a:t>-</a:t>
            </a:r>
            <a:r>
              <a:rPr lang="en-US" sz="3000" dirty="0" smtClean="0"/>
              <a:t>80</a:t>
            </a:r>
            <a:r>
              <a:rPr lang="en-US" sz="3000" dirty="0" smtClean="0">
                <a:latin typeface="BabelStone Mayan Numerals"/>
              </a:rPr>
              <a:t>°</a:t>
            </a:r>
            <a:r>
              <a:rPr lang="en-US" sz="3000" dirty="0" smtClean="0"/>
              <a:t> </a:t>
            </a:r>
            <a:r>
              <a:rPr lang="en-US" sz="3000" dirty="0"/>
              <a:t>to </a:t>
            </a:r>
            <a:r>
              <a:rPr lang="en-US" sz="3000" dirty="0" smtClean="0"/>
              <a:t>20</a:t>
            </a:r>
            <a:r>
              <a:rPr lang="en-US" sz="3000" dirty="0" smtClean="0">
                <a:latin typeface="BabelStone Mayan Numerals"/>
              </a:rPr>
              <a:t>°</a:t>
            </a:r>
            <a:r>
              <a:rPr lang="en-US" sz="3000" dirty="0" smtClean="0"/>
              <a:t> </a:t>
            </a:r>
            <a:r>
              <a:rPr lang="en-US" sz="3000" dirty="0"/>
              <a:t>phase </a:t>
            </a:r>
            <a:r>
              <a:rPr lang="en-US" sz="3000" dirty="0" smtClean="0"/>
              <a:t>validated</a:t>
            </a:r>
            <a:endParaRPr lang="en-US" sz="3000" dirty="0"/>
          </a:p>
          <a:p>
            <a:pPr lvl="1"/>
            <a:r>
              <a:rPr lang="en-US" sz="3000" dirty="0"/>
              <a:t>Accuracy: </a:t>
            </a:r>
            <a:r>
              <a:rPr lang="en-US" sz="3000" dirty="0" smtClean="0"/>
              <a:t>&lt;1.5% 500nm-2600nm (2% up to 300nm)</a:t>
            </a:r>
          </a:p>
          <a:p>
            <a:pPr lvl="1"/>
            <a:r>
              <a:rPr lang="en-US" sz="3000" dirty="0" smtClean="0"/>
              <a:t>Complete </a:t>
            </a:r>
            <a:r>
              <a:rPr lang="en-US" sz="3000" dirty="0"/>
              <a:t>without need of </a:t>
            </a:r>
            <a:r>
              <a:rPr lang="en-US" sz="3000" dirty="0" smtClean="0"/>
              <a:t>post-model spectral </a:t>
            </a:r>
            <a:r>
              <a:rPr lang="en-US" sz="3000" dirty="0"/>
              <a:t>fits </a:t>
            </a:r>
          </a:p>
          <a:p>
            <a:pPr lvl="2"/>
            <a:r>
              <a:rPr lang="en-US" sz="3000" dirty="0"/>
              <a:t>Strongly reduced implementation error risk</a:t>
            </a:r>
          </a:p>
          <a:p>
            <a:pPr lvl="2"/>
            <a:r>
              <a:rPr lang="en-US" sz="3000" dirty="0"/>
              <a:t>Direct comparisons </a:t>
            </a:r>
            <a:r>
              <a:rPr lang="en-US" sz="3000" dirty="0" smtClean="0"/>
              <a:t>possible</a:t>
            </a:r>
          </a:p>
          <a:p>
            <a:r>
              <a:rPr lang="en-US" dirty="0" smtClean="0"/>
              <a:t>Based upon </a:t>
            </a:r>
          </a:p>
          <a:p>
            <a:pPr lvl="1"/>
            <a:r>
              <a:rPr lang="en-US" dirty="0" smtClean="0"/>
              <a:t>SCIAMACHY dedicated satellite measurements</a:t>
            </a:r>
          </a:p>
          <a:p>
            <a:pPr lvl="1"/>
            <a:r>
              <a:rPr lang="en-US" dirty="0" smtClean="0"/>
              <a:t>RELAB on-ground lunar soil measurement</a:t>
            </a:r>
          </a:p>
          <a:p>
            <a:pPr lvl="1"/>
            <a:r>
              <a:rPr lang="en-US" dirty="0" smtClean="0"/>
              <a:t>ROLO-inherited formulation</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828788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Investigation formulation</a:t>
            </a:r>
          </a:p>
          <a:p>
            <a:pPr lvl="1"/>
            <a:r>
              <a:rPr lang="en-US" dirty="0" smtClean="0"/>
              <a:t>Different Base functions information content</a:t>
            </a:r>
          </a:p>
          <a:p>
            <a:pPr marL="457200" lvl="1" indent="0">
              <a:buNone/>
            </a:pPr>
            <a:r>
              <a:rPr lang="en-US" dirty="0" smtClean="0">
                <a:sym typeface="Wingdings" panose="05000000000000000000" pitchFamily="2" charset="2"/>
              </a:rPr>
              <a:t> </a:t>
            </a:r>
            <a:r>
              <a:rPr lang="en-US" dirty="0" smtClean="0"/>
              <a:t>LESSR v2.0</a:t>
            </a:r>
          </a:p>
          <a:p>
            <a:r>
              <a:rPr lang="en-US" dirty="0" smtClean="0"/>
              <a:t>Include other lunar dataset</a:t>
            </a:r>
          </a:p>
          <a:p>
            <a:pPr lvl="1"/>
            <a:r>
              <a:rPr lang="en-US" dirty="0" smtClean="0"/>
              <a:t>GOME2 lunar dataset</a:t>
            </a:r>
          </a:p>
          <a:p>
            <a:pPr lvl="1"/>
            <a:r>
              <a:rPr lang="en-US" dirty="0" smtClean="0"/>
              <a:t>LIME lunar dataset</a:t>
            </a:r>
          </a:p>
          <a:p>
            <a:pPr lvl="1"/>
            <a:r>
              <a:rPr lang="en-US" dirty="0" smtClean="0"/>
              <a:t>Others?</a:t>
            </a:r>
          </a:p>
          <a:p>
            <a:pPr marL="457200" lvl="1" indent="0">
              <a:buNone/>
            </a:pPr>
            <a:r>
              <a:rPr lang="en-US" dirty="0">
                <a:sym typeface="Wingdings" panose="05000000000000000000" pitchFamily="2" charset="2"/>
              </a:rPr>
              <a:t> </a:t>
            </a:r>
            <a:r>
              <a:rPr lang="en-US" dirty="0"/>
              <a:t>LESSR </a:t>
            </a:r>
            <a:r>
              <a:rPr lang="en-US" dirty="0" smtClean="0"/>
              <a:t>v3.0</a:t>
            </a:r>
            <a:endParaRPr lang="en-US" dirty="0"/>
          </a:p>
          <a:p>
            <a:pPr lvl="1"/>
            <a:endParaRPr lang="en-US" dirty="0" smtClean="0"/>
          </a:p>
          <a:p>
            <a:endParaRPr lang="en-US" dirty="0" smtClean="0"/>
          </a:p>
        </p:txBody>
      </p:sp>
      <p:sp>
        <p:nvSpPr>
          <p:cNvPr id="3" name="Title 2"/>
          <p:cNvSpPr>
            <a:spLocks noGrp="1"/>
          </p:cNvSpPr>
          <p:nvPr>
            <p:ph type="title"/>
          </p:nvPr>
        </p:nvSpPr>
        <p:spPr/>
        <p:txBody>
          <a:bodyPr/>
          <a:lstStyle/>
          <a:p>
            <a:r>
              <a:rPr lang="en-US" dirty="0" smtClean="0"/>
              <a:t>Future</a:t>
            </a:r>
            <a:endParaRPr lang="en-US" dirty="0"/>
          </a:p>
        </p:txBody>
      </p:sp>
    </p:spTree>
    <p:extLst>
      <p:ext uri="{BB962C8B-B14F-4D97-AF65-F5344CB8AC3E}">
        <p14:creationId xmlns:p14="http://schemas.microsoft.com/office/powerpoint/2010/main" val="418246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SCIAMACHY Lunar </a:t>
            </a:r>
            <a:r>
              <a:rPr lang="en-US" dirty="0" err="1" smtClean="0"/>
              <a:t>Reflectances</a:t>
            </a:r>
            <a:endParaRPr lang="en-US" dirty="0"/>
          </a:p>
        </p:txBody>
      </p:sp>
      <p:pic>
        <p:nvPicPr>
          <p:cNvPr id="4"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05781"/>
            <a:ext cx="8229600" cy="4114800"/>
          </a:xfrm>
        </p:spPr>
      </p:pic>
      <p:sp>
        <p:nvSpPr>
          <p:cNvPr id="2" name="TextBox 1"/>
          <p:cNvSpPr txBox="1"/>
          <p:nvPr/>
        </p:nvSpPr>
        <p:spPr>
          <a:xfrm>
            <a:off x="6372200" y="1232972"/>
            <a:ext cx="2030236" cy="369332"/>
          </a:xfrm>
          <a:prstGeom prst="rect">
            <a:avLst/>
          </a:prstGeom>
          <a:noFill/>
        </p:spPr>
        <p:txBody>
          <a:bodyPr wrap="none" rtlCol="0">
            <a:spAutoFit/>
          </a:bodyPr>
          <a:lstStyle/>
          <a:p>
            <a:r>
              <a:rPr lang="en-US" dirty="0" smtClean="0"/>
              <a:t>Earlier Presentation</a:t>
            </a:r>
            <a:endParaRPr lang="en-US" dirty="0"/>
          </a:p>
        </p:txBody>
      </p:sp>
    </p:spTree>
    <p:extLst>
      <p:ext uri="{BB962C8B-B14F-4D97-AF65-F5344CB8AC3E}">
        <p14:creationId xmlns:p14="http://schemas.microsoft.com/office/powerpoint/2010/main" val="192358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4600"/>
            <a:ext cx="8229600" cy="1143000"/>
          </a:xfrm>
        </p:spPr>
        <p:txBody>
          <a:bodyPr>
            <a:noAutofit/>
          </a:bodyPr>
          <a:lstStyle/>
          <a:p>
            <a:r>
              <a:rPr lang="en-US" sz="3200" b="1" dirty="0" smtClean="0"/>
              <a:t>RELAB: </a:t>
            </a:r>
            <a:br>
              <a:rPr lang="en-US" sz="3200" b="1" dirty="0" smtClean="0"/>
            </a:br>
            <a:r>
              <a:rPr lang="en-US" sz="3200" b="1" dirty="0"/>
              <a:t>Bidirectional reflectance spectra for lunar soils</a:t>
            </a:r>
            <a:br>
              <a:rPr lang="en-US" sz="3200" b="1" dirty="0"/>
            </a:br>
            <a:r>
              <a:rPr lang="en-US" sz="3200" b="1" dirty="0"/>
              <a:t>Lunar Soil Characterization Consortium (LSCC)</a:t>
            </a:r>
            <a:br>
              <a:rPr lang="en-US" sz="3200" b="1" dirty="0"/>
            </a:br>
            <a:endParaRPr lang="en-US" sz="3200" b="1" dirty="0"/>
          </a:p>
        </p:txBody>
      </p:sp>
      <p:sp>
        <p:nvSpPr>
          <p:cNvPr id="5" name="TextBox 4"/>
          <p:cNvSpPr txBox="1"/>
          <p:nvPr/>
        </p:nvSpPr>
        <p:spPr>
          <a:xfrm>
            <a:off x="1619672" y="1626080"/>
            <a:ext cx="5436745" cy="646331"/>
          </a:xfrm>
          <a:prstGeom prst="rect">
            <a:avLst/>
          </a:prstGeom>
          <a:noFill/>
        </p:spPr>
        <p:txBody>
          <a:bodyPr wrap="none" rtlCol="0">
            <a:spAutoFit/>
          </a:bodyPr>
          <a:lstStyle/>
          <a:p>
            <a:r>
              <a:rPr lang="en-US" dirty="0"/>
              <a:t>All spectra were obtained at </a:t>
            </a:r>
            <a:r>
              <a:rPr lang="en-US" dirty="0" err="1"/>
              <a:t>i</a:t>
            </a:r>
            <a:r>
              <a:rPr lang="en-US" dirty="0"/>
              <a:t>=30 degrees, e=0 degrees. </a:t>
            </a:r>
            <a:br>
              <a:rPr lang="en-US" dirty="0"/>
            </a:br>
            <a:endParaRPr lang="en-US" dirty="0"/>
          </a:p>
        </p:txBody>
      </p:sp>
      <p:pic>
        <p:nvPicPr>
          <p:cNvPr id="7" name="Content Placeholder 3" descr="image019"/>
          <p:cNvPicPr>
            <a:picLocks noChangeAspect="1"/>
          </p:cNvPicPr>
          <p:nvPr isPhoto="1"/>
        </p:nvPicPr>
        <p:blipFill rotWithShape="1">
          <a:blip r:embed="rId2">
            <a:clrChange>
              <a:clrFrom>
                <a:srgbClr val="FFFFFF"/>
              </a:clrFrom>
              <a:clrTo>
                <a:srgbClr val="FFFFFF">
                  <a:alpha val="0"/>
                </a:srgbClr>
              </a:clrTo>
            </a:clrChange>
            <a:lum/>
            <a:extLst>
              <a:ext uri="{28A0092B-C50C-407E-A947-70E740481C1C}">
                <a14:useLocalDpi xmlns:a14="http://schemas.microsoft.com/office/drawing/2010/main" val="0"/>
              </a:ext>
            </a:extLst>
          </a:blip>
          <a:srcRect t="7712"/>
          <a:stretch/>
        </p:blipFill>
        <p:spPr>
          <a:xfrm>
            <a:off x="497939" y="1792238"/>
            <a:ext cx="7620777" cy="4395662"/>
          </a:xfrm>
          <a:prstGeom prst="rect">
            <a:avLst/>
          </a:prstGeom>
          <a:noFill/>
          <a:ln>
            <a:noFill/>
          </a:ln>
        </p:spPr>
      </p:pic>
      <p:sp>
        <p:nvSpPr>
          <p:cNvPr id="8" name="TextBox 7"/>
          <p:cNvSpPr txBox="1"/>
          <p:nvPr/>
        </p:nvSpPr>
        <p:spPr>
          <a:xfrm>
            <a:off x="3203848" y="5852011"/>
            <a:ext cx="1616596" cy="338554"/>
          </a:xfrm>
          <a:prstGeom prst="rect">
            <a:avLst/>
          </a:prstGeom>
          <a:noFill/>
        </p:spPr>
        <p:txBody>
          <a:bodyPr wrap="none" rtlCol="0">
            <a:spAutoFit/>
          </a:bodyPr>
          <a:lstStyle/>
          <a:p>
            <a:r>
              <a:rPr lang="en-US" sz="1600" dirty="0" smtClean="0"/>
              <a:t>Wavelength (nm)</a:t>
            </a:r>
            <a:endParaRPr lang="en-US" sz="1600" dirty="0"/>
          </a:p>
        </p:txBody>
      </p:sp>
      <p:sp>
        <p:nvSpPr>
          <p:cNvPr id="9" name="TextBox 8"/>
          <p:cNvSpPr txBox="1"/>
          <p:nvPr/>
        </p:nvSpPr>
        <p:spPr>
          <a:xfrm rot="16200000">
            <a:off x="-283893" y="3604374"/>
            <a:ext cx="2304256" cy="369332"/>
          </a:xfrm>
          <a:prstGeom prst="rect">
            <a:avLst/>
          </a:prstGeom>
          <a:solidFill>
            <a:schemeClr val="bg1"/>
          </a:solidFill>
        </p:spPr>
        <p:txBody>
          <a:bodyPr wrap="square" rtlCol="0">
            <a:spAutoFit/>
          </a:bodyPr>
          <a:lstStyle/>
          <a:p>
            <a:r>
              <a:rPr lang="en-US" dirty="0" smtClean="0"/>
              <a:t>Reflectance (scaled)</a:t>
            </a:r>
            <a:endParaRPr lang="en-US" dirty="0"/>
          </a:p>
        </p:txBody>
      </p:sp>
    </p:spTree>
    <p:extLst>
      <p:ext uri="{BB962C8B-B14F-4D97-AF65-F5344CB8AC3E}">
        <p14:creationId xmlns:p14="http://schemas.microsoft.com/office/powerpoint/2010/main" val="1857276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47376"/>
            <a:ext cx="8229600" cy="4114800"/>
          </a:xfrm>
        </p:spPr>
      </p:pic>
      <p:sp>
        <p:nvSpPr>
          <p:cNvPr id="3" name="Title 2"/>
          <p:cNvSpPr>
            <a:spLocks noGrp="1"/>
          </p:cNvSpPr>
          <p:nvPr>
            <p:ph type="title"/>
          </p:nvPr>
        </p:nvSpPr>
        <p:spPr/>
        <p:txBody>
          <a:bodyPr/>
          <a:lstStyle/>
          <a:p>
            <a:r>
              <a:rPr lang="en-US" dirty="0" smtClean="0"/>
              <a:t>FIT RELAB to SCIA</a:t>
            </a:r>
            <a:endParaRPr lang="en-US" dirty="0"/>
          </a:p>
        </p:txBody>
      </p:sp>
      <p:sp>
        <p:nvSpPr>
          <p:cNvPr id="5" name="TextBox 4"/>
          <p:cNvSpPr txBox="1"/>
          <p:nvPr/>
        </p:nvSpPr>
        <p:spPr>
          <a:xfrm>
            <a:off x="2123728" y="5085184"/>
            <a:ext cx="6331926" cy="369332"/>
          </a:xfrm>
          <a:prstGeom prst="rect">
            <a:avLst/>
          </a:prstGeom>
          <a:noFill/>
        </p:spPr>
        <p:txBody>
          <a:bodyPr wrap="none" rtlCol="0">
            <a:spAutoFit/>
          </a:bodyPr>
          <a:lstStyle/>
          <a:p>
            <a:r>
              <a:rPr lang="en-US" dirty="0" smtClean="0"/>
              <a:t>RELAB removes gaps, SCIA noise and residual instrumental effects</a:t>
            </a:r>
            <a:endParaRPr lang="en-US" dirty="0"/>
          </a:p>
        </p:txBody>
      </p:sp>
    </p:spTree>
    <p:extLst>
      <p:ext uri="{BB962C8B-B14F-4D97-AF65-F5344CB8AC3E}">
        <p14:creationId xmlns:p14="http://schemas.microsoft.com/office/powerpoint/2010/main" val="1747986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RELAB FIT</a:t>
            </a:r>
            <a:endParaRPr lang="en-US" dirty="0"/>
          </a:p>
        </p:txBody>
      </p:sp>
      <p:pic>
        <p:nvPicPr>
          <p:cNvPr id="12290" name="Picture 2" descr="D:\Dropbox\Consultancy\P18_ESS_MoonModel\Plots\relabfit001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51230" y="1600200"/>
            <a:ext cx="724154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801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err="1"/>
              <a:t>Alog</a:t>
            </a:r>
            <a:r>
              <a:rPr lang="en-US" sz="2400" dirty="0"/>
              <a:t>(</a:t>
            </a:r>
            <a:r>
              <a:rPr lang="en-US" sz="2400" dirty="0" err="1"/>
              <a:t>R_lunar</a:t>
            </a:r>
            <a:r>
              <a:rPr lang="en-US" sz="2400" dirty="0"/>
              <a:t>)= P0+P1 </a:t>
            </a:r>
            <a:r>
              <a:rPr lang="en-US" sz="2400" i="1" dirty="0" smtClean="0"/>
              <a:t>g</a:t>
            </a:r>
            <a:r>
              <a:rPr lang="en-US" sz="2400" dirty="0" smtClean="0"/>
              <a:t> </a:t>
            </a:r>
            <a:r>
              <a:rPr lang="en-US" sz="2400" dirty="0"/>
              <a:t>+ P2 </a:t>
            </a:r>
            <a:r>
              <a:rPr lang="en-US" sz="2400" i="1" dirty="0" smtClean="0"/>
              <a:t>g^2</a:t>
            </a:r>
            <a:r>
              <a:rPr lang="en-US" sz="2400" dirty="0" smtClean="0"/>
              <a:t>+P3 </a:t>
            </a:r>
            <a:r>
              <a:rPr lang="en-US" sz="2400" i="1" dirty="0" smtClean="0"/>
              <a:t>g</a:t>
            </a:r>
            <a:r>
              <a:rPr lang="en-US" sz="2400" dirty="0" smtClean="0"/>
              <a:t>^3 </a:t>
            </a:r>
            <a:r>
              <a:rPr lang="en-US" sz="2400" dirty="0"/>
              <a:t>+ P4 Φ + P5 φ + P6 θ </a:t>
            </a:r>
          </a:p>
          <a:p>
            <a:pPr marL="0" indent="0">
              <a:buNone/>
            </a:pPr>
            <a:r>
              <a:rPr lang="en-US" sz="2400" dirty="0" smtClean="0"/>
              <a:t>	+ </a:t>
            </a:r>
            <a:r>
              <a:rPr lang="en-US" sz="2400" dirty="0"/>
              <a:t>P7*</a:t>
            </a:r>
            <a:r>
              <a:rPr lang="en-US" sz="2400" dirty="0" err="1"/>
              <a:t>exp</a:t>
            </a:r>
            <a:r>
              <a:rPr lang="en-US" sz="2400" dirty="0"/>
              <a:t>(-</a:t>
            </a:r>
            <a:r>
              <a:rPr lang="en-US" sz="2400" dirty="0" smtClean="0"/>
              <a:t>g*P10)+P8*</a:t>
            </a:r>
            <a:r>
              <a:rPr lang="en-US" sz="2400" dirty="0" err="1" smtClean="0"/>
              <a:t>exp</a:t>
            </a:r>
            <a:r>
              <a:rPr lang="en-US" sz="2400" dirty="0"/>
              <a:t>(-</a:t>
            </a:r>
            <a:r>
              <a:rPr lang="en-US" sz="2400" dirty="0" smtClean="0"/>
              <a:t>g*P11)+P9*cos</a:t>
            </a:r>
            <a:r>
              <a:rPr lang="en-US" sz="2400" dirty="0"/>
              <a:t>((g-P12)*P13</a:t>
            </a:r>
            <a:r>
              <a:rPr lang="en-US" sz="2400" dirty="0" smtClean="0"/>
              <a:t>).</a:t>
            </a:r>
          </a:p>
          <a:p>
            <a:pPr marL="0" indent="0">
              <a:buNone/>
            </a:pPr>
            <a:r>
              <a:rPr lang="en-US" sz="2400" dirty="0" smtClean="0"/>
              <a:t>		</a:t>
            </a:r>
            <a:r>
              <a:rPr lang="en-US" sz="2400" dirty="0" smtClean="0">
                <a:solidFill>
                  <a:schemeClr val="bg1">
                    <a:lumMod val="75000"/>
                  </a:schemeClr>
                </a:solidFill>
              </a:rPr>
              <a:t>g phase, </a:t>
            </a:r>
            <a:r>
              <a:rPr lang="en-US" sz="2400" i="1" dirty="0" smtClean="0">
                <a:solidFill>
                  <a:schemeClr val="bg1">
                    <a:lumMod val="75000"/>
                  </a:schemeClr>
                </a:solidFill>
              </a:rPr>
              <a:t>g (</a:t>
            </a:r>
            <a:r>
              <a:rPr lang="en-US" sz="2400" i="1" dirty="0" err="1" smtClean="0">
                <a:solidFill>
                  <a:schemeClr val="bg1">
                    <a:lumMod val="75000"/>
                  </a:schemeClr>
                </a:solidFill>
              </a:rPr>
              <a:t>sqrt</a:t>
            </a:r>
            <a:r>
              <a:rPr lang="en-US" sz="2400" i="1" dirty="0" smtClean="0">
                <a:solidFill>
                  <a:schemeClr val="bg1">
                    <a:lumMod val="75000"/>
                  </a:schemeClr>
                </a:solidFill>
              </a:rPr>
              <a:t>(phase-30)), </a:t>
            </a:r>
            <a:r>
              <a:rPr lang="en-US" sz="2400" dirty="0" smtClean="0">
                <a:solidFill>
                  <a:schemeClr val="bg1">
                    <a:lumMod val="75000"/>
                  </a:schemeClr>
                </a:solidFill>
              </a:rPr>
              <a:t>Φ </a:t>
            </a:r>
            <a:r>
              <a:rPr lang="en-US" sz="2400" dirty="0" err="1" smtClean="0">
                <a:solidFill>
                  <a:schemeClr val="bg1">
                    <a:lumMod val="75000"/>
                  </a:schemeClr>
                </a:solidFill>
              </a:rPr>
              <a:t>Sun_lon</a:t>
            </a:r>
            <a:r>
              <a:rPr lang="en-US" sz="2400" dirty="0" smtClean="0">
                <a:solidFill>
                  <a:schemeClr val="bg1">
                    <a:lumMod val="75000"/>
                  </a:schemeClr>
                </a:solidFill>
              </a:rPr>
              <a:t>, φ, θ </a:t>
            </a:r>
            <a:r>
              <a:rPr lang="en-US" sz="2400" dirty="0" err="1" smtClean="0">
                <a:solidFill>
                  <a:schemeClr val="bg1">
                    <a:lumMod val="75000"/>
                  </a:schemeClr>
                </a:solidFill>
              </a:rPr>
              <a:t>libration</a:t>
            </a:r>
            <a:endParaRPr lang="en-US" sz="2400" dirty="0" smtClean="0">
              <a:solidFill>
                <a:schemeClr val="bg1">
                  <a:lumMod val="75000"/>
                </a:schemeClr>
              </a:solidFill>
            </a:endParaRPr>
          </a:p>
          <a:p>
            <a:endParaRPr lang="en-US" sz="2400" dirty="0" smtClean="0"/>
          </a:p>
          <a:p>
            <a:r>
              <a:rPr lang="en-US" dirty="0" smtClean="0"/>
              <a:t>R = </a:t>
            </a:r>
            <a:r>
              <a:rPr lang="en-US" u="sng" dirty="0" smtClean="0"/>
              <a:t>Pi</a:t>
            </a:r>
            <a:r>
              <a:rPr lang="en-US" dirty="0" smtClean="0"/>
              <a:t> * Fi </a:t>
            </a:r>
          </a:p>
          <a:p>
            <a:pPr marL="0" indent="0">
              <a:buNone/>
            </a:pPr>
            <a:r>
              <a:rPr lang="en-US" dirty="0" smtClean="0"/>
              <a:t>		+ </a:t>
            </a:r>
            <a:r>
              <a:rPr lang="en-US" u="sng" dirty="0" err="1" smtClean="0"/>
              <a:t>Pj</a:t>
            </a:r>
            <a:r>
              <a:rPr lang="en-US" dirty="0" smtClean="0"/>
              <a:t> * Fj(</a:t>
            </a:r>
            <a:r>
              <a:rPr lang="en-US" u="sng" dirty="0" err="1" smtClean="0"/>
              <a:t>Pnl</a:t>
            </a:r>
            <a:r>
              <a:rPr lang="en-US" dirty="0" smtClean="0"/>
              <a:t>)</a:t>
            </a:r>
            <a:endParaRPr lang="en-US" dirty="0"/>
          </a:p>
        </p:txBody>
      </p:sp>
      <p:sp>
        <p:nvSpPr>
          <p:cNvPr id="3" name="Title 2"/>
          <p:cNvSpPr>
            <a:spLocks noGrp="1"/>
          </p:cNvSpPr>
          <p:nvPr>
            <p:ph type="title"/>
          </p:nvPr>
        </p:nvSpPr>
        <p:spPr/>
        <p:txBody>
          <a:bodyPr/>
          <a:lstStyle/>
          <a:p>
            <a:r>
              <a:rPr lang="en-US" dirty="0" smtClean="0"/>
              <a:t>Model Formulation</a:t>
            </a:r>
            <a:endParaRPr lang="en-US" dirty="0"/>
          </a:p>
        </p:txBody>
      </p:sp>
      <p:sp>
        <p:nvSpPr>
          <p:cNvPr id="4" name="TextBox 3"/>
          <p:cNvSpPr txBox="1"/>
          <p:nvPr/>
        </p:nvSpPr>
        <p:spPr>
          <a:xfrm>
            <a:off x="2441982" y="3366311"/>
            <a:ext cx="3330335" cy="369332"/>
          </a:xfrm>
          <a:prstGeom prst="rect">
            <a:avLst/>
          </a:prstGeom>
          <a:noFill/>
        </p:spPr>
        <p:txBody>
          <a:bodyPr wrap="none" rtlCol="0">
            <a:spAutoFit/>
          </a:bodyPr>
          <a:lstStyle/>
          <a:p>
            <a:r>
              <a:rPr lang="en-US" dirty="0" smtClean="0">
                <a:solidFill>
                  <a:srgbClr val="00B0F0"/>
                </a:solidFill>
              </a:rPr>
              <a:t>Linear Parameter * </a:t>
            </a:r>
            <a:r>
              <a:rPr lang="en-US" dirty="0" err="1" smtClean="0">
                <a:solidFill>
                  <a:srgbClr val="00B0F0"/>
                </a:solidFill>
              </a:rPr>
              <a:t>Basefunctions</a:t>
            </a:r>
            <a:endParaRPr lang="en-US" dirty="0">
              <a:solidFill>
                <a:srgbClr val="00B0F0"/>
              </a:solidFill>
            </a:endParaRPr>
          </a:p>
        </p:txBody>
      </p:sp>
      <p:sp>
        <p:nvSpPr>
          <p:cNvPr id="5" name="TextBox 4"/>
          <p:cNvSpPr txBox="1"/>
          <p:nvPr/>
        </p:nvSpPr>
        <p:spPr>
          <a:xfrm>
            <a:off x="3059832" y="4077072"/>
            <a:ext cx="6003695" cy="369332"/>
          </a:xfrm>
          <a:prstGeom prst="rect">
            <a:avLst/>
          </a:prstGeom>
          <a:noFill/>
        </p:spPr>
        <p:txBody>
          <a:bodyPr wrap="none" rtlCol="0">
            <a:spAutoFit/>
          </a:bodyPr>
          <a:lstStyle/>
          <a:p>
            <a:r>
              <a:rPr lang="en-US" dirty="0" smtClean="0">
                <a:solidFill>
                  <a:srgbClr val="00B0F0"/>
                </a:solidFill>
              </a:rPr>
              <a:t>Linear Parameter * </a:t>
            </a:r>
            <a:r>
              <a:rPr lang="en-US" dirty="0" err="1" smtClean="0">
                <a:solidFill>
                  <a:srgbClr val="00B0F0"/>
                </a:solidFill>
              </a:rPr>
              <a:t>Basefunctions</a:t>
            </a:r>
            <a:r>
              <a:rPr lang="en-US" dirty="0" smtClean="0">
                <a:solidFill>
                  <a:srgbClr val="00B0F0"/>
                </a:solidFill>
              </a:rPr>
              <a:t> (with non-linear parameter)</a:t>
            </a:r>
            <a:endParaRPr lang="en-US" dirty="0">
              <a:solidFill>
                <a:srgbClr val="00B0F0"/>
              </a:solidFill>
            </a:endParaRPr>
          </a:p>
        </p:txBody>
      </p:sp>
      <p:sp>
        <p:nvSpPr>
          <p:cNvPr id="6" name="Right Brace 5"/>
          <p:cNvSpPr/>
          <p:nvPr/>
        </p:nvSpPr>
        <p:spPr>
          <a:xfrm rot="5239674">
            <a:off x="3180550" y="4376597"/>
            <a:ext cx="556251" cy="206156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2416048" y="5756831"/>
            <a:ext cx="4125488" cy="369332"/>
          </a:xfrm>
          <a:prstGeom prst="rect">
            <a:avLst/>
          </a:prstGeom>
          <a:noFill/>
        </p:spPr>
        <p:txBody>
          <a:bodyPr wrap="none" rtlCol="0">
            <a:spAutoFit/>
          </a:bodyPr>
          <a:lstStyle/>
          <a:p>
            <a:r>
              <a:rPr lang="en-US" dirty="0" smtClean="0">
                <a:solidFill>
                  <a:srgbClr val="00B0F0"/>
                </a:solidFill>
              </a:rPr>
              <a:t>Difficult to converge / Computation-heavy</a:t>
            </a:r>
            <a:endParaRPr lang="en-US" dirty="0">
              <a:solidFill>
                <a:srgbClr val="00B0F0"/>
              </a:solidFill>
            </a:endParaRPr>
          </a:p>
        </p:txBody>
      </p:sp>
    </p:spTree>
    <p:extLst>
      <p:ext uri="{BB962C8B-B14F-4D97-AF65-F5344CB8AC3E}">
        <p14:creationId xmlns:p14="http://schemas.microsoft.com/office/powerpoint/2010/main" val="395331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LESSSR V1.0</a:t>
            </a:r>
          </a:p>
          <a:p>
            <a:pPr lvl="1"/>
            <a:r>
              <a:rPr lang="en-US" dirty="0"/>
              <a:t>EUMETSAT Lunar Extended Satellite Simulation Solar Reflectance Model (LESS</a:t>
            </a:r>
            <a:r>
              <a:rPr lang="en-US" b="1" dirty="0"/>
              <a:t>S</a:t>
            </a:r>
            <a:r>
              <a:rPr lang="en-US" dirty="0"/>
              <a:t>R)</a:t>
            </a:r>
          </a:p>
          <a:p>
            <a:pPr lvl="1"/>
            <a:r>
              <a:rPr lang="en-US" dirty="0" smtClean="0"/>
              <a:t>Inherited Spectral Band Adjustment study</a:t>
            </a:r>
          </a:p>
          <a:p>
            <a:pPr lvl="1"/>
            <a:r>
              <a:rPr lang="en-US" dirty="0" smtClean="0"/>
              <a:t>SCIAMACHY v8x (</a:t>
            </a:r>
            <a:r>
              <a:rPr lang="en-US" dirty="0" err="1" smtClean="0"/>
              <a:t>inhouse</a:t>
            </a:r>
            <a:r>
              <a:rPr lang="en-US" dirty="0" smtClean="0"/>
              <a:t> calibrated)</a:t>
            </a:r>
          </a:p>
          <a:p>
            <a:pPr lvl="1"/>
            <a:r>
              <a:rPr lang="en-US" dirty="0" smtClean="0"/>
              <a:t>Non-linear fit to observations (1 week)</a:t>
            </a:r>
          </a:p>
          <a:p>
            <a:r>
              <a:rPr lang="en-US" dirty="0" smtClean="0"/>
              <a:t>LESSR V1.1 </a:t>
            </a:r>
          </a:p>
          <a:p>
            <a:pPr lvl="1"/>
            <a:r>
              <a:rPr lang="en-US" dirty="0"/>
              <a:t>EUMETSAT Lunar Extended Simulation Satellite Reflectance Model (LESSR)</a:t>
            </a:r>
          </a:p>
          <a:p>
            <a:pPr lvl="1"/>
            <a:r>
              <a:rPr lang="en-US" dirty="0" smtClean="0"/>
              <a:t>SCIAMACHY v10 (ESA calibrated)</a:t>
            </a:r>
          </a:p>
          <a:p>
            <a:pPr lvl="1"/>
            <a:r>
              <a:rPr lang="en-US" dirty="0" smtClean="0"/>
              <a:t>Error-analysis MC requires faster fit</a:t>
            </a:r>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LESSR v1.0/V1.1</a:t>
            </a:r>
            <a:endParaRPr lang="en-US" dirty="0"/>
          </a:p>
        </p:txBody>
      </p:sp>
    </p:spTree>
    <p:extLst>
      <p:ext uri="{BB962C8B-B14F-4D97-AF65-F5344CB8AC3E}">
        <p14:creationId xmlns:p14="http://schemas.microsoft.com/office/powerpoint/2010/main" val="3898205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Split model fit into following steps:</a:t>
            </a:r>
          </a:p>
          <a:p>
            <a:pPr lvl="1"/>
            <a:r>
              <a:rPr lang="en-US" dirty="0" smtClean="0"/>
              <a:t>Fit SCIAMACHY to linear mix of RELAB </a:t>
            </a:r>
          </a:p>
          <a:p>
            <a:pPr lvl="1"/>
            <a:r>
              <a:rPr lang="en-US" dirty="0" smtClean="0"/>
              <a:t>Fit RELAB-fit to linear </a:t>
            </a:r>
            <a:r>
              <a:rPr lang="en-US" dirty="0"/>
              <a:t>lunar </a:t>
            </a:r>
            <a:r>
              <a:rPr lang="en-US" dirty="0" smtClean="0"/>
              <a:t>model [</a:t>
            </a:r>
            <a:r>
              <a:rPr lang="en-US" dirty="0"/>
              <a:t>P0-6]</a:t>
            </a:r>
          </a:p>
          <a:p>
            <a:pPr lvl="1"/>
            <a:r>
              <a:rPr lang="en-US" dirty="0" smtClean="0"/>
              <a:t>Fit residuals to non-linear lunar model [P7-13]</a:t>
            </a:r>
          </a:p>
          <a:p>
            <a:pPr lvl="1"/>
            <a:r>
              <a:rPr lang="en-US" dirty="0" smtClean="0"/>
              <a:t>Refit RELAB fit to linear + non-linear model 		[P0-9, P10-13 fixed]</a:t>
            </a:r>
          </a:p>
          <a:p>
            <a:pPr lvl="1"/>
            <a:r>
              <a:rPr lang="en-US" dirty="0" smtClean="0"/>
              <a:t>Force smoothness [smooth P1, refit P0,P2-9]</a:t>
            </a:r>
          </a:p>
        </p:txBody>
      </p:sp>
      <p:sp>
        <p:nvSpPr>
          <p:cNvPr id="3" name="Title 2"/>
          <p:cNvSpPr>
            <a:spLocks noGrp="1"/>
          </p:cNvSpPr>
          <p:nvPr>
            <p:ph type="title"/>
          </p:nvPr>
        </p:nvSpPr>
        <p:spPr/>
        <p:txBody>
          <a:bodyPr/>
          <a:lstStyle/>
          <a:p>
            <a:r>
              <a:rPr lang="en-US" dirty="0" smtClean="0"/>
              <a:t>Optimization</a:t>
            </a:r>
            <a:endParaRPr lang="en-US" dirty="0"/>
          </a:p>
        </p:txBody>
      </p:sp>
      <p:sp>
        <p:nvSpPr>
          <p:cNvPr id="4" name="Rectangle 3"/>
          <p:cNvSpPr/>
          <p:nvPr/>
        </p:nvSpPr>
        <p:spPr>
          <a:xfrm>
            <a:off x="1547664" y="5494995"/>
            <a:ext cx="6084168" cy="646331"/>
          </a:xfrm>
          <a:prstGeom prst="rect">
            <a:avLst/>
          </a:prstGeom>
        </p:spPr>
        <p:txBody>
          <a:bodyPr wrap="square">
            <a:spAutoFit/>
          </a:bodyPr>
          <a:lstStyle/>
          <a:p>
            <a:r>
              <a:rPr lang="en-US" dirty="0" err="1"/>
              <a:t>Alog</a:t>
            </a:r>
            <a:r>
              <a:rPr lang="en-US" dirty="0"/>
              <a:t>(</a:t>
            </a:r>
            <a:r>
              <a:rPr lang="en-US" dirty="0" err="1"/>
              <a:t>R_lunar</a:t>
            </a:r>
            <a:r>
              <a:rPr lang="en-US" dirty="0"/>
              <a:t>)= P0+P1 </a:t>
            </a:r>
            <a:r>
              <a:rPr lang="en-US" i="1" dirty="0"/>
              <a:t>g</a:t>
            </a:r>
            <a:r>
              <a:rPr lang="en-US" dirty="0"/>
              <a:t> + P2 </a:t>
            </a:r>
            <a:r>
              <a:rPr lang="en-US" i="1" dirty="0"/>
              <a:t>g^2</a:t>
            </a:r>
            <a:r>
              <a:rPr lang="en-US" dirty="0"/>
              <a:t>+P3 </a:t>
            </a:r>
            <a:r>
              <a:rPr lang="en-US" i="1" dirty="0"/>
              <a:t>g</a:t>
            </a:r>
            <a:r>
              <a:rPr lang="en-US" dirty="0"/>
              <a:t>^3 + P4 Φ + P5 φ + P6 θ </a:t>
            </a:r>
          </a:p>
          <a:p>
            <a:r>
              <a:rPr lang="en-US" dirty="0"/>
              <a:t>	+ P7*</a:t>
            </a:r>
            <a:r>
              <a:rPr lang="en-US" dirty="0" err="1"/>
              <a:t>exp</a:t>
            </a:r>
            <a:r>
              <a:rPr lang="en-US" dirty="0"/>
              <a:t>(-g*P10)+P8*</a:t>
            </a:r>
            <a:r>
              <a:rPr lang="en-US" dirty="0" err="1"/>
              <a:t>exp</a:t>
            </a:r>
            <a:r>
              <a:rPr lang="en-US" dirty="0"/>
              <a:t>(-g*P11)+P9*cos((g-P12)*P13).</a:t>
            </a:r>
          </a:p>
        </p:txBody>
      </p:sp>
    </p:spTree>
    <p:extLst>
      <p:ext uri="{BB962C8B-B14F-4D97-AF65-F5344CB8AC3E}">
        <p14:creationId xmlns:p14="http://schemas.microsoft.com/office/powerpoint/2010/main" val="1874437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Model fit Residuals</a:t>
            </a:r>
            <a:endParaRPr lang="en-US" dirty="0"/>
          </a:p>
        </p:txBody>
      </p:sp>
      <p:pic>
        <p:nvPicPr>
          <p:cNvPr id="8" name="Picture 3" descr="D:\Dropbox\Consultancy\P18_ESS_MoonModel\Plots_rev07_fixedetapol\lesssrfi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51230" y="1600200"/>
            <a:ext cx="724154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028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22400</TotalTime>
  <Words>342</Words>
  <Application>Microsoft Office PowerPoint</Application>
  <PresentationFormat>On-screen Show (4:3)</PresentationFormat>
  <Paragraphs>73</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BabelStone Mayan Numerals</vt:lpstr>
      <vt:lpstr>Calibri</vt:lpstr>
      <vt:lpstr>Wingdings</vt:lpstr>
      <vt:lpstr>Office Theme</vt:lpstr>
      <vt:lpstr>The New SCIAMACHY Lunar Model (LESSR*)</vt:lpstr>
      <vt:lpstr>SCIAMACHY Lunar Reflectances</vt:lpstr>
      <vt:lpstr>RELAB:  Bidirectional reflectance spectra for lunar soils Lunar Soil Characterization Consortium (LSCC) </vt:lpstr>
      <vt:lpstr>FIT RELAB to SCIA</vt:lpstr>
      <vt:lpstr>RELAB FIT</vt:lpstr>
      <vt:lpstr>Model Formulation</vt:lpstr>
      <vt:lpstr>LESSR v1.0/V1.1</vt:lpstr>
      <vt:lpstr>Optimization</vt:lpstr>
      <vt:lpstr>Model fit Residuals</vt:lpstr>
      <vt:lpstr>PowerPoint Presentation</vt:lpstr>
      <vt:lpstr>Uncertainty Analysis</vt:lpstr>
      <vt:lpstr>PowerPoint Presentation</vt:lpstr>
      <vt:lpstr>PowerPoint Presentation</vt:lpstr>
      <vt:lpstr>PowerPoint Presentation</vt:lpstr>
      <vt:lpstr>Conclusion</vt:lpstr>
      <vt:lpstr>Future</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Krijger</dc:creator>
  <cp:lastModifiedBy>Thijs Krijger</cp:lastModifiedBy>
  <cp:revision>495</cp:revision>
  <dcterms:created xsi:type="dcterms:W3CDTF">2015-12-07T21:22:00Z</dcterms:created>
  <dcterms:modified xsi:type="dcterms:W3CDTF">2023-12-11T10:31:14Z</dcterms:modified>
</cp:coreProperties>
</file>