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0" r:id="rId2"/>
    <p:sldId id="259" r:id="rId3"/>
    <p:sldId id="261" r:id="rId4"/>
    <p:sldId id="262" r:id="rId5"/>
    <p:sldId id="266" r:id="rId6"/>
    <p:sldId id="267" r:id="rId7"/>
    <p:sldId id="305" r:id="rId8"/>
    <p:sldId id="306" r:id="rId9"/>
    <p:sldId id="307" r:id="rId10"/>
    <p:sldId id="308" r:id="rId11"/>
    <p:sldId id="272" r:id="rId12"/>
    <p:sldId id="273" r:id="rId13"/>
    <p:sldId id="274" r:id="rId14"/>
    <p:sldId id="309" r:id="rId15"/>
    <p:sldId id="310" r:id="rId16"/>
    <p:sldId id="311" r:id="rId17"/>
    <p:sldId id="316" r:id="rId18"/>
    <p:sldId id="312" r:id="rId19"/>
    <p:sldId id="264" r:id="rId20"/>
    <p:sldId id="283" r:id="rId21"/>
    <p:sldId id="284" r:id="rId22"/>
    <p:sldId id="280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317" r:id="rId33"/>
    <p:sldId id="295" r:id="rId34"/>
    <p:sldId id="294" r:id="rId35"/>
    <p:sldId id="298" r:id="rId36"/>
    <p:sldId id="299" r:id="rId37"/>
    <p:sldId id="300" r:id="rId38"/>
    <p:sldId id="296" r:id="rId39"/>
    <p:sldId id="330" r:id="rId40"/>
    <p:sldId id="331" r:id="rId41"/>
    <p:sldId id="304" r:id="rId42"/>
    <p:sldId id="342" r:id="rId43"/>
    <p:sldId id="314" r:id="rId44"/>
    <p:sldId id="321" r:id="rId45"/>
    <p:sldId id="322" r:id="rId46"/>
    <p:sldId id="313" r:id="rId47"/>
    <p:sldId id="336" r:id="rId48"/>
    <p:sldId id="334" r:id="rId49"/>
    <p:sldId id="337" r:id="rId50"/>
    <p:sldId id="338" r:id="rId51"/>
    <p:sldId id="339" r:id="rId52"/>
    <p:sldId id="340" r:id="rId53"/>
    <p:sldId id="341" r:id="rId54"/>
    <p:sldId id="30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3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60744-83BF-48CE-85FE-020CD9EE414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A097C-279E-42E7-90E8-D65D9A133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0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D946-52C7-42D3-8928-E9198001B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E8A31-8494-4B4F-A42D-F36E958A14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23360"/>
            <a:ext cx="9144000" cy="22860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Thomas C. Stone</a:t>
            </a:r>
          </a:p>
          <a:p>
            <a:r>
              <a:rPr lang="en-US" dirty="0"/>
              <a:t>U. S. Geological Survey, Flagstaff, AZ</a:t>
            </a:r>
          </a:p>
          <a:p>
            <a:endParaRPr lang="en-US" dirty="0"/>
          </a:p>
          <a:p>
            <a:r>
              <a:rPr lang="en-US" dirty="0"/>
              <a:t>meeting name</a:t>
            </a:r>
          </a:p>
          <a:p>
            <a:r>
              <a:rPr lang="en-US" dirty="0"/>
              <a:t>location</a:t>
            </a:r>
          </a:p>
          <a:p>
            <a:r>
              <a:rPr lang="en-US" dirty="0"/>
              <a:t>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5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F8D19-ED94-46E7-B38F-CE6977A2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2575D-7E9E-4C90-B29C-531DA5FD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8E95D-673E-48A5-BF7D-F00D243B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F3AD0-3BDA-4125-AFD2-0DABFE44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FA2CB-BD78-4628-BB60-8F7B07A0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3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A50DD-19D3-4387-888D-FEE799C08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E3300-A37B-468E-A88D-799B081ED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DAAA-018A-4212-9956-0E88A963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8D8B-29FA-440F-B50F-3C73718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6813-7EF7-43C7-9FDC-809C6397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5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B708-726C-4FA9-98E9-B47BD364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>
            <a:lvl1pPr algn="ctr"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8518E-87E8-4CCF-9335-99E83CF69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93776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2E4C24-F2DE-41D4-8B82-47E9F85BD6D5}"/>
              </a:ext>
            </a:extLst>
          </p:cNvPr>
          <p:cNvCxnSpPr/>
          <p:nvPr userDrawn="1"/>
        </p:nvCxnSpPr>
        <p:spPr>
          <a:xfrm>
            <a:off x="841248" y="1097280"/>
            <a:ext cx="10515600" cy="0"/>
          </a:xfrm>
          <a:prstGeom prst="line">
            <a:avLst/>
          </a:prstGeom>
          <a:ln w="1270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21BA22-D006-4214-823A-3FDE36430E44}"/>
              </a:ext>
            </a:extLst>
          </p:cNvPr>
          <p:cNvSpPr txBox="1"/>
          <p:nvPr userDrawn="1"/>
        </p:nvSpPr>
        <p:spPr>
          <a:xfrm>
            <a:off x="3410076" y="6400800"/>
            <a:ext cx="5524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GSICS/CEOS-IVOS Lunar Calibration Workshop, 4-8 December 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5A0F2-3697-37D6-A575-63B9C159650A}"/>
              </a:ext>
            </a:extLst>
          </p:cNvPr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F9CC606-8418-49EA-9DB7-3FFD72983DD3}" type="slidenum">
              <a:rPr lang="de-DE" sz="1050" smtClean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50" b="1" dirty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3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136C-66D0-477A-A893-62B2B2BF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5265D-8F29-4AED-851C-C8EDCE0A3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68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DFEC-BE1B-4A34-B022-BD0D065A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3E17C-B8DC-4F4A-95A3-34D2D0A1F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75488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F9C3D-9A59-43E7-9C2B-FE69663AA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75488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447D5-A74D-48C1-8172-FE0808DA1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17920"/>
            <a:ext cx="1382840" cy="3627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571467-603F-47C3-92E3-B93459B6BFE0}"/>
              </a:ext>
            </a:extLst>
          </p:cNvPr>
          <p:cNvCxnSpPr/>
          <p:nvPr userDrawn="1"/>
        </p:nvCxnSpPr>
        <p:spPr>
          <a:xfrm>
            <a:off x="841248" y="1188720"/>
            <a:ext cx="10515600" cy="0"/>
          </a:xfrm>
          <a:prstGeom prst="line">
            <a:avLst/>
          </a:prstGeom>
          <a:ln w="127000" cmpd="thickThin">
            <a:solidFill>
              <a:srgbClr val="608C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62FA8-B71F-4B41-8135-8E4F448C9C1B}"/>
              </a:ext>
            </a:extLst>
          </p:cNvPr>
          <p:cNvSpPr txBox="1"/>
          <p:nvPr userDrawn="1"/>
        </p:nvSpPr>
        <p:spPr>
          <a:xfrm>
            <a:off x="5028297" y="64008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67520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D495-ABE1-4970-88C6-942FDC0A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C4AEB-6B0B-4FA5-9FF5-C26473B81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7955-04DA-40A4-B00E-3B104033E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BE842-1D6E-4F50-960A-5D2327848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DD38E3-ADBD-4FD8-9FEC-229ADC431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62BA1-046F-4206-A244-03F0284F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941AB-FBFE-4EF0-8614-F9C0E82B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D8B82-0C45-4B1A-A289-EFE689E1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B224-AA58-4F9D-9B38-93859F84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E8CE4-ED91-440C-AADC-F051F3F8E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17920"/>
            <a:ext cx="1382840" cy="3627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CD6E4A-548C-4F60-88AA-245ADA74824F}"/>
              </a:ext>
            </a:extLst>
          </p:cNvPr>
          <p:cNvCxnSpPr/>
          <p:nvPr userDrawn="1"/>
        </p:nvCxnSpPr>
        <p:spPr>
          <a:xfrm>
            <a:off x="841248" y="1188720"/>
            <a:ext cx="10515600" cy="0"/>
          </a:xfrm>
          <a:prstGeom prst="line">
            <a:avLst/>
          </a:prstGeom>
          <a:ln w="127000" cmpd="thickThin">
            <a:solidFill>
              <a:srgbClr val="608C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AB2E65-1139-41AF-9441-8FCA1472A7B1}"/>
              </a:ext>
            </a:extLst>
          </p:cNvPr>
          <p:cNvSpPr txBox="1"/>
          <p:nvPr userDrawn="1"/>
        </p:nvSpPr>
        <p:spPr>
          <a:xfrm>
            <a:off x="5028297" y="64008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89035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48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E38D-F65B-4FD9-BBCD-FA912551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92C01-C1DF-44A9-88DB-6462A87D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EE2E-5A09-4C60-8E81-FF83CF286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5F1CF-2C7B-48C8-9AAD-EE768B49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13E08-528F-4A8B-A8EF-A8EE15C97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CF213-4804-4D6C-A12E-C588576A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8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A2AA-BEBE-40B4-B34D-7AFD1187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54067-F795-4679-8CB4-8469382C4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84798-973A-4D67-919E-74CB87FDE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11071-4481-493A-9B34-E1E80EAF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00F9C-2D5B-4421-A181-556C8CDA6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B3E3A-F5D8-42D5-9766-9E29F4D1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6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949A0-C362-410F-97B9-69F06954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20BC2-24E9-4B4A-90C4-64D886FDE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5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83EA-65B4-4CB0-8CFB-E00AE904B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14400"/>
            <a:ext cx="10515600" cy="16459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the                                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Lunar Model Comparison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3F950-CA78-4B37-A2E8-BFC2551CC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26080"/>
            <a:ext cx="10515600" cy="3200400"/>
          </a:xfrm>
        </p:spPr>
        <p:txBody>
          <a:bodyPr>
            <a:normAutofit/>
          </a:bodyPr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 Stone – USGS (ROLO)</a:t>
            </a:r>
          </a:p>
          <a:p>
            <a:pPr>
              <a:lnSpc>
                <a:spcPts val="1800"/>
              </a:lnSpc>
            </a:pP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contributions from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Sébastien Wagner – EUMETSAT (GIRO)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Hugh Kieffer – Celestial Reasonings (SLIM)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Javier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Gatón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Herguedas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Univ. de Valladolid (LIME)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Thijs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Krijger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Earth Space Solutions (LESSSR)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Kouyama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AIST (SP)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Steve Miller – Colorado State Univ. (MT2009)</a:t>
            </a:r>
          </a:p>
        </p:txBody>
      </p:sp>
    </p:spTree>
    <p:extLst>
      <p:ext uri="{BB962C8B-B14F-4D97-AF65-F5344CB8AC3E}">
        <p14:creationId xmlns:p14="http://schemas.microsoft.com/office/powerpoint/2010/main" val="3021583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19240D-DA42-D28F-01BD-1C87149DC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53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88717-3E7F-4278-B815-B79C7332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68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88715-FB4A-4389-A12D-CB9942BB3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42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BB8E1-9A26-4DB2-B144-968A4130C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0"/>
            <a:ext cx="913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39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65DD3D-6594-AF09-B561-24CF7C2F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79" y="0"/>
            <a:ext cx="913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89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02C687-99F3-BB2E-E4E0-E5C96A63A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0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4266F9-AED2-5528-35A4-B2660DAF8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1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D70AB3-6172-13B4-1EC8-486F3CAB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0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5717F9-C7E1-70C2-313B-C976DACF2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73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of Model Comparison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outputs generated by the 7 contributors were read into a common format data structure for collating and preparation of graphics.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how to present results having multiple independent dimensions: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(8 bands)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(20 samples)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viewer longitude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 samples)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viewer latitude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samples)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models (7 instances)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to allow differences in the model outputs to be identified quickly and clearly using visual graphics.</a:t>
            </a:r>
          </a:p>
          <a:p>
            <a:pPr marL="0" indent="0" algn="ctr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and assessments to be raised in the follow-on discussion and future work</a:t>
            </a:r>
          </a:p>
          <a:p>
            <a:pPr marL="0" indent="0" algn="ctr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Comments and suggestions on these results displays are welcome !!!</a:t>
            </a:r>
          </a:p>
        </p:txBody>
      </p:sp>
    </p:spTree>
    <p:extLst>
      <p:ext uri="{BB962C8B-B14F-4D97-AF65-F5344CB8AC3E}">
        <p14:creationId xmlns:p14="http://schemas.microsoft.com/office/powerpoint/2010/main" val="4068649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5212080"/>
          </a:xfrm>
        </p:spPr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conduct lunar calibrations, models are used to generate radiometric reference values for comparison to measurements made by sensors.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new lunar models have been developed in recent years, some with the intent to provide the lunar calibration reference for operational satellite agencies.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accuracy of the models needs to be tested, but there has been a lack of reliable “ground truth” for the Moon that can be used to evaluate them.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GSICS lunar calibration community formulated an exercise with the objective to examine the performance of different lunar models relative to each other.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 presented at the GSICS 2021 Annual Meeting (virtual)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VisNIR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session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follow-on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VisNIR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webmeetings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define components of the exercise</a:t>
            </a:r>
            <a:endParaRPr lang="en-US" dirty="0"/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u="sng" dirty="0"/>
              <a:t>Methodology</a:t>
            </a:r>
            <a:r>
              <a:rPr lang="en-US" dirty="0"/>
              <a:t>:  compare model outputs generated for a common set of inputs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/>
              <a:t>specified as photometric geometry points (phase and </a:t>
            </a:r>
            <a:r>
              <a:rPr lang="en-US" sz="2000" dirty="0" err="1"/>
              <a:t>libration</a:t>
            </a:r>
            <a:r>
              <a:rPr lang="en-US" sz="2000" dirty="0"/>
              <a:t> angles) and spectral responses — no corresponding observation times/locations</a:t>
            </a:r>
            <a:endParaRPr lang="en-US" sz="1500" dirty="0"/>
          </a:p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09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comparison for selected phase angles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BEDA1F7-A6D8-CBE1-D7CD-78DB9D2A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8720"/>
            <a:ext cx="105156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66C61-91AF-A103-3410-E7323C133124}"/>
              </a:ext>
            </a:extLst>
          </p:cNvPr>
          <p:cNvSpPr txBox="1"/>
          <p:nvPr/>
        </p:nvSpPr>
        <p:spPr>
          <a:xfrm>
            <a:off x="7498080" y="347472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SP model generated 6 bands:</a:t>
            </a:r>
          </a:p>
          <a:p>
            <a:r>
              <a:rPr lang="en-US" sz="1600" dirty="0"/>
              <a:t>550, 670, 765, 870, 1380, 1640 nm</a:t>
            </a:r>
          </a:p>
        </p:txBody>
      </p:sp>
    </p:spTree>
    <p:extLst>
      <p:ext uri="{BB962C8B-B14F-4D97-AF65-F5344CB8AC3E}">
        <p14:creationId xmlns:p14="http://schemas.microsoft.com/office/powerpoint/2010/main" val="2382600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comparison for selected phase angles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5AFC1D2-2D72-94DC-9BFA-B020D9AA9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8720"/>
            <a:ext cx="1051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64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DAB6FCD4-B011-58C9-9237-437FA8CF7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6D7A26A3-8086-87FF-D02C-F229B032F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509811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A2974FC-EBD6-549E-BF68-E0E78815A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8B19CC6-77D2-D28C-FADF-05445AF2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606735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9FF99CE-4D8E-F10E-5B55-FB49143DC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C9F42DC-620C-86F8-4C61-B7771794E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288722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9292A48-9008-832A-D67C-EF10DE7B9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A97C1FB-9558-57C0-ECBC-87599C36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4001764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83A402B-0282-F20F-AC68-95089F15A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077B7A8-01B6-A4E9-EED4-8F01F99A3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425245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DE32CAF-1DC7-7B56-A9B3-18B5E8C05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3DBDFDF-0AEA-2FA7-76E5-B043E19C2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3118212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367EEE2-F1A0-9BFE-8C2C-EF1D6ABD0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8669A37-AE25-2C54-4370-84AA429AD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3296145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FC0C4C6-0D2C-6598-F32C-DD6993FC7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C054E65-7C8E-2366-8084-9A79B9B71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39063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common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meeting discussions produced a set of test input parameters, to cover practical ranges of observation geometry (phase angles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spectral bands.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/>
              <a:t>phase angles</a:t>
            </a:r>
            <a:r>
              <a:rPr lang="en-US" sz="2000" dirty="0"/>
              <a:t>:  3°, 5°, 7°, 10°, 15°, 25°, 40°, 55°, 70°, 90°, both before and after Full Moon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 err="1"/>
              <a:t>libration</a:t>
            </a:r>
            <a:r>
              <a:rPr lang="en-US" sz="2000" u="sng" dirty="0"/>
              <a:t> grid</a:t>
            </a:r>
            <a:r>
              <a:rPr lang="en-US" sz="2000" dirty="0"/>
              <a:t>:  viewer longitude = 0°, ±4°, ±8°, ±12°, viewer latitude = 0°, ±4°, ±8°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/>
              <a:t>All geometry combinations gives 700 total points</a:t>
            </a:r>
          </a:p>
          <a:p>
            <a:pPr marL="457200" lvl="1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112 are not possible:  the phase angle cannot be smaller than the angular difference between the sub-solar and sub-viewer points on the Moon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u="sng" dirty="0"/>
              <a:t>spectral bands</a:t>
            </a:r>
            <a:r>
              <a:rPr lang="en-US" sz="2000" dirty="0"/>
              <a:t>:  8 typical remote sensing channels</a:t>
            </a:r>
          </a:p>
          <a:p>
            <a:pPr marL="457200" lvl="1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442, 550, 670, 765, 870, 1380, 1640, 2350 nm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u="sng" dirty="0"/>
              <a:t>spectral response functions</a:t>
            </a:r>
            <a:r>
              <a:rPr lang="en-US" sz="2000" dirty="0"/>
              <a:t>:  synthetic (EUMETSAT)</a:t>
            </a:r>
          </a:p>
          <a:p>
            <a:pPr marL="457200" lvl="1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20 nm FWHM, flat-topped, Gaussian-edged</a:t>
            </a:r>
            <a:endParaRPr lang="en-US" b="1" dirty="0"/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final input geometry grid and spectral response files                                       were sent to the lunar modeling community 24 April 2023.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762949D-5E09-4A93-9B91-F0A90008E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36576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9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829F629-772D-08BC-78A1-4C36BBD2F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9FD9A99-2DF0-93F0-3D7F-C22BABA5E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574115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9A82BCE-A0F3-EE88-50B0-FB1DC2671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3640FF3-B274-16FD-90E0-6E13D191D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2173191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 Comparisons — Variations with Phase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results shown are for zero viewer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plots for individual spectral bands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waxing / waning differences</a:t>
            </a:r>
          </a:p>
        </p:txBody>
      </p:sp>
    </p:spTree>
    <p:extLst>
      <p:ext uri="{BB962C8B-B14F-4D97-AF65-F5344CB8AC3E}">
        <p14:creationId xmlns:p14="http://schemas.microsoft.com/office/powerpoint/2010/main" val="1290481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vs. phase angle for selected spectral bands</a:t>
            </a:r>
          </a:p>
        </p:txBody>
      </p:sp>
      <p:pic>
        <p:nvPicPr>
          <p:cNvPr id="5" name="Picture 4" descr="Chart, diagram, radar chart&#10;&#10;Description automatically generated">
            <a:extLst>
              <a:ext uri="{FF2B5EF4-FFF2-40B4-BE49-F238E27FC236}">
                <a16:creationId xmlns:a16="http://schemas.microsoft.com/office/drawing/2014/main" id="{7FA5FE3F-E136-AF12-E78C-892E6D4C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8720"/>
            <a:ext cx="1051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13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relative to ROLO vs. phase angle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91A0A2F-BA85-8633-9A55-3C76FFFD6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9" name="Picture 8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DD9D3BD5-9377-C8C2-E9B1-3ADC8E0C2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3550395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relative to ROLO vs. phase angle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06DD592-1F68-E6D3-F297-95940A150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7563A06-4DA5-8372-F627-666D50ED6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3596448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relative to ROLO vs. phase angle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5A2B28F-350A-281F-2C4D-D40753E24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DC2F609-6D91-24C8-83BB-9A65B2126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711808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relative to ROLO vs. phase angle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246AAF-660B-007C-3421-9FDED32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D42D6B9-D037-F3DA-86CE-FA2AD9B9D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690257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Waning/waxing irradiance ratio vs. phase angle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70F1CEB-F025-3705-A25A-373EAE86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D93DC22-9FF5-ABFB-89E3-79E371540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15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Waning/waxing irradiance ratio vs. phase angle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DBAF2BC-41E6-7E03-48DC-9B75811A0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583DD7-F180-EACB-8B78-653CE07C8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outputs were contributed by 7 lunar modelers.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listed in roughly chronological order of development, with contact names and affiliations: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ROLO (2003), PoC: Tom Stone, USGS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CLIMES (Miller-Turner, 2009), PoC: Steve Miller, Colorado State Univ.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Profiler (SP, 2016), PoC: Toru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Kouyama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AIST (Japan)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GIRO (2018), PoC: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Wagner, EUMETSAT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 (2019), PoC: Hugh Kieffer, Celestial Reasonings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 (2019), PoC: Marc Bouvet, ESA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LESSSR (2020), PoC: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Wagner, EUMETSAT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description slides were provided by the model developers for presentation to the GSICS 2021 Annual Meeting.  Updated versions follow:</a:t>
            </a:r>
          </a:p>
        </p:txBody>
      </p:sp>
    </p:spTree>
    <p:extLst>
      <p:ext uri="{BB962C8B-B14F-4D97-AF65-F5344CB8AC3E}">
        <p14:creationId xmlns:p14="http://schemas.microsoft.com/office/powerpoint/2010/main" val="2303674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Waning/waxing irradiance ratio vs. phase angle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AA2ADF0-136B-012F-975D-1DB73C777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2D6D707-857E-F24B-5293-D26A7C286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14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 Comparisons — Variations with </a:t>
            </a:r>
            <a:r>
              <a:rPr lang="en-US" dirty="0" err="1"/>
              <a:t>Librations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972800" cy="4937760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comparisons shown as irradiance ratio to zero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,g,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 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,g,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,0,0)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visualize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specifications in the models</a:t>
            </a:r>
          </a:p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degrees of freedom → many plots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displays limited to selected bands and/or phase angles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model has no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-dependent terms, therefore no MT results shown</a:t>
            </a:r>
          </a:p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plots (zero viewer longitude) constrained by accessible points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mostly affects small phase angles</a:t>
            </a:r>
          </a:p>
        </p:txBody>
      </p:sp>
    </p:spTree>
    <p:extLst>
      <p:ext uri="{BB962C8B-B14F-4D97-AF65-F5344CB8AC3E}">
        <p14:creationId xmlns:p14="http://schemas.microsoft.com/office/powerpoint/2010/main" val="425085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3AAF0235-87FD-7614-1EC8-7886D534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EC31666-0123-2BFE-4873-8C4DB518A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6ACEB0B1-7791-6FD0-B07D-7FF20BF7E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1B3D283-5FC9-98CC-A3CE-E7837F9C7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1E3187B4-6DA3-4276-44C6-7814736BE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8B183D75-4454-E577-B4CF-77FB36346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11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DABC093-CFA5-3802-A5C2-A3AF32315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9264549-6BF9-F108-7F08-D2D645544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1F770398-8AF7-74A0-5B47-C25FD1B28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77B90D6-D4CA-E8F4-1AB5-A30388945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A4ACD34-3A5A-8C5C-6098-05261E18E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7EAD60F6-4F1D-8275-FED8-368753287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57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A920879-253D-D557-7C91-65706D88F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2DF3B8D-FF00-9801-07DC-C73723C32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79D49DA0-7420-01D9-2166-A764D4648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CD7D8ED-5153-8988-5AE5-32859F44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2A5FEF11-07BE-BDA2-40FF-716B6760C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5794A6D8-1B46-BDEB-BEA7-AA688C965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6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CB15102-CA1F-3C4D-5450-363E0EEA2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F17F291-AF74-C36C-6341-AA929BFDD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70A5990-1BD4-216A-87C3-365550CA5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E955B17-0AE9-1877-FC6C-95E71E50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F9D5037-90B6-160B-C314-979A9922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A4DC327E-109D-A356-1BAE-DDB514193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81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0EE840D8-5235-291C-EF40-4D938657E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159971" cy="3464540"/>
          </a:xfrm>
          <a:prstGeom prst="rect">
            <a:avLst/>
          </a:prstGeom>
        </p:spPr>
      </p:pic>
      <p:pic>
        <p:nvPicPr>
          <p:cNvPr id="8" name="Picture 7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89B54178-0385-1451-8B81-16208F21D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2" name="Picture 1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682C96B-7022-D963-0E5E-5AA5D471B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5" name="Picture 1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D326878-F41F-7A75-3C22-7F8308F31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7989FFC0-342D-5CAC-381E-9B9AD9796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93309-DD82-9C5D-7B9F-9DB457A0D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82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3D19AFC-8951-BAF0-46D2-C053435DD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FEDB707-26B2-E04E-F09D-AE5B486AE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53554B2-1362-5065-56F2-23186BCCF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20B1699-8759-5423-5E32-674209C0B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EC97EF-85B5-48FD-66F5-4D94203C7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4C0EDC36-152A-381E-4661-B60D09225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22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ED41EC5-F647-2D76-CC41-9E1229D8C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56E8ECE-7DA0-C17A-569F-AB161796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3383280"/>
            <a:ext cx="4159971" cy="3464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65202F9-CFD1-997B-DAC9-84B44B2D4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4159971" cy="346454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647436B-8CD5-735E-5D18-51ABC9BAC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1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8B6F2-BBDE-6005-4D7D-B2A7857BB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C8AF7C2-DC2A-69F8-26AF-410DDC03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3383280"/>
            <a:ext cx="4159971" cy="346454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1911C07-C728-B588-6C64-982CFEFC2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4159971" cy="346454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D6E064F8-5A2E-A450-AFF8-E646834A8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65D55-AD48-4469-A5C4-6489D109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" y="-28"/>
            <a:ext cx="1219305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06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27C591-3022-9704-03BB-AF32015A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351FA52-CC05-EC18-3497-75D47B420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F4CF6D8-3720-10E3-2A62-C51053412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759E23E-5034-FE00-8EA7-A3BECB75A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3221088A-C62E-78B0-0CDE-5DCC6F5BF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2788DF6-AD49-EF90-B306-1AD3B6E7D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47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629C3A-D6FC-6130-7BA0-51FECA20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950EC82-D5F4-7274-4E27-AE42415D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9509313-42B4-2C15-6270-FF4759DA0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9A1F031-933D-287B-9267-B220360CD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3" name="Picture 12" descr="Chart, diagram&#10;&#10;Description automatically generated">
            <a:extLst>
              <a:ext uri="{FF2B5EF4-FFF2-40B4-BE49-F238E27FC236}">
                <a16:creationId xmlns:a16="http://schemas.microsoft.com/office/drawing/2014/main" id="{D1519DC0-4229-495B-DA9A-2DBFCA892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351AD-786B-2AB0-5C72-F2B00E4C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2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2F4810-A132-75B7-8D57-0F0B27A7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FDD1955-FFC1-8271-909F-BE2D52F2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0E11037-C109-9D34-C61F-432272C9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3383280"/>
            <a:ext cx="4159971" cy="3464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611FF6-4C2C-0FAF-62CE-4506F3B03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53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4A170C-FB02-7EB4-5D39-675E9E5D1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D59D91D-C750-AF14-23E9-200F5D478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4159971" cy="3464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C5D1C-12E5-3DBD-C7AC-63DBDBC80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3383280"/>
            <a:ext cx="4159971" cy="346454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4B8B9C22-5FB5-2F70-73D1-A99BDCF3D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70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0"/>
              </a:spcBef>
              <a:buNone/>
            </a:pPr>
            <a:r>
              <a:rPr lang="en-US" sz="7200" b="1" dirty="0">
                <a:latin typeface="Edwardian Script ITC" panose="030303020407070D0804" pitchFamily="66" charset="0"/>
              </a:rPr>
              <a:t>That’s all folks 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 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Comments?  Questions?</a:t>
            </a:r>
          </a:p>
        </p:txBody>
      </p:sp>
    </p:spTree>
    <p:extLst>
      <p:ext uri="{BB962C8B-B14F-4D97-AF65-F5344CB8AC3E}">
        <p14:creationId xmlns:p14="http://schemas.microsoft.com/office/powerpoint/2010/main" val="3318013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3C94FF-7C29-4948-AFB5-337C82E56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305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6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B234B2D-9C20-E80A-1AA3-531528F6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AF3F4B9-09E1-56F5-5A1D-3EFB91815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timeline&#10;&#10;Description automatically generated">
            <a:extLst>
              <a:ext uri="{FF2B5EF4-FFF2-40B4-BE49-F238E27FC236}">
                <a16:creationId xmlns:a16="http://schemas.microsoft.com/office/drawing/2014/main" id="{650A3063-1178-642D-5974-C6B022057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33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1142</Words>
  <Application>Microsoft Office PowerPoint</Application>
  <PresentationFormat>Widescreen</PresentationFormat>
  <Paragraphs>102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Bahnschrift Light</vt:lpstr>
      <vt:lpstr>Calibri</vt:lpstr>
      <vt:lpstr>Calibri Light</vt:lpstr>
      <vt:lpstr>Edwardian Script ITC</vt:lpstr>
      <vt:lpstr>Times New Roman</vt:lpstr>
      <vt:lpstr>Office Theme</vt:lpstr>
      <vt:lpstr>Results from the                                     GSICS Lunar Model Comparison Exercise</vt:lpstr>
      <vt:lpstr>Introduction</vt:lpstr>
      <vt:lpstr>The common inputs</vt:lpstr>
      <vt:lpstr>The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 of Model Comparison Results</vt:lpstr>
      <vt:lpstr>Spectra comparison for selected phase angles</vt:lpstr>
      <vt:lpstr>Spectra comparison for selected phase angles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 Output Comparisons — Variations with Phase Angle</vt:lpstr>
      <vt:lpstr>Irradiances vs. phase angle for selected spectral bands</vt:lpstr>
      <vt:lpstr>Irradiances relative to ROLO vs. phase angle</vt:lpstr>
      <vt:lpstr>Irradiances relative to ROLO vs. phase angle</vt:lpstr>
      <vt:lpstr>Irradiances relative to ROLO vs. phase angle</vt:lpstr>
      <vt:lpstr>Irradiances relative to ROLO vs. phase angle</vt:lpstr>
      <vt:lpstr>Waning/waxing irradiance ratio vs. phase angle</vt:lpstr>
      <vt:lpstr>Waning/waxing irradiance ratio vs. phase angle</vt:lpstr>
      <vt:lpstr>Waning/waxing irradiance ratio vs. phase angle</vt:lpstr>
      <vt:lpstr>Model Output Comparisons — Variations with Librations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Stone, Thomas C</dc:creator>
  <cp:lastModifiedBy>Stone, Thomas C</cp:lastModifiedBy>
  <cp:revision>101</cp:revision>
  <dcterms:created xsi:type="dcterms:W3CDTF">2018-10-02T22:44:46Z</dcterms:created>
  <dcterms:modified xsi:type="dcterms:W3CDTF">2023-12-29T01:03:49Z</dcterms:modified>
</cp:coreProperties>
</file>