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7" r:id="rId3"/>
    <p:sldId id="265" r:id="rId4"/>
    <p:sldId id="266" r:id="rId5"/>
    <p:sldId id="324" r:id="rId6"/>
    <p:sldId id="325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60744-83BF-48CE-85FE-020CD9EE414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097C-279E-42E7-90E8-D65D9A133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0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D946-52C7-42D3-8928-E9198001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E8A31-8494-4B4F-A42D-F36E958A14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23360"/>
            <a:ext cx="9144000" cy="2286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Thomas C. Stone</a:t>
            </a:r>
          </a:p>
          <a:p>
            <a:r>
              <a:rPr lang="en-US" dirty="0"/>
              <a:t>U. S. Geological Survey, Flagstaff, AZ</a:t>
            </a:r>
          </a:p>
          <a:p>
            <a:endParaRPr lang="en-US" dirty="0"/>
          </a:p>
          <a:p>
            <a:r>
              <a:rPr lang="en-US" dirty="0"/>
              <a:t>meeting name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8D19-ED94-46E7-B38F-CE6977A2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2575D-7E9E-4C90-B29C-531DA5FD5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E95D-673E-48A5-BF7D-F00D243B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3AD0-3BDA-4125-AFD2-0DABFE44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A2CB-BD78-4628-BB60-8F7B07A0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A50DD-19D3-4387-888D-FEE799C08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E3300-A37B-468E-A88D-799B081ED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DAAA-018A-4212-9956-0E88A9636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88D8B-29FA-440F-B50F-3C73718B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86813-7EF7-43C7-9FDC-809C6397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B708-726C-4FA9-98E9-B47BD364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>
            <a:normAutofit/>
          </a:bodyPr>
          <a:lstStyle>
            <a:lvl1pPr algn="ctr"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518E-87E8-4CCF-9335-99E83CF69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93776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2E4C24-F2DE-41D4-8B82-47E9F85BD6D5}"/>
              </a:ext>
            </a:extLst>
          </p:cNvPr>
          <p:cNvCxnSpPr/>
          <p:nvPr userDrawn="1"/>
        </p:nvCxnSpPr>
        <p:spPr>
          <a:xfrm>
            <a:off x="841248" y="1097280"/>
            <a:ext cx="10515600" cy="0"/>
          </a:xfrm>
          <a:prstGeom prst="line">
            <a:avLst/>
          </a:prstGeom>
          <a:ln w="127000" cmpd="thickThin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856BB97-A3A3-54BB-E7C5-28294BC05BBD}"/>
              </a:ext>
            </a:extLst>
          </p:cNvPr>
          <p:cNvSpPr txBox="1"/>
          <p:nvPr userDrawn="1"/>
        </p:nvSpPr>
        <p:spPr>
          <a:xfrm>
            <a:off x="3320309" y="6400800"/>
            <a:ext cx="5703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GSICS/CEOS-IVOS Lunar Calibration Workshop, 4-8 December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BB1A5-3777-208F-D4FB-F875CD74B1A9}"/>
              </a:ext>
            </a:extLst>
          </p:cNvPr>
          <p:cNvSpPr/>
          <p:nvPr userDrawn="1"/>
        </p:nvSpPr>
        <p:spPr>
          <a:xfrm>
            <a:off x="11519350" y="6593586"/>
            <a:ext cx="609135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F9CC606-8418-49EA-9DB7-3FFD72983DD3}" type="slidenum">
              <a:rPr lang="de-DE" sz="1050" smtClean="0">
                <a:solidFill>
                  <a:schemeClr val="tx1"/>
                </a:solidFill>
                <a:latin typeface="Bahnschrift Light" panose="020B0502040204020203" pitchFamily="34" charset="0"/>
                <a:ea typeface="Roboto" panose="02000000000000000000" pitchFamily="2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050" b="1" dirty="0">
              <a:solidFill>
                <a:schemeClr val="tx1"/>
              </a:solidFill>
              <a:latin typeface="Bahnschrift Light" panose="020B0502040204020203" pitchFamily="34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3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136C-66D0-477A-A893-62B2B2BF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5265D-8F29-4AED-851C-C8EDCE0A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6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4DFEC-BE1B-4A34-B022-BD0D065A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E17C-B8DC-4F4A-95A3-34D2D0A1F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75488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F9C3D-9A59-43E7-9C2B-FE69663A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75488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C447D5-A74D-48C1-8172-FE0808DA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920"/>
            <a:ext cx="1382840" cy="36271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571467-603F-47C3-92E3-B93459B6BFE0}"/>
              </a:ext>
            </a:extLst>
          </p:cNvPr>
          <p:cNvCxnSpPr/>
          <p:nvPr userDrawn="1"/>
        </p:nvCxnSpPr>
        <p:spPr>
          <a:xfrm>
            <a:off x="841248" y="1188720"/>
            <a:ext cx="10515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D62FA8-B71F-4B41-8135-8E4F448C9C1B}"/>
              </a:ext>
            </a:extLst>
          </p:cNvPr>
          <p:cNvSpPr txBox="1"/>
          <p:nvPr userDrawn="1"/>
        </p:nvSpPr>
        <p:spPr>
          <a:xfrm>
            <a:off x="5028297" y="64008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67520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D495-ABE1-4970-88C6-942FDC0A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4AEB-6B0B-4FA5-9FF5-C26473B81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D7955-04DA-40A4-B00E-3B104033E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BE842-1D6E-4F50-960A-5D2327848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D38E3-ADBD-4FD8-9FEC-229ADC431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62BA1-046F-4206-A244-03F0284F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941AB-FBFE-4EF0-8614-F9C0E82B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6D8B82-0C45-4B1A-A289-EFE689E1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B224-AA58-4F9D-9B38-93859F84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1E8CE4-ED91-440C-AADC-F051F3F8E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920"/>
            <a:ext cx="1382840" cy="36271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CD6E4A-548C-4F60-88AA-245ADA74824F}"/>
              </a:ext>
            </a:extLst>
          </p:cNvPr>
          <p:cNvCxnSpPr/>
          <p:nvPr userDrawn="1"/>
        </p:nvCxnSpPr>
        <p:spPr>
          <a:xfrm>
            <a:off x="841248" y="1188720"/>
            <a:ext cx="10515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DAB2E65-1139-41AF-9441-8FCA1472A7B1}"/>
              </a:ext>
            </a:extLst>
          </p:cNvPr>
          <p:cNvSpPr txBox="1"/>
          <p:nvPr userDrawn="1"/>
        </p:nvSpPr>
        <p:spPr>
          <a:xfrm>
            <a:off x="5028297" y="64008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8903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4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E38D-F65B-4FD9-BBCD-FA912551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2C01-C1DF-44A9-88DB-6462A87D5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2EE2E-5A09-4C60-8E81-FF83CF286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5F1CF-2C7B-48C8-9AAD-EE768B49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13E08-528F-4A8B-A8EF-A8EE15C9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CF213-4804-4D6C-A12E-C588576A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A2AA-BEBE-40B4-B34D-7AFD1187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154067-F795-4679-8CB4-8469382C4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84798-973A-4D67-919E-74CB87FD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11071-4481-493A-9B34-E1E80EAF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CD09CB-9771-4833-B2CC-4E516EB99D7D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00F9C-2D5B-4421-A181-556C8CDA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B3E3A-F5D8-42D5-9766-9E29F4D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D78CC-1FCE-4AB7-A44F-93A3712B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6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8949A0-C362-410F-97B9-69F06954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20BC2-24E9-4B4A-90C4-64D886FDE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15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283EA-65B4-4CB0-8CFB-E00AE904B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45920"/>
            <a:ext cx="10698480" cy="9144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LSICS Development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3F950-CA78-4B37-A2E8-BFC2551CC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43200"/>
            <a:ext cx="10515600" cy="3200400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Stone – USGS</a:t>
            </a:r>
          </a:p>
        </p:txBody>
      </p:sp>
    </p:spTree>
    <p:extLst>
      <p:ext uri="{BB962C8B-B14F-4D97-AF65-F5344CB8AC3E}">
        <p14:creationId xmlns:p14="http://schemas.microsoft.com/office/powerpoint/2010/main" val="302158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444B-FB7E-40A8-B871-861FBC4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LSICS Development —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5D74-37AB-4816-B34B-5BACFC53C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698480" cy="52120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Motivation:  replace GIRO for community access to the lunar </a:t>
            </a:r>
            <a:r>
              <a:rPr lang="en-US" dirty="0" err="1"/>
              <a:t>cal</a:t>
            </a:r>
            <a:r>
              <a:rPr lang="en-US" dirty="0"/>
              <a:t> reference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 proposed framework was presented at the GSICS 2023 Annual meeting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an operational system to generate reference irradiances for Moon measurements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inputs: date/time &amp; location of Moon observations, and sensor spectral response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outputs: model-generated spectral irradiance at the sensor bands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modular construction, to allow plug-in modules for different lunar disk models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initially an implementation of H. Kieffer’s SLIM algorithm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implementing other models is enabled by standard module interface specifications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NOAA expressed support for developing this at the GSICS 2023 meeting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resources have been provided — talks by Fred and Bikash later in this session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The project was named by vote (and discussion), July 2023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winner:  Lunar Spectral Irradiance Calibration System (LSICS)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Community access to LSICS is intended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repository and procedures are TBD</a:t>
            </a:r>
          </a:p>
        </p:txBody>
      </p:sp>
    </p:spTree>
    <p:extLst>
      <p:ext uri="{BB962C8B-B14F-4D97-AF65-F5344CB8AC3E}">
        <p14:creationId xmlns:p14="http://schemas.microsoft.com/office/powerpoint/2010/main" val="18265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444B-FB7E-40A8-B871-861FBC4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Leading to Initiating LSICS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5D74-37AB-4816-B34B-5BACFC53C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69848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u="sng" dirty="0"/>
              <a:t>The need for access to the lunar calibration reference </a:t>
            </a:r>
            <a:r>
              <a:rPr lang="en-US" dirty="0"/>
              <a:t>(lunar model outputs)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 major issue discussed at the 1</a:t>
            </a:r>
            <a:r>
              <a:rPr lang="en-US" baseline="30000" dirty="0"/>
              <a:t>st</a:t>
            </a:r>
            <a:r>
              <a:rPr lang="en-US" dirty="0"/>
              <a:t> GSICS Lunar Calibration Workshop, 2014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 different groups had replicated the ROLO model independently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 identified a need for consistent lunar model outputs among the users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 provided the rationale for EUMETSAT to release the GIRO to the community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licensing agreement issue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access also was a driver for developing the Miller-Turner model (MT2009)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 designed for use to generate Earth night-side illumination by the Moon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has some limitations in geometry coverage — no </a:t>
            </a:r>
            <a:r>
              <a:rPr lang="en-US" dirty="0" err="1"/>
              <a:t>librations</a:t>
            </a:r>
            <a:r>
              <a:rPr lang="en-US" dirty="0"/>
              <a:t>, initially no wax/wane diff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u="sng" dirty="0"/>
              <a:t>Recent lunar model development efforts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 LIME toolbox — (almost) completed; monolithic construction with GUI (Stefan’s talk)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 SLIM — need to translate from its native program language (= cost) to public domain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 other models that contributed to the comparison exercise — access ???</a:t>
            </a:r>
          </a:p>
        </p:txBody>
      </p:sp>
    </p:spTree>
    <p:extLst>
      <p:ext uri="{BB962C8B-B14F-4D97-AF65-F5344CB8AC3E}">
        <p14:creationId xmlns:p14="http://schemas.microsoft.com/office/powerpoint/2010/main" val="19906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444B-FB7E-40A8-B871-861FBC4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Benefits Derived from Developing the LSICS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5D74-37AB-4816-B34B-5BACFC53C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698480" cy="52120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In the time since ROLO and GIRO were built, limitations have been found in the model-generated lunar irradiances: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new lunar measurements indicate a 5-8% low bias (air-LUSI; Natalia’s talk)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long time-series of instrument comparisons show residual </a:t>
            </a:r>
            <a:r>
              <a:rPr lang="en-US" dirty="0" err="1"/>
              <a:t>libration</a:t>
            </a:r>
            <a:r>
              <a:rPr lang="en-US" dirty="0"/>
              <a:t> patterns (e.g. VIIRS)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New lunar models are expected to improve the accuracy of lunar irradiance predictions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absolute radiometry; phase and </a:t>
            </a:r>
            <a:r>
              <a:rPr lang="en-US" dirty="0" err="1"/>
              <a:t>libration</a:t>
            </a:r>
            <a:r>
              <a:rPr lang="en-US" dirty="0"/>
              <a:t> variations; spectral content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The new GSICS lunar </a:t>
            </a:r>
            <a:r>
              <a:rPr lang="en-US" dirty="0" err="1"/>
              <a:t>cal</a:t>
            </a:r>
            <a:r>
              <a:rPr lang="en-US" dirty="0"/>
              <a:t> system is intended to capture these improvements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lunar model development is happening in several places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it is important to build-in the ability to interchange the core disk-reflectance module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/>
              <a:t>Inter-calibration consistency is increasingly recognized as essential for remote sensing for climate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the Moon can provide exceptional cross-calibration consistency — all sensors view the same ultra-stable source; differences in lunar brightness are predicted by lunar models</a:t>
            </a:r>
          </a:p>
        </p:txBody>
      </p:sp>
    </p:spTree>
    <p:extLst>
      <p:ext uri="{BB962C8B-B14F-4D97-AF65-F5344CB8AC3E}">
        <p14:creationId xmlns:p14="http://schemas.microsoft.com/office/powerpoint/2010/main" val="97025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1AC8E629-9F45-2CC9-C078-A727C9601E2F}"/>
              </a:ext>
            </a:extLst>
          </p:cNvPr>
          <p:cNvSpPr/>
          <p:nvPr/>
        </p:nvSpPr>
        <p:spPr>
          <a:xfrm>
            <a:off x="457200" y="2743200"/>
            <a:ext cx="3749040" cy="219456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Ingest and Geometry Calculation Module</a:t>
            </a:r>
          </a:p>
          <a:p>
            <a:r>
              <a:rPr lang="en-US" dirty="0">
                <a:solidFill>
                  <a:schemeClr val="tx1"/>
                </a:solidFill>
              </a:rPr>
              <a:t>Operation:  compute Lunar Observation Angle Set (LOAS)</a:t>
            </a:r>
          </a:p>
          <a:p>
            <a:r>
              <a:rPr lang="en-US" dirty="0">
                <a:solidFill>
                  <a:schemeClr val="tx1"/>
                </a:solidFill>
              </a:rPr>
              <a:t>• Phase angle (signed)</a:t>
            </a:r>
          </a:p>
          <a:p>
            <a:r>
              <a:rPr lang="en-US" dirty="0">
                <a:solidFill>
                  <a:schemeClr val="tx1"/>
                </a:solidFill>
              </a:rPr>
              <a:t>• Sub-solar longitude and latitude</a:t>
            </a:r>
          </a:p>
          <a:p>
            <a:r>
              <a:rPr lang="en-US" dirty="0">
                <a:solidFill>
                  <a:schemeClr val="tx1"/>
                </a:solidFill>
              </a:rPr>
              <a:t>• Sub-observer longitude and latitude</a:t>
            </a:r>
          </a:p>
        </p:txBody>
      </p:sp>
      <p:sp>
        <p:nvSpPr>
          <p:cNvPr id="3" name="Flowchart: Data 2">
            <a:extLst>
              <a:ext uri="{FF2B5EF4-FFF2-40B4-BE49-F238E27FC236}">
                <a16:creationId xmlns:a16="http://schemas.microsoft.com/office/drawing/2014/main" id="{823D8D35-5CA2-E71B-1DF1-9D83FBBC5099}"/>
              </a:ext>
            </a:extLst>
          </p:cNvPr>
          <p:cNvSpPr/>
          <p:nvPr/>
        </p:nvSpPr>
        <p:spPr>
          <a:xfrm>
            <a:off x="182880" y="5394960"/>
            <a:ext cx="4114800" cy="914400"/>
          </a:xfrm>
          <a:prstGeom prst="flowChartInputOutpu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Intermediate Data Files</a:t>
            </a:r>
          </a:p>
          <a:p>
            <a:r>
              <a:rPr lang="en-US" dirty="0">
                <a:solidFill>
                  <a:schemeClr val="tx1"/>
                </a:solidFill>
              </a:rPr>
              <a:t>• Geometry: LOAS</a:t>
            </a:r>
          </a:p>
          <a:p>
            <a:r>
              <a:rPr lang="en-US" dirty="0">
                <a:solidFill>
                  <a:schemeClr val="tx1"/>
                </a:solidFill>
              </a:rPr>
              <a:t>• Spectral: SRF, std units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EC192C10-0FE3-4ABC-7004-B28D623443CE}"/>
              </a:ext>
            </a:extLst>
          </p:cNvPr>
          <p:cNvSpPr/>
          <p:nvPr/>
        </p:nvSpPr>
        <p:spPr>
          <a:xfrm>
            <a:off x="4572000" y="2286000"/>
            <a:ext cx="3749040" cy="219456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u="sng" dirty="0">
                <a:solidFill>
                  <a:schemeClr val="tx1"/>
                </a:solidFill>
              </a:rPr>
              <a:t>Lunar Disk Reflectance Module</a:t>
            </a:r>
          </a:p>
          <a:p>
            <a:r>
              <a:rPr lang="en-US" dirty="0">
                <a:solidFill>
                  <a:schemeClr val="tx1"/>
                </a:solidFill>
              </a:rPr>
              <a:t>Operation:  compute lunar disk reflectance spectra</a:t>
            </a:r>
          </a:p>
          <a:p>
            <a:r>
              <a:rPr lang="en-US" dirty="0">
                <a:solidFill>
                  <a:schemeClr val="tx1"/>
                </a:solidFill>
              </a:rPr>
              <a:t>• set up basis functions</a:t>
            </a:r>
          </a:p>
          <a:p>
            <a:r>
              <a:rPr lang="en-US" dirty="0">
                <a:solidFill>
                  <a:schemeClr val="tx1"/>
                </a:solidFill>
              </a:rPr>
              <a:t>• reconstruct disk reflectance model</a:t>
            </a:r>
          </a:p>
          <a:p>
            <a:r>
              <a:rPr lang="en-US" dirty="0">
                <a:solidFill>
                  <a:schemeClr val="tx1"/>
                </a:solidFill>
              </a:rPr>
              <a:t>• compute model on operating wave- length set using LOAS parameters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32F9B44F-A04D-136D-03F8-907C9FFFDFC7}"/>
              </a:ext>
            </a:extLst>
          </p:cNvPr>
          <p:cNvSpPr/>
          <p:nvPr/>
        </p:nvSpPr>
        <p:spPr>
          <a:xfrm>
            <a:off x="8686800" y="2743200"/>
            <a:ext cx="2926080" cy="219456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u="sng" dirty="0">
                <a:solidFill>
                  <a:schemeClr val="tx1"/>
                </a:solidFill>
              </a:rPr>
              <a:t>Spectral Irradiance Module</a:t>
            </a:r>
          </a:p>
          <a:p>
            <a:r>
              <a:rPr lang="en-US" dirty="0">
                <a:solidFill>
                  <a:schemeClr val="tx1"/>
                </a:solidFill>
              </a:rPr>
              <a:t>Operation:  produce model irradiances in sensor bands</a:t>
            </a:r>
          </a:p>
          <a:p>
            <a:r>
              <a:rPr lang="en-US" dirty="0">
                <a:solidFill>
                  <a:schemeClr val="tx1"/>
                </a:solidFill>
              </a:rPr>
              <a:t>• Convolve disk reflectance, solar irradiance and SRF</a:t>
            </a:r>
          </a:p>
          <a:p>
            <a:r>
              <a:rPr lang="en-US" dirty="0">
                <a:solidFill>
                  <a:schemeClr val="tx1"/>
                </a:solidFill>
              </a:rPr>
              <a:t>• Apply distance corrections</a:t>
            </a:r>
          </a:p>
        </p:txBody>
      </p:sp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05D5A3AF-DF36-32AD-472C-5762582BBA29}"/>
              </a:ext>
            </a:extLst>
          </p:cNvPr>
          <p:cNvSpPr>
            <a:spLocks/>
          </p:cNvSpPr>
          <p:nvPr/>
        </p:nvSpPr>
        <p:spPr>
          <a:xfrm>
            <a:off x="4846320" y="457200"/>
            <a:ext cx="3291840" cy="1645920"/>
          </a:xfrm>
          <a:prstGeom prst="flowChartMultidocumen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Model Definitions</a:t>
            </a:r>
          </a:p>
          <a:p>
            <a:r>
              <a:rPr lang="en-US" dirty="0">
                <a:solidFill>
                  <a:schemeClr val="tx1"/>
                </a:solidFill>
              </a:rPr>
              <a:t>• Operating wavelength set</a:t>
            </a:r>
          </a:p>
          <a:p>
            <a:r>
              <a:rPr lang="en-US" dirty="0">
                <a:solidFill>
                  <a:schemeClr val="tx1"/>
                </a:solidFill>
              </a:rPr>
              <a:t>• Basis function coefficients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Multidocument 6">
            <a:extLst>
              <a:ext uri="{FF2B5EF4-FFF2-40B4-BE49-F238E27FC236}">
                <a16:creationId xmlns:a16="http://schemas.microsoft.com/office/drawing/2014/main" id="{D164C28E-57BC-CC39-689E-36416575A234}"/>
              </a:ext>
            </a:extLst>
          </p:cNvPr>
          <p:cNvSpPr>
            <a:spLocks/>
          </p:cNvSpPr>
          <p:nvPr/>
        </p:nvSpPr>
        <p:spPr>
          <a:xfrm>
            <a:off x="8961120" y="914400"/>
            <a:ext cx="2286000" cy="1463040"/>
          </a:xfrm>
          <a:prstGeom prst="flowChartMultidocumen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Reference Spectra</a:t>
            </a:r>
          </a:p>
          <a:p>
            <a:r>
              <a:rPr lang="en-US" dirty="0">
                <a:solidFill>
                  <a:schemeClr val="tx1"/>
                </a:solidFill>
              </a:rPr>
              <a:t>• Lunar reflectance</a:t>
            </a:r>
          </a:p>
          <a:p>
            <a:r>
              <a:rPr lang="en-US" dirty="0">
                <a:solidFill>
                  <a:schemeClr val="tx1"/>
                </a:solidFill>
              </a:rPr>
              <a:t>• Solar Irradiance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362562DC-57EA-6BD0-2E56-626DADEED3E6}"/>
              </a:ext>
            </a:extLst>
          </p:cNvPr>
          <p:cNvSpPr/>
          <p:nvPr/>
        </p:nvSpPr>
        <p:spPr>
          <a:xfrm>
            <a:off x="4114800" y="4937760"/>
            <a:ext cx="4297680" cy="914400"/>
          </a:xfrm>
          <a:prstGeom prst="flowChartInputOutpu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Intermediate Data Files</a:t>
            </a:r>
          </a:p>
          <a:p>
            <a:r>
              <a:rPr lang="en-US" dirty="0">
                <a:solidFill>
                  <a:schemeClr val="tx1"/>
                </a:solidFill>
              </a:rPr>
              <a:t>• Operating wavelengths</a:t>
            </a:r>
          </a:p>
          <a:p>
            <a:r>
              <a:rPr lang="en-US" dirty="0">
                <a:solidFill>
                  <a:schemeClr val="tx1"/>
                </a:solidFill>
              </a:rPr>
              <a:t>• Disk reflectance spectra</a:t>
            </a: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D3BA4E03-7FA5-3769-78DE-B5EDF11729AE}"/>
              </a:ext>
            </a:extLst>
          </p:cNvPr>
          <p:cNvSpPr/>
          <p:nvPr/>
        </p:nvSpPr>
        <p:spPr>
          <a:xfrm>
            <a:off x="731520" y="1097280"/>
            <a:ext cx="3200400" cy="1188720"/>
          </a:xfrm>
          <a:prstGeom prst="flowChartTermina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Input Files</a:t>
            </a:r>
          </a:p>
          <a:p>
            <a:r>
              <a:rPr lang="en-US" dirty="0">
                <a:solidFill>
                  <a:schemeClr val="tx1"/>
                </a:solidFill>
              </a:rPr>
              <a:t>• Observation times</a:t>
            </a:r>
          </a:p>
          <a:p>
            <a:r>
              <a:rPr lang="en-US" dirty="0">
                <a:solidFill>
                  <a:schemeClr val="tx1"/>
                </a:solidFill>
              </a:rPr>
              <a:t>• Observer locations</a:t>
            </a:r>
          </a:p>
          <a:p>
            <a:r>
              <a:rPr lang="en-US" dirty="0">
                <a:solidFill>
                  <a:schemeClr val="tx1"/>
                </a:solidFill>
              </a:rPr>
              <a:t>• Sensor SRFs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DFC1B526-F401-54B9-C759-5EA415B57E10}"/>
              </a:ext>
            </a:extLst>
          </p:cNvPr>
          <p:cNvSpPr/>
          <p:nvPr/>
        </p:nvSpPr>
        <p:spPr>
          <a:xfrm>
            <a:off x="8686800" y="5303520"/>
            <a:ext cx="3200400" cy="1188720"/>
          </a:xfrm>
          <a:prstGeom prst="flowChartTermina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tx1"/>
                </a:solidFill>
              </a:rPr>
              <a:t>Final Outputs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• Lunar spectral irradiances for input observations in sensor spectral bands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F244B7-585E-342C-49DD-36B6D162F233}"/>
              </a:ext>
            </a:extLst>
          </p:cNvPr>
          <p:cNvCxnSpPr>
            <a:cxnSpLocks/>
          </p:cNvCxnSpPr>
          <p:nvPr/>
        </p:nvCxnSpPr>
        <p:spPr>
          <a:xfrm>
            <a:off x="2377440" y="22860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41F403-A4D7-314D-0AF6-CC863CA3478F}"/>
              </a:ext>
            </a:extLst>
          </p:cNvPr>
          <p:cNvCxnSpPr/>
          <p:nvPr/>
        </p:nvCxnSpPr>
        <p:spPr>
          <a:xfrm>
            <a:off x="2377440" y="493776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7440B4-B0BB-E4FA-A31A-CDEF6306E247}"/>
              </a:ext>
            </a:extLst>
          </p:cNvPr>
          <p:cNvCxnSpPr>
            <a:stCxn id="6" idx="2"/>
          </p:cNvCxnSpPr>
          <p:nvPr/>
        </p:nvCxnSpPr>
        <p:spPr>
          <a:xfrm flipH="1">
            <a:off x="6258910" y="2040788"/>
            <a:ext cx="4425" cy="2452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35DFDD-18D7-93EA-E5F1-EF8676E93B19}"/>
              </a:ext>
            </a:extLst>
          </p:cNvPr>
          <p:cNvCxnSpPr>
            <a:cxnSpLocks/>
          </p:cNvCxnSpPr>
          <p:nvPr/>
        </p:nvCxnSpPr>
        <p:spPr>
          <a:xfrm flipV="1">
            <a:off x="4114800" y="4490019"/>
            <a:ext cx="715754" cy="90494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A4D29D0-B687-39AF-5244-75B235DEB83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6432330" y="4480560"/>
            <a:ext cx="14190" cy="476119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5921A6-3182-4020-C685-05FC2BD454D9}"/>
              </a:ext>
            </a:extLst>
          </p:cNvPr>
          <p:cNvCxnSpPr>
            <a:cxnSpLocks/>
          </p:cNvCxnSpPr>
          <p:nvPr/>
        </p:nvCxnSpPr>
        <p:spPr>
          <a:xfrm flipV="1">
            <a:off x="7668348" y="4956679"/>
            <a:ext cx="1144576" cy="1444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CE14726-50B1-2CC9-6780-6FA7CD619727}"/>
              </a:ext>
            </a:extLst>
          </p:cNvPr>
          <p:cNvCxnSpPr>
            <a:cxnSpLocks/>
          </p:cNvCxnSpPr>
          <p:nvPr/>
        </p:nvCxnSpPr>
        <p:spPr>
          <a:xfrm flipV="1">
            <a:off x="8048296" y="4212547"/>
            <a:ext cx="638504" cy="72521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2A3E08-6F62-A6F2-F235-28E1AEDBF71A}"/>
              </a:ext>
            </a:extLst>
          </p:cNvPr>
          <p:cNvCxnSpPr>
            <a:cxnSpLocks/>
          </p:cNvCxnSpPr>
          <p:nvPr/>
        </p:nvCxnSpPr>
        <p:spPr>
          <a:xfrm flipH="1">
            <a:off x="4114800" y="6400800"/>
            <a:ext cx="3566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C5EAE39-0C8E-4456-B5B2-5BDB082D0FC1}"/>
              </a:ext>
            </a:extLst>
          </p:cNvPr>
          <p:cNvCxnSpPr>
            <a:cxnSpLocks/>
          </p:cNvCxnSpPr>
          <p:nvPr/>
        </p:nvCxnSpPr>
        <p:spPr>
          <a:xfrm flipH="1" flipV="1">
            <a:off x="3736428" y="6059280"/>
            <a:ext cx="378372" cy="341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2697F9-F6CB-0302-2A55-52C3DA3B7DF1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10149840" y="2286000"/>
            <a:ext cx="0" cy="45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05B6E1-9133-3696-FA73-E1519EED225B}"/>
              </a:ext>
            </a:extLst>
          </p:cNvPr>
          <p:cNvCxnSpPr>
            <a:stCxn id="5" idx="2"/>
          </p:cNvCxnSpPr>
          <p:nvPr/>
        </p:nvCxnSpPr>
        <p:spPr>
          <a:xfrm>
            <a:off x="10149840" y="4937760"/>
            <a:ext cx="0" cy="365760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1DC7E5C-055B-BAFA-30BA-721B624A112C}"/>
              </a:ext>
            </a:extLst>
          </p:cNvPr>
          <p:cNvSpPr txBox="1"/>
          <p:nvPr/>
        </p:nvSpPr>
        <p:spPr>
          <a:xfrm>
            <a:off x="914400" y="182880"/>
            <a:ext cx="3749040" cy="83099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 flowchart from GSICS 2023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136450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59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444B-FB7E-40A8-B871-861FBC4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5D74-37AB-4816-B34B-5BACFC53C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635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 Light</vt:lpstr>
      <vt:lpstr>Calibri</vt:lpstr>
      <vt:lpstr>Calibri Light</vt:lpstr>
      <vt:lpstr>Times New Roman</vt:lpstr>
      <vt:lpstr>Office Theme</vt:lpstr>
      <vt:lpstr>Introduction to the LSICS Development Session</vt:lpstr>
      <vt:lpstr>LSICS Development — Overview</vt:lpstr>
      <vt:lpstr>Issues Leading to Initiating LSICS Development</vt:lpstr>
      <vt:lpstr>Community Benefits Derived from Developing the LSICS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</dc:creator>
  <cp:lastModifiedBy>Stone, Thomas C</cp:lastModifiedBy>
  <cp:revision>67</cp:revision>
  <dcterms:created xsi:type="dcterms:W3CDTF">2018-10-02T22:44:46Z</dcterms:created>
  <dcterms:modified xsi:type="dcterms:W3CDTF">2023-12-01T02:08:57Z</dcterms:modified>
</cp:coreProperties>
</file>