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 id="2147483655" r:id="rId2"/>
  </p:sldMasterIdLst>
  <p:notesMasterIdLst>
    <p:notesMasterId r:id="rId10"/>
  </p:notesMasterIdLst>
  <p:sldIdLst>
    <p:sldId id="256" r:id="rId3"/>
    <p:sldId id="360" r:id="rId4"/>
    <p:sldId id="276" r:id="rId5"/>
    <p:sldId id="361" r:id="rId6"/>
    <p:sldId id="362" r:id="rId7"/>
    <p:sldId id="363" r:id="rId8"/>
    <p:sldId id="364" r:id="rId9"/>
  </p:sldIdLst>
  <p:sldSz cx="12192000" cy="6858000"/>
  <p:notesSz cx="6858000" cy="9144000"/>
  <p:embeddedFontLst>
    <p:embeddedFont>
      <p:font typeface="Calibri" panose="020F0502020204030204" pitchFamily="34" charset="0"/>
      <p:regular r:id="rId11"/>
      <p:bold r:id="rId12"/>
      <p:italic r:id="rId13"/>
      <p:boldItalic r:id="rId1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ngyong Cao - NOAA Federal" initials="" lastIdx="2" clrIdx="0"/>
  <p:cmAuthor id="1" name="Linden Wolf" initials="LW" lastIdx="16" clrIdx="1">
    <p:extLst>
      <p:ext uri="{19B8F6BF-5375-455C-9EA6-DF929625EA0E}">
        <p15:presenceInfo xmlns:p15="http://schemas.microsoft.com/office/powerpoint/2012/main" userId="S-1-5-21-3006950946-1794026527-731168022-323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68" y="9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notesMaster" Target="notesMasters/notesMaster1.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1" name="Google Shape;5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lternate Interior " userDrawn="1">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623843" y="119640"/>
            <a:ext cx="10955708" cy="683665"/>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rgbClr val="1E4E79"/>
              </a:buClr>
              <a:buSzPts val="4400"/>
              <a:buFont typeface="Calibri"/>
              <a:buNone/>
              <a:defRPr sz="4000" b="0" i="0" u="none" strike="noStrike" cap="none">
                <a:solidFill>
                  <a:srgbClr val="01007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4" name="Google Shape;17;p3">
            <a:extLst>
              <a:ext uri="{FF2B5EF4-FFF2-40B4-BE49-F238E27FC236}">
                <a16:creationId xmlns:a16="http://schemas.microsoft.com/office/drawing/2014/main" id="{9C545A71-E906-4F7F-AEB4-ADAC48957677}"/>
              </a:ext>
            </a:extLst>
          </p:cNvPr>
          <p:cNvSpPr txBox="1">
            <a:spLocks noGrp="1"/>
          </p:cNvSpPr>
          <p:nvPr>
            <p:ph idx="1"/>
          </p:nvPr>
        </p:nvSpPr>
        <p:spPr>
          <a:xfrm>
            <a:off x="623843" y="931492"/>
            <a:ext cx="10955708" cy="52556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NTR"/>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lang="en-US" dirty="0"/>
          </a:p>
          <a:p>
            <a:pPr lvl="1"/>
            <a:endParaRPr lang="en-US" dirty="0"/>
          </a:p>
          <a:p>
            <a:pPr lvl="2"/>
            <a:endParaRPr lang="en-US" dirty="0"/>
          </a:p>
          <a:p>
            <a:pPr lvl="3"/>
            <a:endParaRPr lang="en-US" dirty="0"/>
          </a:p>
          <a:p>
            <a:pPr lvl="4"/>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077428" y="1652985"/>
            <a:ext cx="9114571" cy="3578087"/>
          </a:xfrm>
          <a:prstGeom prst="rect">
            <a:avLst/>
          </a:prstGeom>
          <a:solidFill>
            <a:srgbClr val="D8E2F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p1"/>
          <p:cNvPicPr preferRelativeResize="0"/>
          <p:nvPr/>
        </p:nvPicPr>
        <p:blipFill rotWithShape="1">
          <a:blip r:embed="rId3">
            <a:alphaModFix/>
          </a:blip>
          <a:srcRect/>
          <a:stretch/>
        </p:blipFill>
        <p:spPr>
          <a:xfrm>
            <a:off x="-4820" y="0"/>
            <a:ext cx="5423170" cy="6858000"/>
          </a:xfrm>
          <a:prstGeom prst="rect">
            <a:avLst/>
          </a:prstGeom>
          <a:noFill/>
          <a:ln>
            <a:noFill/>
          </a:ln>
        </p:spPr>
      </p:pic>
      <p:sp>
        <p:nvSpPr>
          <p:cNvPr id="12" name="Google Shape;12;p1"/>
          <p:cNvSpPr txBox="1"/>
          <p:nvPr/>
        </p:nvSpPr>
        <p:spPr>
          <a:xfrm>
            <a:off x="407916" y="4795552"/>
            <a:ext cx="4174358" cy="1039693"/>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br>
              <a:rPr lang="en-US" sz="2400" b="0" i="0" u="none" strike="noStrike" cap="none" dirty="0">
                <a:solidFill>
                  <a:schemeClr val="lt1"/>
                </a:solidFill>
                <a:latin typeface="Calibri"/>
                <a:ea typeface="Calibri"/>
                <a:cs typeface="Calibri"/>
                <a:sym typeface="Calibri"/>
              </a:rPr>
            </a:br>
            <a:r>
              <a:rPr lang="en-US" sz="2400" b="0" i="0" u="none" strike="noStrike" cap="none" dirty="0">
                <a:solidFill>
                  <a:schemeClr val="lt1"/>
                </a:solidFill>
                <a:latin typeface="Calibri"/>
                <a:ea typeface="Calibri"/>
                <a:cs typeface="Calibri"/>
                <a:sym typeface="Calibri"/>
              </a:rPr>
              <a:t>National Environmental Satellite, Data, and Information Service</a:t>
            </a:r>
            <a:endParaRPr sz="1400" b="0" i="0" u="none" strike="noStrike" cap="none" dirty="0">
              <a:solidFill>
                <a:srgbClr val="000000"/>
              </a:solidFill>
              <a:latin typeface="Arial"/>
              <a:ea typeface="Arial"/>
              <a:cs typeface="Arial"/>
              <a:sym typeface="Arial"/>
            </a:endParaRPr>
          </a:p>
        </p:txBody>
      </p:sp>
      <p:pic>
        <p:nvPicPr>
          <p:cNvPr id="13" name="Google Shape;13;p1"/>
          <p:cNvPicPr preferRelativeResize="0"/>
          <p:nvPr/>
        </p:nvPicPr>
        <p:blipFill rotWithShape="1">
          <a:blip r:embed="rId4">
            <a:alphaModFix/>
          </a:blip>
          <a:srcRect/>
          <a:stretch/>
        </p:blipFill>
        <p:spPr>
          <a:xfrm>
            <a:off x="1797978" y="-6531"/>
            <a:ext cx="2554425" cy="2322609"/>
          </a:xfrm>
          <a:prstGeom prst="rect">
            <a:avLst/>
          </a:prstGeom>
          <a:noFill/>
          <a:ln>
            <a:noFill/>
          </a:ln>
        </p:spPr>
      </p:pic>
      <p:pic>
        <p:nvPicPr>
          <p:cNvPr id="14" name="Google Shape;14;p1"/>
          <p:cNvPicPr preferRelativeResize="0"/>
          <p:nvPr/>
        </p:nvPicPr>
        <p:blipFill rotWithShape="1">
          <a:blip r:embed="rId5">
            <a:alphaModFix/>
          </a:blip>
          <a:srcRect/>
          <a:stretch/>
        </p:blipFill>
        <p:spPr>
          <a:xfrm>
            <a:off x="2732987" y="2664001"/>
            <a:ext cx="2064886" cy="206488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
        <p:cNvGrpSpPr/>
        <p:nvPr/>
      </p:nvGrpSpPr>
      <p:grpSpPr>
        <a:xfrm>
          <a:off x="0" y="0"/>
          <a:ext cx="0" cy="0"/>
          <a:chOff x="0" y="0"/>
          <a:chExt cx="0" cy="0"/>
        </a:xfrm>
      </p:grpSpPr>
      <p:sp>
        <p:nvSpPr>
          <p:cNvPr id="17" name="Google Shape;17;p3"/>
          <p:cNvSpPr txBox="1">
            <a:spLocks noGrp="1"/>
          </p:cNvSpPr>
          <p:nvPr>
            <p:ph type="body" idx="1"/>
          </p:nvPr>
        </p:nvSpPr>
        <p:spPr>
          <a:xfrm>
            <a:off x="623843" y="931492"/>
            <a:ext cx="10955708" cy="5255663"/>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NTR"/>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lang="en-US" dirty="0"/>
          </a:p>
          <a:p>
            <a:pPr lvl="1"/>
            <a:endParaRPr lang="en-US" dirty="0"/>
          </a:p>
          <a:p>
            <a:pPr lvl="2"/>
            <a:endParaRPr lang="en-US" dirty="0"/>
          </a:p>
          <a:p>
            <a:pPr lvl="3"/>
            <a:endParaRPr lang="en-US" dirty="0"/>
          </a:p>
          <a:p>
            <a:pPr lvl="4"/>
            <a:endParaRPr dirty="0"/>
          </a:p>
        </p:txBody>
      </p:sp>
      <p:sp>
        <p:nvSpPr>
          <p:cNvPr id="18" name="Google Shape;18;p3"/>
          <p:cNvSpPr txBox="1"/>
          <p:nvPr/>
        </p:nvSpPr>
        <p:spPr>
          <a:xfrm>
            <a:off x="11361820" y="6443528"/>
            <a:ext cx="667508" cy="336019"/>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CCCCCC"/>
                </a:solidFill>
                <a:latin typeface="Calibri"/>
                <a:ea typeface="Calibri"/>
                <a:cs typeface="Calibri"/>
                <a:sym typeface="Calibri"/>
              </a:rPr>
              <a:t>‹#›</a:t>
            </a:fld>
            <a:endParaRPr sz="1400" b="0" i="0" u="none" strike="noStrike" cap="none" dirty="0">
              <a:solidFill>
                <a:srgbClr val="CCCCCC"/>
              </a:solidFill>
              <a:latin typeface="Calibri"/>
              <a:ea typeface="Calibri"/>
              <a:cs typeface="Calibri"/>
              <a:sym typeface="Calibri"/>
            </a:endParaRPr>
          </a:p>
        </p:txBody>
      </p:sp>
      <p:sp>
        <p:nvSpPr>
          <p:cNvPr id="19" name="Google Shape;19;p3"/>
          <p:cNvSpPr/>
          <p:nvPr/>
        </p:nvSpPr>
        <p:spPr>
          <a:xfrm>
            <a:off x="108830" y="6280007"/>
            <a:ext cx="11656200" cy="477025"/>
          </a:xfrm>
          <a:custGeom>
            <a:avLst/>
            <a:gdLst/>
            <a:ahLst/>
            <a:cxnLst/>
            <a:rect l="l" t="t" r="r" b="b"/>
            <a:pathLst>
              <a:path w="11776909" h="540829" extrusionOk="0">
                <a:moveTo>
                  <a:pt x="0" y="13291"/>
                </a:moveTo>
                <a:lnTo>
                  <a:pt x="11543662" y="0"/>
                </a:lnTo>
                <a:lnTo>
                  <a:pt x="11776909" y="540829"/>
                </a:lnTo>
                <a:lnTo>
                  <a:pt x="0" y="540829"/>
                </a:lnTo>
                <a:lnTo>
                  <a:pt x="0" y="13291"/>
                </a:lnTo>
                <a:close/>
              </a:path>
            </a:pathLst>
          </a:custGeom>
          <a:solidFill>
            <a:srgbClr val="007DD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grpSp>
        <p:nvGrpSpPr>
          <p:cNvPr id="20" name="Google Shape;20;p3"/>
          <p:cNvGrpSpPr/>
          <p:nvPr/>
        </p:nvGrpSpPr>
        <p:grpSpPr>
          <a:xfrm>
            <a:off x="162673" y="6176962"/>
            <a:ext cx="580812" cy="516871"/>
            <a:chOff x="310960" y="5520595"/>
            <a:chExt cx="1239704" cy="1239704"/>
          </a:xfrm>
        </p:grpSpPr>
        <p:sp>
          <p:nvSpPr>
            <p:cNvPr id="21" name="Google Shape;21;p3"/>
            <p:cNvSpPr/>
            <p:nvPr/>
          </p:nvSpPr>
          <p:spPr>
            <a:xfrm>
              <a:off x="310960" y="5520595"/>
              <a:ext cx="1239704" cy="123970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Calibri"/>
                <a:ea typeface="Calibri"/>
                <a:cs typeface="Calibri"/>
                <a:sym typeface="Calibri"/>
              </a:endParaRPr>
            </a:p>
          </p:txBody>
        </p:sp>
        <p:pic>
          <p:nvPicPr>
            <p:cNvPr id="22" name="Google Shape;22;p3"/>
            <p:cNvPicPr preferRelativeResize="0"/>
            <p:nvPr/>
          </p:nvPicPr>
          <p:blipFill rotWithShape="1">
            <a:blip r:embed="rId3">
              <a:alphaModFix/>
            </a:blip>
            <a:srcRect/>
            <a:stretch/>
          </p:blipFill>
          <p:spPr>
            <a:xfrm>
              <a:off x="352776" y="5562411"/>
              <a:ext cx="1156072" cy="1156072"/>
            </a:xfrm>
            <a:prstGeom prst="rect">
              <a:avLst/>
            </a:prstGeom>
            <a:noFill/>
            <a:ln>
              <a:noFill/>
            </a:ln>
          </p:spPr>
        </p:pic>
      </p:grpSp>
      <p:sp>
        <p:nvSpPr>
          <p:cNvPr id="23" name="Google Shape;23;p3"/>
          <p:cNvSpPr txBox="1"/>
          <p:nvPr/>
        </p:nvSpPr>
        <p:spPr>
          <a:xfrm>
            <a:off x="863125" y="6416834"/>
            <a:ext cx="771082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dirty="0">
                <a:solidFill>
                  <a:schemeClr val="lt1"/>
                </a:solidFill>
                <a:latin typeface="Calibri"/>
                <a:ea typeface="Calibri"/>
                <a:cs typeface="Calibri"/>
                <a:sym typeface="Calibri"/>
              </a:rPr>
              <a:t>4</a:t>
            </a:r>
            <a:r>
              <a:rPr lang="en-US" sz="1200" b="0" i="0" u="none" strike="noStrike" cap="none" baseline="30000" dirty="0">
                <a:solidFill>
                  <a:schemeClr val="lt1"/>
                </a:solidFill>
                <a:latin typeface="Calibri"/>
                <a:ea typeface="Calibri"/>
                <a:cs typeface="Calibri"/>
                <a:sym typeface="Calibri"/>
              </a:rPr>
              <a:t>th</a:t>
            </a:r>
            <a:r>
              <a:rPr lang="en-US" sz="1200" b="0" i="0" u="none" strike="noStrike" cap="none" dirty="0">
                <a:solidFill>
                  <a:schemeClr val="lt1"/>
                </a:solidFill>
                <a:latin typeface="Calibri"/>
                <a:ea typeface="Calibri"/>
                <a:cs typeface="Calibri"/>
                <a:sym typeface="Calibri"/>
              </a:rPr>
              <a:t> Lunar Calibration Workshop, Darmstadt, Germany, 4-8 December 2023</a:t>
            </a:r>
            <a:endParaRPr sz="1400" b="0" i="0" u="none" strike="noStrike" cap="none" dirty="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L="1828800" marR="0" lvl="3" indent="-342900" algn="l" rtl="0">
        <a:lnSpc>
          <a:spcPct val="100000"/>
        </a:lnSpc>
        <a:spcBef>
          <a:spcPts val="0"/>
        </a:spcBef>
        <a:spcAft>
          <a:spcPts val="0"/>
        </a:spcAft>
        <a:buClr>
          <a:srgbClr val="000000"/>
        </a:buClr>
        <a:buFont typeface="Wingdings" panose="05000000000000000000" pitchFamily="2" charset="2"/>
        <a:buChar char="§"/>
        <a:defRPr sz="1400" b="0" i="0" u="none" strike="noStrike" cap="none">
          <a:solidFill>
            <a:srgbClr val="000000"/>
          </a:solidFill>
          <a:latin typeface="Arial"/>
          <a:ea typeface="Arial"/>
          <a:cs typeface="Arial"/>
          <a:sym typeface="Arial"/>
        </a:defRPr>
      </a:lvl4pPr>
      <a:lvl5pPr marL="2286000" marR="0" lvl="4" indent="-342900" algn="l" rtl="0">
        <a:lnSpc>
          <a:spcPct val="100000"/>
        </a:lnSpc>
        <a:spcBef>
          <a:spcPts val="0"/>
        </a:spcBef>
        <a:spcAft>
          <a:spcPts val="0"/>
        </a:spcAft>
        <a:buClr>
          <a:srgbClr val="000000"/>
        </a:buClr>
        <a:buFont typeface="Wingdings" panose="05000000000000000000" pitchFamily="2" charset="2"/>
        <a:buChar char="Ø"/>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lens.org/lens/scholar/article/085-714-033-099-229/mai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9"/>
          <p:cNvSpPr txBox="1"/>
          <p:nvPr/>
        </p:nvSpPr>
        <p:spPr>
          <a:xfrm>
            <a:off x="5124814" y="1741714"/>
            <a:ext cx="6919298" cy="2472998"/>
          </a:xfrm>
          <a:prstGeom prst="rect">
            <a:avLst/>
          </a:prstGeom>
          <a:noFill/>
          <a:ln>
            <a:noFill/>
          </a:ln>
        </p:spPr>
        <p:txBody>
          <a:bodyPr spcFirstLastPara="1" wrap="square" lIns="91425" tIns="45700" rIns="91425" bIns="45700" anchor="b" anchorCtr="0">
            <a:noAutofit/>
          </a:bodyPr>
          <a:lstStyle/>
          <a:p>
            <a:pPr lvl="0">
              <a:lnSpc>
                <a:spcPct val="90000"/>
              </a:lnSpc>
            </a:pPr>
            <a:r>
              <a:rPr lang="en-US" sz="4800" dirty="0"/>
              <a:t>Administrative Support for LSICS</a:t>
            </a:r>
            <a:endParaRPr sz="4800" b="1" i="0" u="none" strike="noStrike" cap="none" dirty="0">
              <a:solidFill>
                <a:srgbClr val="000000"/>
              </a:solidFill>
              <a:latin typeface="Calibri"/>
              <a:ea typeface="Calibri"/>
              <a:cs typeface="Calibri"/>
              <a:sym typeface="Calibri"/>
            </a:endParaRPr>
          </a:p>
        </p:txBody>
      </p:sp>
      <p:sp>
        <p:nvSpPr>
          <p:cNvPr id="54" name="Google Shape;54;p9"/>
          <p:cNvSpPr txBox="1"/>
          <p:nvPr/>
        </p:nvSpPr>
        <p:spPr>
          <a:xfrm>
            <a:off x="399661" y="6091671"/>
            <a:ext cx="4316484" cy="573721"/>
          </a:xfrm>
          <a:prstGeom prst="rect">
            <a:avLst/>
          </a:prstGeom>
          <a:noFill/>
          <a:ln>
            <a:noFill/>
          </a:ln>
        </p:spPr>
        <p:txBody>
          <a:bodyPr spcFirstLastPara="1" wrap="square" lIns="0" tIns="0" rIns="0" bIns="0" anchor="ctr" anchorCtr="0">
            <a:noAutofit/>
          </a:bodyPr>
          <a:lstStyle/>
          <a:p>
            <a:pPr lvl="0">
              <a:lnSpc>
                <a:spcPct val="90000"/>
              </a:lnSpc>
            </a:pPr>
            <a:r>
              <a:rPr lang="en-US" sz="1600" dirty="0">
                <a:solidFill>
                  <a:schemeClr val="lt1"/>
                </a:solidFill>
                <a:latin typeface="Calibri"/>
                <a:ea typeface="Calibri"/>
                <a:cs typeface="Calibri"/>
                <a:sym typeface="Calibri"/>
              </a:rPr>
              <a:t>4</a:t>
            </a:r>
            <a:r>
              <a:rPr lang="en-US" sz="1600" baseline="30000" dirty="0">
                <a:solidFill>
                  <a:schemeClr val="lt1"/>
                </a:solidFill>
                <a:latin typeface="Calibri"/>
                <a:ea typeface="Calibri"/>
                <a:cs typeface="Calibri"/>
                <a:sym typeface="Calibri"/>
              </a:rPr>
              <a:t>th</a:t>
            </a:r>
            <a:r>
              <a:rPr lang="en-US" sz="1600" dirty="0">
                <a:solidFill>
                  <a:schemeClr val="lt1"/>
                </a:solidFill>
                <a:latin typeface="Calibri"/>
                <a:ea typeface="Calibri"/>
                <a:cs typeface="Calibri"/>
                <a:sym typeface="Calibri"/>
              </a:rPr>
              <a:t> Joint GSICS/IVOS Lunar Calibration Workshop, </a:t>
            </a:r>
          </a:p>
          <a:p>
            <a:pPr lvl="0">
              <a:lnSpc>
                <a:spcPct val="90000"/>
              </a:lnSpc>
            </a:pPr>
            <a:r>
              <a:rPr lang="en-US" sz="1600" dirty="0">
                <a:solidFill>
                  <a:schemeClr val="lt1"/>
                </a:solidFill>
                <a:latin typeface="Calibri"/>
                <a:ea typeface="Calibri"/>
                <a:cs typeface="Calibri"/>
                <a:sym typeface="Calibri"/>
              </a:rPr>
              <a:t>4 – 8 December 2023, Darmstadt, Germany</a:t>
            </a:r>
            <a:endParaRPr sz="1600" b="0" i="0" u="none" strike="noStrike" cap="none" dirty="0">
              <a:solidFill>
                <a:schemeClr val="lt1"/>
              </a:solidFill>
              <a:latin typeface="Calibri"/>
              <a:ea typeface="Calibri"/>
              <a:cs typeface="Calibri"/>
              <a:sym typeface="Calibri"/>
            </a:endParaRPr>
          </a:p>
        </p:txBody>
      </p:sp>
      <p:sp>
        <p:nvSpPr>
          <p:cNvPr id="55" name="Google Shape;55;p9"/>
          <p:cNvSpPr txBox="1"/>
          <p:nvPr/>
        </p:nvSpPr>
        <p:spPr>
          <a:xfrm>
            <a:off x="5562600" y="4837176"/>
            <a:ext cx="6481512" cy="1934560"/>
          </a:xfrm>
          <a:prstGeom prst="rect">
            <a:avLst/>
          </a:prstGeom>
          <a:noFill/>
          <a:ln>
            <a:noFill/>
          </a:ln>
        </p:spPr>
        <p:txBody>
          <a:bodyPr spcFirstLastPara="1" wrap="square" lIns="91425" tIns="45700" rIns="91425" bIns="45700" anchor="t" anchorCtr="0">
            <a:noAutofit/>
          </a:bodyPr>
          <a:lstStyle/>
          <a:p>
            <a:r>
              <a:rPr lang="en-US" sz="2000" u="sng" dirty="0"/>
              <a:t>Xiangqian Wu</a:t>
            </a:r>
            <a:r>
              <a:rPr lang="en-US" sz="2000" u="sng" baseline="30000" dirty="0"/>
              <a:t>1</a:t>
            </a:r>
            <a:r>
              <a:rPr lang="en-US" sz="2000" dirty="0"/>
              <a:t>, Fangfang Yu</a:t>
            </a:r>
            <a:r>
              <a:rPr lang="en-US" sz="2000" baseline="30000" dirty="0"/>
              <a:t>2</a:t>
            </a:r>
            <a:r>
              <a:rPr lang="en-US" sz="2000" dirty="0"/>
              <a:t>, and Bikash Basnet</a:t>
            </a:r>
            <a:r>
              <a:rPr lang="en-US" sz="2000" baseline="30000" dirty="0"/>
              <a:t>3</a:t>
            </a:r>
            <a:endParaRPr lang="en-US" sz="2000" dirty="0"/>
          </a:p>
          <a:p>
            <a:pPr marL="0" marR="0" lvl="0" indent="0" algn="l" rtl="0">
              <a:lnSpc>
                <a:spcPct val="100000"/>
              </a:lnSpc>
              <a:spcBef>
                <a:spcPts val="0"/>
              </a:spcBef>
              <a:spcAft>
                <a:spcPts val="0"/>
              </a:spcAft>
              <a:buNone/>
            </a:pPr>
            <a:endParaRPr sz="1100" b="0" i="0" u="none" strike="noStrike" cap="none" dirty="0">
              <a:solidFill>
                <a:srgbClr val="000000"/>
              </a:solidFill>
              <a:latin typeface="Calibri"/>
              <a:ea typeface="Calibri"/>
              <a:cs typeface="Calibri"/>
              <a:sym typeface="Calibri"/>
            </a:endParaRPr>
          </a:p>
          <a:p>
            <a:pPr lvl="0"/>
            <a:r>
              <a:rPr lang="en-US" baseline="30000" dirty="0">
                <a:latin typeface="Calibri"/>
                <a:ea typeface="Calibri"/>
                <a:cs typeface="Calibri"/>
                <a:sym typeface="Calibri"/>
              </a:rPr>
              <a:t>1</a:t>
            </a:r>
            <a:r>
              <a:rPr lang="en-US" dirty="0">
                <a:latin typeface="Calibri"/>
                <a:ea typeface="Calibri"/>
                <a:cs typeface="Calibri"/>
                <a:sym typeface="Calibri"/>
              </a:rPr>
              <a:t>NOAA/NESDIS/STAR, College Park, MD, USA</a:t>
            </a:r>
          </a:p>
          <a:p>
            <a:pPr lvl="0"/>
            <a:r>
              <a:rPr lang="en-US" baseline="30000" dirty="0">
                <a:latin typeface="Calibri"/>
                <a:cs typeface="Calibri"/>
                <a:sym typeface="Calibri"/>
              </a:rPr>
              <a:t>2</a:t>
            </a:r>
            <a:r>
              <a:rPr lang="en-US" dirty="0">
                <a:latin typeface="Calibri"/>
                <a:cs typeface="Calibri"/>
                <a:sym typeface="Calibri"/>
              </a:rPr>
              <a:t>University of Maryland, College Park, MD, USA</a:t>
            </a:r>
          </a:p>
          <a:p>
            <a:pPr lvl="0"/>
            <a:r>
              <a:rPr lang="en-US" baseline="30000" dirty="0">
                <a:latin typeface="Calibri"/>
                <a:cs typeface="Calibri"/>
                <a:sym typeface="Calibri"/>
              </a:rPr>
              <a:t>3</a:t>
            </a:r>
            <a:r>
              <a:rPr lang="en-US" dirty="0">
                <a:latin typeface="Calibri"/>
                <a:cs typeface="Calibri"/>
                <a:sym typeface="Calibri"/>
              </a:rPr>
              <a:t>Global Science &amp; Technology, Inc., Greenbelt, MD, USA</a:t>
            </a:r>
          </a:p>
          <a:p>
            <a:endParaRPr lang="en-US" sz="1100" dirty="0"/>
          </a:p>
          <a:p>
            <a:endParaRPr lang="en-US" sz="1100" dirty="0"/>
          </a:p>
          <a:p>
            <a:pPr algn="ctr"/>
            <a:r>
              <a:rPr lang="en-US" sz="1100" dirty="0"/>
              <a:t>The scientific results and conclusions, as well as any views or opinions expressed herein, are those of the authors and do not necessarily reflect those of NOAA or the Department of Commerce</a:t>
            </a:r>
          </a:p>
          <a:p>
            <a:pPr lvl="0"/>
            <a:endParaRPr lang="en-US" sz="3600" b="1" dirty="0">
              <a:solidFill>
                <a:srgbClr val="010078"/>
              </a:solidFill>
              <a:latin typeface="Calibri"/>
              <a:ea typeface="Calibri"/>
              <a:cs typeface="Calibri"/>
              <a:sym typeface="Calibri"/>
            </a:endParaRPr>
          </a:p>
          <a:p>
            <a:pPr lvl="0"/>
            <a:endParaRPr lang="en-US" sz="3600" b="1" i="0" u="none" strike="noStrike" cap="none" dirty="0">
              <a:solidFill>
                <a:srgbClr val="01007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B89B-AFF6-49AD-A7D8-B1175392CA34}"/>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CDAA014E-4EE7-4679-9355-0CFEF562D3A8}"/>
              </a:ext>
            </a:extLst>
          </p:cNvPr>
          <p:cNvSpPr>
            <a:spLocks noGrp="1"/>
          </p:cNvSpPr>
          <p:nvPr>
            <p:ph type="body" idx="4294967295"/>
          </p:nvPr>
        </p:nvSpPr>
        <p:spPr>
          <a:xfrm>
            <a:off x="623843" y="1016949"/>
            <a:ext cx="10972800" cy="5160013"/>
          </a:xfrm>
        </p:spPr>
        <p:txBody>
          <a:bodyPr>
            <a:normAutofit lnSpcReduction="10000"/>
          </a:bodyPr>
          <a:lstStyle/>
          <a:p>
            <a:pPr>
              <a:lnSpc>
                <a:spcPct val="110000"/>
              </a:lnSpc>
            </a:pPr>
            <a:r>
              <a:rPr lang="en-US" dirty="0"/>
              <a:t>Lunar irradiance model is a crucial component in lunar calibration.</a:t>
            </a:r>
          </a:p>
          <a:p>
            <a:pPr lvl="1">
              <a:lnSpc>
                <a:spcPct val="110000"/>
              </a:lnSpc>
            </a:pPr>
            <a:r>
              <a:rPr lang="en-US" dirty="0"/>
              <a:t>(Measured Irradiance) / (</a:t>
            </a:r>
            <a:r>
              <a:rPr lang="en-US" dirty="0">
                <a:solidFill>
                  <a:srgbClr val="FF0000"/>
                </a:solidFill>
              </a:rPr>
              <a:t>Model Irradiance</a:t>
            </a:r>
            <a:r>
              <a:rPr lang="en-US" dirty="0"/>
              <a:t>).</a:t>
            </a:r>
          </a:p>
          <a:p>
            <a:pPr>
              <a:lnSpc>
                <a:spcPct val="110000"/>
              </a:lnSpc>
            </a:pPr>
            <a:r>
              <a:rPr lang="en-US" dirty="0"/>
              <a:t>The model based on the RObotic Lunar Observatory (ROLO, 2005) has been the only one used until recently.</a:t>
            </a:r>
          </a:p>
          <a:p>
            <a:pPr lvl="1">
              <a:lnSpc>
                <a:spcPct val="110000"/>
              </a:lnSpc>
            </a:pPr>
            <a:r>
              <a:rPr lang="en-US" dirty="0"/>
              <a:t>Thanks to EUMETSAT who provided GSICS Implementation of ROLO (GIRO) in 2014, which made ROLO practically available, including to international partners.</a:t>
            </a:r>
          </a:p>
          <a:p>
            <a:pPr lvl="1">
              <a:lnSpc>
                <a:spcPct val="110000"/>
              </a:lnSpc>
            </a:pPr>
            <a:r>
              <a:rPr lang="en-US" dirty="0"/>
              <a:t>Increased applications for more instruments also confirmed its limitations.</a:t>
            </a:r>
          </a:p>
          <a:p>
            <a:pPr lvl="2">
              <a:lnSpc>
                <a:spcPct val="110000"/>
              </a:lnSpc>
            </a:pPr>
            <a:r>
              <a:rPr lang="en-US" dirty="0"/>
              <a:t>Absolute error, i.e., too dark for some channels, which hinders its use in absolute calibration; and </a:t>
            </a:r>
          </a:p>
          <a:p>
            <a:pPr lvl="2">
              <a:lnSpc>
                <a:spcPct val="110000"/>
              </a:lnSpc>
            </a:pPr>
            <a:r>
              <a:rPr lang="en-US" dirty="0"/>
              <a:t>Relative error, e.g., variation of bias in time (esp. </a:t>
            </a:r>
            <a:r>
              <a:rPr lang="en-US" dirty="0">
                <a:sym typeface="Symbol" panose="05050102010706020507" pitchFamily="18" charset="2"/>
              </a:rPr>
              <a:t> &gt; 1 µm</a:t>
            </a:r>
            <a:r>
              <a:rPr lang="en-US" dirty="0"/>
              <a:t>), which hinders its use in cross calibration (double differencing) and trending.</a:t>
            </a:r>
          </a:p>
        </p:txBody>
      </p:sp>
    </p:spTree>
    <p:extLst>
      <p:ext uri="{BB962C8B-B14F-4D97-AF65-F5344CB8AC3E}">
        <p14:creationId xmlns:p14="http://schemas.microsoft.com/office/powerpoint/2010/main" val="1438193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B89B-AFF6-49AD-A7D8-B1175392CA34}"/>
              </a:ext>
            </a:extLst>
          </p:cNvPr>
          <p:cNvSpPr>
            <a:spLocks noGrp="1"/>
          </p:cNvSpPr>
          <p:nvPr>
            <p:ph type="title"/>
          </p:nvPr>
        </p:nvSpPr>
        <p:spPr/>
        <p:txBody>
          <a:bodyPr/>
          <a:lstStyle/>
          <a:p>
            <a:r>
              <a:rPr lang="en-US" dirty="0"/>
              <a:t>Recent Development</a:t>
            </a:r>
          </a:p>
        </p:txBody>
      </p:sp>
      <p:sp>
        <p:nvSpPr>
          <p:cNvPr id="3" name="Text Placeholder 2">
            <a:extLst>
              <a:ext uri="{FF2B5EF4-FFF2-40B4-BE49-F238E27FC236}">
                <a16:creationId xmlns:a16="http://schemas.microsoft.com/office/drawing/2014/main" id="{CDAA014E-4EE7-4679-9355-0CFEF562D3A8}"/>
              </a:ext>
            </a:extLst>
          </p:cNvPr>
          <p:cNvSpPr>
            <a:spLocks noGrp="1"/>
          </p:cNvSpPr>
          <p:nvPr>
            <p:ph type="body" idx="4294967295"/>
          </p:nvPr>
        </p:nvSpPr>
        <p:spPr>
          <a:xfrm>
            <a:off x="623843" y="1016949"/>
            <a:ext cx="10972800" cy="5274123"/>
          </a:xfrm>
        </p:spPr>
        <p:txBody>
          <a:bodyPr>
            <a:normAutofit fontScale="77500" lnSpcReduction="20000"/>
          </a:bodyPr>
          <a:lstStyle/>
          <a:p>
            <a:pPr>
              <a:lnSpc>
                <a:spcPct val="110000"/>
              </a:lnSpc>
            </a:pPr>
            <a:r>
              <a:rPr lang="en-US" dirty="0"/>
              <a:t>H. Kieffer (2022): </a:t>
            </a:r>
            <a:r>
              <a:rPr lang="en-US" dirty="0">
                <a:hlinkClick r:id="rId2"/>
              </a:rPr>
              <a:t>Multiple-instrument-based spectral irradiance of the Moon</a:t>
            </a:r>
            <a:endParaRPr lang="en-US" dirty="0"/>
          </a:p>
          <a:p>
            <a:pPr lvl="1">
              <a:lnSpc>
                <a:spcPct val="110000"/>
              </a:lnSpc>
            </a:pPr>
            <a:r>
              <a:rPr lang="en-US" dirty="0"/>
              <a:t>Best Paper for Photo-Optical Instrumentation and Design, JARS 2022.</a:t>
            </a:r>
          </a:p>
          <a:p>
            <a:pPr lvl="1">
              <a:lnSpc>
                <a:spcPct val="110000"/>
              </a:lnSpc>
            </a:pPr>
            <a:r>
              <a:rPr lang="en-US" dirty="0"/>
              <a:t>Significant improvement to ROLO/GIRO.</a:t>
            </a:r>
          </a:p>
          <a:p>
            <a:pPr>
              <a:lnSpc>
                <a:spcPct val="110000"/>
              </a:lnSpc>
            </a:pPr>
            <a:r>
              <a:rPr lang="en-US" dirty="0"/>
              <a:t>T. Stone (2023): Proposed Framework for Implementing a New GSICS Lunar Model</a:t>
            </a:r>
          </a:p>
          <a:p>
            <a:pPr lvl="1">
              <a:lnSpc>
                <a:spcPct val="110000"/>
              </a:lnSpc>
            </a:pPr>
            <a:r>
              <a:rPr lang="en-US" dirty="0"/>
              <a:t>Presented with H. Kieffer to the 2023 GSICS Annual Meeting.</a:t>
            </a:r>
          </a:p>
          <a:p>
            <a:pPr>
              <a:lnSpc>
                <a:spcPct val="110000"/>
              </a:lnSpc>
            </a:pPr>
            <a:r>
              <a:rPr lang="en-US" dirty="0"/>
              <a:t>NOAA embraced the initiative.</a:t>
            </a:r>
          </a:p>
          <a:p>
            <a:pPr lvl="1">
              <a:lnSpc>
                <a:spcPct val="110000"/>
              </a:lnSpc>
            </a:pPr>
            <a:r>
              <a:rPr lang="en-US" dirty="0"/>
              <a:t>Modular design, with well defined interfaces, drawn from community wisdom, is suitable for comparing existing models, which facilitates their future improvements. A tool.</a:t>
            </a:r>
          </a:p>
          <a:p>
            <a:pPr lvl="2">
              <a:lnSpc>
                <a:spcPct val="110000"/>
              </a:lnSpc>
            </a:pPr>
            <a:r>
              <a:rPr lang="en-US" dirty="0"/>
              <a:t>Interactions may also lead to the development of a model incorporating all the best data and knowledge – wishful thinking.</a:t>
            </a:r>
          </a:p>
          <a:p>
            <a:pPr lvl="1">
              <a:lnSpc>
                <a:spcPct val="110000"/>
              </a:lnSpc>
            </a:pPr>
            <a:r>
              <a:rPr lang="en-US" dirty="0"/>
              <a:t>For that reason, NOAA advocates that the project be open source.</a:t>
            </a:r>
          </a:p>
          <a:p>
            <a:pPr lvl="1">
              <a:lnSpc>
                <a:spcPct val="110000"/>
              </a:lnSpc>
            </a:pPr>
            <a:r>
              <a:rPr lang="en-US" dirty="0"/>
              <a:t>T. Stone and F. Yu will co-lead the Lunar Spectral Irradiance Calibration System (LSICS).</a:t>
            </a:r>
          </a:p>
          <a:p>
            <a:pPr lvl="2">
              <a:lnSpc>
                <a:spcPct val="110000"/>
              </a:lnSpc>
            </a:pPr>
            <a:r>
              <a:rPr lang="en-US" dirty="0"/>
              <a:t>In addition to calibration, modeled lunar irradiance may find other applications in the future such as moon-light based remote sensing.</a:t>
            </a:r>
          </a:p>
          <a:p>
            <a:pPr lvl="1">
              <a:lnSpc>
                <a:spcPct val="110000"/>
              </a:lnSpc>
            </a:pPr>
            <a:r>
              <a:rPr lang="en-US" dirty="0"/>
              <a:t>NOAA will provide administrative and implementation support for LSICS.</a:t>
            </a:r>
          </a:p>
          <a:p>
            <a:pPr lvl="2">
              <a:lnSpc>
                <a:spcPct val="110000"/>
              </a:lnSpc>
            </a:pPr>
            <a:r>
              <a:rPr lang="en-US" dirty="0"/>
              <a:t>B. Basnet will discuss NOAA’s implementation support later.</a:t>
            </a:r>
          </a:p>
        </p:txBody>
      </p:sp>
    </p:spTree>
    <p:extLst>
      <p:ext uri="{BB962C8B-B14F-4D97-AF65-F5344CB8AC3E}">
        <p14:creationId xmlns:p14="http://schemas.microsoft.com/office/powerpoint/2010/main" val="1814984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B89B-AFF6-49AD-A7D8-B1175392CA34}"/>
              </a:ext>
            </a:extLst>
          </p:cNvPr>
          <p:cNvSpPr>
            <a:spLocks noGrp="1"/>
          </p:cNvSpPr>
          <p:nvPr>
            <p:ph type="title"/>
          </p:nvPr>
        </p:nvSpPr>
        <p:spPr/>
        <p:txBody>
          <a:bodyPr/>
          <a:lstStyle/>
          <a:p>
            <a:r>
              <a:rPr lang="en-US" dirty="0"/>
              <a:t>Consensus Among Developers</a:t>
            </a:r>
          </a:p>
        </p:txBody>
      </p:sp>
      <p:sp>
        <p:nvSpPr>
          <p:cNvPr id="3" name="Text Placeholder 2">
            <a:extLst>
              <a:ext uri="{FF2B5EF4-FFF2-40B4-BE49-F238E27FC236}">
                <a16:creationId xmlns:a16="http://schemas.microsoft.com/office/drawing/2014/main" id="{CDAA014E-4EE7-4679-9355-0CFEF562D3A8}"/>
              </a:ext>
            </a:extLst>
          </p:cNvPr>
          <p:cNvSpPr>
            <a:spLocks noGrp="1"/>
          </p:cNvSpPr>
          <p:nvPr>
            <p:ph type="body" idx="4294967295"/>
          </p:nvPr>
        </p:nvSpPr>
        <p:spPr>
          <a:xfrm>
            <a:off x="623843" y="1016949"/>
            <a:ext cx="10972800" cy="5160013"/>
          </a:xfrm>
        </p:spPr>
        <p:txBody>
          <a:bodyPr>
            <a:normAutofit fontScale="92500"/>
          </a:bodyPr>
          <a:lstStyle/>
          <a:p>
            <a:pPr>
              <a:lnSpc>
                <a:spcPct val="110000"/>
              </a:lnSpc>
            </a:pPr>
            <a:r>
              <a:rPr lang="en-US" dirty="0"/>
              <a:t>Who are the developers consenting on LSICS definitions of modules and interfaces?</a:t>
            </a:r>
          </a:p>
          <a:p>
            <a:pPr lvl="1">
              <a:lnSpc>
                <a:spcPct val="110000"/>
              </a:lnSpc>
            </a:pPr>
            <a:r>
              <a:rPr lang="en-US" dirty="0"/>
              <a:t>SLIM and ROLO/GIRO developers have been actively engaged.</a:t>
            </a:r>
          </a:p>
          <a:p>
            <a:pPr lvl="1">
              <a:lnSpc>
                <a:spcPct val="110000"/>
              </a:lnSpc>
            </a:pPr>
            <a:r>
              <a:rPr lang="en-US" dirty="0"/>
              <a:t>Will developers make LIME and LESSR compatible with LSICS?</a:t>
            </a:r>
          </a:p>
          <a:p>
            <a:pPr lvl="1">
              <a:lnSpc>
                <a:spcPct val="110000"/>
              </a:lnSpc>
            </a:pPr>
            <a:r>
              <a:rPr lang="en-US" dirty="0"/>
              <a:t>Will stand-alone models developed from Lijiang and LUSI data? Compatible with LSICS?</a:t>
            </a:r>
          </a:p>
          <a:p>
            <a:pPr>
              <a:lnSpc>
                <a:spcPct val="110000"/>
              </a:lnSpc>
            </a:pPr>
            <a:r>
              <a:rPr lang="en-US" dirty="0"/>
              <a:t>SELENE/KAGUYA SP, ARCSTONE, SITSats, …</a:t>
            </a:r>
          </a:p>
          <a:p>
            <a:pPr lvl="1">
              <a:lnSpc>
                <a:spcPct val="110000"/>
              </a:lnSpc>
            </a:pPr>
            <a:r>
              <a:rPr lang="en-US" dirty="0"/>
              <a:t>Compared to ground-based measurements, space-based measurements are often superior in some aspects (uncertainty, spatial/spectral resolution, etc.) but are insufficient to model libration.</a:t>
            </a:r>
          </a:p>
          <a:p>
            <a:pPr lvl="1">
              <a:lnSpc>
                <a:spcPct val="110000"/>
              </a:lnSpc>
            </a:pPr>
            <a:r>
              <a:rPr lang="en-US" dirty="0"/>
              <a:t>How do they contribute to LSICS, and how should the LSICS design take that into consideration? </a:t>
            </a:r>
          </a:p>
        </p:txBody>
      </p:sp>
    </p:spTree>
    <p:extLst>
      <p:ext uri="{BB962C8B-B14F-4D97-AF65-F5344CB8AC3E}">
        <p14:creationId xmlns:p14="http://schemas.microsoft.com/office/powerpoint/2010/main" val="386675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B89B-AFF6-49AD-A7D8-B1175392CA34}"/>
              </a:ext>
            </a:extLst>
          </p:cNvPr>
          <p:cNvSpPr>
            <a:spLocks noGrp="1"/>
          </p:cNvSpPr>
          <p:nvPr>
            <p:ph type="title"/>
          </p:nvPr>
        </p:nvSpPr>
        <p:spPr/>
        <p:txBody>
          <a:bodyPr/>
          <a:lstStyle/>
          <a:p>
            <a:r>
              <a:rPr lang="en-US" dirty="0"/>
              <a:t>Implementation</a:t>
            </a:r>
          </a:p>
        </p:txBody>
      </p:sp>
      <p:sp>
        <p:nvSpPr>
          <p:cNvPr id="3" name="Text Placeholder 2">
            <a:extLst>
              <a:ext uri="{FF2B5EF4-FFF2-40B4-BE49-F238E27FC236}">
                <a16:creationId xmlns:a16="http://schemas.microsoft.com/office/drawing/2014/main" id="{CDAA014E-4EE7-4679-9355-0CFEF562D3A8}"/>
              </a:ext>
            </a:extLst>
          </p:cNvPr>
          <p:cNvSpPr>
            <a:spLocks noGrp="1"/>
          </p:cNvSpPr>
          <p:nvPr>
            <p:ph type="body" idx="4294967295"/>
          </p:nvPr>
        </p:nvSpPr>
        <p:spPr>
          <a:xfrm>
            <a:off x="623843" y="1016949"/>
            <a:ext cx="10972800" cy="5160013"/>
          </a:xfrm>
        </p:spPr>
        <p:txBody>
          <a:bodyPr>
            <a:normAutofit lnSpcReduction="10000"/>
          </a:bodyPr>
          <a:lstStyle/>
          <a:p>
            <a:pPr>
              <a:lnSpc>
                <a:spcPct val="110000"/>
              </a:lnSpc>
            </a:pPr>
            <a:r>
              <a:rPr lang="en-US" dirty="0"/>
              <a:t>Will be developed in Python</a:t>
            </a:r>
          </a:p>
          <a:p>
            <a:pPr lvl="1">
              <a:lnSpc>
                <a:spcPct val="110000"/>
              </a:lnSpc>
            </a:pPr>
            <a:r>
              <a:rPr lang="en-US" dirty="0"/>
              <a:t>Not IDL/MatLab/... For portability (license).</a:t>
            </a:r>
          </a:p>
          <a:p>
            <a:pPr lvl="1">
              <a:lnSpc>
                <a:spcPct val="110000"/>
              </a:lnSpc>
            </a:pPr>
            <a:r>
              <a:rPr lang="en-US" dirty="0"/>
              <a:t>Not FORTRAN/C/… for user-friendliness instead of efficiency.</a:t>
            </a:r>
          </a:p>
          <a:p>
            <a:pPr>
              <a:lnSpc>
                <a:spcPct val="110000"/>
              </a:lnSpc>
            </a:pPr>
            <a:r>
              <a:rPr lang="en-US" dirty="0"/>
              <a:t>Will be archived and distributed via GitHub.</a:t>
            </a:r>
          </a:p>
          <a:p>
            <a:pPr>
              <a:lnSpc>
                <a:spcPct val="110000"/>
              </a:lnSpc>
            </a:pPr>
            <a:r>
              <a:rPr lang="en-US" dirty="0"/>
              <a:t>Ways to implement:</a:t>
            </a:r>
          </a:p>
          <a:p>
            <a:pPr lvl="1">
              <a:lnSpc>
                <a:spcPct val="110000"/>
              </a:lnSpc>
            </a:pPr>
            <a:r>
              <a:rPr lang="en-US" dirty="0"/>
              <a:t>From detailed algorithm or “pseudo code”: One example is the Lunar Observation Angle Set (LOAS), which is intended as one of the LSICS modules.</a:t>
            </a:r>
          </a:p>
          <a:p>
            <a:pPr lvl="1">
              <a:lnSpc>
                <a:spcPct val="110000"/>
              </a:lnSpc>
            </a:pPr>
            <a:r>
              <a:rPr lang="en-US" dirty="0"/>
              <a:t>From existing non-Python code: One example is the SLIMpy, which is based on SLIM in IDL.</a:t>
            </a:r>
          </a:p>
          <a:p>
            <a:pPr lvl="1">
              <a:lnSpc>
                <a:spcPct val="110000"/>
              </a:lnSpc>
            </a:pPr>
            <a:r>
              <a:rPr lang="en-US" dirty="0"/>
              <a:t>From existing code in Python (such as LIME): Not yet, but could it be an option? What will be the responsibilities of implementer?</a:t>
            </a:r>
          </a:p>
        </p:txBody>
      </p:sp>
    </p:spTree>
    <p:extLst>
      <p:ext uri="{BB962C8B-B14F-4D97-AF65-F5344CB8AC3E}">
        <p14:creationId xmlns:p14="http://schemas.microsoft.com/office/powerpoint/2010/main" val="423291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B89B-AFF6-49AD-A7D8-B1175392CA34}"/>
              </a:ext>
            </a:extLst>
          </p:cNvPr>
          <p:cNvSpPr>
            <a:spLocks noGrp="1"/>
          </p:cNvSpPr>
          <p:nvPr>
            <p:ph type="title"/>
          </p:nvPr>
        </p:nvSpPr>
        <p:spPr/>
        <p:txBody>
          <a:bodyPr/>
          <a:lstStyle/>
          <a:p>
            <a:r>
              <a:rPr lang="en-US" dirty="0"/>
              <a:t>Other Issues</a:t>
            </a:r>
          </a:p>
        </p:txBody>
      </p:sp>
      <p:sp>
        <p:nvSpPr>
          <p:cNvPr id="3" name="Text Placeholder 2">
            <a:extLst>
              <a:ext uri="{FF2B5EF4-FFF2-40B4-BE49-F238E27FC236}">
                <a16:creationId xmlns:a16="http://schemas.microsoft.com/office/drawing/2014/main" id="{CDAA014E-4EE7-4679-9355-0CFEF562D3A8}"/>
              </a:ext>
            </a:extLst>
          </p:cNvPr>
          <p:cNvSpPr>
            <a:spLocks noGrp="1"/>
          </p:cNvSpPr>
          <p:nvPr>
            <p:ph type="body" idx="4294967295"/>
          </p:nvPr>
        </p:nvSpPr>
        <p:spPr>
          <a:xfrm>
            <a:off x="623843" y="1016949"/>
            <a:ext cx="10972800" cy="5160013"/>
          </a:xfrm>
        </p:spPr>
        <p:txBody>
          <a:bodyPr>
            <a:normAutofit/>
          </a:bodyPr>
          <a:lstStyle/>
          <a:p>
            <a:pPr>
              <a:lnSpc>
                <a:spcPct val="110000"/>
              </a:lnSpc>
            </a:pPr>
            <a:r>
              <a:rPr lang="en-US" dirty="0"/>
              <a:t>License: </a:t>
            </a:r>
          </a:p>
          <a:p>
            <a:pPr lvl="1">
              <a:lnSpc>
                <a:spcPct val="110000"/>
              </a:lnSpc>
            </a:pPr>
            <a:r>
              <a:rPr lang="en-US" dirty="0"/>
              <a:t>Why do we need it and, therefore, what should it consider or look like?</a:t>
            </a:r>
          </a:p>
          <a:p>
            <a:pPr>
              <a:lnSpc>
                <a:spcPct val="110000"/>
              </a:lnSpc>
            </a:pPr>
            <a:r>
              <a:rPr lang="en-US" dirty="0"/>
              <a:t>What else?</a:t>
            </a:r>
          </a:p>
        </p:txBody>
      </p:sp>
    </p:spTree>
    <p:extLst>
      <p:ext uri="{BB962C8B-B14F-4D97-AF65-F5344CB8AC3E}">
        <p14:creationId xmlns:p14="http://schemas.microsoft.com/office/powerpoint/2010/main" val="3008189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B89B-AFF6-49AD-A7D8-B1175392CA34}"/>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CDAA014E-4EE7-4679-9355-0CFEF562D3A8}"/>
              </a:ext>
            </a:extLst>
          </p:cNvPr>
          <p:cNvSpPr>
            <a:spLocks noGrp="1"/>
          </p:cNvSpPr>
          <p:nvPr>
            <p:ph type="body" idx="4294967295"/>
          </p:nvPr>
        </p:nvSpPr>
        <p:spPr>
          <a:xfrm>
            <a:off x="623843" y="1016949"/>
            <a:ext cx="10972800" cy="5160013"/>
          </a:xfrm>
        </p:spPr>
        <p:txBody>
          <a:bodyPr>
            <a:normAutofit/>
          </a:bodyPr>
          <a:lstStyle/>
          <a:p>
            <a:pPr>
              <a:lnSpc>
                <a:spcPct val="110000"/>
              </a:lnSpc>
            </a:pPr>
            <a:r>
              <a:rPr lang="en-US" dirty="0"/>
              <a:t>I will collect inputs and summarize later.</a:t>
            </a:r>
          </a:p>
        </p:txBody>
      </p:sp>
    </p:spTree>
    <p:extLst>
      <p:ext uri="{BB962C8B-B14F-4D97-AF65-F5344CB8AC3E}">
        <p14:creationId xmlns:p14="http://schemas.microsoft.com/office/powerpoint/2010/main" val="30177661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Interior ">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4472</TotalTime>
  <Words>678</Words>
  <Application>Microsoft Office PowerPoint</Application>
  <PresentationFormat>Widescreen</PresentationFormat>
  <Paragraphs>56</Paragraphs>
  <Slides>7</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Courier New</vt:lpstr>
      <vt:lpstr>Symbol</vt:lpstr>
      <vt:lpstr>Wingdings</vt:lpstr>
      <vt:lpstr>NTR</vt:lpstr>
      <vt:lpstr>Arial</vt:lpstr>
      <vt:lpstr>Calibri</vt:lpstr>
      <vt:lpstr>Office Theme</vt:lpstr>
      <vt:lpstr>Alternate Interior </vt:lpstr>
      <vt:lpstr>PowerPoint Presentation</vt:lpstr>
      <vt:lpstr>Background</vt:lpstr>
      <vt:lpstr>Recent Development</vt:lpstr>
      <vt:lpstr>Consensus Among Developers</vt:lpstr>
      <vt:lpstr>Implementation</vt:lpstr>
      <vt:lpstr>Other Issues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Xi Shao</dc:creator>
  <cp:lastModifiedBy>Xiangqian Wu</cp:lastModifiedBy>
  <cp:revision>125</cp:revision>
  <dcterms:modified xsi:type="dcterms:W3CDTF">2023-12-05T03:01:39Z</dcterms:modified>
</cp:coreProperties>
</file>