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445" r:id="rId3"/>
    <p:sldId id="450" r:id="rId4"/>
    <p:sldId id="437" r:id="rId5"/>
    <p:sldId id="1214" r:id="rId6"/>
    <p:sldId id="1213" r:id="rId7"/>
    <p:sldId id="1208" r:id="rId8"/>
    <p:sldId id="1217" r:id="rId9"/>
    <p:sldId id="449" r:id="rId10"/>
    <p:sldId id="1207" r:id="rId11"/>
    <p:sldId id="1209" r:id="rId12"/>
    <p:sldId id="1215" r:id="rId13"/>
    <p:sldId id="1212" r:id="rId14"/>
    <p:sldId id="440" r:id="rId15"/>
    <p:sldId id="424" r:id="rId16"/>
    <p:sldId id="12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kash.basnet" initials="b" lastIdx="2" clrIdx="0">
    <p:extLst>
      <p:ext uri="{19B8F6BF-5375-455C-9EA6-DF929625EA0E}">
        <p15:presenceInfo xmlns:p15="http://schemas.microsoft.com/office/powerpoint/2012/main" userId="S-1-5-21-3006950946-1794026527-731168022-32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4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9105" autoAdjust="0"/>
  </p:normalViewPr>
  <p:slideViewPr>
    <p:cSldViewPr snapToGrid="0">
      <p:cViewPr varScale="1">
        <p:scale>
          <a:sx n="77" d="100"/>
          <a:sy n="77" d="100"/>
        </p:scale>
        <p:origin x="955" y="62"/>
      </p:cViewPr>
      <p:guideLst/>
    </p:cSldViewPr>
  </p:slideViewPr>
  <p:outlineViewPr>
    <p:cViewPr>
      <p:scale>
        <a:sx n="33" d="100"/>
        <a:sy n="33" d="100"/>
      </p:scale>
      <p:origin x="0" y="-30060"/>
    </p:cViewPr>
  </p:outlineViewPr>
  <p:notesTextViewPr>
    <p:cViewPr>
      <p:scale>
        <a:sx n="3" d="2"/>
        <a:sy n="3" d="2"/>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FDE32-AAB6-4DEF-8E53-786922561B3E}"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E94147E3-712F-440A-9385-60B3A446ED56}">
      <dgm:prSet phldrT="[Text]"/>
      <dgm:spPr/>
      <dgm:t>
        <a:bodyPr/>
        <a:lstStyle/>
        <a:p>
          <a:r>
            <a:rPr lang="en-US" dirty="0"/>
            <a:t>Algorithm</a:t>
          </a:r>
        </a:p>
      </dgm:t>
    </dgm:pt>
    <dgm:pt modelId="{410ABF57-5521-4DAA-8855-CE400959D8D4}" type="parTrans" cxnId="{A29B4864-393B-4D71-BAC5-611F708942A6}">
      <dgm:prSet/>
      <dgm:spPr/>
      <dgm:t>
        <a:bodyPr/>
        <a:lstStyle/>
        <a:p>
          <a:endParaRPr lang="en-US"/>
        </a:p>
      </dgm:t>
    </dgm:pt>
    <dgm:pt modelId="{C139E3FF-7BC5-4070-A38D-CAEA0D278312}" type="sibTrans" cxnId="{A29B4864-393B-4D71-BAC5-611F708942A6}">
      <dgm:prSet/>
      <dgm:spPr/>
      <dgm:t>
        <a:bodyPr/>
        <a:lstStyle/>
        <a:p>
          <a:endParaRPr lang="en-US"/>
        </a:p>
      </dgm:t>
    </dgm:pt>
    <dgm:pt modelId="{77D829E1-B825-456A-A63D-57CF304A0D5B}">
      <dgm:prSet phldrT="[Text]"/>
      <dgm:spPr/>
      <dgm:t>
        <a:bodyPr/>
        <a:lstStyle/>
        <a:p>
          <a:r>
            <a:rPr lang="en-US" dirty="0"/>
            <a:t>Lunar Model developers</a:t>
          </a:r>
        </a:p>
      </dgm:t>
    </dgm:pt>
    <dgm:pt modelId="{65A9D218-3C5E-41DB-A95D-FFDF6FB0493E}" type="parTrans" cxnId="{9AF8152A-C347-4C90-945D-A4AB4F0D9C95}">
      <dgm:prSet/>
      <dgm:spPr/>
      <dgm:t>
        <a:bodyPr/>
        <a:lstStyle/>
        <a:p>
          <a:endParaRPr lang="en-US"/>
        </a:p>
      </dgm:t>
    </dgm:pt>
    <dgm:pt modelId="{D78A1404-B911-440B-A230-01A9A12727FF}" type="sibTrans" cxnId="{9AF8152A-C347-4C90-945D-A4AB4F0D9C95}">
      <dgm:prSet/>
      <dgm:spPr/>
      <dgm:t>
        <a:bodyPr/>
        <a:lstStyle/>
        <a:p>
          <a:endParaRPr lang="en-US"/>
        </a:p>
      </dgm:t>
    </dgm:pt>
    <dgm:pt modelId="{F9EE27ED-E066-4377-AD61-E295BF5EE0AE}">
      <dgm:prSet phldrT="[Text]"/>
      <dgm:spPr/>
      <dgm:t>
        <a:bodyPr/>
        <a:lstStyle/>
        <a:p>
          <a:r>
            <a:rPr lang="en-US" dirty="0"/>
            <a:t>Pseudo-Code</a:t>
          </a:r>
        </a:p>
      </dgm:t>
    </dgm:pt>
    <dgm:pt modelId="{61E09E19-04CA-4A40-AB47-18DC2604FB92}" type="parTrans" cxnId="{2CC2C146-A7E8-45AD-B849-6E2135B2C1C2}">
      <dgm:prSet/>
      <dgm:spPr/>
      <dgm:t>
        <a:bodyPr/>
        <a:lstStyle/>
        <a:p>
          <a:endParaRPr lang="en-US"/>
        </a:p>
      </dgm:t>
    </dgm:pt>
    <dgm:pt modelId="{E49694DD-BC70-48AE-8053-B2C878B6AFB0}" type="sibTrans" cxnId="{2CC2C146-A7E8-45AD-B849-6E2135B2C1C2}">
      <dgm:prSet/>
      <dgm:spPr/>
      <dgm:t>
        <a:bodyPr/>
        <a:lstStyle/>
        <a:p>
          <a:endParaRPr lang="en-US"/>
        </a:p>
      </dgm:t>
    </dgm:pt>
    <dgm:pt modelId="{38A3B14E-9196-4445-A07E-EEAEF208C03F}">
      <dgm:prSet phldrT="[Text]"/>
      <dgm:spPr/>
      <dgm:t>
        <a:bodyPr/>
        <a:lstStyle/>
        <a:p>
          <a:r>
            <a:rPr lang="en-US" dirty="0"/>
            <a:t>Lunar Model Developers</a:t>
          </a:r>
        </a:p>
      </dgm:t>
    </dgm:pt>
    <dgm:pt modelId="{425CB67A-CF29-4626-86EB-886DF18AFF17}" type="parTrans" cxnId="{49CB51F5-3642-445E-9B8A-A50E3491834F}">
      <dgm:prSet/>
      <dgm:spPr/>
      <dgm:t>
        <a:bodyPr/>
        <a:lstStyle/>
        <a:p>
          <a:endParaRPr lang="en-US"/>
        </a:p>
      </dgm:t>
    </dgm:pt>
    <dgm:pt modelId="{4252F29E-7146-4E63-A0BD-D617A04876BF}" type="sibTrans" cxnId="{49CB51F5-3642-445E-9B8A-A50E3491834F}">
      <dgm:prSet/>
      <dgm:spPr/>
      <dgm:t>
        <a:bodyPr/>
        <a:lstStyle/>
        <a:p>
          <a:endParaRPr lang="en-US"/>
        </a:p>
      </dgm:t>
    </dgm:pt>
    <dgm:pt modelId="{5A6A2528-65ED-4394-BAB8-7BB7829EB642}">
      <dgm:prSet phldrT="[Text]"/>
      <dgm:spPr/>
      <dgm:t>
        <a:bodyPr/>
        <a:lstStyle/>
        <a:p>
          <a:r>
            <a:rPr lang="en-US" dirty="0"/>
            <a:t>Open-Source</a:t>
          </a:r>
        </a:p>
      </dgm:t>
    </dgm:pt>
    <dgm:pt modelId="{F1D4A3D0-055D-4061-82D2-4C1C2A36A3AC}" type="parTrans" cxnId="{10A0483B-72BF-40AE-925C-30844F07894C}">
      <dgm:prSet/>
      <dgm:spPr/>
      <dgm:t>
        <a:bodyPr/>
        <a:lstStyle/>
        <a:p>
          <a:endParaRPr lang="en-US"/>
        </a:p>
      </dgm:t>
    </dgm:pt>
    <dgm:pt modelId="{68394C81-A65A-449F-ABAF-351ED0589BC8}" type="sibTrans" cxnId="{10A0483B-72BF-40AE-925C-30844F07894C}">
      <dgm:prSet/>
      <dgm:spPr/>
      <dgm:t>
        <a:bodyPr/>
        <a:lstStyle/>
        <a:p>
          <a:endParaRPr lang="en-US"/>
        </a:p>
      </dgm:t>
    </dgm:pt>
    <dgm:pt modelId="{5D6BE471-892D-45B0-AC50-A724A1A3EFB2}">
      <dgm:prSet phldrT="[Text]"/>
      <dgm:spPr/>
      <dgm:t>
        <a:bodyPr/>
        <a:lstStyle/>
        <a:p>
          <a:endParaRPr lang="en-US" dirty="0"/>
        </a:p>
      </dgm:t>
    </dgm:pt>
    <dgm:pt modelId="{1FF1FE53-4B05-4F8D-8ECA-6CB3E7186793}" type="parTrans" cxnId="{61B3F2B5-ADEF-4741-8E58-54D531AD4436}">
      <dgm:prSet/>
      <dgm:spPr/>
      <dgm:t>
        <a:bodyPr/>
        <a:lstStyle/>
        <a:p>
          <a:endParaRPr lang="en-US"/>
        </a:p>
      </dgm:t>
    </dgm:pt>
    <dgm:pt modelId="{143A2142-AB5F-4B27-B798-A5D6E73F6A0F}" type="sibTrans" cxnId="{61B3F2B5-ADEF-4741-8E58-54D531AD4436}">
      <dgm:prSet/>
      <dgm:spPr/>
      <dgm:t>
        <a:bodyPr/>
        <a:lstStyle/>
        <a:p>
          <a:endParaRPr lang="en-US"/>
        </a:p>
      </dgm:t>
    </dgm:pt>
    <dgm:pt modelId="{A4CAD8E6-39B8-441F-946C-EFBE8648BE59}">
      <dgm:prSet phldrT="[Text]"/>
      <dgm:spPr/>
      <dgm:t>
        <a:bodyPr/>
        <a:lstStyle/>
        <a:p>
          <a:endParaRPr lang="en-US" dirty="0"/>
        </a:p>
      </dgm:t>
    </dgm:pt>
    <dgm:pt modelId="{9A2C364B-7006-4F4D-AB32-BDBB9885C538}" type="parTrans" cxnId="{1342AA58-B1F1-4F95-BCEA-CAAD087B4307}">
      <dgm:prSet/>
      <dgm:spPr/>
      <dgm:t>
        <a:bodyPr/>
        <a:lstStyle/>
        <a:p>
          <a:endParaRPr lang="en-US"/>
        </a:p>
      </dgm:t>
    </dgm:pt>
    <dgm:pt modelId="{7E3AD8F5-86B7-4E2C-BFED-386FB5CEED0A}" type="sibTrans" cxnId="{1342AA58-B1F1-4F95-BCEA-CAAD087B4307}">
      <dgm:prSet/>
      <dgm:spPr/>
      <dgm:t>
        <a:bodyPr/>
        <a:lstStyle/>
        <a:p>
          <a:endParaRPr lang="en-US"/>
        </a:p>
      </dgm:t>
    </dgm:pt>
    <dgm:pt modelId="{B4D77F63-BC67-4852-9272-E0329DAE0C1C}">
      <dgm:prSet phldrT="[Text]"/>
      <dgm:spPr/>
      <dgm:t>
        <a:bodyPr/>
        <a:lstStyle/>
        <a:p>
          <a:r>
            <a:rPr lang="en-US" dirty="0"/>
            <a:t>Implementation stakeholders</a:t>
          </a:r>
        </a:p>
      </dgm:t>
    </dgm:pt>
    <dgm:pt modelId="{2A40EC85-D85A-4C4D-A8ED-DA55914458C1}" type="parTrans" cxnId="{77517CB6-62C9-4465-A47C-71329CE0AAC5}">
      <dgm:prSet/>
      <dgm:spPr/>
      <dgm:t>
        <a:bodyPr/>
        <a:lstStyle/>
        <a:p>
          <a:endParaRPr lang="en-US"/>
        </a:p>
      </dgm:t>
    </dgm:pt>
    <dgm:pt modelId="{DE7201AF-440A-44B6-B7C4-EC09A36DDE17}" type="sibTrans" cxnId="{77517CB6-62C9-4465-A47C-71329CE0AAC5}">
      <dgm:prSet/>
      <dgm:spPr/>
      <dgm:t>
        <a:bodyPr/>
        <a:lstStyle/>
        <a:p>
          <a:endParaRPr lang="en-US"/>
        </a:p>
      </dgm:t>
    </dgm:pt>
    <dgm:pt modelId="{4C8B3688-D1F8-4D16-9ED5-B4569666D831}">
      <dgm:prSet phldrT="[Text]"/>
      <dgm:spPr/>
      <dgm:t>
        <a:bodyPr/>
        <a:lstStyle/>
        <a:p>
          <a:endParaRPr lang="en-US" dirty="0"/>
        </a:p>
      </dgm:t>
    </dgm:pt>
    <dgm:pt modelId="{8BE13F0A-CB78-45D9-AC6D-58BFE36A0627}" type="parTrans" cxnId="{212217D9-A45F-456A-A15D-0DF0D0FF0A3E}">
      <dgm:prSet/>
      <dgm:spPr/>
      <dgm:t>
        <a:bodyPr/>
        <a:lstStyle/>
        <a:p>
          <a:endParaRPr lang="en-US"/>
        </a:p>
      </dgm:t>
    </dgm:pt>
    <dgm:pt modelId="{418A5FB3-D536-416B-988C-4025D4A839EE}" type="sibTrans" cxnId="{212217D9-A45F-456A-A15D-0DF0D0FF0A3E}">
      <dgm:prSet/>
      <dgm:spPr/>
      <dgm:t>
        <a:bodyPr/>
        <a:lstStyle/>
        <a:p>
          <a:endParaRPr lang="en-US"/>
        </a:p>
      </dgm:t>
    </dgm:pt>
    <dgm:pt modelId="{F4DBE695-DCE0-4658-836D-089AE3DC8C72}">
      <dgm:prSet phldrT="[Text]"/>
      <dgm:spPr/>
      <dgm:t>
        <a:bodyPr/>
        <a:lstStyle/>
        <a:p>
          <a:r>
            <a:rPr lang="en-US" dirty="0"/>
            <a:t>Python</a:t>
          </a:r>
        </a:p>
      </dgm:t>
    </dgm:pt>
    <dgm:pt modelId="{F2FF1E4C-6299-4980-9C21-03A2848F6BAF}" type="parTrans" cxnId="{DA181CF7-72C5-4CB3-8FC5-3847C879AF7F}">
      <dgm:prSet/>
      <dgm:spPr/>
      <dgm:t>
        <a:bodyPr/>
        <a:lstStyle/>
        <a:p>
          <a:endParaRPr lang="en-US"/>
        </a:p>
      </dgm:t>
    </dgm:pt>
    <dgm:pt modelId="{5012E676-D06D-40D3-AEA3-82AB51F00C89}" type="sibTrans" cxnId="{DA181CF7-72C5-4CB3-8FC5-3847C879AF7F}">
      <dgm:prSet/>
      <dgm:spPr/>
      <dgm:t>
        <a:bodyPr/>
        <a:lstStyle/>
        <a:p>
          <a:endParaRPr lang="en-US"/>
        </a:p>
      </dgm:t>
    </dgm:pt>
    <dgm:pt modelId="{3B1E615C-F0E3-41AF-9E7F-A4CA0B149E39}">
      <dgm:prSet phldrT="[Text]"/>
      <dgm:spPr/>
      <dgm:t>
        <a:bodyPr/>
        <a:lstStyle/>
        <a:p>
          <a:r>
            <a:rPr lang="en-US" dirty="0"/>
            <a:t>Publish</a:t>
          </a:r>
        </a:p>
      </dgm:t>
    </dgm:pt>
    <dgm:pt modelId="{328E06CC-59D5-4438-85F7-23B3C47F0195}" type="parTrans" cxnId="{A1F985C8-B228-4D99-ABCF-9886EA2E8CE2}">
      <dgm:prSet/>
      <dgm:spPr/>
      <dgm:t>
        <a:bodyPr/>
        <a:lstStyle/>
        <a:p>
          <a:endParaRPr lang="en-US"/>
        </a:p>
      </dgm:t>
    </dgm:pt>
    <dgm:pt modelId="{6C4E9FD4-AAD3-45FD-86D4-20C68BCC6A08}" type="sibTrans" cxnId="{A1F985C8-B228-4D99-ABCF-9886EA2E8CE2}">
      <dgm:prSet/>
      <dgm:spPr/>
      <dgm:t>
        <a:bodyPr/>
        <a:lstStyle/>
        <a:p>
          <a:endParaRPr lang="en-US"/>
        </a:p>
      </dgm:t>
    </dgm:pt>
    <dgm:pt modelId="{09EEA8FA-427A-4AA6-8FD3-6162018A9646}" type="pres">
      <dgm:prSet presAssocID="{793FDE32-AAB6-4DEF-8E53-786922561B3E}" presName="rootnode" presStyleCnt="0">
        <dgm:presLayoutVars>
          <dgm:chMax/>
          <dgm:chPref/>
          <dgm:dir/>
          <dgm:animLvl val="lvl"/>
        </dgm:presLayoutVars>
      </dgm:prSet>
      <dgm:spPr/>
    </dgm:pt>
    <dgm:pt modelId="{5CC02063-5A07-4ECA-A1F5-E88F25346670}" type="pres">
      <dgm:prSet presAssocID="{E94147E3-712F-440A-9385-60B3A446ED56}" presName="composite" presStyleCnt="0"/>
      <dgm:spPr/>
    </dgm:pt>
    <dgm:pt modelId="{90AA5156-30E9-4E02-BD25-0F47EF5F0C96}" type="pres">
      <dgm:prSet presAssocID="{E94147E3-712F-440A-9385-60B3A446ED56}" presName="bentUpArrow1" presStyleLbl="alignImgPlace1" presStyleIdx="0" presStyleCnt="2"/>
      <dgm:spPr/>
    </dgm:pt>
    <dgm:pt modelId="{D6055FFA-73AC-419B-A614-F5C7013F8CF5}" type="pres">
      <dgm:prSet presAssocID="{E94147E3-712F-440A-9385-60B3A446ED56}" presName="ParentText" presStyleLbl="node1" presStyleIdx="0" presStyleCnt="3">
        <dgm:presLayoutVars>
          <dgm:chMax val="1"/>
          <dgm:chPref val="1"/>
          <dgm:bulletEnabled val="1"/>
        </dgm:presLayoutVars>
      </dgm:prSet>
      <dgm:spPr/>
    </dgm:pt>
    <dgm:pt modelId="{1BDCDEB8-5E05-42A6-8DD1-E8E96D9B453F}" type="pres">
      <dgm:prSet presAssocID="{E94147E3-712F-440A-9385-60B3A446ED56}" presName="ChildText" presStyleLbl="revTx" presStyleIdx="0" presStyleCnt="3">
        <dgm:presLayoutVars>
          <dgm:chMax val="0"/>
          <dgm:chPref val="0"/>
          <dgm:bulletEnabled val="1"/>
        </dgm:presLayoutVars>
      </dgm:prSet>
      <dgm:spPr/>
    </dgm:pt>
    <dgm:pt modelId="{9EFB9A13-926E-43F3-9D46-86F5587F9594}" type="pres">
      <dgm:prSet presAssocID="{C139E3FF-7BC5-4070-A38D-CAEA0D278312}" presName="sibTrans" presStyleCnt="0"/>
      <dgm:spPr/>
    </dgm:pt>
    <dgm:pt modelId="{0F22A813-0CDE-4B04-8970-3694D4A3E52A}" type="pres">
      <dgm:prSet presAssocID="{F9EE27ED-E066-4377-AD61-E295BF5EE0AE}" presName="composite" presStyleCnt="0"/>
      <dgm:spPr/>
    </dgm:pt>
    <dgm:pt modelId="{4059E747-7AA3-499D-B781-AAAF050BFFC9}" type="pres">
      <dgm:prSet presAssocID="{F9EE27ED-E066-4377-AD61-E295BF5EE0AE}" presName="bentUpArrow1" presStyleLbl="alignImgPlace1" presStyleIdx="1" presStyleCnt="2"/>
      <dgm:spPr/>
    </dgm:pt>
    <dgm:pt modelId="{B5DC2198-09D3-4DF9-BFBC-637934A0DFA6}" type="pres">
      <dgm:prSet presAssocID="{F9EE27ED-E066-4377-AD61-E295BF5EE0AE}" presName="ParentText" presStyleLbl="node1" presStyleIdx="1" presStyleCnt="3">
        <dgm:presLayoutVars>
          <dgm:chMax val="1"/>
          <dgm:chPref val="1"/>
          <dgm:bulletEnabled val="1"/>
        </dgm:presLayoutVars>
      </dgm:prSet>
      <dgm:spPr/>
    </dgm:pt>
    <dgm:pt modelId="{D9F698C6-9335-4EEC-A097-0139AFBA3991}" type="pres">
      <dgm:prSet presAssocID="{F9EE27ED-E066-4377-AD61-E295BF5EE0AE}" presName="ChildText" presStyleLbl="revTx" presStyleIdx="1" presStyleCnt="3">
        <dgm:presLayoutVars>
          <dgm:chMax val="0"/>
          <dgm:chPref val="0"/>
          <dgm:bulletEnabled val="1"/>
        </dgm:presLayoutVars>
      </dgm:prSet>
      <dgm:spPr/>
    </dgm:pt>
    <dgm:pt modelId="{446C3EB7-FEE6-4025-9DB4-C0A4C5C5BCC9}" type="pres">
      <dgm:prSet presAssocID="{E49694DD-BC70-48AE-8053-B2C878B6AFB0}" presName="sibTrans" presStyleCnt="0"/>
      <dgm:spPr/>
    </dgm:pt>
    <dgm:pt modelId="{C794A8C1-B140-432C-BBC9-315570D0A08A}" type="pres">
      <dgm:prSet presAssocID="{5A6A2528-65ED-4394-BAB8-7BB7829EB642}" presName="composite" presStyleCnt="0"/>
      <dgm:spPr/>
    </dgm:pt>
    <dgm:pt modelId="{61311871-3E96-429E-B7F7-DA597C0464CB}" type="pres">
      <dgm:prSet presAssocID="{5A6A2528-65ED-4394-BAB8-7BB7829EB642}" presName="ParentText" presStyleLbl="node1" presStyleIdx="2" presStyleCnt="3">
        <dgm:presLayoutVars>
          <dgm:chMax val="1"/>
          <dgm:chPref val="1"/>
          <dgm:bulletEnabled val="1"/>
        </dgm:presLayoutVars>
      </dgm:prSet>
      <dgm:spPr/>
    </dgm:pt>
    <dgm:pt modelId="{9E7D95F5-FDF1-4D77-90C6-3208867B59DD}" type="pres">
      <dgm:prSet presAssocID="{5A6A2528-65ED-4394-BAB8-7BB7829EB642}" presName="FinalChildText" presStyleLbl="revTx" presStyleIdx="2" presStyleCnt="3">
        <dgm:presLayoutVars>
          <dgm:chMax val="0"/>
          <dgm:chPref val="0"/>
          <dgm:bulletEnabled val="1"/>
        </dgm:presLayoutVars>
      </dgm:prSet>
      <dgm:spPr/>
    </dgm:pt>
  </dgm:ptLst>
  <dgm:cxnLst>
    <dgm:cxn modelId="{6A96D402-AD43-41A0-A945-6072CC776C77}" type="presOf" srcId="{77D829E1-B825-456A-A63D-57CF304A0D5B}" destId="{1BDCDEB8-5E05-42A6-8DD1-E8E96D9B453F}" srcOrd="0" destOrd="0" presId="urn:microsoft.com/office/officeart/2005/8/layout/StepDownProcess"/>
    <dgm:cxn modelId="{F7083E04-1326-4D9B-9D97-AA2398FC7519}" type="presOf" srcId="{5D6BE471-892D-45B0-AC50-A724A1A3EFB2}" destId="{9E7D95F5-FDF1-4D77-90C6-3208867B59DD}" srcOrd="0" destOrd="0" presId="urn:microsoft.com/office/officeart/2005/8/layout/StepDownProcess"/>
    <dgm:cxn modelId="{2E95150A-9609-48FB-ADD2-53400AAF08CD}" type="presOf" srcId="{F9EE27ED-E066-4377-AD61-E295BF5EE0AE}" destId="{B5DC2198-09D3-4DF9-BFBC-637934A0DFA6}" srcOrd="0" destOrd="0" presId="urn:microsoft.com/office/officeart/2005/8/layout/StepDownProcess"/>
    <dgm:cxn modelId="{B9ED3C0B-9273-48EF-B357-156D1B7E1D6D}" type="presOf" srcId="{3B1E615C-F0E3-41AF-9E7F-A4CA0B149E39}" destId="{9E7D95F5-FDF1-4D77-90C6-3208867B59DD}" srcOrd="0" destOrd="2" presId="urn:microsoft.com/office/officeart/2005/8/layout/StepDownProcess"/>
    <dgm:cxn modelId="{838EF21D-BF67-43E9-A053-00465D135101}" type="presOf" srcId="{38A3B14E-9196-4445-A07E-EEAEF208C03F}" destId="{D9F698C6-9335-4EEC-A097-0139AFBA3991}" srcOrd="0" destOrd="0" presId="urn:microsoft.com/office/officeart/2005/8/layout/StepDownProcess"/>
    <dgm:cxn modelId="{0F38B920-870E-482E-AB3C-3D2E95938645}" type="presOf" srcId="{5A6A2528-65ED-4394-BAB8-7BB7829EB642}" destId="{61311871-3E96-429E-B7F7-DA597C0464CB}" srcOrd="0" destOrd="0" presId="urn:microsoft.com/office/officeart/2005/8/layout/StepDownProcess"/>
    <dgm:cxn modelId="{9AF8152A-C347-4C90-945D-A4AB4F0D9C95}" srcId="{E94147E3-712F-440A-9385-60B3A446ED56}" destId="{77D829E1-B825-456A-A63D-57CF304A0D5B}" srcOrd="0" destOrd="0" parTransId="{65A9D218-3C5E-41DB-A95D-FFDF6FB0493E}" sibTransId="{D78A1404-B911-440B-A230-01A9A12727FF}"/>
    <dgm:cxn modelId="{69463233-045E-4191-9234-A812093D2745}" type="presOf" srcId="{F4DBE695-DCE0-4658-836D-089AE3DC8C72}" destId="{9E7D95F5-FDF1-4D77-90C6-3208867B59DD}" srcOrd="0" destOrd="1" presId="urn:microsoft.com/office/officeart/2005/8/layout/StepDownProcess"/>
    <dgm:cxn modelId="{10A0483B-72BF-40AE-925C-30844F07894C}" srcId="{793FDE32-AAB6-4DEF-8E53-786922561B3E}" destId="{5A6A2528-65ED-4394-BAB8-7BB7829EB642}" srcOrd="2" destOrd="0" parTransId="{F1D4A3D0-055D-4061-82D2-4C1C2A36A3AC}" sibTransId="{68394C81-A65A-449F-ABAF-351ED0589BC8}"/>
    <dgm:cxn modelId="{A29B4864-393B-4D71-BAC5-611F708942A6}" srcId="{793FDE32-AAB6-4DEF-8E53-786922561B3E}" destId="{E94147E3-712F-440A-9385-60B3A446ED56}" srcOrd="0" destOrd="0" parTransId="{410ABF57-5521-4DAA-8855-CE400959D8D4}" sibTransId="{C139E3FF-7BC5-4070-A38D-CAEA0D278312}"/>
    <dgm:cxn modelId="{2CC2C146-A7E8-45AD-B849-6E2135B2C1C2}" srcId="{793FDE32-AAB6-4DEF-8E53-786922561B3E}" destId="{F9EE27ED-E066-4377-AD61-E295BF5EE0AE}" srcOrd="1" destOrd="0" parTransId="{61E09E19-04CA-4A40-AB47-18DC2604FB92}" sibTransId="{E49694DD-BC70-48AE-8053-B2C878B6AFB0}"/>
    <dgm:cxn modelId="{A5F4664E-BD2E-4E30-A5A0-408645D50269}" type="presOf" srcId="{B4D77F63-BC67-4852-9272-E0329DAE0C1C}" destId="{D9F698C6-9335-4EEC-A097-0139AFBA3991}" srcOrd="0" destOrd="1" presId="urn:microsoft.com/office/officeart/2005/8/layout/StepDownProcess"/>
    <dgm:cxn modelId="{1342AA58-B1F1-4F95-BCEA-CAAD087B4307}" srcId="{E94147E3-712F-440A-9385-60B3A446ED56}" destId="{A4CAD8E6-39B8-441F-946C-EFBE8648BE59}" srcOrd="1" destOrd="0" parTransId="{9A2C364B-7006-4F4D-AB32-BDBB9885C538}" sibTransId="{7E3AD8F5-86B7-4E2C-BFED-386FB5CEED0A}"/>
    <dgm:cxn modelId="{6E16E78C-3F3F-407D-B57C-44E8914824E3}" type="presOf" srcId="{793FDE32-AAB6-4DEF-8E53-786922561B3E}" destId="{09EEA8FA-427A-4AA6-8FD3-6162018A9646}" srcOrd="0" destOrd="0" presId="urn:microsoft.com/office/officeart/2005/8/layout/StepDownProcess"/>
    <dgm:cxn modelId="{4BCA20B3-559D-42A3-A192-CE1C0017D106}" type="presOf" srcId="{A4CAD8E6-39B8-441F-946C-EFBE8648BE59}" destId="{1BDCDEB8-5E05-42A6-8DD1-E8E96D9B453F}" srcOrd="0" destOrd="1" presId="urn:microsoft.com/office/officeart/2005/8/layout/StepDownProcess"/>
    <dgm:cxn modelId="{61B3F2B5-ADEF-4741-8E58-54D531AD4436}" srcId="{5A6A2528-65ED-4394-BAB8-7BB7829EB642}" destId="{5D6BE471-892D-45B0-AC50-A724A1A3EFB2}" srcOrd="0" destOrd="0" parTransId="{1FF1FE53-4B05-4F8D-8ECA-6CB3E7186793}" sibTransId="{143A2142-AB5F-4B27-B798-A5D6E73F6A0F}"/>
    <dgm:cxn modelId="{77517CB6-62C9-4465-A47C-71329CE0AAC5}" srcId="{F9EE27ED-E066-4377-AD61-E295BF5EE0AE}" destId="{B4D77F63-BC67-4852-9272-E0329DAE0C1C}" srcOrd="1" destOrd="0" parTransId="{2A40EC85-D85A-4C4D-A8ED-DA55914458C1}" sibTransId="{DE7201AF-440A-44B6-B7C4-EC09A36DDE17}"/>
    <dgm:cxn modelId="{A1F985C8-B228-4D99-ABCF-9886EA2E8CE2}" srcId="{5A6A2528-65ED-4394-BAB8-7BB7829EB642}" destId="{3B1E615C-F0E3-41AF-9E7F-A4CA0B149E39}" srcOrd="2" destOrd="0" parTransId="{328E06CC-59D5-4438-85F7-23B3C47F0195}" sibTransId="{6C4E9FD4-AAD3-45FD-86D4-20C68BCC6A08}"/>
    <dgm:cxn modelId="{212217D9-A45F-456A-A15D-0DF0D0FF0A3E}" srcId="{F9EE27ED-E066-4377-AD61-E295BF5EE0AE}" destId="{4C8B3688-D1F8-4D16-9ED5-B4569666D831}" srcOrd="2" destOrd="0" parTransId="{8BE13F0A-CB78-45D9-AC6D-58BFE36A0627}" sibTransId="{418A5FB3-D536-416B-988C-4025D4A839EE}"/>
    <dgm:cxn modelId="{5EBDD4DE-BFD4-46D4-B37D-CC1535972486}" type="presOf" srcId="{4C8B3688-D1F8-4D16-9ED5-B4569666D831}" destId="{D9F698C6-9335-4EEC-A097-0139AFBA3991}" srcOrd="0" destOrd="2" presId="urn:microsoft.com/office/officeart/2005/8/layout/StepDownProcess"/>
    <dgm:cxn modelId="{19D0EEEA-0BC8-4E0F-B26F-BCD53720B71B}" type="presOf" srcId="{E94147E3-712F-440A-9385-60B3A446ED56}" destId="{D6055FFA-73AC-419B-A614-F5C7013F8CF5}" srcOrd="0" destOrd="0" presId="urn:microsoft.com/office/officeart/2005/8/layout/StepDownProcess"/>
    <dgm:cxn modelId="{49CB51F5-3642-445E-9B8A-A50E3491834F}" srcId="{F9EE27ED-E066-4377-AD61-E295BF5EE0AE}" destId="{38A3B14E-9196-4445-A07E-EEAEF208C03F}" srcOrd="0" destOrd="0" parTransId="{425CB67A-CF29-4626-86EB-886DF18AFF17}" sibTransId="{4252F29E-7146-4E63-A0BD-D617A04876BF}"/>
    <dgm:cxn modelId="{DA181CF7-72C5-4CB3-8FC5-3847C879AF7F}" srcId="{5A6A2528-65ED-4394-BAB8-7BB7829EB642}" destId="{F4DBE695-DCE0-4658-836D-089AE3DC8C72}" srcOrd="1" destOrd="0" parTransId="{F2FF1E4C-6299-4980-9C21-03A2848F6BAF}" sibTransId="{5012E676-D06D-40D3-AEA3-82AB51F00C89}"/>
    <dgm:cxn modelId="{CFB3F4BA-4257-4B56-BAA7-430A026D6330}" type="presParOf" srcId="{09EEA8FA-427A-4AA6-8FD3-6162018A9646}" destId="{5CC02063-5A07-4ECA-A1F5-E88F25346670}" srcOrd="0" destOrd="0" presId="urn:microsoft.com/office/officeart/2005/8/layout/StepDownProcess"/>
    <dgm:cxn modelId="{D19702D1-DF18-4C6D-A9F1-C3FC830972E9}" type="presParOf" srcId="{5CC02063-5A07-4ECA-A1F5-E88F25346670}" destId="{90AA5156-30E9-4E02-BD25-0F47EF5F0C96}" srcOrd="0" destOrd="0" presId="urn:microsoft.com/office/officeart/2005/8/layout/StepDownProcess"/>
    <dgm:cxn modelId="{B7B1E0E1-9D14-4B87-973C-A5A05442E3E3}" type="presParOf" srcId="{5CC02063-5A07-4ECA-A1F5-E88F25346670}" destId="{D6055FFA-73AC-419B-A614-F5C7013F8CF5}" srcOrd="1" destOrd="0" presId="urn:microsoft.com/office/officeart/2005/8/layout/StepDownProcess"/>
    <dgm:cxn modelId="{20EFB05F-E363-45BE-9384-E235B7BF7AFE}" type="presParOf" srcId="{5CC02063-5A07-4ECA-A1F5-E88F25346670}" destId="{1BDCDEB8-5E05-42A6-8DD1-E8E96D9B453F}" srcOrd="2" destOrd="0" presId="urn:microsoft.com/office/officeart/2005/8/layout/StepDownProcess"/>
    <dgm:cxn modelId="{AC8EB12F-1690-45EE-8A2E-6D84C2EB7538}" type="presParOf" srcId="{09EEA8FA-427A-4AA6-8FD3-6162018A9646}" destId="{9EFB9A13-926E-43F3-9D46-86F5587F9594}" srcOrd="1" destOrd="0" presId="urn:microsoft.com/office/officeart/2005/8/layout/StepDownProcess"/>
    <dgm:cxn modelId="{4036DE84-63E1-4591-B734-CA2D0628EA1B}" type="presParOf" srcId="{09EEA8FA-427A-4AA6-8FD3-6162018A9646}" destId="{0F22A813-0CDE-4B04-8970-3694D4A3E52A}" srcOrd="2" destOrd="0" presId="urn:microsoft.com/office/officeart/2005/8/layout/StepDownProcess"/>
    <dgm:cxn modelId="{8AC21168-6CD6-4DDA-A90E-6770870730FC}" type="presParOf" srcId="{0F22A813-0CDE-4B04-8970-3694D4A3E52A}" destId="{4059E747-7AA3-499D-B781-AAAF050BFFC9}" srcOrd="0" destOrd="0" presId="urn:microsoft.com/office/officeart/2005/8/layout/StepDownProcess"/>
    <dgm:cxn modelId="{D5B994CE-874C-475E-944B-C4952251C7B8}" type="presParOf" srcId="{0F22A813-0CDE-4B04-8970-3694D4A3E52A}" destId="{B5DC2198-09D3-4DF9-BFBC-637934A0DFA6}" srcOrd="1" destOrd="0" presId="urn:microsoft.com/office/officeart/2005/8/layout/StepDownProcess"/>
    <dgm:cxn modelId="{127EEA00-A42A-4EA0-819A-0D6225EBC7BD}" type="presParOf" srcId="{0F22A813-0CDE-4B04-8970-3694D4A3E52A}" destId="{D9F698C6-9335-4EEC-A097-0139AFBA3991}" srcOrd="2" destOrd="0" presId="urn:microsoft.com/office/officeart/2005/8/layout/StepDownProcess"/>
    <dgm:cxn modelId="{3686C68B-8BED-4FA9-9F6F-CA77E68E43B2}" type="presParOf" srcId="{09EEA8FA-427A-4AA6-8FD3-6162018A9646}" destId="{446C3EB7-FEE6-4025-9DB4-C0A4C5C5BCC9}" srcOrd="3" destOrd="0" presId="urn:microsoft.com/office/officeart/2005/8/layout/StepDownProcess"/>
    <dgm:cxn modelId="{07863A7A-94C9-47E9-85CE-CC53271B069E}" type="presParOf" srcId="{09EEA8FA-427A-4AA6-8FD3-6162018A9646}" destId="{C794A8C1-B140-432C-BBC9-315570D0A08A}" srcOrd="4" destOrd="0" presId="urn:microsoft.com/office/officeart/2005/8/layout/StepDownProcess"/>
    <dgm:cxn modelId="{7604B9D8-EBD5-49A3-A4C1-7AA6619B54B5}" type="presParOf" srcId="{C794A8C1-B140-432C-BBC9-315570D0A08A}" destId="{61311871-3E96-429E-B7F7-DA597C0464CB}" srcOrd="0" destOrd="0" presId="urn:microsoft.com/office/officeart/2005/8/layout/StepDownProcess"/>
    <dgm:cxn modelId="{52A688A0-4DD4-45EF-A1E4-F0F00E118999}" type="presParOf" srcId="{C794A8C1-B140-432C-BBC9-315570D0A08A}" destId="{9E7D95F5-FDF1-4D77-90C6-3208867B59D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FDE32-AAB6-4DEF-8E53-786922561B3E}"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E94147E3-712F-440A-9385-60B3A446ED56}">
      <dgm:prSet phldrT="[Text]"/>
      <dgm:spPr/>
      <dgm:t>
        <a:bodyPr/>
        <a:lstStyle/>
        <a:p>
          <a:r>
            <a:rPr lang="en-US" dirty="0"/>
            <a:t>Shared Code</a:t>
          </a:r>
        </a:p>
      </dgm:t>
    </dgm:pt>
    <dgm:pt modelId="{410ABF57-5521-4DAA-8855-CE400959D8D4}" type="parTrans" cxnId="{A29B4864-393B-4D71-BAC5-611F708942A6}">
      <dgm:prSet/>
      <dgm:spPr/>
      <dgm:t>
        <a:bodyPr/>
        <a:lstStyle/>
        <a:p>
          <a:endParaRPr lang="en-US"/>
        </a:p>
      </dgm:t>
    </dgm:pt>
    <dgm:pt modelId="{C139E3FF-7BC5-4070-A38D-CAEA0D278312}" type="sibTrans" cxnId="{A29B4864-393B-4D71-BAC5-611F708942A6}">
      <dgm:prSet/>
      <dgm:spPr/>
      <dgm:t>
        <a:bodyPr/>
        <a:lstStyle/>
        <a:p>
          <a:endParaRPr lang="en-US"/>
        </a:p>
      </dgm:t>
    </dgm:pt>
    <dgm:pt modelId="{77D829E1-B825-456A-A63D-57CF304A0D5B}">
      <dgm:prSet phldrT="[Text]"/>
      <dgm:spPr/>
      <dgm:t>
        <a:bodyPr/>
        <a:lstStyle/>
        <a:p>
          <a:r>
            <a:rPr lang="en-US" dirty="0"/>
            <a:t>Lunar Model developers</a:t>
          </a:r>
        </a:p>
      </dgm:t>
    </dgm:pt>
    <dgm:pt modelId="{65A9D218-3C5E-41DB-A95D-FFDF6FB0493E}" type="parTrans" cxnId="{9AF8152A-C347-4C90-945D-A4AB4F0D9C95}">
      <dgm:prSet/>
      <dgm:spPr/>
      <dgm:t>
        <a:bodyPr/>
        <a:lstStyle/>
        <a:p>
          <a:endParaRPr lang="en-US"/>
        </a:p>
      </dgm:t>
    </dgm:pt>
    <dgm:pt modelId="{D78A1404-B911-440B-A230-01A9A12727FF}" type="sibTrans" cxnId="{9AF8152A-C347-4C90-945D-A4AB4F0D9C95}">
      <dgm:prSet/>
      <dgm:spPr/>
      <dgm:t>
        <a:bodyPr/>
        <a:lstStyle/>
        <a:p>
          <a:endParaRPr lang="en-US"/>
        </a:p>
      </dgm:t>
    </dgm:pt>
    <dgm:pt modelId="{F9EE27ED-E066-4377-AD61-E295BF5EE0AE}">
      <dgm:prSet phldrT="[Text]"/>
      <dgm:spPr/>
      <dgm:t>
        <a:bodyPr/>
        <a:lstStyle/>
        <a:p>
          <a:r>
            <a:rPr lang="en-US" dirty="0"/>
            <a:t>Pseudo-code</a:t>
          </a:r>
        </a:p>
      </dgm:t>
    </dgm:pt>
    <dgm:pt modelId="{61E09E19-04CA-4A40-AB47-18DC2604FB92}" type="parTrans" cxnId="{2CC2C146-A7E8-45AD-B849-6E2135B2C1C2}">
      <dgm:prSet/>
      <dgm:spPr/>
      <dgm:t>
        <a:bodyPr/>
        <a:lstStyle/>
        <a:p>
          <a:endParaRPr lang="en-US"/>
        </a:p>
      </dgm:t>
    </dgm:pt>
    <dgm:pt modelId="{E49694DD-BC70-48AE-8053-B2C878B6AFB0}" type="sibTrans" cxnId="{2CC2C146-A7E8-45AD-B849-6E2135B2C1C2}">
      <dgm:prSet/>
      <dgm:spPr/>
      <dgm:t>
        <a:bodyPr/>
        <a:lstStyle/>
        <a:p>
          <a:endParaRPr lang="en-US"/>
        </a:p>
      </dgm:t>
    </dgm:pt>
    <dgm:pt modelId="{38A3B14E-9196-4445-A07E-EEAEF208C03F}">
      <dgm:prSet phldrT="[Text]"/>
      <dgm:spPr/>
      <dgm:t>
        <a:bodyPr/>
        <a:lstStyle/>
        <a:p>
          <a:r>
            <a:rPr lang="en-US" dirty="0"/>
            <a:t>Lunar Model Developers</a:t>
          </a:r>
        </a:p>
      </dgm:t>
    </dgm:pt>
    <dgm:pt modelId="{425CB67A-CF29-4626-86EB-886DF18AFF17}" type="parTrans" cxnId="{49CB51F5-3642-445E-9B8A-A50E3491834F}">
      <dgm:prSet/>
      <dgm:spPr/>
      <dgm:t>
        <a:bodyPr/>
        <a:lstStyle/>
        <a:p>
          <a:endParaRPr lang="en-US"/>
        </a:p>
      </dgm:t>
    </dgm:pt>
    <dgm:pt modelId="{4252F29E-7146-4E63-A0BD-D617A04876BF}" type="sibTrans" cxnId="{49CB51F5-3642-445E-9B8A-A50E3491834F}">
      <dgm:prSet/>
      <dgm:spPr/>
      <dgm:t>
        <a:bodyPr/>
        <a:lstStyle/>
        <a:p>
          <a:endParaRPr lang="en-US"/>
        </a:p>
      </dgm:t>
    </dgm:pt>
    <dgm:pt modelId="{5A6A2528-65ED-4394-BAB8-7BB7829EB642}">
      <dgm:prSet phldrT="[Text]" custT="1"/>
      <dgm:spPr/>
      <dgm:t>
        <a:bodyPr/>
        <a:lstStyle/>
        <a:p>
          <a:r>
            <a:rPr lang="en-US" sz="2400" dirty="0"/>
            <a:t>Open-Source</a:t>
          </a:r>
        </a:p>
      </dgm:t>
    </dgm:pt>
    <dgm:pt modelId="{F1D4A3D0-055D-4061-82D2-4C1C2A36A3AC}" type="parTrans" cxnId="{10A0483B-72BF-40AE-925C-30844F07894C}">
      <dgm:prSet/>
      <dgm:spPr/>
      <dgm:t>
        <a:bodyPr/>
        <a:lstStyle/>
        <a:p>
          <a:endParaRPr lang="en-US"/>
        </a:p>
      </dgm:t>
    </dgm:pt>
    <dgm:pt modelId="{68394C81-A65A-449F-ABAF-351ED0589BC8}" type="sibTrans" cxnId="{10A0483B-72BF-40AE-925C-30844F07894C}">
      <dgm:prSet/>
      <dgm:spPr/>
      <dgm:t>
        <a:bodyPr/>
        <a:lstStyle/>
        <a:p>
          <a:endParaRPr lang="en-US"/>
        </a:p>
      </dgm:t>
    </dgm:pt>
    <dgm:pt modelId="{5D6BE471-892D-45B0-AC50-A724A1A3EFB2}">
      <dgm:prSet phldrT="[Text]"/>
      <dgm:spPr/>
      <dgm:t>
        <a:bodyPr/>
        <a:lstStyle/>
        <a:p>
          <a:endParaRPr lang="en-US" dirty="0"/>
        </a:p>
      </dgm:t>
    </dgm:pt>
    <dgm:pt modelId="{1FF1FE53-4B05-4F8D-8ECA-6CB3E7186793}" type="parTrans" cxnId="{61B3F2B5-ADEF-4741-8E58-54D531AD4436}">
      <dgm:prSet/>
      <dgm:spPr/>
      <dgm:t>
        <a:bodyPr/>
        <a:lstStyle/>
        <a:p>
          <a:endParaRPr lang="en-US"/>
        </a:p>
      </dgm:t>
    </dgm:pt>
    <dgm:pt modelId="{143A2142-AB5F-4B27-B798-A5D6E73F6A0F}" type="sibTrans" cxnId="{61B3F2B5-ADEF-4741-8E58-54D531AD4436}">
      <dgm:prSet/>
      <dgm:spPr/>
      <dgm:t>
        <a:bodyPr/>
        <a:lstStyle/>
        <a:p>
          <a:endParaRPr lang="en-US"/>
        </a:p>
      </dgm:t>
    </dgm:pt>
    <dgm:pt modelId="{A4CAD8E6-39B8-441F-946C-EFBE8648BE59}">
      <dgm:prSet phldrT="[Text]"/>
      <dgm:spPr/>
      <dgm:t>
        <a:bodyPr/>
        <a:lstStyle/>
        <a:p>
          <a:endParaRPr lang="en-US" dirty="0"/>
        </a:p>
      </dgm:t>
    </dgm:pt>
    <dgm:pt modelId="{9A2C364B-7006-4F4D-AB32-BDBB9885C538}" type="parTrans" cxnId="{1342AA58-B1F1-4F95-BCEA-CAAD087B4307}">
      <dgm:prSet/>
      <dgm:spPr/>
      <dgm:t>
        <a:bodyPr/>
        <a:lstStyle/>
        <a:p>
          <a:endParaRPr lang="en-US"/>
        </a:p>
      </dgm:t>
    </dgm:pt>
    <dgm:pt modelId="{7E3AD8F5-86B7-4E2C-BFED-386FB5CEED0A}" type="sibTrans" cxnId="{1342AA58-B1F1-4F95-BCEA-CAAD087B4307}">
      <dgm:prSet/>
      <dgm:spPr/>
      <dgm:t>
        <a:bodyPr/>
        <a:lstStyle/>
        <a:p>
          <a:endParaRPr lang="en-US"/>
        </a:p>
      </dgm:t>
    </dgm:pt>
    <dgm:pt modelId="{B4D77F63-BC67-4852-9272-E0329DAE0C1C}">
      <dgm:prSet phldrT="[Text]"/>
      <dgm:spPr/>
      <dgm:t>
        <a:bodyPr/>
        <a:lstStyle/>
        <a:p>
          <a:r>
            <a:rPr lang="en-US" dirty="0"/>
            <a:t>Implementation stakeholders</a:t>
          </a:r>
        </a:p>
      </dgm:t>
    </dgm:pt>
    <dgm:pt modelId="{2A40EC85-D85A-4C4D-A8ED-DA55914458C1}" type="parTrans" cxnId="{77517CB6-62C9-4465-A47C-71329CE0AAC5}">
      <dgm:prSet/>
      <dgm:spPr/>
      <dgm:t>
        <a:bodyPr/>
        <a:lstStyle/>
        <a:p>
          <a:endParaRPr lang="en-US"/>
        </a:p>
      </dgm:t>
    </dgm:pt>
    <dgm:pt modelId="{DE7201AF-440A-44B6-B7C4-EC09A36DDE17}" type="sibTrans" cxnId="{77517CB6-62C9-4465-A47C-71329CE0AAC5}">
      <dgm:prSet/>
      <dgm:spPr/>
      <dgm:t>
        <a:bodyPr/>
        <a:lstStyle/>
        <a:p>
          <a:endParaRPr lang="en-US"/>
        </a:p>
      </dgm:t>
    </dgm:pt>
    <dgm:pt modelId="{4C8B3688-D1F8-4D16-9ED5-B4569666D831}">
      <dgm:prSet phldrT="[Text]"/>
      <dgm:spPr/>
      <dgm:t>
        <a:bodyPr/>
        <a:lstStyle/>
        <a:p>
          <a:endParaRPr lang="en-US" dirty="0"/>
        </a:p>
      </dgm:t>
    </dgm:pt>
    <dgm:pt modelId="{8BE13F0A-CB78-45D9-AC6D-58BFE36A0627}" type="parTrans" cxnId="{212217D9-A45F-456A-A15D-0DF0D0FF0A3E}">
      <dgm:prSet/>
      <dgm:spPr/>
      <dgm:t>
        <a:bodyPr/>
        <a:lstStyle/>
        <a:p>
          <a:endParaRPr lang="en-US"/>
        </a:p>
      </dgm:t>
    </dgm:pt>
    <dgm:pt modelId="{418A5FB3-D536-416B-988C-4025D4A839EE}" type="sibTrans" cxnId="{212217D9-A45F-456A-A15D-0DF0D0FF0A3E}">
      <dgm:prSet/>
      <dgm:spPr/>
      <dgm:t>
        <a:bodyPr/>
        <a:lstStyle/>
        <a:p>
          <a:endParaRPr lang="en-US"/>
        </a:p>
      </dgm:t>
    </dgm:pt>
    <dgm:pt modelId="{F4DBE695-DCE0-4658-836D-089AE3DC8C72}">
      <dgm:prSet phldrT="[Text]"/>
      <dgm:spPr/>
      <dgm:t>
        <a:bodyPr/>
        <a:lstStyle/>
        <a:p>
          <a:r>
            <a:rPr lang="en-US" dirty="0"/>
            <a:t>Open-Source (Python)</a:t>
          </a:r>
        </a:p>
      </dgm:t>
    </dgm:pt>
    <dgm:pt modelId="{F2FF1E4C-6299-4980-9C21-03A2848F6BAF}" type="parTrans" cxnId="{DA181CF7-72C5-4CB3-8FC5-3847C879AF7F}">
      <dgm:prSet/>
      <dgm:spPr/>
      <dgm:t>
        <a:bodyPr/>
        <a:lstStyle/>
        <a:p>
          <a:endParaRPr lang="en-US"/>
        </a:p>
      </dgm:t>
    </dgm:pt>
    <dgm:pt modelId="{5012E676-D06D-40D3-AEA3-82AB51F00C89}" type="sibTrans" cxnId="{DA181CF7-72C5-4CB3-8FC5-3847C879AF7F}">
      <dgm:prSet/>
      <dgm:spPr/>
      <dgm:t>
        <a:bodyPr/>
        <a:lstStyle/>
        <a:p>
          <a:endParaRPr lang="en-US"/>
        </a:p>
      </dgm:t>
    </dgm:pt>
    <dgm:pt modelId="{3B1E615C-F0E3-41AF-9E7F-A4CA0B149E39}">
      <dgm:prSet phldrT="[Text]"/>
      <dgm:spPr/>
      <dgm:t>
        <a:bodyPr/>
        <a:lstStyle/>
        <a:p>
          <a:r>
            <a:rPr lang="en-US" dirty="0"/>
            <a:t>Publish</a:t>
          </a:r>
        </a:p>
      </dgm:t>
    </dgm:pt>
    <dgm:pt modelId="{328E06CC-59D5-4438-85F7-23B3C47F0195}" type="parTrans" cxnId="{A1F985C8-B228-4D99-ABCF-9886EA2E8CE2}">
      <dgm:prSet/>
      <dgm:spPr/>
      <dgm:t>
        <a:bodyPr/>
        <a:lstStyle/>
        <a:p>
          <a:endParaRPr lang="en-US"/>
        </a:p>
      </dgm:t>
    </dgm:pt>
    <dgm:pt modelId="{6C4E9FD4-AAD3-45FD-86D4-20C68BCC6A08}" type="sibTrans" cxnId="{A1F985C8-B228-4D99-ABCF-9886EA2E8CE2}">
      <dgm:prSet/>
      <dgm:spPr/>
      <dgm:t>
        <a:bodyPr/>
        <a:lstStyle/>
        <a:p>
          <a:endParaRPr lang="en-US"/>
        </a:p>
      </dgm:t>
    </dgm:pt>
    <dgm:pt modelId="{09EEA8FA-427A-4AA6-8FD3-6162018A9646}" type="pres">
      <dgm:prSet presAssocID="{793FDE32-AAB6-4DEF-8E53-786922561B3E}" presName="rootnode" presStyleCnt="0">
        <dgm:presLayoutVars>
          <dgm:chMax/>
          <dgm:chPref/>
          <dgm:dir/>
          <dgm:animLvl val="lvl"/>
        </dgm:presLayoutVars>
      </dgm:prSet>
      <dgm:spPr/>
    </dgm:pt>
    <dgm:pt modelId="{5CC02063-5A07-4ECA-A1F5-E88F25346670}" type="pres">
      <dgm:prSet presAssocID="{E94147E3-712F-440A-9385-60B3A446ED56}" presName="composite" presStyleCnt="0"/>
      <dgm:spPr/>
    </dgm:pt>
    <dgm:pt modelId="{90AA5156-30E9-4E02-BD25-0F47EF5F0C96}" type="pres">
      <dgm:prSet presAssocID="{E94147E3-712F-440A-9385-60B3A446ED56}" presName="bentUpArrow1" presStyleLbl="alignImgPlace1" presStyleIdx="0" presStyleCnt="2"/>
      <dgm:spPr/>
    </dgm:pt>
    <dgm:pt modelId="{D6055FFA-73AC-419B-A614-F5C7013F8CF5}" type="pres">
      <dgm:prSet presAssocID="{E94147E3-712F-440A-9385-60B3A446ED56}" presName="ParentText" presStyleLbl="node1" presStyleIdx="0" presStyleCnt="3">
        <dgm:presLayoutVars>
          <dgm:chMax val="1"/>
          <dgm:chPref val="1"/>
          <dgm:bulletEnabled val="1"/>
        </dgm:presLayoutVars>
      </dgm:prSet>
      <dgm:spPr/>
    </dgm:pt>
    <dgm:pt modelId="{1BDCDEB8-5E05-42A6-8DD1-E8E96D9B453F}" type="pres">
      <dgm:prSet presAssocID="{E94147E3-712F-440A-9385-60B3A446ED56}" presName="ChildText" presStyleLbl="revTx" presStyleIdx="0" presStyleCnt="3">
        <dgm:presLayoutVars>
          <dgm:chMax val="0"/>
          <dgm:chPref val="0"/>
          <dgm:bulletEnabled val="1"/>
        </dgm:presLayoutVars>
      </dgm:prSet>
      <dgm:spPr/>
    </dgm:pt>
    <dgm:pt modelId="{9EFB9A13-926E-43F3-9D46-86F5587F9594}" type="pres">
      <dgm:prSet presAssocID="{C139E3FF-7BC5-4070-A38D-CAEA0D278312}" presName="sibTrans" presStyleCnt="0"/>
      <dgm:spPr/>
    </dgm:pt>
    <dgm:pt modelId="{0F22A813-0CDE-4B04-8970-3694D4A3E52A}" type="pres">
      <dgm:prSet presAssocID="{F9EE27ED-E066-4377-AD61-E295BF5EE0AE}" presName="composite" presStyleCnt="0"/>
      <dgm:spPr/>
    </dgm:pt>
    <dgm:pt modelId="{4059E747-7AA3-499D-B781-AAAF050BFFC9}" type="pres">
      <dgm:prSet presAssocID="{F9EE27ED-E066-4377-AD61-E295BF5EE0AE}" presName="bentUpArrow1" presStyleLbl="alignImgPlace1" presStyleIdx="1" presStyleCnt="2"/>
      <dgm:spPr/>
    </dgm:pt>
    <dgm:pt modelId="{B5DC2198-09D3-4DF9-BFBC-637934A0DFA6}" type="pres">
      <dgm:prSet presAssocID="{F9EE27ED-E066-4377-AD61-E295BF5EE0AE}" presName="ParentText" presStyleLbl="node1" presStyleIdx="1" presStyleCnt="3">
        <dgm:presLayoutVars>
          <dgm:chMax val="1"/>
          <dgm:chPref val="1"/>
          <dgm:bulletEnabled val="1"/>
        </dgm:presLayoutVars>
      </dgm:prSet>
      <dgm:spPr/>
    </dgm:pt>
    <dgm:pt modelId="{D9F698C6-9335-4EEC-A097-0139AFBA3991}" type="pres">
      <dgm:prSet presAssocID="{F9EE27ED-E066-4377-AD61-E295BF5EE0AE}" presName="ChildText" presStyleLbl="revTx" presStyleIdx="1" presStyleCnt="3">
        <dgm:presLayoutVars>
          <dgm:chMax val="0"/>
          <dgm:chPref val="0"/>
          <dgm:bulletEnabled val="1"/>
        </dgm:presLayoutVars>
      </dgm:prSet>
      <dgm:spPr/>
    </dgm:pt>
    <dgm:pt modelId="{446C3EB7-FEE6-4025-9DB4-C0A4C5C5BCC9}" type="pres">
      <dgm:prSet presAssocID="{E49694DD-BC70-48AE-8053-B2C878B6AFB0}" presName="sibTrans" presStyleCnt="0"/>
      <dgm:spPr/>
    </dgm:pt>
    <dgm:pt modelId="{C794A8C1-B140-432C-BBC9-315570D0A08A}" type="pres">
      <dgm:prSet presAssocID="{5A6A2528-65ED-4394-BAB8-7BB7829EB642}" presName="composite" presStyleCnt="0"/>
      <dgm:spPr/>
    </dgm:pt>
    <dgm:pt modelId="{61311871-3E96-429E-B7F7-DA597C0464CB}" type="pres">
      <dgm:prSet presAssocID="{5A6A2528-65ED-4394-BAB8-7BB7829EB642}" presName="ParentText" presStyleLbl="node1" presStyleIdx="2" presStyleCnt="3">
        <dgm:presLayoutVars>
          <dgm:chMax val="1"/>
          <dgm:chPref val="1"/>
          <dgm:bulletEnabled val="1"/>
        </dgm:presLayoutVars>
      </dgm:prSet>
      <dgm:spPr/>
    </dgm:pt>
    <dgm:pt modelId="{9E7D95F5-FDF1-4D77-90C6-3208867B59DD}" type="pres">
      <dgm:prSet presAssocID="{5A6A2528-65ED-4394-BAB8-7BB7829EB642}" presName="FinalChildText" presStyleLbl="revTx" presStyleIdx="2" presStyleCnt="3">
        <dgm:presLayoutVars>
          <dgm:chMax val="0"/>
          <dgm:chPref val="0"/>
          <dgm:bulletEnabled val="1"/>
        </dgm:presLayoutVars>
      </dgm:prSet>
      <dgm:spPr/>
    </dgm:pt>
  </dgm:ptLst>
  <dgm:cxnLst>
    <dgm:cxn modelId="{6A96D402-AD43-41A0-A945-6072CC776C77}" type="presOf" srcId="{77D829E1-B825-456A-A63D-57CF304A0D5B}" destId="{1BDCDEB8-5E05-42A6-8DD1-E8E96D9B453F}" srcOrd="0" destOrd="0" presId="urn:microsoft.com/office/officeart/2005/8/layout/StepDownProcess"/>
    <dgm:cxn modelId="{F7083E04-1326-4D9B-9D97-AA2398FC7519}" type="presOf" srcId="{5D6BE471-892D-45B0-AC50-A724A1A3EFB2}" destId="{9E7D95F5-FDF1-4D77-90C6-3208867B59DD}" srcOrd="0" destOrd="0" presId="urn:microsoft.com/office/officeart/2005/8/layout/StepDownProcess"/>
    <dgm:cxn modelId="{2E95150A-9609-48FB-ADD2-53400AAF08CD}" type="presOf" srcId="{F9EE27ED-E066-4377-AD61-E295BF5EE0AE}" destId="{B5DC2198-09D3-4DF9-BFBC-637934A0DFA6}" srcOrd="0" destOrd="0" presId="urn:microsoft.com/office/officeart/2005/8/layout/StepDownProcess"/>
    <dgm:cxn modelId="{B9ED3C0B-9273-48EF-B357-156D1B7E1D6D}" type="presOf" srcId="{3B1E615C-F0E3-41AF-9E7F-A4CA0B149E39}" destId="{9E7D95F5-FDF1-4D77-90C6-3208867B59DD}" srcOrd="0" destOrd="2" presId="urn:microsoft.com/office/officeart/2005/8/layout/StepDownProcess"/>
    <dgm:cxn modelId="{838EF21D-BF67-43E9-A053-00465D135101}" type="presOf" srcId="{38A3B14E-9196-4445-A07E-EEAEF208C03F}" destId="{D9F698C6-9335-4EEC-A097-0139AFBA3991}" srcOrd="0" destOrd="0" presId="urn:microsoft.com/office/officeart/2005/8/layout/StepDownProcess"/>
    <dgm:cxn modelId="{0F38B920-870E-482E-AB3C-3D2E95938645}" type="presOf" srcId="{5A6A2528-65ED-4394-BAB8-7BB7829EB642}" destId="{61311871-3E96-429E-B7F7-DA597C0464CB}" srcOrd="0" destOrd="0" presId="urn:microsoft.com/office/officeart/2005/8/layout/StepDownProcess"/>
    <dgm:cxn modelId="{9AF8152A-C347-4C90-945D-A4AB4F0D9C95}" srcId="{E94147E3-712F-440A-9385-60B3A446ED56}" destId="{77D829E1-B825-456A-A63D-57CF304A0D5B}" srcOrd="0" destOrd="0" parTransId="{65A9D218-3C5E-41DB-A95D-FFDF6FB0493E}" sibTransId="{D78A1404-B911-440B-A230-01A9A12727FF}"/>
    <dgm:cxn modelId="{69463233-045E-4191-9234-A812093D2745}" type="presOf" srcId="{F4DBE695-DCE0-4658-836D-089AE3DC8C72}" destId="{9E7D95F5-FDF1-4D77-90C6-3208867B59DD}" srcOrd="0" destOrd="1" presId="urn:microsoft.com/office/officeart/2005/8/layout/StepDownProcess"/>
    <dgm:cxn modelId="{10A0483B-72BF-40AE-925C-30844F07894C}" srcId="{793FDE32-AAB6-4DEF-8E53-786922561B3E}" destId="{5A6A2528-65ED-4394-BAB8-7BB7829EB642}" srcOrd="2" destOrd="0" parTransId="{F1D4A3D0-055D-4061-82D2-4C1C2A36A3AC}" sibTransId="{68394C81-A65A-449F-ABAF-351ED0589BC8}"/>
    <dgm:cxn modelId="{A29B4864-393B-4D71-BAC5-611F708942A6}" srcId="{793FDE32-AAB6-4DEF-8E53-786922561B3E}" destId="{E94147E3-712F-440A-9385-60B3A446ED56}" srcOrd="0" destOrd="0" parTransId="{410ABF57-5521-4DAA-8855-CE400959D8D4}" sibTransId="{C139E3FF-7BC5-4070-A38D-CAEA0D278312}"/>
    <dgm:cxn modelId="{2CC2C146-A7E8-45AD-B849-6E2135B2C1C2}" srcId="{793FDE32-AAB6-4DEF-8E53-786922561B3E}" destId="{F9EE27ED-E066-4377-AD61-E295BF5EE0AE}" srcOrd="1" destOrd="0" parTransId="{61E09E19-04CA-4A40-AB47-18DC2604FB92}" sibTransId="{E49694DD-BC70-48AE-8053-B2C878B6AFB0}"/>
    <dgm:cxn modelId="{A5F4664E-BD2E-4E30-A5A0-408645D50269}" type="presOf" srcId="{B4D77F63-BC67-4852-9272-E0329DAE0C1C}" destId="{D9F698C6-9335-4EEC-A097-0139AFBA3991}" srcOrd="0" destOrd="1" presId="urn:microsoft.com/office/officeart/2005/8/layout/StepDownProcess"/>
    <dgm:cxn modelId="{1342AA58-B1F1-4F95-BCEA-CAAD087B4307}" srcId="{E94147E3-712F-440A-9385-60B3A446ED56}" destId="{A4CAD8E6-39B8-441F-946C-EFBE8648BE59}" srcOrd="1" destOrd="0" parTransId="{9A2C364B-7006-4F4D-AB32-BDBB9885C538}" sibTransId="{7E3AD8F5-86B7-4E2C-BFED-386FB5CEED0A}"/>
    <dgm:cxn modelId="{6E16E78C-3F3F-407D-B57C-44E8914824E3}" type="presOf" srcId="{793FDE32-AAB6-4DEF-8E53-786922561B3E}" destId="{09EEA8FA-427A-4AA6-8FD3-6162018A9646}" srcOrd="0" destOrd="0" presId="urn:microsoft.com/office/officeart/2005/8/layout/StepDownProcess"/>
    <dgm:cxn modelId="{4BCA20B3-559D-42A3-A192-CE1C0017D106}" type="presOf" srcId="{A4CAD8E6-39B8-441F-946C-EFBE8648BE59}" destId="{1BDCDEB8-5E05-42A6-8DD1-E8E96D9B453F}" srcOrd="0" destOrd="1" presId="urn:microsoft.com/office/officeart/2005/8/layout/StepDownProcess"/>
    <dgm:cxn modelId="{61B3F2B5-ADEF-4741-8E58-54D531AD4436}" srcId="{5A6A2528-65ED-4394-BAB8-7BB7829EB642}" destId="{5D6BE471-892D-45B0-AC50-A724A1A3EFB2}" srcOrd="0" destOrd="0" parTransId="{1FF1FE53-4B05-4F8D-8ECA-6CB3E7186793}" sibTransId="{143A2142-AB5F-4B27-B798-A5D6E73F6A0F}"/>
    <dgm:cxn modelId="{77517CB6-62C9-4465-A47C-71329CE0AAC5}" srcId="{F9EE27ED-E066-4377-AD61-E295BF5EE0AE}" destId="{B4D77F63-BC67-4852-9272-E0329DAE0C1C}" srcOrd="1" destOrd="0" parTransId="{2A40EC85-D85A-4C4D-A8ED-DA55914458C1}" sibTransId="{DE7201AF-440A-44B6-B7C4-EC09A36DDE17}"/>
    <dgm:cxn modelId="{A1F985C8-B228-4D99-ABCF-9886EA2E8CE2}" srcId="{5A6A2528-65ED-4394-BAB8-7BB7829EB642}" destId="{3B1E615C-F0E3-41AF-9E7F-A4CA0B149E39}" srcOrd="2" destOrd="0" parTransId="{328E06CC-59D5-4438-85F7-23B3C47F0195}" sibTransId="{6C4E9FD4-AAD3-45FD-86D4-20C68BCC6A08}"/>
    <dgm:cxn modelId="{212217D9-A45F-456A-A15D-0DF0D0FF0A3E}" srcId="{F9EE27ED-E066-4377-AD61-E295BF5EE0AE}" destId="{4C8B3688-D1F8-4D16-9ED5-B4569666D831}" srcOrd="2" destOrd="0" parTransId="{8BE13F0A-CB78-45D9-AC6D-58BFE36A0627}" sibTransId="{418A5FB3-D536-416B-988C-4025D4A839EE}"/>
    <dgm:cxn modelId="{5EBDD4DE-BFD4-46D4-B37D-CC1535972486}" type="presOf" srcId="{4C8B3688-D1F8-4D16-9ED5-B4569666D831}" destId="{D9F698C6-9335-4EEC-A097-0139AFBA3991}" srcOrd="0" destOrd="2" presId="urn:microsoft.com/office/officeart/2005/8/layout/StepDownProcess"/>
    <dgm:cxn modelId="{19D0EEEA-0BC8-4E0F-B26F-BCD53720B71B}" type="presOf" srcId="{E94147E3-712F-440A-9385-60B3A446ED56}" destId="{D6055FFA-73AC-419B-A614-F5C7013F8CF5}" srcOrd="0" destOrd="0" presId="urn:microsoft.com/office/officeart/2005/8/layout/StepDownProcess"/>
    <dgm:cxn modelId="{49CB51F5-3642-445E-9B8A-A50E3491834F}" srcId="{F9EE27ED-E066-4377-AD61-E295BF5EE0AE}" destId="{38A3B14E-9196-4445-A07E-EEAEF208C03F}" srcOrd="0" destOrd="0" parTransId="{425CB67A-CF29-4626-86EB-886DF18AFF17}" sibTransId="{4252F29E-7146-4E63-A0BD-D617A04876BF}"/>
    <dgm:cxn modelId="{DA181CF7-72C5-4CB3-8FC5-3847C879AF7F}" srcId="{5A6A2528-65ED-4394-BAB8-7BB7829EB642}" destId="{F4DBE695-DCE0-4658-836D-089AE3DC8C72}" srcOrd="1" destOrd="0" parTransId="{F2FF1E4C-6299-4980-9C21-03A2848F6BAF}" sibTransId="{5012E676-D06D-40D3-AEA3-82AB51F00C89}"/>
    <dgm:cxn modelId="{CFB3F4BA-4257-4B56-BAA7-430A026D6330}" type="presParOf" srcId="{09EEA8FA-427A-4AA6-8FD3-6162018A9646}" destId="{5CC02063-5A07-4ECA-A1F5-E88F25346670}" srcOrd="0" destOrd="0" presId="urn:microsoft.com/office/officeart/2005/8/layout/StepDownProcess"/>
    <dgm:cxn modelId="{D19702D1-DF18-4C6D-A9F1-C3FC830972E9}" type="presParOf" srcId="{5CC02063-5A07-4ECA-A1F5-E88F25346670}" destId="{90AA5156-30E9-4E02-BD25-0F47EF5F0C96}" srcOrd="0" destOrd="0" presId="urn:microsoft.com/office/officeart/2005/8/layout/StepDownProcess"/>
    <dgm:cxn modelId="{B7B1E0E1-9D14-4B87-973C-A5A05442E3E3}" type="presParOf" srcId="{5CC02063-5A07-4ECA-A1F5-E88F25346670}" destId="{D6055FFA-73AC-419B-A614-F5C7013F8CF5}" srcOrd="1" destOrd="0" presId="urn:microsoft.com/office/officeart/2005/8/layout/StepDownProcess"/>
    <dgm:cxn modelId="{20EFB05F-E363-45BE-9384-E235B7BF7AFE}" type="presParOf" srcId="{5CC02063-5A07-4ECA-A1F5-E88F25346670}" destId="{1BDCDEB8-5E05-42A6-8DD1-E8E96D9B453F}" srcOrd="2" destOrd="0" presId="urn:microsoft.com/office/officeart/2005/8/layout/StepDownProcess"/>
    <dgm:cxn modelId="{AC8EB12F-1690-45EE-8A2E-6D84C2EB7538}" type="presParOf" srcId="{09EEA8FA-427A-4AA6-8FD3-6162018A9646}" destId="{9EFB9A13-926E-43F3-9D46-86F5587F9594}" srcOrd="1" destOrd="0" presId="urn:microsoft.com/office/officeart/2005/8/layout/StepDownProcess"/>
    <dgm:cxn modelId="{4036DE84-63E1-4591-B734-CA2D0628EA1B}" type="presParOf" srcId="{09EEA8FA-427A-4AA6-8FD3-6162018A9646}" destId="{0F22A813-0CDE-4B04-8970-3694D4A3E52A}" srcOrd="2" destOrd="0" presId="urn:microsoft.com/office/officeart/2005/8/layout/StepDownProcess"/>
    <dgm:cxn modelId="{8AC21168-6CD6-4DDA-A90E-6770870730FC}" type="presParOf" srcId="{0F22A813-0CDE-4B04-8970-3694D4A3E52A}" destId="{4059E747-7AA3-499D-B781-AAAF050BFFC9}" srcOrd="0" destOrd="0" presId="urn:microsoft.com/office/officeart/2005/8/layout/StepDownProcess"/>
    <dgm:cxn modelId="{D5B994CE-874C-475E-944B-C4952251C7B8}" type="presParOf" srcId="{0F22A813-0CDE-4B04-8970-3694D4A3E52A}" destId="{B5DC2198-09D3-4DF9-BFBC-637934A0DFA6}" srcOrd="1" destOrd="0" presId="urn:microsoft.com/office/officeart/2005/8/layout/StepDownProcess"/>
    <dgm:cxn modelId="{127EEA00-A42A-4EA0-819A-0D6225EBC7BD}" type="presParOf" srcId="{0F22A813-0CDE-4B04-8970-3694D4A3E52A}" destId="{D9F698C6-9335-4EEC-A097-0139AFBA3991}" srcOrd="2" destOrd="0" presId="urn:microsoft.com/office/officeart/2005/8/layout/StepDownProcess"/>
    <dgm:cxn modelId="{3686C68B-8BED-4FA9-9F6F-CA77E68E43B2}" type="presParOf" srcId="{09EEA8FA-427A-4AA6-8FD3-6162018A9646}" destId="{446C3EB7-FEE6-4025-9DB4-C0A4C5C5BCC9}" srcOrd="3" destOrd="0" presId="urn:microsoft.com/office/officeart/2005/8/layout/StepDownProcess"/>
    <dgm:cxn modelId="{07863A7A-94C9-47E9-85CE-CC53271B069E}" type="presParOf" srcId="{09EEA8FA-427A-4AA6-8FD3-6162018A9646}" destId="{C794A8C1-B140-432C-BBC9-315570D0A08A}" srcOrd="4" destOrd="0" presId="urn:microsoft.com/office/officeart/2005/8/layout/StepDownProcess"/>
    <dgm:cxn modelId="{7604B9D8-EBD5-49A3-A4C1-7AA6619B54B5}" type="presParOf" srcId="{C794A8C1-B140-432C-BBC9-315570D0A08A}" destId="{61311871-3E96-429E-B7F7-DA597C0464CB}" srcOrd="0" destOrd="0" presId="urn:microsoft.com/office/officeart/2005/8/layout/StepDownProcess"/>
    <dgm:cxn modelId="{52A688A0-4DD4-45EF-A1E4-F0F00E118999}" type="presParOf" srcId="{C794A8C1-B140-432C-BBC9-315570D0A08A}" destId="{9E7D95F5-FDF1-4D77-90C6-3208867B59D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A5156-30E9-4E02-BD25-0F47EF5F0C96}">
      <dsp:nvSpPr>
        <dsp:cNvPr id="0" name=""/>
        <dsp:cNvSpPr/>
      </dsp:nvSpPr>
      <dsp:spPr>
        <a:xfrm rot="5400000">
          <a:off x="283065" y="1601693"/>
          <a:ext cx="1065532" cy="1213070"/>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055FFA-73AC-419B-A614-F5C7013F8CF5}">
      <dsp:nvSpPr>
        <dsp:cNvPr id="0" name=""/>
        <dsp:cNvSpPr/>
      </dsp:nvSpPr>
      <dsp:spPr>
        <a:xfrm>
          <a:off x="763" y="420529"/>
          <a:ext cx="1793729" cy="1255552"/>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Algorithm</a:t>
          </a:r>
        </a:p>
      </dsp:txBody>
      <dsp:txXfrm>
        <a:off x="62065" y="481831"/>
        <a:ext cx="1671125" cy="1132948"/>
      </dsp:txXfrm>
    </dsp:sp>
    <dsp:sp modelId="{1BDCDEB8-5E05-42A6-8DD1-E8E96D9B453F}">
      <dsp:nvSpPr>
        <dsp:cNvPr id="0" name=""/>
        <dsp:cNvSpPr/>
      </dsp:nvSpPr>
      <dsp:spPr>
        <a:xfrm>
          <a:off x="1794493" y="540275"/>
          <a:ext cx="1304587" cy="101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Lunar Model developers</a:t>
          </a:r>
        </a:p>
        <a:p>
          <a:pPr marL="114300" lvl="1" indent="-114300" algn="l" defTabSz="533400">
            <a:lnSpc>
              <a:spcPct val="90000"/>
            </a:lnSpc>
            <a:spcBef>
              <a:spcPct val="0"/>
            </a:spcBef>
            <a:spcAft>
              <a:spcPct val="15000"/>
            </a:spcAft>
            <a:buChar char="•"/>
          </a:pPr>
          <a:endParaRPr lang="en-US" sz="1200" kern="1200" dirty="0"/>
        </a:p>
      </dsp:txBody>
      <dsp:txXfrm>
        <a:off x="1794493" y="540275"/>
        <a:ext cx="1304587" cy="1014792"/>
      </dsp:txXfrm>
    </dsp:sp>
    <dsp:sp modelId="{4059E747-7AA3-499D-B781-AAAF050BFFC9}">
      <dsp:nvSpPr>
        <dsp:cNvPr id="0" name=""/>
        <dsp:cNvSpPr/>
      </dsp:nvSpPr>
      <dsp:spPr>
        <a:xfrm rot="5400000">
          <a:off x="1770257" y="3012093"/>
          <a:ext cx="1065532" cy="1213070"/>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C2198-09D3-4DF9-BFBC-637934A0DFA6}">
      <dsp:nvSpPr>
        <dsp:cNvPr id="0" name=""/>
        <dsp:cNvSpPr/>
      </dsp:nvSpPr>
      <dsp:spPr>
        <a:xfrm>
          <a:off x="1487955" y="1830929"/>
          <a:ext cx="1793729" cy="1255552"/>
        </a:xfrm>
        <a:prstGeom prst="roundRect">
          <a:avLst>
            <a:gd name="adj" fmla="val 1667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Pseudo-Code</a:t>
          </a:r>
        </a:p>
      </dsp:txBody>
      <dsp:txXfrm>
        <a:off x="1549257" y="1892231"/>
        <a:ext cx="1671125" cy="1132948"/>
      </dsp:txXfrm>
    </dsp:sp>
    <dsp:sp modelId="{D9F698C6-9335-4EEC-A097-0139AFBA3991}">
      <dsp:nvSpPr>
        <dsp:cNvPr id="0" name=""/>
        <dsp:cNvSpPr/>
      </dsp:nvSpPr>
      <dsp:spPr>
        <a:xfrm>
          <a:off x="3281685" y="1950674"/>
          <a:ext cx="1304587" cy="101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Lunar Model Developers</a:t>
          </a:r>
        </a:p>
        <a:p>
          <a:pPr marL="114300" lvl="1" indent="-114300" algn="l" defTabSz="533400">
            <a:lnSpc>
              <a:spcPct val="90000"/>
            </a:lnSpc>
            <a:spcBef>
              <a:spcPct val="0"/>
            </a:spcBef>
            <a:spcAft>
              <a:spcPct val="15000"/>
            </a:spcAft>
            <a:buChar char="•"/>
          </a:pPr>
          <a:r>
            <a:rPr lang="en-US" sz="1200" kern="1200" dirty="0"/>
            <a:t>Implementation stakeholders</a:t>
          </a:r>
        </a:p>
        <a:p>
          <a:pPr marL="114300" lvl="1" indent="-114300" algn="l" defTabSz="533400">
            <a:lnSpc>
              <a:spcPct val="90000"/>
            </a:lnSpc>
            <a:spcBef>
              <a:spcPct val="0"/>
            </a:spcBef>
            <a:spcAft>
              <a:spcPct val="15000"/>
            </a:spcAft>
            <a:buChar char="•"/>
          </a:pPr>
          <a:endParaRPr lang="en-US" sz="1200" kern="1200" dirty="0"/>
        </a:p>
      </dsp:txBody>
      <dsp:txXfrm>
        <a:off x="3281685" y="1950674"/>
        <a:ext cx="1304587" cy="1014792"/>
      </dsp:txXfrm>
    </dsp:sp>
    <dsp:sp modelId="{61311871-3E96-429E-B7F7-DA597C0464CB}">
      <dsp:nvSpPr>
        <dsp:cNvPr id="0" name=""/>
        <dsp:cNvSpPr/>
      </dsp:nvSpPr>
      <dsp:spPr>
        <a:xfrm>
          <a:off x="2975148" y="3241328"/>
          <a:ext cx="1793729" cy="1255552"/>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Open-Source</a:t>
          </a:r>
        </a:p>
      </dsp:txBody>
      <dsp:txXfrm>
        <a:off x="3036450" y="3302630"/>
        <a:ext cx="1671125" cy="1132948"/>
      </dsp:txXfrm>
    </dsp:sp>
    <dsp:sp modelId="{9E7D95F5-FDF1-4D77-90C6-3208867B59DD}">
      <dsp:nvSpPr>
        <dsp:cNvPr id="0" name=""/>
        <dsp:cNvSpPr/>
      </dsp:nvSpPr>
      <dsp:spPr>
        <a:xfrm>
          <a:off x="4768877" y="3361074"/>
          <a:ext cx="1304587" cy="101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Python</a:t>
          </a:r>
        </a:p>
        <a:p>
          <a:pPr marL="171450" lvl="1" indent="-171450" algn="l" defTabSz="800100">
            <a:lnSpc>
              <a:spcPct val="90000"/>
            </a:lnSpc>
            <a:spcBef>
              <a:spcPct val="0"/>
            </a:spcBef>
            <a:spcAft>
              <a:spcPct val="15000"/>
            </a:spcAft>
            <a:buChar char="•"/>
          </a:pPr>
          <a:r>
            <a:rPr lang="en-US" sz="1800" kern="1200" dirty="0"/>
            <a:t>Publish</a:t>
          </a:r>
        </a:p>
      </dsp:txBody>
      <dsp:txXfrm>
        <a:off x="4768877" y="3361074"/>
        <a:ext cx="1304587" cy="1014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A5156-30E9-4E02-BD25-0F47EF5F0C96}">
      <dsp:nvSpPr>
        <dsp:cNvPr id="0" name=""/>
        <dsp:cNvSpPr/>
      </dsp:nvSpPr>
      <dsp:spPr>
        <a:xfrm rot="5400000">
          <a:off x="283065" y="1601693"/>
          <a:ext cx="1065532" cy="1213070"/>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055FFA-73AC-419B-A614-F5C7013F8CF5}">
      <dsp:nvSpPr>
        <dsp:cNvPr id="0" name=""/>
        <dsp:cNvSpPr/>
      </dsp:nvSpPr>
      <dsp:spPr>
        <a:xfrm>
          <a:off x="763" y="420529"/>
          <a:ext cx="1793729" cy="1255552"/>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Shared Code</a:t>
          </a:r>
        </a:p>
      </dsp:txBody>
      <dsp:txXfrm>
        <a:off x="62065" y="481831"/>
        <a:ext cx="1671125" cy="1132948"/>
      </dsp:txXfrm>
    </dsp:sp>
    <dsp:sp modelId="{1BDCDEB8-5E05-42A6-8DD1-E8E96D9B453F}">
      <dsp:nvSpPr>
        <dsp:cNvPr id="0" name=""/>
        <dsp:cNvSpPr/>
      </dsp:nvSpPr>
      <dsp:spPr>
        <a:xfrm>
          <a:off x="1794493" y="540275"/>
          <a:ext cx="1304587" cy="101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Lunar Model developers</a:t>
          </a:r>
        </a:p>
        <a:p>
          <a:pPr marL="114300" lvl="1" indent="-114300" algn="l" defTabSz="533400">
            <a:lnSpc>
              <a:spcPct val="90000"/>
            </a:lnSpc>
            <a:spcBef>
              <a:spcPct val="0"/>
            </a:spcBef>
            <a:spcAft>
              <a:spcPct val="15000"/>
            </a:spcAft>
            <a:buChar char="•"/>
          </a:pPr>
          <a:endParaRPr lang="en-US" sz="1200" kern="1200" dirty="0"/>
        </a:p>
      </dsp:txBody>
      <dsp:txXfrm>
        <a:off x="1794493" y="540275"/>
        <a:ext cx="1304587" cy="1014792"/>
      </dsp:txXfrm>
    </dsp:sp>
    <dsp:sp modelId="{4059E747-7AA3-499D-B781-AAAF050BFFC9}">
      <dsp:nvSpPr>
        <dsp:cNvPr id="0" name=""/>
        <dsp:cNvSpPr/>
      </dsp:nvSpPr>
      <dsp:spPr>
        <a:xfrm rot="5400000">
          <a:off x="1770257" y="3012093"/>
          <a:ext cx="1065532" cy="1213070"/>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C2198-09D3-4DF9-BFBC-637934A0DFA6}">
      <dsp:nvSpPr>
        <dsp:cNvPr id="0" name=""/>
        <dsp:cNvSpPr/>
      </dsp:nvSpPr>
      <dsp:spPr>
        <a:xfrm>
          <a:off x="1487955" y="1830929"/>
          <a:ext cx="1793729" cy="1255552"/>
        </a:xfrm>
        <a:prstGeom prst="roundRect">
          <a:avLst>
            <a:gd name="adj" fmla="val 1667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Pseudo-code</a:t>
          </a:r>
        </a:p>
      </dsp:txBody>
      <dsp:txXfrm>
        <a:off x="1549257" y="1892231"/>
        <a:ext cx="1671125" cy="1132948"/>
      </dsp:txXfrm>
    </dsp:sp>
    <dsp:sp modelId="{D9F698C6-9335-4EEC-A097-0139AFBA3991}">
      <dsp:nvSpPr>
        <dsp:cNvPr id="0" name=""/>
        <dsp:cNvSpPr/>
      </dsp:nvSpPr>
      <dsp:spPr>
        <a:xfrm>
          <a:off x="3281685" y="1950674"/>
          <a:ext cx="1304587" cy="101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Lunar Model Developers</a:t>
          </a:r>
        </a:p>
        <a:p>
          <a:pPr marL="114300" lvl="1" indent="-114300" algn="l" defTabSz="533400">
            <a:lnSpc>
              <a:spcPct val="90000"/>
            </a:lnSpc>
            <a:spcBef>
              <a:spcPct val="0"/>
            </a:spcBef>
            <a:spcAft>
              <a:spcPct val="15000"/>
            </a:spcAft>
            <a:buChar char="•"/>
          </a:pPr>
          <a:r>
            <a:rPr lang="en-US" sz="1200" kern="1200" dirty="0"/>
            <a:t>Implementation stakeholders</a:t>
          </a:r>
        </a:p>
        <a:p>
          <a:pPr marL="114300" lvl="1" indent="-114300" algn="l" defTabSz="533400">
            <a:lnSpc>
              <a:spcPct val="90000"/>
            </a:lnSpc>
            <a:spcBef>
              <a:spcPct val="0"/>
            </a:spcBef>
            <a:spcAft>
              <a:spcPct val="15000"/>
            </a:spcAft>
            <a:buChar char="•"/>
          </a:pPr>
          <a:endParaRPr lang="en-US" sz="1200" kern="1200" dirty="0"/>
        </a:p>
      </dsp:txBody>
      <dsp:txXfrm>
        <a:off x="3281685" y="1950674"/>
        <a:ext cx="1304587" cy="1014792"/>
      </dsp:txXfrm>
    </dsp:sp>
    <dsp:sp modelId="{61311871-3E96-429E-B7F7-DA597C0464CB}">
      <dsp:nvSpPr>
        <dsp:cNvPr id="0" name=""/>
        <dsp:cNvSpPr/>
      </dsp:nvSpPr>
      <dsp:spPr>
        <a:xfrm>
          <a:off x="2975148" y="3241328"/>
          <a:ext cx="1793729" cy="1255552"/>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Open-Source</a:t>
          </a:r>
        </a:p>
      </dsp:txBody>
      <dsp:txXfrm>
        <a:off x="3036450" y="3302630"/>
        <a:ext cx="1671125" cy="1132948"/>
      </dsp:txXfrm>
    </dsp:sp>
    <dsp:sp modelId="{9E7D95F5-FDF1-4D77-90C6-3208867B59DD}">
      <dsp:nvSpPr>
        <dsp:cNvPr id="0" name=""/>
        <dsp:cNvSpPr/>
      </dsp:nvSpPr>
      <dsp:spPr>
        <a:xfrm>
          <a:off x="4768877" y="3361074"/>
          <a:ext cx="1304587" cy="1014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Open-Source (Python)</a:t>
          </a:r>
        </a:p>
        <a:p>
          <a:pPr marL="114300" lvl="1" indent="-114300" algn="l" defTabSz="622300">
            <a:lnSpc>
              <a:spcPct val="90000"/>
            </a:lnSpc>
            <a:spcBef>
              <a:spcPct val="0"/>
            </a:spcBef>
            <a:spcAft>
              <a:spcPct val="15000"/>
            </a:spcAft>
            <a:buChar char="•"/>
          </a:pPr>
          <a:r>
            <a:rPr lang="en-US" sz="1400" kern="1200" dirty="0"/>
            <a:t>Publish</a:t>
          </a:r>
        </a:p>
      </dsp:txBody>
      <dsp:txXfrm>
        <a:off x="4768877" y="3361074"/>
        <a:ext cx="1304587" cy="101479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75135-341F-46A1-9903-BB86ED221C64}"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33671-937D-48D2-849F-FEA2E9202AC8}" type="slidenum">
              <a:rPr lang="en-US" smtClean="0"/>
              <a:t>‹#›</a:t>
            </a:fld>
            <a:endParaRPr lang="en-US"/>
          </a:p>
        </p:txBody>
      </p:sp>
    </p:spTree>
    <p:extLst>
      <p:ext uri="{BB962C8B-B14F-4D97-AF65-F5344CB8AC3E}">
        <p14:creationId xmlns:p14="http://schemas.microsoft.com/office/powerpoint/2010/main" val="357553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13</a:t>
            </a:fld>
            <a:endParaRPr lang="en-US"/>
          </a:p>
        </p:txBody>
      </p:sp>
    </p:spTree>
    <p:extLst>
      <p:ext uri="{BB962C8B-B14F-4D97-AF65-F5344CB8AC3E}">
        <p14:creationId xmlns:p14="http://schemas.microsoft.com/office/powerpoint/2010/main" val="1959133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14</a:t>
            </a:fld>
            <a:endParaRPr lang="en-US"/>
          </a:p>
        </p:txBody>
      </p:sp>
    </p:spTree>
    <p:extLst>
      <p:ext uri="{BB962C8B-B14F-4D97-AF65-F5344CB8AC3E}">
        <p14:creationId xmlns:p14="http://schemas.microsoft.com/office/powerpoint/2010/main" val="155937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2</a:t>
            </a:fld>
            <a:endParaRPr lang="en-US" dirty="0"/>
          </a:p>
        </p:txBody>
      </p:sp>
    </p:spTree>
    <p:extLst>
      <p:ext uri="{BB962C8B-B14F-4D97-AF65-F5344CB8AC3E}">
        <p14:creationId xmlns:p14="http://schemas.microsoft.com/office/powerpoint/2010/main" val="87841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caption to figure. DALLE</a:t>
            </a:r>
          </a:p>
        </p:txBody>
      </p:sp>
      <p:sp>
        <p:nvSpPr>
          <p:cNvPr id="4" name="Slide Number Placeholder 3"/>
          <p:cNvSpPr>
            <a:spLocks noGrp="1"/>
          </p:cNvSpPr>
          <p:nvPr>
            <p:ph type="sldNum" sz="quarter" idx="5"/>
          </p:nvPr>
        </p:nvSpPr>
        <p:spPr/>
        <p:txBody>
          <a:bodyPr/>
          <a:lstStyle/>
          <a:p>
            <a:fld id="{AB733671-937D-48D2-849F-FEA2E9202AC8}" type="slidenum">
              <a:rPr lang="en-US" smtClean="0"/>
              <a:t>3</a:t>
            </a:fld>
            <a:endParaRPr lang="en-US"/>
          </a:p>
        </p:txBody>
      </p:sp>
    </p:spTree>
    <p:extLst>
      <p:ext uri="{BB962C8B-B14F-4D97-AF65-F5344CB8AC3E}">
        <p14:creationId xmlns:p14="http://schemas.microsoft.com/office/powerpoint/2010/main" val="304986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4</a:t>
            </a:fld>
            <a:endParaRPr lang="en-US"/>
          </a:p>
        </p:txBody>
      </p:sp>
    </p:spTree>
    <p:extLst>
      <p:ext uri="{BB962C8B-B14F-4D97-AF65-F5344CB8AC3E}">
        <p14:creationId xmlns:p14="http://schemas.microsoft.com/office/powerpoint/2010/main" val="313916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7</a:t>
            </a:fld>
            <a:endParaRPr lang="en-US"/>
          </a:p>
        </p:txBody>
      </p:sp>
    </p:spTree>
    <p:extLst>
      <p:ext uri="{BB962C8B-B14F-4D97-AF65-F5344CB8AC3E}">
        <p14:creationId xmlns:p14="http://schemas.microsoft.com/office/powerpoint/2010/main" val="194178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9</a:t>
            </a:fld>
            <a:endParaRPr lang="en-US"/>
          </a:p>
        </p:txBody>
      </p:sp>
    </p:spTree>
    <p:extLst>
      <p:ext uri="{BB962C8B-B14F-4D97-AF65-F5344CB8AC3E}">
        <p14:creationId xmlns:p14="http://schemas.microsoft.com/office/powerpoint/2010/main" val="337452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10</a:t>
            </a:fld>
            <a:endParaRPr lang="en-US"/>
          </a:p>
        </p:txBody>
      </p:sp>
    </p:spTree>
    <p:extLst>
      <p:ext uri="{BB962C8B-B14F-4D97-AF65-F5344CB8AC3E}">
        <p14:creationId xmlns:p14="http://schemas.microsoft.com/office/powerpoint/2010/main" val="229653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11</a:t>
            </a:fld>
            <a:endParaRPr lang="en-US"/>
          </a:p>
        </p:txBody>
      </p:sp>
    </p:spTree>
    <p:extLst>
      <p:ext uri="{BB962C8B-B14F-4D97-AF65-F5344CB8AC3E}">
        <p14:creationId xmlns:p14="http://schemas.microsoft.com/office/powerpoint/2010/main" val="22876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33671-937D-48D2-849F-FEA2E9202AC8}" type="slidenum">
              <a:rPr lang="en-US" smtClean="0"/>
              <a:t>12</a:t>
            </a:fld>
            <a:endParaRPr lang="en-US"/>
          </a:p>
        </p:txBody>
      </p:sp>
    </p:spTree>
    <p:extLst>
      <p:ext uri="{BB962C8B-B14F-4D97-AF65-F5344CB8AC3E}">
        <p14:creationId xmlns:p14="http://schemas.microsoft.com/office/powerpoint/2010/main" val="531333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dirty="0">
              <a:solidFill>
                <a:prstClr val="black">
                  <a:tint val="75000"/>
                </a:prstClr>
              </a:solidFill>
            </a:endParaRPr>
          </a:p>
        </p:txBody>
      </p:sp>
      <p:pic>
        <p:nvPicPr>
          <p:cNvPr id="1026" name="Picture 2" descr="http://gsics.atmos.umd.edu/pub/Development/Logos/GSICS180px.png">
            <a:extLst>
              <a:ext uri="{FF2B5EF4-FFF2-40B4-BE49-F238E27FC236}">
                <a16:creationId xmlns:a16="http://schemas.microsoft.com/office/drawing/2014/main" id="{3F9BEDF6-9E0C-4D61-9FDF-938FFCEFA9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15888"/>
            <a:ext cx="171450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0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dirty="0">
              <a:solidFill>
                <a:prstClr val="black">
                  <a:tint val="75000"/>
                </a:prstClr>
              </a:solidFill>
            </a:endParaRPr>
          </a:p>
        </p:txBody>
      </p:sp>
      <p:pic>
        <p:nvPicPr>
          <p:cNvPr id="5" name="Picture 2" descr="http://gsics.atmos.umd.edu/pub/Development/Logos/GSICS180px.png">
            <a:extLst>
              <a:ext uri="{FF2B5EF4-FFF2-40B4-BE49-F238E27FC236}">
                <a16:creationId xmlns:a16="http://schemas.microsoft.com/office/drawing/2014/main" id="{EA28245D-3362-4305-949D-7E83CD27DC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08688"/>
            <a:ext cx="1714500" cy="69532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432D8ABD-02E0-4A22-A319-7333428CC8E7}"/>
              </a:ext>
            </a:extLst>
          </p:cNvPr>
          <p:cNvSpPr>
            <a:spLocks noGrp="1"/>
          </p:cNvSpPr>
          <p:nvPr>
            <p:ph type="ftr" sz="quarter" idx="11"/>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297611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hasCustomPrompt="1"/>
          </p:nvPr>
        </p:nvSpPr>
        <p:spPr/>
        <p:txBody>
          <a:bodyPr/>
          <a:lstStyle>
            <a:lvl2pPr>
              <a:defRPr b="0">
                <a:solidFill>
                  <a:srgbClr val="002060"/>
                </a:solidFill>
              </a:defRPr>
            </a:lvl2pPr>
            <a:lvl3pPr>
              <a:defRPr>
                <a:solidFill>
                  <a:srgbClr val="7030A0"/>
                </a:solidFill>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dirty="0">
              <a:solidFill>
                <a:prstClr val="black">
                  <a:tint val="75000"/>
                </a:prstClr>
              </a:solidFill>
            </a:endParaRPr>
          </a:p>
        </p:txBody>
      </p:sp>
      <p:pic>
        <p:nvPicPr>
          <p:cNvPr id="5" name="Picture 2" descr="http://gsics.atmos.umd.edu/pub/Development/Logos/GSICS180px.png">
            <a:extLst>
              <a:ext uri="{FF2B5EF4-FFF2-40B4-BE49-F238E27FC236}">
                <a16:creationId xmlns:a16="http://schemas.microsoft.com/office/drawing/2014/main" id="{6FFB3249-F47D-4239-867F-052FB42DD3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08688"/>
            <a:ext cx="1714500" cy="69532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a:extLst>
              <a:ext uri="{FF2B5EF4-FFF2-40B4-BE49-F238E27FC236}">
                <a16:creationId xmlns:a16="http://schemas.microsoft.com/office/drawing/2014/main" id="{3AD573E9-7F6B-4069-B0D5-964EB38D15C6}"/>
              </a:ext>
            </a:extLst>
          </p:cNvPr>
          <p:cNvSpPr>
            <a:spLocks noGrp="1"/>
          </p:cNvSpPr>
          <p:nvPr>
            <p:ph type="ftr" sz="quarter" idx="11"/>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318196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57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62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53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17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C92CFC-D429-494E-860C-EBB75C38C3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9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4575"/>
            <a:ext cx="10972800" cy="7060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06208"/>
            <a:ext cx="10972800" cy="53501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4" name="Date Placeholder 3"/>
          <p:cNvSpPr>
            <a:spLocks noGrp="1"/>
          </p:cNvSpPr>
          <p:nvPr>
            <p:ph type="dt" sz="half" idx="2"/>
          </p:nvPr>
        </p:nvSpPr>
        <p:spPr>
          <a:xfrm>
            <a:off x="609600" y="6356351"/>
            <a:ext cx="2844800" cy="365128"/>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8"/>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CC92CFC-D429-494E-860C-EBB75C38C3B4}"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descr="GOESR_Logo.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0875" y="104067"/>
            <a:ext cx="1238549" cy="593992"/>
          </a:xfrm>
          <a:prstGeom prst="rect">
            <a:avLst/>
          </a:prstGeom>
        </p:spPr>
      </p:pic>
      <p:pic>
        <p:nvPicPr>
          <p:cNvPr id="9" name="Picture 8"/>
          <p:cNvPicPr>
            <a:picLocks noChangeAspect="1"/>
          </p:cNvPicPr>
          <p:nvPr userDrawn="1"/>
        </p:nvPicPr>
        <p:blipFill>
          <a:blip r:embed="rId11"/>
          <a:stretch>
            <a:fillRect/>
          </a:stretch>
        </p:blipFill>
        <p:spPr>
          <a:xfrm>
            <a:off x="291216" y="29015"/>
            <a:ext cx="984429" cy="741617"/>
          </a:xfrm>
          <a:prstGeom prst="rect">
            <a:avLst/>
          </a:prstGeom>
        </p:spPr>
      </p:pic>
      <p:cxnSp>
        <p:nvCxnSpPr>
          <p:cNvPr id="11" name="Straight Connector 10"/>
          <p:cNvCxnSpPr/>
          <p:nvPr userDrawn="1"/>
        </p:nvCxnSpPr>
        <p:spPr>
          <a:xfrm flipV="1">
            <a:off x="373096" y="852133"/>
            <a:ext cx="11818904"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F9D30DA6-A071-4BB1-A8F6-CF492019CFB6}"/>
              </a:ext>
            </a:extLst>
          </p:cNvPr>
          <p:cNvSpPr>
            <a:spLocks noGrp="1"/>
          </p:cNvSpPr>
          <p:nvPr>
            <p:ph type="ftr" sz="quarter" idx="3"/>
          </p:nvPr>
        </p:nvSpPr>
        <p:spPr>
          <a:xfrm>
            <a:off x="4165600" y="6356353"/>
            <a:ext cx="3860800" cy="365125"/>
          </a:xfrm>
          <a:prstGeom prst="rect">
            <a:avLst/>
          </a:prstGeom>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921950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5" r:id="rId6"/>
    <p:sldLayoutId id="2147483666" r:id="rId7"/>
    <p:sldLayoutId id="2147483667" r:id="rId8"/>
  </p:sldLayoutIdLst>
  <p:hf hdr="0" dt="0"/>
  <p:txStyles>
    <p:titleStyle>
      <a:lvl1pPr algn="ctr" defTabSz="457200" rtl="0" eaLnBrk="1" latinLnBrk="0" hangingPunct="1">
        <a:spcBef>
          <a:spcPct val="0"/>
        </a:spcBef>
        <a:buNone/>
        <a:defRPr sz="28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2400" b="1"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b="1"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Wingdings" panose="05000000000000000000" pitchFamily="2" charset="2"/>
        <a:buChar char="Ø"/>
        <a:defRPr sz="1100" kern="1200">
          <a:solidFill>
            <a:srgbClr val="FF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21105/joss.0205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xfrm>
            <a:off x="1217170" y="1043151"/>
            <a:ext cx="9650083" cy="1116062"/>
          </a:xfrm>
          <a:prstGeom prst="rect">
            <a:avLst/>
          </a:prstGeom>
          <a:noFill/>
          <a:ln>
            <a:noFill/>
          </a:ln>
        </p:spPr>
        <p:txBody>
          <a:bodyPr spcFirstLastPara="1" wrap="square" lIns="91425" tIns="45700" rIns="91425" bIns="45700" anchor="ctr" anchorCtr="0">
            <a:noAutofit/>
          </a:bodyPr>
          <a:lstStyle/>
          <a:p>
            <a:pPr>
              <a:spcBef>
                <a:spcPts val="0"/>
              </a:spcBef>
            </a:pPr>
            <a:r>
              <a:rPr lang="en-US" sz="3600" dirty="0">
                <a:ea typeface="Times New Roman" panose="02020603050405020304" pitchFamily="18" charset="0"/>
              </a:rPr>
              <a:t>Implementation of Lunar Spectral Irradiance Calibration System (LSICS)</a:t>
            </a:r>
            <a:endParaRPr lang="en-US" sz="4400" dirty="0">
              <a:ea typeface="Times New Roman" panose="02020603050405020304" pitchFamily="18" charset="0"/>
            </a:endParaRPr>
          </a:p>
        </p:txBody>
      </p:sp>
      <p:sp>
        <p:nvSpPr>
          <p:cNvPr id="46" name="Google Shape;46;p1"/>
          <p:cNvSpPr txBox="1">
            <a:spLocks noGrp="1"/>
          </p:cNvSpPr>
          <p:nvPr>
            <p:ph type="subTitle" idx="1"/>
          </p:nvPr>
        </p:nvSpPr>
        <p:spPr>
          <a:xfrm>
            <a:off x="1593157" y="2534927"/>
            <a:ext cx="9144000" cy="2799073"/>
          </a:xfrm>
          <a:prstGeom prst="rect">
            <a:avLst/>
          </a:prstGeom>
          <a:noFill/>
          <a:ln>
            <a:noFill/>
          </a:ln>
        </p:spPr>
        <p:txBody>
          <a:bodyPr spcFirstLastPara="1" wrap="square" lIns="91425" tIns="45700" rIns="91425" bIns="45700" anchor="t" anchorCtr="0">
            <a:noAutofit/>
          </a:bodyPr>
          <a:lstStyle/>
          <a:p>
            <a:pPr lvl="0">
              <a:spcBef>
                <a:spcPts val="0"/>
              </a:spcBef>
              <a:buClr>
                <a:srgbClr val="888888"/>
              </a:buClr>
              <a:buSzPts val="2400"/>
            </a:pPr>
            <a:r>
              <a:rPr lang="en-US" sz="2000" dirty="0">
                <a:solidFill>
                  <a:schemeClr val="tx1"/>
                </a:solidFill>
                <a:latin typeface="Times New Roman"/>
                <a:ea typeface="Times New Roman"/>
                <a:cs typeface="Times New Roman"/>
                <a:sym typeface="Times New Roman"/>
              </a:rPr>
              <a:t>Bikash Basnet</a:t>
            </a:r>
            <a:r>
              <a:rPr lang="en-US" sz="2000" baseline="30000" dirty="0">
                <a:solidFill>
                  <a:schemeClr val="tx1"/>
                </a:solidFill>
                <a:latin typeface="Times New Roman"/>
                <a:ea typeface="Times New Roman"/>
                <a:cs typeface="Times New Roman"/>
                <a:sym typeface="Times New Roman"/>
              </a:rPr>
              <a:t>1</a:t>
            </a:r>
            <a:r>
              <a:rPr lang="en-US" sz="2000" dirty="0">
                <a:solidFill>
                  <a:schemeClr val="tx1"/>
                </a:solidFill>
                <a:latin typeface="Times New Roman"/>
                <a:ea typeface="Times New Roman"/>
                <a:cs typeface="Times New Roman"/>
                <a:sym typeface="Times New Roman"/>
              </a:rPr>
              <a:t>, Fangfang Yu</a:t>
            </a:r>
            <a:r>
              <a:rPr lang="en-US" sz="2000" baseline="30000" dirty="0">
                <a:solidFill>
                  <a:schemeClr val="tx1"/>
                </a:solidFill>
                <a:latin typeface="Times New Roman"/>
                <a:ea typeface="Times New Roman"/>
                <a:cs typeface="Times New Roman"/>
                <a:sym typeface="Times New Roman"/>
              </a:rPr>
              <a:t>2</a:t>
            </a:r>
            <a:r>
              <a:rPr lang="en-US" sz="2000" dirty="0">
                <a:solidFill>
                  <a:schemeClr val="tx1"/>
                </a:solidFill>
                <a:latin typeface="Times New Roman"/>
                <a:ea typeface="Times New Roman"/>
                <a:cs typeface="Times New Roman"/>
                <a:sym typeface="Times New Roman"/>
              </a:rPr>
              <a:t> , </a:t>
            </a:r>
            <a:r>
              <a:rPr lang="en-US" sz="2000" dirty="0">
                <a:solidFill>
                  <a:srgbClr val="000000"/>
                </a:solidFill>
                <a:ea typeface="Times New Roman" panose="02020603050405020304" pitchFamily="18" charset="0"/>
              </a:rPr>
              <a:t>Thomas C. Stone</a:t>
            </a:r>
            <a:r>
              <a:rPr lang="en-US" sz="2000" baseline="30000" dirty="0">
                <a:solidFill>
                  <a:srgbClr val="000000"/>
                </a:solidFill>
                <a:ea typeface="Times New Roman" panose="02020603050405020304" pitchFamily="18" charset="0"/>
              </a:rPr>
              <a:t>3</a:t>
            </a:r>
            <a:r>
              <a:rPr lang="en-US" sz="2000" dirty="0">
                <a:solidFill>
                  <a:srgbClr val="000000"/>
                </a:solidFill>
                <a:ea typeface="Times New Roman" panose="02020603050405020304" pitchFamily="18" charset="0"/>
              </a:rPr>
              <a:t>, Hugh H. Kieffer</a:t>
            </a:r>
            <a:r>
              <a:rPr lang="en-US" sz="2000" baseline="30000" dirty="0">
                <a:solidFill>
                  <a:srgbClr val="000000"/>
                </a:solidFill>
                <a:ea typeface="Times New Roman" panose="02020603050405020304" pitchFamily="18" charset="0"/>
              </a:rPr>
              <a:t>4</a:t>
            </a:r>
            <a:r>
              <a:rPr lang="en-US" sz="2000" dirty="0">
                <a:solidFill>
                  <a:srgbClr val="000000"/>
                </a:solidFill>
                <a:ea typeface="Times New Roman" panose="02020603050405020304" pitchFamily="18" charset="0"/>
              </a:rPr>
              <a:t>, Stephen Maxwell</a:t>
            </a:r>
            <a:r>
              <a:rPr lang="en-US" sz="2000" baseline="30000" dirty="0">
                <a:solidFill>
                  <a:srgbClr val="000000"/>
                </a:solidFill>
                <a:ea typeface="Times New Roman" panose="02020603050405020304" pitchFamily="18" charset="0"/>
              </a:rPr>
              <a:t>5</a:t>
            </a:r>
            <a:r>
              <a:rPr lang="en-US" sz="2000" dirty="0">
                <a:ea typeface="Times New Roman" panose="02020603050405020304" pitchFamily="18" charset="0"/>
              </a:rPr>
              <a:t> </a:t>
            </a:r>
            <a:r>
              <a:rPr lang="en-US" sz="2000" dirty="0">
                <a:solidFill>
                  <a:schemeClr val="tx1"/>
                </a:solidFill>
                <a:latin typeface="Times New Roman"/>
                <a:ea typeface="Times New Roman"/>
                <a:cs typeface="Times New Roman"/>
                <a:sym typeface="Times New Roman"/>
              </a:rPr>
              <a:t>and Xiangqian Wu</a:t>
            </a:r>
            <a:r>
              <a:rPr lang="en-US" sz="2000" baseline="30000" dirty="0">
                <a:solidFill>
                  <a:schemeClr val="tx1"/>
                </a:solidFill>
                <a:latin typeface="Times New Roman"/>
                <a:ea typeface="Times New Roman"/>
                <a:cs typeface="Times New Roman"/>
                <a:sym typeface="Times New Roman"/>
              </a:rPr>
              <a:t>6 </a:t>
            </a:r>
            <a:endParaRPr lang="en-US" sz="2000" dirty="0">
              <a:solidFill>
                <a:schemeClr val="tx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rgbClr val="888888"/>
              </a:buClr>
              <a:buSzPts val="2400"/>
              <a:buNone/>
            </a:pPr>
            <a:endParaRPr lang="en-US" dirty="0">
              <a:solidFill>
                <a:schemeClr val="tx1"/>
              </a:solidFill>
              <a:latin typeface="Times New Roman"/>
              <a:ea typeface="Times New Roman"/>
              <a:cs typeface="Times New Roman"/>
              <a:sym typeface="Times New Roman"/>
            </a:endParaRPr>
          </a:p>
          <a:p>
            <a:pPr>
              <a:spcBef>
                <a:spcPts val="0"/>
              </a:spcBef>
            </a:pPr>
            <a:r>
              <a:rPr lang="en-US" sz="1100" dirty="0">
                <a:solidFill>
                  <a:schemeClr val="tx1"/>
                </a:solidFill>
                <a:latin typeface="Times New Roman"/>
                <a:ea typeface="Times New Roman"/>
                <a:cs typeface="Times New Roman"/>
                <a:sym typeface="Times New Roman"/>
              </a:rPr>
              <a:t>1: </a:t>
            </a:r>
            <a:r>
              <a:rPr lang="en-US" sz="1200" dirty="0">
                <a:solidFill>
                  <a:srgbClr val="000000"/>
                </a:solidFill>
                <a:ea typeface="Times New Roman" panose="02020603050405020304" pitchFamily="18" charset="0"/>
              </a:rPr>
              <a:t>Global Science &amp; Technology, Inc. Greenbelt, MD 20770, USA</a:t>
            </a:r>
            <a:endParaRPr lang="en-US" sz="1800" dirty="0">
              <a:ea typeface="Times New Roman" panose="02020603050405020304" pitchFamily="18" charset="0"/>
            </a:endParaRPr>
          </a:p>
          <a:p>
            <a:pPr>
              <a:spcBef>
                <a:spcPts val="0"/>
              </a:spcBef>
            </a:pPr>
            <a:r>
              <a:rPr lang="en-US" sz="1100" dirty="0">
                <a:solidFill>
                  <a:schemeClr val="tx1"/>
                </a:solidFill>
                <a:latin typeface="Times New Roman"/>
                <a:ea typeface="Times New Roman"/>
                <a:cs typeface="Times New Roman"/>
                <a:sym typeface="Times New Roman"/>
              </a:rPr>
              <a:t>2: </a:t>
            </a:r>
            <a:r>
              <a:rPr lang="en-US" sz="1200" dirty="0">
                <a:solidFill>
                  <a:srgbClr val="000000"/>
                </a:solidFill>
                <a:ea typeface="Times New Roman" panose="02020603050405020304" pitchFamily="18" charset="0"/>
              </a:rPr>
              <a:t>ESSIC/CISESS, University of Maryland, College Park, MD, 20740, USA</a:t>
            </a:r>
            <a:endParaRPr lang="en-US" sz="1800" dirty="0">
              <a:ea typeface="Times New Roman" panose="02020603050405020304" pitchFamily="18" charset="0"/>
            </a:endParaRPr>
          </a:p>
          <a:p>
            <a:pPr>
              <a:spcBef>
                <a:spcPts val="0"/>
              </a:spcBef>
            </a:pPr>
            <a:r>
              <a:rPr lang="en-US" sz="1200" dirty="0">
                <a:solidFill>
                  <a:schemeClr val="tx1"/>
                </a:solidFill>
                <a:latin typeface="Times New Roman"/>
                <a:ea typeface="Times New Roman"/>
                <a:cs typeface="Times New Roman"/>
                <a:sym typeface="Times New Roman"/>
              </a:rPr>
              <a:t>3: </a:t>
            </a:r>
            <a:r>
              <a:rPr lang="en-US" sz="1200" dirty="0">
                <a:solidFill>
                  <a:srgbClr val="000000"/>
                </a:solidFill>
                <a:ea typeface="Times New Roman" panose="02020603050405020304" pitchFamily="18" charset="0"/>
              </a:rPr>
              <a:t>US Geological survey, Flagstaff, AZ, USA</a:t>
            </a:r>
            <a:endParaRPr lang="en-US" sz="1800" dirty="0">
              <a:ea typeface="Times New Roman" panose="02020603050405020304" pitchFamily="18" charset="0"/>
            </a:endParaRPr>
          </a:p>
          <a:p>
            <a:pPr>
              <a:spcBef>
                <a:spcPts val="0"/>
              </a:spcBef>
            </a:pPr>
            <a:r>
              <a:rPr lang="en-US" sz="1200" dirty="0">
                <a:solidFill>
                  <a:schemeClr val="tx1"/>
                </a:solidFill>
                <a:latin typeface="Times New Roman"/>
                <a:ea typeface="Times New Roman"/>
                <a:cs typeface="Times New Roman"/>
                <a:sym typeface="Times New Roman"/>
              </a:rPr>
              <a:t>4: </a:t>
            </a:r>
            <a:r>
              <a:rPr lang="en-US" sz="1200" dirty="0">
                <a:solidFill>
                  <a:schemeClr val="tx1"/>
                </a:solidFill>
              </a:rPr>
              <a:t>Celestial Reasonings, Genoa, NV, USA</a:t>
            </a:r>
          </a:p>
          <a:p>
            <a:pPr>
              <a:spcBef>
                <a:spcPts val="0"/>
              </a:spcBef>
            </a:pPr>
            <a:r>
              <a:rPr lang="en-US" sz="1200" dirty="0">
                <a:solidFill>
                  <a:schemeClr val="tx1"/>
                </a:solidFill>
                <a:latin typeface="Times New Roman"/>
                <a:ea typeface="Times New Roman"/>
                <a:cs typeface="Times New Roman"/>
                <a:sym typeface="Times New Roman"/>
              </a:rPr>
              <a:t>5: </a:t>
            </a:r>
            <a:r>
              <a:rPr lang="en-US" sz="1200" dirty="0">
                <a:solidFill>
                  <a:schemeClr val="tx1"/>
                </a:solidFill>
              </a:rPr>
              <a:t>National Institute of Standards &amp; Technology, Gaithersburg, MD 20899, USA</a:t>
            </a:r>
            <a:endParaRPr lang="en-US" sz="1200" dirty="0">
              <a:solidFill>
                <a:schemeClr val="tx1"/>
              </a:solidFill>
              <a:latin typeface="Times New Roman"/>
              <a:ea typeface="Times New Roman"/>
              <a:cs typeface="Times New Roman"/>
              <a:sym typeface="Times New Roman"/>
            </a:endParaRPr>
          </a:p>
          <a:p>
            <a:pPr>
              <a:spcBef>
                <a:spcPts val="0"/>
              </a:spcBef>
              <a:buClr>
                <a:srgbClr val="888888"/>
              </a:buClr>
              <a:buSzPts val="2400"/>
            </a:pPr>
            <a:r>
              <a:rPr lang="en-US" sz="1200" dirty="0">
                <a:solidFill>
                  <a:schemeClr val="tx1"/>
                </a:solidFill>
                <a:latin typeface="Times New Roman"/>
                <a:ea typeface="Times New Roman"/>
                <a:cs typeface="Times New Roman"/>
                <a:sym typeface="Times New Roman"/>
              </a:rPr>
              <a:t>6: NOAA/NESDIS/STAR, </a:t>
            </a:r>
            <a:r>
              <a:rPr lang="en-US" sz="1200" dirty="0">
                <a:solidFill>
                  <a:srgbClr val="000000"/>
                </a:solidFill>
                <a:ea typeface="Times New Roman" panose="02020603050405020304" pitchFamily="18" charset="0"/>
              </a:rPr>
              <a:t>College Park, MD 20740, USA</a:t>
            </a:r>
            <a:endParaRPr lang="en-US" sz="1200" dirty="0">
              <a:solidFill>
                <a:schemeClr val="tx1"/>
              </a:solidFill>
              <a:latin typeface="Times New Roman"/>
              <a:ea typeface="Times New Roman"/>
              <a:cs typeface="Times New Roman"/>
              <a:sym typeface="Times New Roman"/>
            </a:endParaRPr>
          </a:p>
          <a:p>
            <a:pPr lvl="0">
              <a:lnSpc>
                <a:spcPct val="100000"/>
              </a:lnSpc>
              <a:spcBef>
                <a:spcPts val="0"/>
              </a:spcBef>
              <a:buClr>
                <a:srgbClr val="888888"/>
              </a:buClr>
              <a:buSzPts val="2400"/>
            </a:pPr>
            <a:endParaRPr lang="en-US" sz="1400" dirty="0">
              <a:solidFill>
                <a:schemeClr val="tx1"/>
              </a:solidFill>
            </a:endParaRPr>
          </a:p>
          <a:p>
            <a:pPr lvl="0">
              <a:lnSpc>
                <a:spcPct val="100000"/>
              </a:lnSpc>
              <a:spcBef>
                <a:spcPts val="0"/>
              </a:spcBef>
              <a:buClr>
                <a:srgbClr val="888888"/>
              </a:buClr>
              <a:buSzPts val="2400"/>
            </a:pPr>
            <a:r>
              <a:rPr lang="en-US" sz="1400" dirty="0">
                <a:solidFill>
                  <a:schemeClr val="tx1"/>
                </a:solidFill>
              </a:rPr>
              <a:t>Fourth Joint GSICS/IVOS Lunar Calibration Workshop, Darmstadt, Germany</a:t>
            </a:r>
          </a:p>
          <a:p>
            <a:pPr lvl="0">
              <a:lnSpc>
                <a:spcPct val="100000"/>
              </a:lnSpc>
              <a:spcBef>
                <a:spcPts val="0"/>
              </a:spcBef>
              <a:buClr>
                <a:srgbClr val="888888"/>
              </a:buClr>
              <a:buSzPts val="2400"/>
            </a:pPr>
            <a:r>
              <a:rPr lang="en-US" sz="1400" dirty="0">
                <a:solidFill>
                  <a:schemeClr val="tx1"/>
                </a:solidFill>
              </a:rPr>
              <a:t>Dec 4-8, 2023</a:t>
            </a:r>
          </a:p>
          <a:p>
            <a:pPr lvl="0">
              <a:lnSpc>
                <a:spcPct val="100000"/>
              </a:lnSpc>
              <a:spcBef>
                <a:spcPts val="0"/>
              </a:spcBef>
              <a:buClr>
                <a:srgbClr val="888888"/>
              </a:buClr>
              <a:buSzPts val="2400"/>
            </a:pPr>
            <a:endParaRPr lang="en-US" sz="1400" dirty="0">
              <a:solidFill>
                <a:schemeClr val="tx1"/>
              </a:solidFill>
            </a:endParaRPr>
          </a:p>
          <a:p>
            <a:pPr lvl="0">
              <a:lnSpc>
                <a:spcPct val="100000"/>
              </a:lnSpc>
              <a:spcBef>
                <a:spcPts val="0"/>
              </a:spcBef>
              <a:buClr>
                <a:srgbClr val="888888"/>
              </a:buClr>
              <a:buSzPts val="2400"/>
            </a:pPr>
            <a:endParaRPr lang="en-US" sz="1400" dirty="0"/>
          </a:p>
          <a:p>
            <a:pPr lvl="0" defTabSz="914400">
              <a:spcBef>
                <a:spcPts val="0"/>
              </a:spcBef>
            </a:pPr>
            <a:endParaRPr lang="en-US" sz="1400" b="0" dirty="0">
              <a:solidFill>
                <a:srgbClr val="0F0F0F"/>
              </a:solidFill>
              <a:latin typeface="Söhne"/>
              <a:cs typeface="+mn-cs"/>
            </a:endParaRPr>
          </a:p>
          <a:p>
            <a:pPr lvl="0" defTabSz="914400">
              <a:spcBef>
                <a:spcPts val="0"/>
              </a:spcBef>
            </a:pPr>
            <a:r>
              <a:rPr lang="en-US" sz="1400" b="0" dirty="0">
                <a:solidFill>
                  <a:srgbClr val="0F0F0F"/>
                </a:solidFill>
                <a:latin typeface="Söhne"/>
                <a:cs typeface="+mn-cs"/>
              </a:rPr>
              <a:t>Grateful acknowledgment to the </a:t>
            </a:r>
            <a:r>
              <a:rPr lang="en-US" sz="1400" b="0" i="1" dirty="0">
                <a:solidFill>
                  <a:srgbClr val="0F0F0F"/>
                </a:solidFill>
                <a:latin typeface="Söhne"/>
                <a:cs typeface="+mn-cs"/>
              </a:rPr>
              <a:t>NOAA GOES-R Program </a:t>
            </a:r>
            <a:r>
              <a:rPr lang="en-US" sz="1400" b="0" dirty="0">
                <a:solidFill>
                  <a:srgbClr val="0F0F0F"/>
                </a:solidFill>
                <a:latin typeface="Söhne"/>
                <a:cs typeface="+mn-cs"/>
              </a:rPr>
              <a:t>and </a:t>
            </a:r>
            <a:r>
              <a:rPr lang="en-US" sz="1400" b="0" i="1" dirty="0">
                <a:solidFill>
                  <a:srgbClr val="0F0F0F"/>
                </a:solidFill>
                <a:latin typeface="Söhne"/>
                <a:cs typeface="+mn-cs"/>
              </a:rPr>
              <a:t>STAR</a:t>
            </a:r>
            <a:r>
              <a:rPr lang="en-US" sz="1400" b="0" dirty="0">
                <a:solidFill>
                  <a:srgbClr val="0F0F0F"/>
                </a:solidFill>
                <a:latin typeface="Söhne"/>
                <a:cs typeface="+mn-cs"/>
              </a:rPr>
              <a:t> for funding support, the </a:t>
            </a:r>
            <a:r>
              <a:rPr lang="en-US" sz="1400" b="0" i="1" dirty="0">
                <a:solidFill>
                  <a:srgbClr val="0F0F0F"/>
                </a:solidFill>
                <a:latin typeface="Söhne"/>
                <a:cs typeface="+mn-cs"/>
              </a:rPr>
              <a:t>NOAA GOES-R ABI Calibration </a:t>
            </a:r>
            <a:r>
              <a:rPr lang="en-US" sz="1400" b="0" dirty="0">
                <a:solidFill>
                  <a:srgbClr val="0F0F0F"/>
                </a:solidFill>
                <a:latin typeface="Söhne"/>
                <a:cs typeface="+mn-cs"/>
              </a:rPr>
              <a:t>Working Group (CWG) team members for their help, and the </a:t>
            </a:r>
            <a:r>
              <a:rPr lang="en-US" sz="1400" b="0" i="1" dirty="0">
                <a:solidFill>
                  <a:srgbClr val="0F0F0F"/>
                </a:solidFill>
                <a:latin typeface="Söhne"/>
                <a:cs typeface="+mn-cs"/>
              </a:rPr>
              <a:t>GSICS community </a:t>
            </a:r>
            <a:r>
              <a:rPr lang="en-US" sz="1400" b="0" dirty="0">
                <a:solidFill>
                  <a:srgbClr val="0F0F0F"/>
                </a:solidFill>
                <a:latin typeface="Söhne"/>
                <a:cs typeface="+mn-cs"/>
              </a:rPr>
              <a:t>for their continued assistance.</a:t>
            </a:r>
            <a:endParaRPr lang="en-US" sz="1400" b="0" dirty="0">
              <a:solidFill>
                <a:prstClr val="black"/>
              </a:solidFill>
              <a:latin typeface="Calibri"/>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26D5-8560-4D7F-88AA-AC3395C1BDFC}"/>
              </a:ext>
            </a:extLst>
          </p:cNvPr>
          <p:cNvSpPr>
            <a:spLocks noGrp="1"/>
          </p:cNvSpPr>
          <p:nvPr>
            <p:ph type="title"/>
          </p:nvPr>
        </p:nvSpPr>
        <p:spPr/>
        <p:txBody>
          <a:bodyPr/>
          <a:lstStyle/>
          <a:p>
            <a:r>
              <a:rPr lang="en-US" dirty="0"/>
              <a:t>Validation of </a:t>
            </a:r>
            <a:r>
              <a:rPr lang="en-US" dirty="0" err="1"/>
              <a:t>SLIMpy</a:t>
            </a:r>
            <a:r>
              <a:rPr lang="en-US" dirty="0"/>
              <a:t> using G16 ABI</a:t>
            </a:r>
          </a:p>
        </p:txBody>
      </p:sp>
      <p:sp>
        <p:nvSpPr>
          <p:cNvPr id="4" name="Slide Number Placeholder 3">
            <a:extLst>
              <a:ext uri="{FF2B5EF4-FFF2-40B4-BE49-F238E27FC236}">
                <a16:creationId xmlns:a16="http://schemas.microsoft.com/office/drawing/2014/main" id="{06EF1386-8CED-4DAF-B890-8D95C118E08C}"/>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10</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D86D35-DDD1-4E94-B72D-876059EFD451}"/>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8" name="Content Placeholder 7">
            <a:extLst>
              <a:ext uri="{FF2B5EF4-FFF2-40B4-BE49-F238E27FC236}">
                <a16:creationId xmlns:a16="http://schemas.microsoft.com/office/drawing/2014/main" id="{E0BEBF0A-29BE-45CC-B1C8-590176E9DB22}"/>
              </a:ext>
            </a:extLst>
          </p:cNvPr>
          <p:cNvSpPr>
            <a:spLocks noGrp="1"/>
          </p:cNvSpPr>
          <p:nvPr>
            <p:ph idx="1"/>
          </p:nvPr>
        </p:nvSpPr>
        <p:spPr>
          <a:xfrm>
            <a:off x="296106" y="1006208"/>
            <a:ext cx="4675464" cy="4608379"/>
          </a:xfrm>
        </p:spPr>
        <p:txBody>
          <a:bodyPr>
            <a:normAutofit/>
          </a:bodyPr>
          <a:lstStyle/>
          <a:p>
            <a:r>
              <a:rPr lang="en-US" b="0" dirty="0"/>
              <a:t>Lunar Irradiance outputs from </a:t>
            </a:r>
            <a:r>
              <a:rPr lang="en-US" b="0" dirty="0" err="1"/>
              <a:t>SLIMpy</a:t>
            </a:r>
            <a:r>
              <a:rPr lang="en-US" b="0" dirty="0"/>
              <a:t> and SLIMv2.1 were compared.</a:t>
            </a:r>
          </a:p>
          <a:p>
            <a:pPr marL="0" indent="0">
              <a:buNone/>
            </a:pPr>
            <a:endParaRPr lang="en-US" b="0" dirty="0"/>
          </a:p>
          <a:p>
            <a:r>
              <a:rPr lang="en-US" b="0" dirty="0"/>
              <a:t>The irradiance outputs aligns closely</a:t>
            </a:r>
            <a:r>
              <a:rPr lang="en-US" dirty="0"/>
              <a:t> </a:t>
            </a:r>
            <a:r>
              <a:rPr lang="en-US" b="0" dirty="0"/>
              <a:t>for the GOES ABI.</a:t>
            </a:r>
          </a:p>
          <a:p>
            <a:pPr marL="0" indent="0">
              <a:buNone/>
            </a:pPr>
            <a:r>
              <a:rPr lang="en-US" b="0" dirty="0"/>
              <a:t>	</a:t>
            </a:r>
          </a:p>
          <a:p>
            <a:r>
              <a:rPr lang="en-US" b="0" dirty="0"/>
              <a:t>Normalized differences were within machine roundoff errors.</a:t>
            </a:r>
          </a:p>
          <a:p>
            <a:endParaRPr lang="en-US" dirty="0"/>
          </a:p>
        </p:txBody>
      </p:sp>
      <p:pic>
        <p:nvPicPr>
          <p:cNvPr id="6" name="Picture 5">
            <a:extLst>
              <a:ext uri="{FF2B5EF4-FFF2-40B4-BE49-F238E27FC236}">
                <a16:creationId xmlns:a16="http://schemas.microsoft.com/office/drawing/2014/main" id="{FCF4595D-A101-470A-A2DC-4B30BCA57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582" y="940300"/>
            <a:ext cx="6673312" cy="5246382"/>
          </a:xfrm>
          <a:prstGeom prst="rect">
            <a:avLst/>
          </a:prstGeom>
        </p:spPr>
      </p:pic>
    </p:spTree>
    <p:extLst>
      <p:ext uri="{BB962C8B-B14F-4D97-AF65-F5344CB8AC3E}">
        <p14:creationId xmlns:p14="http://schemas.microsoft.com/office/powerpoint/2010/main" val="112766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E220-A7B5-488C-A0E1-D7820E4100F0}"/>
              </a:ext>
            </a:extLst>
          </p:cNvPr>
          <p:cNvSpPr>
            <a:spLocks noGrp="1"/>
          </p:cNvSpPr>
          <p:nvPr>
            <p:ph type="title"/>
          </p:nvPr>
        </p:nvSpPr>
        <p:spPr/>
        <p:txBody>
          <a:bodyPr/>
          <a:lstStyle/>
          <a:p>
            <a:r>
              <a:rPr lang="en-US" dirty="0" err="1"/>
              <a:t>SLIMpy</a:t>
            </a:r>
            <a:r>
              <a:rPr lang="en-US" dirty="0"/>
              <a:t> Dependencies Available to LSICS</a:t>
            </a:r>
          </a:p>
        </p:txBody>
      </p:sp>
      <p:sp>
        <p:nvSpPr>
          <p:cNvPr id="3" name="Content Placeholder 2">
            <a:extLst>
              <a:ext uri="{FF2B5EF4-FFF2-40B4-BE49-F238E27FC236}">
                <a16:creationId xmlns:a16="http://schemas.microsoft.com/office/drawing/2014/main" id="{17B6074F-8881-4268-B1BA-7562F8338F44}"/>
              </a:ext>
            </a:extLst>
          </p:cNvPr>
          <p:cNvSpPr>
            <a:spLocks noGrp="1"/>
          </p:cNvSpPr>
          <p:nvPr>
            <p:ph idx="1"/>
          </p:nvPr>
        </p:nvSpPr>
        <p:spPr>
          <a:xfrm>
            <a:off x="503628" y="1094451"/>
            <a:ext cx="6534117" cy="4456117"/>
          </a:xfrm>
        </p:spPr>
        <p:txBody>
          <a:bodyPr>
            <a:normAutofit fontScale="85000" lnSpcReduction="10000"/>
          </a:bodyPr>
          <a:lstStyle/>
          <a:p>
            <a:r>
              <a:rPr lang="en-US" b="0" dirty="0"/>
              <a:t>TOML is a user-friendly configuration file format designed for simplicity, readability, and easy cross-language compatibility.</a:t>
            </a:r>
          </a:p>
          <a:p>
            <a:endParaRPr lang="en-US" dirty="0"/>
          </a:p>
          <a:p>
            <a:r>
              <a:rPr lang="en-US" b="0" dirty="0"/>
              <a:t>A global TOML file is utilized for </a:t>
            </a:r>
            <a:r>
              <a:rPr lang="en-US" b="0" dirty="0" err="1"/>
              <a:t>SLIMpy</a:t>
            </a:r>
            <a:r>
              <a:rPr lang="en-US" b="0" dirty="0"/>
              <a:t> configuration settings, including.</a:t>
            </a:r>
          </a:p>
          <a:p>
            <a:pPr lvl="1"/>
            <a:r>
              <a:rPr lang="en-US" dirty="0"/>
              <a:t>Sensor Name</a:t>
            </a:r>
          </a:p>
          <a:p>
            <a:pPr lvl="1"/>
            <a:r>
              <a:rPr lang="en-US" b="0" dirty="0"/>
              <a:t>Input/output directory paths</a:t>
            </a:r>
          </a:p>
          <a:p>
            <a:pPr lvl="1"/>
            <a:r>
              <a:rPr lang="en-US" b="0" dirty="0"/>
              <a:t>Reference solar/lunar data paths</a:t>
            </a:r>
          </a:p>
          <a:p>
            <a:pPr lvl="1"/>
            <a:r>
              <a:rPr lang="en-US" dirty="0"/>
              <a:t>Runtime selection of SPICE Kernels</a:t>
            </a:r>
          </a:p>
          <a:p>
            <a:pPr lvl="1"/>
            <a:r>
              <a:rPr lang="en-US" dirty="0"/>
              <a:t>TOML 0.10.2 version</a:t>
            </a:r>
            <a:endParaRPr lang="en-US" b="0" dirty="0"/>
          </a:p>
          <a:p>
            <a:pPr marL="457200" lvl="1" indent="0">
              <a:buNone/>
            </a:pPr>
            <a:endParaRPr lang="en-US" b="0" dirty="0"/>
          </a:p>
          <a:p>
            <a:r>
              <a:rPr lang="en-US" dirty="0" err="1"/>
              <a:t>SpicePy</a:t>
            </a:r>
            <a:r>
              <a:rPr lang="en-US" b="0" dirty="0"/>
              <a:t> is currently used in GSICS geometry module.</a:t>
            </a:r>
          </a:p>
          <a:p>
            <a:pPr lvl="1"/>
            <a:r>
              <a:rPr lang="en-US" sz="1200" dirty="0"/>
              <a:t>Annex et al., (2020). </a:t>
            </a:r>
            <a:r>
              <a:rPr lang="en-US" sz="1200" dirty="0" err="1"/>
              <a:t>SpiceyPy</a:t>
            </a:r>
            <a:r>
              <a:rPr lang="en-US" sz="1200" dirty="0"/>
              <a:t>: a Pythonic Wrapper for the SPICE Toolkit. Journal of Open Source Software, 5(46), 2050, </a:t>
            </a:r>
            <a:r>
              <a:rPr lang="en-US" sz="1200" dirty="0">
                <a:hlinkClick r:id="rId3"/>
              </a:rPr>
              <a:t>https://doi.org/10.21105/joss.02050</a:t>
            </a:r>
            <a:endParaRPr lang="en-US" sz="1200" dirty="0"/>
          </a:p>
          <a:p>
            <a:pPr lvl="1"/>
            <a:endParaRPr lang="en-US" sz="1200" dirty="0"/>
          </a:p>
        </p:txBody>
      </p:sp>
      <p:sp>
        <p:nvSpPr>
          <p:cNvPr id="4" name="Slide Number Placeholder 3">
            <a:extLst>
              <a:ext uri="{FF2B5EF4-FFF2-40B4-BE49-F238E27FC236}">
                <a16:creationId xmlns:a16="http://schemas.microsoft.com/office/drawing/2014/main" id="{912E2292-7AE4-4FA8-BA35-53C7D1A66761}"/>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11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90C6D2A-FA54-47E7-BF75-593AF3F91473}"/>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pic>
        <p:nvPicPr>
          <p:cNvPr id="8" name="Picture 7">
            <a:extLst>
              <a:ext uri="{FF2B5EF4-FFF2-40B4-BE49-F238E27FC236}">
                <a16:creationId xmlns:a16="http://schemas.microsoft.com/office/drawing/2014/main" id="{9FAFA2FE-A56A-457F-9C34-1FBCD811AA14}"/>
              </a:ext>
            </a:extLst>
          </p:cNvPr>
          <p:cNvPicPr>
            <a:picLocks noChangeAspect="1"/>
          </p:cNvPicPr>
          <p:nvPr/>
        </p:nvPicPr>
        <p:blipFill>
          <a:blip r:embed="rId4"/>
          <a:stretch>
            <a:fillRect/>
          </a:stretch>
        </p:blipFill>
        <p:spPr>
          <a:xfrm>
            <a:off x="7435339" y="3069547"/>
            <a:ext cx="4062101" cy="2073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a:extLst>
              <a:ext uri="{FF2B5EF4-FFF2-40B4-BE49-F238E27FC236}">
                <a16:creationId xmlns:a16="http://schemas.microsoft.com/office/drawing/2014/main" id="{2BCD39A5-AEA5-4E37-96E6-3A35439BB429}"/>
              </a:ext>
            </a:extLst>
          </p:cNvPr>
          <p:cNvSpPr/>
          <p:nvPr/>
        </p:nvSpPr>
        <p:spPr>
          <a:xfrm>
            <a:off x="7459980" y="1094450"/>
            <a:ext cx="4122420" cy="1569660"/>
          </a:xfrm>
          <a:prstGeom prst="rect">
            <a:avLst/>
          </a:prstGeom>
          <a:solidFill>
            <a:schemeClr val="accent6">
              <a:lumMod val="40000"/>
              <a:lumOff val="60000"/>
            </a:schemeClr>
          </a:solidFill>
        </p:spPr>
        <p:txBody>
          <a:bodyPr wrap="square">
            <a:spAutoFit/>
          </a:bodyPr>
          <a:lstStyle/>
          <a:p>
            <a:r>
              <a:rPr lang="en-US" sz="1600" dirty="0"/>
              <a:t>LSICS Top level Requirements</a:t>
            </a:r>
          </a:p>
          <a:p>
            <a:pPr marL="914400" lvl="1" indent="-457200">
              <a:buFont typeface="+mj-lt"/>
              <a:buAutoNum type="arabicPeriod"/>
            </a:pPr>
            <a:r>
              <a:rPr lang="en-US" sz="1600" dirty="0"/>
              <a:t>All L6 files will be </a:t>
            </a:r>
            <a:r>
              <a:rPr lang="en-US" sz="1600" dirty="0" err="1"/>
              <a:t>netCDF</a:t>
            </a:r>
            <a:r>
              <a:rPr lang="en-US" sz="1600" dirty="0"/>
              <a:t>.</a:t>
            </a:r>
          </a:p>
          <a:p>
            <a:pPr marL="914400" lvl="1" indent="-457200">
              <a:buFont typeface="+mj-lt"/>
              <a:buAutoNum type="arabicPeriod"/>
            </a:pPr>
            <a:r>
              <a:rPr lang="en-US" sz="1600" dirty="0"/>
              <a:t>All routines will be coded in Python.</a:t>
            </a:r>
          </a:p>
          <a:p>
            <a:pPr marL="914400" lvl="1" indent="-457200">
              <a:buFont typeface="+mj-lt"/>
              <a:buAutoNum type="arabicPeriod"/>
            </a:pPr>
            <a:r>
              <a:rPr lang="en-US" sz="1600" dirty="0"/>
              <a:t>The L6 software system shall consist of several modules, to be applied in succession; </a:t>
            </a:r>
          </a:p>
        </p:txBody>
      </p:sp>
      <p:sp>
        <p:nvSpPr>
          <p:cNvPr id="6" name="TextBox 5">
            <a:extLst>
              <a:ext uri="{FF2B5EF4-FFF2-40B4-BE49-F238E27FC236}">
                <a16:creationId xmlns:a16="http://schemas.microsoft.com/office/drawing/2014/main" id="{0C781786-3C90-4DE7-AD39-AC4F1B1DF172}"/>
              </a:ext>
            </a:extLst>
          </p:cNvPr>
          <p:cNvSpPr txBox="1"/>
          <p:nvPr/>
        </p:nvSpPr>
        <p:spPr>
          <a:xfrm>
            <a:off x="8423956" y="5363614"/>
            <a:ext cx="2084866" cy="369332"/>
          </a:xfrm>
          <a:prstGeom prst="rect">
            <a:avLst/>
          </a:prstGeom>
          <a:noFill/>
        </p:spPr>
        <p:txBody>
          <a:bodyPr wrap="none" rtlCol="0">
            <a:spAutoFit/>
          </a:bodyPr>
          <a:lstStyle/>
          <a:p>
            <a:r>
              <a:rPr lang="en-US" dirty="0" err="1"/>
              <a:t>SLIMpy</a:t>
            </a:r>
            <a:r>
              <a:rPr lang="en-US" dirty="0"/>
              <a:t> </a:t>
            </a:r>
            <a:r>
              <a:rPr lang="en-US" dirty="0" err="1"/>
              <a:t>config.TOML</a:t>
            </a:r>
            <a:endParaRPr lang="en-US" dirty="0"/>
          </a:p>
        </p:txBody>
      </p:sp>
    </p:spTree>
    <p:extLst>
      <p:ext uri="{BB962C8B-B14F-4D97-AF65-F5344CB8AC3E}">
        <p14:creationId xmlns:p14="http://schemas.microsoft.com/office/powerpoint/2010/main" val="61425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E220-A7B5-488C-A0E1-D7820E4100F0}"/>
              </a:ext>
            </a:extLst>
          </p:cNvPr>
          <p:cNvSpPr>
            <a:spLocks noGrp="1"/>
          </p:cNvSpPr>
          <p:nvPr>
            <p:ph type="title"/>
          </p:nvPr>
        </p:nvSpPr>
        <p:spPr/>
        <p:txBody>
          <a:bodyPr/>
          <a:lstStyle/>
          <a:p>
            <a:r>
              <a:rPr lang="en-US" dirty="0" err="1"/>
              <a:t>SLIMpy</a:t>
            </a:r>
            <a:r>
              <a:rPr lang="en-US" dirty="0"/>
              <a:t> Dependencies Available to LSICS</a:t>
            </a:r>
          </a:p>
        </p:txBody>
      </p:sp>
      <p:sp>
        <p:nvSpPr>
          <p:cNvPr id="3" name="Content Placeholder 2">
            <a:extLst>
              <a:ext uri="{FF2B5EF4-FFF2-40B4-BE49-F238E27FC236}">
                <a16:creationId xmlns:a16="http://schemas.microsoft.com/office/drawing/2014/main" id="{17B6074F-8881-4268-B1BA-7562F8338F44}"/>
              </a:ext>
            </a:extLst>
          </p:cNvPr>
          <p:cNvSpPr>
            <a:spLocks noGrp="1"/>
          </p:cNvSpPr>
          <p:nvPr>
            <p:ph idx="1"/>
          </p:nvPr>
        </p:nvSpPr>
        <p:spPr>
          <a:xfrm>
            <a:off x="536880" y="1048742"/>
            <a:ext cx="5645922" cy="4549376"/>
          </a:xfrm>
        </p:spPr>
        <p:txBody>
          <a:bodyPr>
            <a:normAutofit/>
          </a:bodyPr>
          <a:lstStyle/>
          <a:p>
            <a:r>
              <a:rPr lang="en-US" dirty="0"/>
              <a:t>NetCDF4</a:t>
            </a:r>
            <a:r>
              <a:rPr lang="en-US" b="0" dirty="0"/>
              <a:t> 1.6.2 library: For reading and writing files.</a:t>
            </a:r>
          </a:p>
          <a:p>
            <a:pPr lvl="1"/>
            <a:r>
              <a:rPr lang="en-US" b="0" dirty="0"/>
              <a:t>Example shown on side.</a:t>
            </a:r>
          </a:p>
          <a:p>
            <a:pPr marL="457200" lvl="1" indent="0">
              <a:buNone/>
            </a:pPr>
            <a:endParaRPr lang="en-US" sz="1200" dirty="0"/>
          </a:p>
          <a:p>
            <a:pPr marL="457200" lvl="1" indent="0">
              <a:buNone/>
            </a:pPr>
            <a:endParaRPr lang="en-US" sz="1200" dirty="0"/>
          </a:p>
          <a:p>
            <a:r>
              <a:rPr lang="en-US" sz="2300" dirty="0" err="1"/>
              <a:t>Numpy</a:t>
            </a:r>
            <a:r>
              <a:rPr lang="en-US" sz="2300" dirty="0"/>
              <a:t> </a:t>
            </a:r>
            <a:r>
              <a:rPr lang="en-US" sz="2300" b="0" dirty="0"/>
              <a:t>1.23.4: For creating and manipulating numerical data arrays.</a:t>
            </a:r>
          </a:p>
          <a:p>
            <a:pPr lvl="1"/>
            <a:endParaRPr lang="en-US" sz="1200" dirty="0"/>
          </a:p>
          <a:p>
            <a:pPr lvl="1"/>
            <a:endParaRPr lang="en-US" sz="1200" dirty="0"/>
          </a:p>
          <a:p>
            <a:r>
              <a:rPr lang="en-US" dirty="0"/>
              <a:t>NumPy Style docstring: </a:t>
            </a:r>
            <a:r>
              <a:rPr lang="en-US" b="0" dirty="0"/>
              <a:t>Adopted for documentation propose.</a:t>
            </a:r>
          </a:p>
          <a:p>
            <a:pPr lvl="1"/>
            <a:r>
              <a:rPr lang="en-US" dirty="0"/>
              <a:t>Popular in scientific communities.</a:t>
            </a:r>
            <a:endParaRPr lang="en-US" b="0" dirty="0"/>
          </a:p>
        </p:txBody>
      </p:sp>
      <p:sp>
        <p:nvSpPr>
          <p:cNvPr id="4" name="Slide Number Placeholder 3">
            <a:extLst>
              <a:ext uri="{FF2B5EF4-FFF2-40B4-BE49-F238E27FC236}">
                <a16:creationId xmlns:a16="http://schemas.microsoft.com/office/drawing/2014/main" id="{912E2292-7AE4-4FA8-BA35-53C7D1A66761}"/>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12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90C6D2A-FA54-47E7-BF75-593AF3F91473}"/>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9" name="Rectangle 8">
            <a:extLst>
              <a:ext uri="{FF2B5EF4-FFF2-40B4-BE49-F238E27FC236}">
                <a16:creationId xmlns:a16="http://schemas.microsoft.com/office/drawing/2014/main" id="{91FA0D57-292D-4DB4-8817-837EB0EB49E0}"/>
              </a:ext>
            </a:extLst>
          </p:cNvPr>
          <p:cNvSpPr/>
          <p:nvPr/>
        </p:nvSpPr>
        <p:spPr>
          <a:xfrm>
            <a:off x="6395182" y="1174992"/>
            <a:ext cx="5645921" cy="3139321"/>
          </a:xfrm>
          <a:prstGeom prst="rect">
            <a:avLst/>
          </a:prstGeom>
          <a:solidFill>
            <a:schemeClr val="bg1">
              <a:lumMod val="95000"/>
            </a:schemeClr>
          </a:solidFill>
        </p:spPr>
        <p:txBody>
          <a:bodyPr wrap="square">
            <a:spAutoFit/>
          </a:bodyPr>
          <a:lstStyle/>
          <a:p>
            <a:r>
              <a:rPr lang="en-US" sz="900" dirty="0"/>
              <a:t>with netCDF4.Dataset(</a:t>
            </a:r>
            <a:r>
              <a:rPr lang="en-US" sz="900" dirty="0" err="1"/>
              <a:t>pg_filepath</a:t>
            </a:r>
            <a:r>
              <a:rPr lang="en-US" sz="900" dirty="0"/>
              <a:t>, 'w') as dataset:</a:t>
            </a:r>
          </a:p>
          <a:p>
            <a:r>
              <a:rPr lang="en-US" sz="900" dirty="0"/>
              <a:t>        logging.info(</a:t>
            </a:r>
            <a:r>
              <a:rPr lang="en-US" sz="900" dirty="0" err="1"/>
              <a:t>f"Writing</a:t>
            </a:r>
            <a:r>
              <a:rPr lang="en-US" sz="900" dirty="0"/>
              <a:t> </a:t>
            </a:r>
            <a:r>
              <a:rPr lang="en-US" sz="900" dirty="0" err="1"/>
              <a:t>NetCDF</a:t>
            </a:r>
            <a:r>
              <a:rPr lang="en-US" sz="900" dirty="0"/>
              <a:t> file: {</a:t>
            </a:r>
            <a:r>
              <a:rPr lang="en-US" sz="900" dirty="0" err="1"/>
              <a:t>pg_filepath</a:t>
            </a:r>
            <a:r>
              <a:rPr lang="en-US" sz="900" dirty="0"/>
              <a:t>}" )</a:t>
            </a:r>
          </a:p>
          <a:p>
            <a:endParaRPr lang="en-US" sz="900" dirty="0"/>
          </a:p>
          <a:p>
            <a:r>
              <a:rPr lang="en-US" sz="900" dirty="0"/>
              <a:t>        # Defining dimensions and variables</a:t>
            </a:r>
          </a:p>
          <a:p>
            <a:r>
              <a:rPr lang="en-US" sz="900" dirty="0"/>
              <a:t>        </a:t>
            </a:r>
            <a:r>
              <a:rPr lang="en-US" sz="900" dirty="0" err="1"/>
              <a:t>jnti</a:t>
            </a:r>
            <a:r>
              <a:rPr lang="en-US" sz="900" dirty="0"/>
              <a:t> = </a:t>
            </a:r>
            <a:r>
              <a:rPr lang="en-US" sz="900" dirty="0" err="1"/>
              <a:t>dataset.createDimension</a:t>
            </a:r>
            <a:r>
              <a:rPr lang="en-US" sz="900" dirty="0"/>
              <a:t>('</a:t>
            </a:r>
            <a:r>
              <a:rPr lang="en-US" sz="900" dirty="0" err="1"/>
              <a:t>nDate</a:t>
            </a:r>
            <a:r>
              <a:rPr lang="en-US" sz="900" dirty="0"/>
              <a:t>', </a:t>
            </a:r>
            <a:r>
              <a:rPr lang="en-US" sz="900" dirty="0" err="1"/>
              <a:t>nti</a:t>
            </a:r>
            <a:r>
              <a:rPr lang="en-US" sz="900" dirty="0"/>
              <a:t>)</a:t>
            </a:r>
          </a:p>
          <a:p>
            <a:r>
              <a:rPr lang="en-US" sz="900" dirty="0"/>
              <a:t>        </a:t>
            </a:r>
            <a:r>
              <a:rPr lang="en-US" sz="900" dirty="0" err="1"/>
              <a:t>etsd</a:t>
            </a:r>
            <a:r>
              <a:rPr lang="en-US" sz="900" dirty="0"/>
              <a:t> = </a:t>
            </a:r>
            <a:r>
              <a:rPr lang="en-US" sz="900" dirty="0" err="1"/>
              <a:t>dataset.createVariable</a:t>
            </a:r>
            <a:r>
              <a:rPr lang="en-US" sz="900" dirty="0"/>
              <a:t>('</a:t>
            </a:r>
            <a:r>
              <a:rPr lang="en-US" sz="900" dirty="0" err="1"/>
              <a:t>etsec</a:t>
            </a:r>
            <a:r>
              <a:rPr lang="en-US" sz="900" dirty="0"/>
              <a:t>', 'f8', ('</a:t>
            </a:r>
            <a:r>
              <a:rPr lang="en-US" sz="900" dirty="0" err="1"/>
              <a:t>nDate</a:t>
            </a:r>
            <a:r>
              <a:rPr lang="en-US" sz="900" dirty="0"/>
              <a:t>',))</a:t>
            </a:r>
          </a:p>
          <a:p>
            <a:r>
              <a:rPr lang="en-US" sz="900" dirty="0"/>
              <a:t>        j2 = </a:t>
            </a:r>
            <a:r>
              <a:rPr lang="en-US" sz="900" dirty="0" err="1"/>
              <a:t>dataset.createDimension</a:t>
            </a:r>
            <a:r>
              <a:rPr lang="en-US" sz="900" dirty="0"/>
              <a:t>('ppp2', </a:t>
            </a:r>
            <a:r>
              <a:rPr lang="en-US" sz="900" dirty="0" err="1"/>
              <a:t>npp</a:t>
            </a:r>
            <a:r>
              <a:rPr lang="en-US" sz="900" dirty="0"/>
              <a:t>)</a:t>
            </a:r>
          </a:p>
          <a:p>
            <a:r>
              <a:rPr lang="en-US" sz="900" dirty="0"/>
              <a:t>        </a:t>
            </a:r>
            <a:r>
              <a:rPr lang="en-US" sz="900" dirty="0" err="1"/>
              <a:t>pppd</a:t>
            </a:r>
            <a:r>
              <a:rPr lang="en-US" sz="900" dirty="0"/>
              <a:t> = </a:t>
            </a:r>
            <a:r>
              <a:rPr lang="en-US" sz="900" dirty="0" err="1"/>
              <a:t>dataset.createVariable</a:t>
            </a:r>
            <a:r>
              <a:rPr lang="en-US" sz="900" dirty="0"/>
              <a:t>('</a:t>
            </a:r>
            <a:r>
              <a:rPr lang="en-US" sz="900" dirty="0" err="1"/>
              <a:t>pgeom</a:t>
            </a:r>
            <a:r>
              <a:rPr lang="en-US" sz="900" dirty="0"/>
              <a:t>', 'f4', ('ppp2', '</a:t>
            </a:r>
            <a:r>
              <a:rPr lang="en-US" sz="900" dirty="0" err="1"/>
              <a:t>nDate</a:t>
            </a:r>
            <a:r>
              <a:rPr lang="en-US" sz="900" dirty="0"/>
              <a:t>'))</a:t>
            </a:r>
          </a:p>
          <a:p>
            <a:endParaRPr lang="en-US" sz="900" dirty="0"/>
          </a:p>
          <a:p>
            <a:r>
              <a:rPr lang="en-US" sz="900" dirty="0"/>
              <a:t>        # Adding attributes and variables to the </a:t>
            </a:r>
            <a:r>
              <a:rPr lang="en-US" sz="900" dirty="0" err="1"/>
              <a:t>NetCDF</a:t>
            </a:r>
            <a:r>
              <a:rPr lang="en-US" sz="900" dirty="0"/>
              <a:t> file</a:t>
            </a:r>
          </a:p>
          <a:p>
            <a:r>
              <a:rPr lang="en-US" sz="900" dirty="0"/>
              <a:t>        </a:t>
            </a:r>
            <a:r>
              <a:rPr lang="en-US" sz="900" dirty="0" err="1"/>
              <a:t>setattr</a:t>
            </a:r>
            <a:r>
              <a:rPr lang="en-US" sz="900" dirty="0"/>
              <a:t>(</a:t>
            </a:r>
            <a:r>
              <a:rPr lang="en-US" sz="900" dirty="0" err="1"/>
              <a:t>dataset,'summary</a:t>
            </a:r>
            <a:r>
              <a:rPr lang="en-US" sz="900" dirty="0"/>
              <a:t>', 'Photometric geometry and distances')</a:t>
            </a:r>
          </a:p>
          <a:p>
            <a:r>
              <a:rPr lang="en-US" sz="900" dirty="0"/>
              <a:t>        </a:t>
            </a:r>
            <a:r>
              <a:rPr lang="en-US" sz="900" dirty="0" err="1"/>
              <a:t>dataset.setncattr</a:t>
            </a:r>
            <a:r>
              <a:rPr lang="en-US" sz="900" dirty="0"/>
              <a:t>('</a:t>
            </a:r>
            <a:r>
              <a:rPr lang="en-US" sz="900" dirty="0" err="1"/>
              <a:t>num_date</a:t>
            </a:r>
            <a:r>
              <a:rPr lang="en-US" sz="900" dirty="0"/>
              <a:t>', </a:t>
            </a:r>
            <a:r>
              <a:rPr lang="en-US" sz="900" dirty="0" err="1"/>
              <a:t>nti</a:t>
            </a:r>
            <a:r>
              <a:rPr lang="en-US" sz="900" dirty="0"/>
              <a:t>)</a:t>
            </a:r>
          </a:p>
          <a:p>
            <a:r>
              <a:rPr lang="en-US" sz="900" dirty="0"/>
              <a:t>        </a:t>
            </a:r>
            <a:r>
              <a:rPr lang="en-US" sz="900" dirty="0" err="1"/>
              <a:t>dataset.setncattr</a:t>
            </a:r>
            <a:r>
              <a:rPr lang="en-US" sz="900" dirty="0"/>
              <a:t>("acronym", </a:t>
            </a:r>
            <a:r>
              <a:rPr lang="en-US" sz="900" dirty="0" err="1"/>
              <a:t>geoname</a:t>
            </a:r>
            <a:r>
              <a:rPr lang="en-US" sz="900" dirty="0"/>
              <a:t>)</a:t>
            </a:r>
          </a:p>
          <a:p>
            <a:r>
              <a:rPr lang="en-US" sz="900" dirty="0"/>
              <a:t>        </a:t>
            </a:r>
            <a:r>
              <a:rPr lang="en-US" sz="900" dirty="0" err="1"/>
              <a:t>setattr</a:t>
            </a:r>
            <a:r>
              <a:rPr lang="en-US" sz="900" dirty="0"/>
              <a:t>(dataset, '</a:t>
            </a:r>
            <a:r>
              <a:rPr lang="en-US" sz="900" dirty="0" err="1"/>
              <a:t>vardesc</a:t>
            </a:r>
            <a:r>
              <a:rPr lang="en-US" sz="900" dirty="0"/>
              <a:t>', 'Ephemeris time: </a:t>
            </a:r>
            <a:r>
              <a:rPr lang="en-US" sz="900" dirty="0" err="1"/>
              <a:t>etsec</a:t>
            </a:r>
            <a:r>
              <a:rPr lang="en-US" sz="900" dirty="0"/>
              <a:t>(N). Geometry information: </a:t>
            </a:r>
            <a:r>
              <a:rPr lang="en-US" sz="900" dirty="0" err="1"/>
              <a:t>pgeom</a:t>
            </a:r>
            <a:r>
              <a:rPr lang="en-US" sz="900" dirty="0"/>
              <a:t>[N=date,12]: all angles in degrees. '</a:t>
            </a:r>
          </a:p>
          <a:p>
            <a:r>
              <a:rPr lang="en-US" sz="900" dirty="0"/>
              <a:t>                '0]= Signed phase angle; 1]= Sun Longitude; 2]= Sun Latitude; 3]= Viewer Longitude; '</a:t>
            </a:r>
          </a:p>
          <a:p>
            <a:r>
              <a:rPr lang="en-US" sz="900" dirty="0"/>
              <a:t>                '4]= Viewer Latitude; 5]= Distance Factor; 6]= Sun-Moon distance in AU, also allows recovery '</a:t>
            </a:r>
          </a:p>
          <a:p>
            <a:r>
              <a:rPr lang="en-US" sz="900" dirty="0"/>
              <a:t>                'of Viewer-Moon distance using item 5; 7]= Right Ascension; 8]= Declination; 9]= Axis position angle; '</a:t>
            </a:r>
          </a:p>
          <a:p>
            <a:r>
              <a:rPr lang="en-US" sz="900" dirty="0"/>
              <a:t>                '10]= Bright limb position angle; 11]= Zenith angle (valid if on the ground).' )</a:t>
            </a:r>
          </a:p>
          <a:p>
            <a:endParaRPr lang="en-US" sz="900" dirty="0"/>
          </a:p>
          <a:p>
            <a:r>
              <a:rPr lang="en-US" sz="900" dirty="0"/>
              <a:t>        </a:t>
            </a:r>
            <a:r>
              <a:rPr lang="en-US" sz="900" dirty="0" err="1"/>
              <a:t>etsd</a:t>
            </a:r>
            <a:r>
              <a:rPr lang="en-US" sz="900" dirty="0"/>
              <a:t>[:] = </a:t>
            </a:r>
            <a:r>
              <a:rPr lang="en-US" sz="900" dirty="0" err="1"/>
              <a:t>etsec</a:t>
            </a:r>
            <a:r>
              <a:rPr lang="en-US" sz="900" dirty="0"/>
              <a:t>  # Write ephemeris time in seconds</a:t>
            </a:r>
          </a:p>
          <a:p>
            <a:r>
              <a:rPr lang="en-US" sz="900" dirty="0"/>
              <a:t>        </a:t>
            </a:r>
            <a:r>
              <a:rPr lang="en-US" sz="900" dirty="0" err="1"/>
              <a:t>pppd</a:t>
            </a:r>
            <a:r>
              <a:rPr lang="en-US" sz="900" dirty="0"/>
              <a:t>[:, :] = </a:t>
            </a:r>
            <a:r>
              <a:rPr lang="en-US" sz="900" dirty="0" err="1"/>
              <a:t>np.transpose</a:t>
            </a:r>
            <a:r>
              <a:rPr lang="en-US" sz="900" dirty="0"/>
              <a:t>(</a:t>
            </a:r>
            <a:r>
              <a:rPr lang="en-US" sz="900" dirty="0" err="1"/>
              <a:t>np.array</a:t>
            </a:r>
            <a:r>
              <a:rPr lang="en-US" sz="900" dirty="0"/>
              <a:t>(</a:t>
            </a:r>
            <a:r>
              <a:rPr lang="en-US" sz="900" dirty="0" err="1"/>
              <a:t>ggs</a:t>
            </a:r>
            <a:r>
              <a:rPr lang="en-US" sz="900" dirty="0"/>
              <a:t>))  # Write geometry data</a:t>
            </a:r>
          </a:p>
        </p:txBody>
      </p:sp>
      <p:sp>
        <p:nvSpPr>
          <p:cNvPr id="6" name="TextBox 5">
            <a:extLst>
              <a:ext uri="{FF2B5EF4-FFF2-40B4-BE49-F238E27FC236}">
                <a16:creationId xmlns:a16="http://schemas.microsoft.com/office/drawing/2014/main" id="{BD85C770-E648-424C-863E-226CAB2EBB24}"/>
              </a:ext>
            </a:extLst>
          </p:cNvPr>
          <p:cNvSpPr txBox="1"/>
          <p:nvPr/>
        </p:nvSpPr>
        <p:spPr>
          <a:xfrm>
            <a:off x="7324059" y="4470021"/>
            <a:ext cx="3338991" cy="369332"/>
          </a:xfrm>
          <a:prstGeom prst="rect">
            <a:avLst/>
          </a:prstGeom>
          <a:noFill/>
        </p:spPr>
        <p:txBody>
          <a:bodyPr wrap="none" rtlCol="0">
            <a:spAutoFit/>
          </a:bodyPr>
          <a:lstStyle/>
          <a:p>
            <a:r>
              <a:rPr lang="en-US" dirty="0"/>
              <a:t>Writing Geometry module output</a:t>
            </a:r>
          </a:p>
        </p:txBody>
      </p:sp>
    </p:spTree>
    <p:extLst>
      <p:ext uri="{BB962C8B-B14F-4D97-AF65-F5344CB8AC3E}">
        <p14:creationId xmlns:p14="http://schemas.microsoft.com/office/powerpoint/2010/main" val="345380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90FE-CE52-4C1B-8235-2D47D764DD4A}"/>
              </a:ext>
            </a:extLst>
          </p:cNvPr>
          <p:cNvSpPr>
            <a:spLocks noGrp="1"/>
          </p:cNvSpPr>
          <p:nvPr>
            <p:ph type="title"/>
          </p:nvPr>
        </p:nvSpPr>
        <p:spPr/>
        <p:txBody>
          <a:bodyPr/>
          <a:lstStyle/>
          <a:p>
            <a:r>
              <a:rPr lang="en-US" dirty="0"/>
              <a:t>LSICS advantages for Lunar Monitoring</a:t>
            </a:r>
          </a:p>
        </p:txBody>
      </p:sp>
      <p:sp>
        <p:nvSpPr>
          <p:cNvPr id="3" name="Content Placeholder 2">
            <a:extLst>
              <a:ext uri="{FF2B5EF4-FFF2-40B4-BE49-F238E27FC236}">
                <a16:creationId xmlns:a16="http://schemas.microsoft.com/office/drawing/2014/main" id="{C7D4A011-A31F-46F3-BD59-BEB6B7A803D3}"/>
              </a:ext>
            </a:extLst>
          </p:cNvPr>
          <p:cNvSpPr>
            <a:spLocks noGrp="1"/>
          </p:cNvSpPr>
          <p:nvPr>
            <p:ph idx="1"/>
          </p:nvPr>
        </p:nvSpPr>
        <p:spPr>
          <a:xfrm>
            <a:off x="609598" y="1006208"/>
            <a:ext cx="6049923" cy="4770749"/>
          </a:xfrm>
        </p:spPr>
        <p:txBody>
          <a:bodyPr>
            <a:normAutofit/>
          </a:bodyPr>
          <a:lstStyle/>
          <a:p>
            <a:r>
              <a:rPr lang="en-US" b="0" dirty="0"/>
              <a:t>The LSICS framework plans to integrate all current and future Lunar models, including SLIM, into one single software package.</a:t>
            </a:r>
          </a:p>
          <a:p>
            <a:pPr lvl="1"/>
            <a:endParaRPr lang="en-US" dirty="0"/>
          </a:p>
          <a:p>
            <a:r>
              <a:rPr lang="en-US" b="0" dirty="0"/>
              <a:t>NOAA GOES-R ABI Calibration Working Group (CWG) currently uses the standalone GIRO and SLIM software to process monthly Lunar acquisitions for all ABI VNIR bands.</a:t>
            </a:r>
            <a:endParaRPr lang="en-US" dirty="0"/>
          </a:p>
          <a:p>
            <a:pPr lvl="1"/>
            <a:endParaRPr lang="en-US" b="0" dirty="0"/>
          </a:p>
          <a:p>
            <a:r>
              <a:rPr lang="en-US" b="0" dirty="0"/>
              <a:t>Results for current ABI Lunar monitoring (G16 ABI Band 5) are shown.</a:t>
            </a:r>
          </a:p>
          <a:p>
            <a:pPr lvl="1"/>
            <a:endParaRPr lang="en-US" b="0" dirty="0"/>
          </a:p>
        </p:txBody>
      </p:sp>
      <p:sp>
        <p:nvSpPr>
          <p:cNvPr id="6" name="Slide Number Placeholder 5">
            <a:extLst>
              <a:ext uri="{FF2B5EF4-FFF2-40B4-BE49-F238E27FC236}">
                <a16:creationId xmlns:a16="http://schemas.microsoft.com/office/drawing/2014/main" id="{BE5FF824-D93E-4F14-9A1D-6221BB5CEA04}"/>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13</a:t>
            </a:fld>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FF56980F-4D06-4696-9D0D-3942270B56DC}"/>
              </a:ext>
            </a:extLst>
          </p:cNvPr>
          <p:cNvSpPr>
            <a:spLocks noGrp="1"/>
          </p:cNvSpPr>
          <p:nvPr>
            <p:ph type="ftr" sz="quarter" idx="11"/>
          </p:nvPr>
        </p:nvSpPr>
        <p:spPr>
          <a:xfrm>
            <a:off x="4165600" y="6356353"/>
            <a:ext cx="3860800" cy="365125"/>
          </a:xfrm>
        </p:spPr>
        <p:txBody>
          <a:bodyPr/>
          <a:lstStyle/>
          <a:p>
            <a:pPr algn="ctr"/>
            <a:r>
              <a:rPr lang="en-US" dirty="0">
                <a:solidFill>
                  <a:prstClr val="black">
                    <a:tint val="75000"/>
                  </a:prstClr>
                </a:solidFill>
              </a:rPr>
              <a:t>Dec 5, 2023</a:t>
            </a:r>
          </a:p>
        </p:txBody>
      </p:sp>
      <p:pic>
        <p:nvPicPr>
          <p:cNvPr id="9" name="Picture 8">
            <a:extLst>
              <a:ext uri="{FF2B5EF4-FFF2-40B4-BE49-F238E27FC236}">
                <a16:creationId xmlns:a16="http://schemas.microsoft.com/office/drawing/2014/main" id="{AD1EABBA-C1A2-46AF-A691-5A11AEF0694E}"/>
              </a:ext>
            </a:extLst>
          </p:cNvPr>
          <p:cNvPicPr>
            <a:picLocks noChangeAspect="1"/>
          </p:cNvPicPr>
          <p:nvPr/>
        </p:nvPicPr>
        <p:blipFill>
          <a:blip r:embed="rId3"/>
          <a:stretch>
            <a:fillRect/>
          </a:stretch>
        </p:blipFill>
        <p:spPr>
          <a:xfrm>
            <a:off x="7305684" y="3662076"/>
            <a:ext cx="4159662" cy="2701751"/>
          </a:xfrm>
          <a:prstGeom prst="rect">
            <a:avLst/>
          </a:prstGeom>
        </p:spPr>
      </p:pic>
      <p:pic>
        <p:nvPicPr>
          <p:cNvPr id="10" name="Picture 9">
            <a:extLst>
              <a:ext uri="{FF2B5EF4-FFF2-40B4-BE49-F238E27FC236}">
                <a16:creationId xmlns:a16="http://schemas.microsoft.com/office/drawing/2014/main" id="{8CBC7E70-AEF0-4AE3-A435-E2452640A6BA}"/>
              </a:ext>
            </a:extLst>
          </p:cNvPr>
          <p:cNvPicPr>
            <a:picLocks noChangeAspect="1"/>
          </p:cNvPicPr>
          <p:nvPr/>
        </p:nvPicPr>
        <p:blipFill>
          <a:blip r:embed="rId4"/>
          <a:stretch>
            <a:fillRect/>
          </a:stretch>
        </p:blipFill>
        <p:spPr>
          <a:xfrm>
            <a:off x="7370721" y="928024"/>
            <a:ext cx="4094625" cy="2678793"/>
          </a:xfrm>
          <a:prstGeom prst="rect">
            <a:avLst/>
          </a:prstGeom>
        </p:spPr>
      </p:pic>
    </p:spTree>
    <p:extLst>
      <p:ext uri="{BB962C8B-B14F-4D97-AF65-F5344CB8AC3E}">
        <p14:creationId xmlns:p14="http://schemas.microsoft.com/office/powerpoint/2010/main" val="36303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12FD-CBC4-4A53-9EC4-3C1B5A0D6B3A}"/>
              </a:ext>
            </a:extLst>
          </p:cNvPr>
          <p:cNvSpPr>
            <a:spLocks noGrp="1"/>
          </p:cNvSpPr>
          <p:nvPr>
            <p:ph type="title"/>
          </p:nvPr>
        </p:nvSpPr>
        <p:spPr/>
        <p:txBody>
          <a:bodyPr/>
          <a:lstStyle/>
          <a:p>
            <a:r>
              <a:rPr lang="en-US" dirty="0"/>
              <a:t>Discussions</a:t>
            </a:r>
          </a:p>
        </p:txBody>
      </p:sp>
      <p:sp>
        <p:nvSpPr>
          <p:cNvPr id="3" name="Content Placeholder 2">
            <a:extLst>
              <a:ext uri="{FF2B5EF4-FFF2-40B4-BE49-F238E27FC236}">
                <a16:creationId xmlns:a16="http://schemas.microsoft.com/office/drawing/2014/main" id="{330AE674-EC1B-42DD-AD92-2AB23EDC0A17}"/>
              </a:ext>
            </a:extLst>
          </p:cNvPr>
          <p:cNvSpPr>
            <a:spLocks noGrp="1"/>
          </p:cNvSpPr>
          <p:nvPr>
            <p:ph idx="1"/>
          </p:nvPr>
        </p:nvSpPr>
        <p:spPr>
          <a:xfrm>
            <a:off x="609600" y="1164657"/>
            <a:ext cx="10209376" cy="4640920"/>
          </a:xfrm>
        </p:spPr>
        <p:txBody>
          <a:bodyPr>
            <a:normAutofit/>
          </a:bodyPr>
          <a:lstStyle/>
          <a:p>
            <a:r>
              <a:rPr lang="en-US" dirty="0"/>
              <a:t>LSICS workflow needs to be finalized. </a:t>
            </a:r>
          </a:p>
          <a:p>
            <a:pPr lvl="1"/>
            <a:r>
              <a:rPr lang="en-US" dirty="0"/>
              <a:t>Disk based reflectance approach.</a:t>
            </a:r>
          </a:p>
          <a:p>
            <a:pPr lvl="1"/>
            <a:r>
              <a:rPr lang="en-US" dirty="0"/>
              <a:t>Standard wavelength set or native set.</a:t>
            </a:r>
          </a:p>
          <a:p>
            <a:pPr lvl="1"/>
            <a:endParaRPr lang="en-US" dirty="0"/>
          </a:p>
          <a:p>
            <a:r>
              <a:rPr lang="en-US" dirty="0"/>
              <a:t>Candidates for LSICS.</a:t>
            </a:r>
          </a:p>
          <a:p>
            <a:pPr lvl="1"/>
            <a:r>
              <a:rPr lang="en-US" dirty="0"/>
              <a:t>ROLO? GIRO? Modularized SLIM? LIME? </a:t>
            </a:r>
          </a:p>
          <a:p>
            <a:pPr marL="0" indent="0">
              <a:buNone/>
            </a:pPr>
            <a:endParaRPr lang="en-US" dirty="0"/>
          </a:p>
          <a:p>
            <a:r>
              <a:rPr lang="en-US" dirty="0"/>
              <a:t>GitHub license for LSICS distribution.</a:t>
            </a:r>
          </a:p>
          <a:p>
            <a:pPr lvl="1"/>
            <a:r>
              <a:rPr lang="en-US" dirty="0"/>
              <a:t>Currently LSICS-dev is shared only with collaborators.</a:t>
            </a:r>
          </a:p>
          <a:p>
            <a:pPr lvl="1"/>
            <a:r>
              <a:rPr lang="en-US" dirty="0"/>
              <a:t>Future considerations for copyright and permissions need attention.</a:t>
            </a:r>
          </a:p>
        </p:txBody>
      </p:sp>
      <p:sp>
        <p:nvSpPr>
          <p:cNvPr id="5" name="Slide Number Placeholder 4">
            <a:extLst>
              <a:ext uri="{FF2B5EF4-FFF2-40B4-BE49-F238E27FC236}">
                <a16:creationId xmlns:a16="http://schemas.microsoft.com/office/drawing/2014/main" id="{7EBF256A-966C-40F4-B96C-96669BE55EFC}"/>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14</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3C08B8F9-7C9B-4E00-B220-625E753650C1}"/>
              </a:ext>
            </a:extLst>
          </p:cNvPr>
          <p:cNvSpPr>
            <a:spLocks noGrp="1"/>
          </p:cNvSpPr>
          <p:nvPr>
            <p:ph type="ftr" sz="quarter" idx="11"/>
          </p:nvPr>
        </p:nvSpPr>
        <p:spPr>
          <a:xfrm>
            <a:off x="4165600" y="6356353"/>
            <a:ext cx="3860800" cy="365125"/>
          </a:xfrm>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215612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56F3-4965-48F2-94BF-29D56456647B}"/>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EBDBABE9-DAAD-4F8C-B5B9-D01BFD1379B4}"/>
              </a:ext>
            </a:extLst>
          </p:cNvPr>
          <p:cNvSpPr>
            <a:spLocks noGrp="1"/>
          </p:cNvSpPr>
          <p:nvPr>
            <p:ph idx="1"/>
          </p:nvPr>
        </p:nvSpPr>
        <p:spPr>
          <a:xfrm>
            <a:off x="751114" y="1006208"/>
            <a:ext cx="10568195" cy="4831256"/>
          </a:xfrm>
        </p:spPr>
        <p:txBody>
          <a:bodyPr>
            <a:normAutofit fontScale="92500" lnSpcReduction="10000"/>
          </a:bodyPr>
          <a:lstStyle/>
          <a:p>
            <a:r>
              <a:rPr lang="en-US" dirty="0"/>
              <a:t>The LSICS framework aims to integrate all current and future Lunar models, including SLIM, into a single software package.</a:t>
            </a:r>
          </a:p>
          <a:p>
            <a:endParaRPr lang="en-US" dirty="0"/>
          </a:p>
          <a:p>
            <a:r>
              <a:rPr lang="en-US" dirty="0"/>
              <a:t>Pseudo-code-based implementation of the LSICS geometry module was recently completed.</a:t>
            </a:r>
          </a:p>
          <a:p>
            <a:pPr lvl="1"/>
            <a:r>
              <a:rPr lang="en-US" dirty="0"/>
              <a:t>The module, a part of the LSICS framework, is now published in GitHub.</a:t>
            </a:r>
          </a:p>
          <a:p>
            <a:endParaRPr lang="en-US" dirty="0"/>
          </a:p>
          <a:p>
            <a:r>
              <a:rPr lang="en-US" dirty="0"/>
              <a:t>SLIM Lunar model has been recently converted into an open-source version named </a:t>
            </a:r>
            <a:r>
              <a:rPr lang="en-US" dirty="0" err="1"/>
              <a:t>SLIMpy</a:t>
            </a:r>
            <a:r>
              <a:rPr lang="en-US" dirty="0"/>
              <a:t>.</a:t>
            </a:r>
          </a:p>
          <a:p>
            <a:pPr lvl="1"/>
            <a:r>
              <a:rPr lang="en-US" dirty="0" err="1"/>
              <a:t>SLIMpy</a:t>
            </a:r>
            <a:r>
              <a:rPr lang="en-US" dirty="0"/>
              <a:t> has undergone validation using ABI Lunar datasets and has been proven consistent with SLIMv2.1(IDL).</a:t>
            </a:r>
          </a:p>
          <a:p>
            <a:pPr lvl="1"/>
            <a:endParaRPr lang="en-US" dirty="0"/>
          </a:p>
          <a:p>
            <a:r>
              <a:rPr lang="en-US" dirty="0"/>
              <a:t>NOAA will continue to support the integration of the lunar models into the modularized LSICS.</a:t>
            </a:r>
          </a:p>
          <a:p>
            <a:endParaRPr lang="en-US" dirty="0"/>
          </a:p>
          <a:p>
            <a:endParaRPr lang="en-US" dirty="0"/>
          </a:p>
        </p:txBody>
      </p:sp>
      <p:sp>
        <p:nvSpPr>
          <p:cNvPr id="5" name="Slide Number Placeholder 4">
            <a:extLst>
              <a:ext uri="{FF2B5EF4-FFF2-40B4-BE49-F238E27FC236}">
                <a16:creationId xmlns:a16="http://schemas.microsoft.com/office/drawing/2014/main" id="{9CB4892D-6C80-4714-AA89-5F466EBCDA2A}"/>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15</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DEA83D02-5224-4060-B4D5-C20647911C0E}"/>
              </a:ext>
            </a:extLst>
          </p:cNvPr>
          <p:cNvSpPr>
            <a:spLocks noGrp="1"/>
          </p:cNvSpPr>
          <p:nvPr>
            <p:ph type="ftr" sz="quarter" idx="11"/>
          </p:nvPr>
        </p:nvSpPr>
        <p:spPr>
          <a:xfrm>
            <a:off x="4165600" y="6356353"/>
            <a:ext cx="3860800" cy="365125"/>
          </a:xfrm>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312658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D60B-2C80-4621-9111-9150CD822822}"/>
              </a:ext>
            </a:extLst>
          </p:cNvPr>
          <p:cNvSpPr>
            <a:spLocks noGrp="1"/>
          </p:cNvSpPr>
          <p:nvPr>
            <p:ph type="title"/>
          </p:nvPr>
        </p:nvSpPr>
        <p:spPr/>
        <p:txBody>
          <a:bodyPr/>
          <a:lstStyle/>
          <a:p>
            <a:r>
              <a:rPr lang="en-US" dirty="0"/>
              <a:t>Disclaimer</a:t>
            </a:r>
          </a:p>
        </p:txBody>
      </p:sp>
      <p:sp>
        <p:nvSpPr>
          <p:cNvPr id="4" name="Content Placeholder 3">
            <a:extLst>
              <a:ext uri="{FF2B5EF4-FFF2-40B4-BE49-F238E27FC236}">
                <a16:creationId xmlns:a16="http://schemas.microsoft.com/office/drawing/2014/main" id="{BFB4412A-3417-4A2E-8DE2-E73015EAE6BC}"/>
              </a:ext>
            </a:extLst>
          </p:cNvPr>
          <p:cNvSpPr>
            <a:spLocks noGrp="1"/>
          </p:cNvSpPr>
          <p:nvPr>
            <p:ph idx="1"/>
          </p:nvPr>
        </p:nvSpPr>
        <p:spPr>
          <a:xfrm>
            <a:off x="609599" y="1155941"/>
            <a:ext cx="10716883" cy="4313206"/>
          </a:xfrm>
        </p:spPr>
        <p:txBody>
          <a:bodyPr>
            <a:normAutofit/>
          </a:bodyPr>
          <a:lstStyle/>
          <a:p>
            <a:r>
              <a:rPr lang="en-US" b="0" dirty="0"/>
              <a:t>Contents of this presentation is solely the opinions of the authors and does not constitute a statement of policy, decision, or position on behalf of NOAA or the U.S. government.</a:t>
            </a:r>
          </a:p>
        </p:txBody>
      </p:sp>
      <p:sp>
        <p:nvSpPr>
          <p:cNvPr id="5" name="Slide Number Placeholder 4">
            <a:extLst>
              <a:ext uri="{FF2B5EF4-FFF2-40B4-BE49-F238E27FC236}">
                <a16:creationId xmlns:a16="http://schemas.microsoft.com/office/drawing/2014/main" id="{DB6ED165-8D13-48C8-92FA-3437E0EA4FBD}"/>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16</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E5CE3F80-685A-489C-9586-6D0911FA31E6}"/>
              </a:ext>
            </a:extLst>
          </p:cNvPr>
          <p:cNvSpPr>
            <a:spLocks noGrp="1"/>
          </p:cNvSpPr>
          <p:nvPr>
            <p:ph type="ftr" sz="quarter" idx="11"/>
          </p:nvPr>
        </p:nvSpPr>
        <p:spPr>
          <a:xfrm>
            <a:off x="4165600" y="6356353"/>
            <a:ext cx="3860800" cy="365125"/>
          </a:xfrm>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200417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58C03-03B9-4CEE-BF5E-C282CA3C2D8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CBB9080-386C-40D3-8094-6127248544C6}"/>
              </a:ext>
            </a:extLst>
          </p:cNvPr>
          <p:cNvSpPr>
            <a:spLocks noGrp="1"/>
          </p:cNvSpPr>
          <p:nvPr>
            <p:ph idx="1"/>
          </p:nvPr>
        </p:nvSpPr>
        <p:spPr/>
        <p:txBody>
          <a:bodyPr/>
          <a:lstStyle/>
          <a:p>
            <a:r>
              <a:rPr lang="en-US" sz="3200" b="0" dirty="0"/>
              <a:t>Introduction</a:t>
            </a:r>
          </a:p>
          <a:p>
            <a:r>
              <a:rPr lang="en-US" sz="3200" b="0" dirty="0"/>
              <a:t>Objectives</a:t>
            </a:r>
          </a:p>
          <a:p>
            <a:r>
              <a:rPr lang="en-US" sz="3200" b="0" dirty="0"/>
              <a:t>LSICS Considerations </a:t>
            </a:r>
          </a:p>
          <a:p>
            <a:pPr lvl="1"/>
            <a:r>
              <a:rPr lang="en-US" sz="2400" b="0" dirty="0"/>
              <a:t>Implementation</a:t>
            </a:r>
            <a:endParaRPr lang="en-US" sz="2000" b="0" dirty="0"/>
          </a:p>
          <a:p>
            <a:pPr lvl="1"/>
            <a:r>
              <a:rPr lang="en-US" sz="2400" dirty="0"/>
              <a:t>Dependencies</a:t>
            </a:r>
          </a:p>
          <a:p>
            <a:pPr lvl="1"/>
            <a:r>
              <a:rPr lang="en-US" sz="2400" b="0" dirty="0"/>
              <a:t>Challenges</a:t>
            </a:r>
          </a:p>
          <a:p>
            <a:r>
              <a:rPr lang="en-US" sz="3200" b="0" dirty="0"/>
              <a:t>Summary</a:t>
            </a:r>
          </a:p>
          <a:p>
            <a:pPr marL="0" indent="0">
              <a:buNone/>
            </a:pPr>
            <a:endParaRPr lang="en-US" dirty="0"/>
          </a:p>
        </p:txBody>
      </p:sp>
      <p:sp>
        <p:nvSpPr>
          <p:cNvPr id="5" name="Slide Number Placeholder 4">
            <a:extLst>
              <a:ext uri="{FF2B5EF4-FFF2-40B4-BE49-F238E27FC236}">
                <a16:creationId xmlns:a16="http://schemas.microsoft.com/office/drawing/2014/main" id="{1C5734D5-13C5-45BB-8A1E-AA6052C4B890}"/>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2</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C5A6078E-ED3F-473B-ACBA-75C85569B505}"/>
              </a:ext>
            </a:extLst>
          </p:cNvPr>
          <p:cNvSpPr>
            <a:spLocks noGrp="1"/>
          </p:cNvSpPr>
          <p:nvPr>
            <p:ph type="ftr" sz="quarter" idx="11"/>
          </p:nvPr>
        </p:nvSpPr>
        <p:spPr>
          <a:xfrm>
            <a:off x="4165600" y="6356353"/>
            <a:ext cx="3860800" cy="365125"/>
          </a:xfrm>
        </p:spPr>
        <p:txBody>
          <a:bodyPr/>
          <a:lstStyle/>
          <a:p>
            <a:pPr algn="ctr"/>
            <a:r>
              <a:rPr lang="en-US" dirty="0">
                <a:solidFill>
                  <a:prstClr val="black">
                    <a:tint val="75000"/>
                  </a:prstClr>
                </a:solidFill>
              </a:rPr>
              <a:t>Dec 5, 2023</a:t>
            </a:r>
          </a:p>
        </p:txBody>
      </p:sp>
    </p:spTree>
    <p:extLst>
      <p:ext uri="{BB962C8B-B14F-4D97-AF65-F5344CB8AC3E}">
        <p14:creationId xmlns:p14="http://schemas.microsoft.com/office/powerpoint/2010/main" val="86686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8311-5DD3-4575-8434-B8767A391E9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D06AF58-743B-4FBB-85E0-AAB453D89923}"/>
              </a:ext>
            </a:extLst>
          </p:cNvPr>
          <p:cNvSpPr>
            <a:spLocks noGrp="1"/>
          </p:cNvSpPr>
          <p:nvPr>
            <p:ph idx="1"/>
          </p:nvPr>
        </p:nvSpPr>
        <p:spPr>
          <a:xfrm>
            <a:off x="609598" y="1006208"/>
            <a:ext cx="7884922" cy="4992940"/>
          </a:xfrm>
        </p:spPr>
        <p:txBody>
          <a:bodyPr>
            <a:normAutofit lnSpcReduction="10000"/>
          </a:bodyPr>
          <a:lstStyle/>
          <a:p>
            <a:r>
              <a:rPr lang="en-US" b="0" dirty="0"/>
              <a:t>The Moon serves as an ideal invariant target for the radiometric calibration and stability monitoring of Earth observing (EO) satellite sensors, especially within the solar reflective wavelengths of 0.4μm to 2.3μm. </a:t>
            </a:r>
          </a:p>
          <a:p>
            <a:endParaRPr lang="en-US" b="0" dirty="0"/>
          </a:p>
          <a:p>
            <a:r>
              <a:rPr lang="en-US" b="0" dirty="0"/>
              <a:t>To compare the measured lunar radiances to a reference irradiance value, an accurate lunar model that predicts lunar irradiance based on input viewing geometry is required. </a:t>
            </a:r>
          </a:p>
          <a:p>
            <a:endParaRPr lang="en-US" b="0" dirty="0"/>
          </a:p>
          <a:p>
            <a:r>
              <a:rPr lang="en-US" b="0" dirty="0"/>
              <a:t>Recognizing the limitations of existing lunar models, there has been a concerted CEOS/GSICS international effort to foster the advancement of lunar models, which is collectively referred to as the Lunar Spectral Irradiance Calibration System (LSICS). </a:t>
            </a:r>
          </a:p>
          <a:p>
            <a:endParaRPr lang="en-US" b="0" dirty="0"/>
          </a:p>
          <a:p>
            <a:endParaRPr lang="en-US" dirty="0"/>
          </a:p>
        </p:txBody>
      </p:sp>
      <p:sp>
        <p:nvSpPr>
          <p:cNvPr id="4" name="Slide Number Placeholder 3">
            <a:extLst>
              <a:ext uri="{FF2B5EF4-FFF2-40B4-BE49-F238E27FC236}">
                <a16:creationId xmlns:a16="http://schemas.microsoft.com/office/drawing/2014/main" id="{BAE77AFF-9CCA-4FC0-8B48-26955663D652}"/>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FDB39BE-7322-4EEF-A9F7-53D0E7F465A5}"/>
              </a:ext>
            </a:extLst>
          </p:cNvPr>
          <p:cNvSpPr>
            <a:spLocks noGrp="1"/>
          </p:cNvSpPr>
          <p:nvPr>
            <p:ph type="ftr" sz="quarter" idx="11"/>
          </p:nvPr>
        </p:nvSpPr>
        <p:spPr/>
        <p:txBody>
          <a:bodyPr/>
          <a:lstStyle/>
          <a:p>
            <a:pPr algn="ctr"/>
            <a:r>
              <a:rPr lang="en-US" dirty="0">
                <a:solidFill>
                  <a:prstClr val="black">
                    <a:tint val="75000"/>
                  </a:prstClr>
                </a:solidFill>
              </a:rPr>
              <a:t>Dec 5, 2023</a:t>
            </a:r>
          </a:p>
        </p:txBody>
      </p:sp>
      <p:pic>
        <p:nvPicPr>
          <p:cNvPr id="7" name="Picture 6">
            <a:extLst>
              <a:ext uri="{FF2B5EF4-FFF2-40B4-BE49-F238E27FC236}">
                <a16:creationId xmlns:a16="http://schemas.microsoft.com/office/drawing/2014/main" id="{5D8E8082-A8B1-492C-A0B2-A9F74C2BDA6B}"/>
              </a:ext>
            </a:extLst>
          </p:cNvPr>
          <p:cNvPicPr>
            <a:picLocks noChangeAspect="1"/>
          </p:cNvPicPr>
          <p:nvPr/>
        </p:nvPicPr>
        <p:blipFill>
          <a:blip r:embed="rId3"/>
          <a:stretch>
            <a:fillRect/>
          </a:stretch>
        </p:blipFill>
        <p:spPr>
          <a:xfrm>
            <a:off x="8637869" y="1341689"/>
            <a:ext cx="3376140" cy="3324314"/>
          </a:xfrm>
          <a:prstGeom prst="rect">
            <a:avLst/>
          </a:prstGeom>
        </p:spPr>
      </p:pic>
      <p:sp>
        <p:nvSpPr>
          <p:cNvPr id="6" name="Rectangle 5">
            <a:extLst>
              <a:ext uri="{FF2B5EF4-FFF2-40B4-BE49-F238E27FC236}">
                <a16:creationId xmlns:a16="http://schemas.microsoft.com/office/drawing/2014/main" id="{BDF00B65-D396-4AF6-87D9-3D0A674F5E66}"/>
              </a:ext>
            </a:extLst>
          </p:cNvPr>
          <p:cNvSpPr/>
          <p:nvPr/>
        </p:nvSpPr>
        <p:spPr>
          <a:xfrm>
            <a:off x="8477674" y="4760006"/>
            <a:ext cx="3536335" cy="523220"/>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LSICS Framework illustration generated by </a:t>
            </a:r>
            <a:r>
              <a:rPr lang="en-US" sz="1400" dirty="0" err="1">
                <a:latin typeface="Times New Roman" panose="02020603050405020304" pitchFamily="18" charset="0"/>
                <a:cs typeface="Times New Roman" panose="02020603050405020304" pitchFamily="18" charset="0"/>
              </a:rPr>
              <a:t>OpenAI's</a:t>
            </a:r>
            <a:r>
              <a:rPr lang="en-US" sz="1400" dirty="0">
                <a:latin typeface="Times New Roman" panose="02020603050405020304" pitchFamily="18" charset="0"/>
                <a:cs typeface="Times New Roman" panose="02020603050405020304" pitchFamily="18" charset="0"/>
              </a:rPr>
              <a:t> DALL·E.</a:t>
            </a:r>
          </a:p>
        </p:txBody>
      </p:sp>
    </p:spTree>
    <p:extLst>
      <p:ext uri="{BB962C8B-B14F-4D97-AF65-F5344CB8AC3E}">
        <p14:creationId xmlns:p14="http://schemas.microsoft.com/office/powerpoint/2010/main" val="378931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7BE7-1131-4ED2-9DE2-EB28D013DACE}"/>
              </a:ext>
            </a:extLst>
          </p:cNvPr>
          <p:cNvSpPr>
            <a:spLocks noGrp="1"/>
          </p:cNvSpPr>
          <p:nvPr>
            <p:ph type="title"/>
          </p:nvPr>
        </p:nvSpPr>
        <p:spPr/>
        <p:txBody>
          <a:bodyPr/>
          <a:lstStyle/>
          <a:p>
            <a:r>
              <a:rPr lang="en-US" dirty="0"/>
              <a:t>Objectives and Considerations</a:t>
            </a:r>
          </a:p>
        </p:txBody>
      </p:sp>
      <p:sp>
        <p:nvSpPr>
          <p:cNvPr id="3" name="Content Placeholder 2">
            <a:extLst>
              <a:ext uri="{FF2B5EF4-FFF2-40B4-BE49-F238E27FC236}">
                <a16:creationId xmlns:a16="http://schemas.microsoft.com/office/drawing/2014/main" id="{7985FC59-56BE-4F1D-95C0-F238D470D744}"/>
              </a:ext>
            </a:extLst>
          </p:cNvPr>
          <p:cNvSpPr>
            <a:spLocks noGrp="1"/>
          </p:cNvSpPr>
          <p:nvPr>
            <p:ph idx="1"/>
          </p:nvPr>
        </p:nvSpPr>
        <p:spPr>
          <a:xfrm>
            <a:off x="609600" y="1006206"/>
            <a:ext cx="10972800" cy="1637406"/>
          </a:xfrm>
        </p:spPr>
        <p:txBody>
          <a:bodyPr>
            <a:normAutofit fontScale="92500"/>
          </a:bodyPr>
          <a:lstStyle/>
          <a:p>
            <a:pPr marL="0" indent="0">
              <a:buNone/>
            </a:pPr>
            <a:r>
              <a:rPr lang="en-US" sz="2600" dirty="0"/>
              <a:t>Objectives</a:t>
            </a:r>
            <a:endParaRPr lang="en-US" sz="2600" b="0" dirty="0"/>
          </a:p>
          <a:p>
            <a:pPr lvl="1">
              <a:buFont typeface="Wingdings" panose="05000000000000000000" pitchFamily="2" charset="2"/>
              <a:buChar char="Ø"/>
            </a:pPr>
            <a:r>
              <a:rPr lang="en-US" dirty="0"/>
              <a:t>LSICS is still being developed. This is not a conclusion of its implementation.</a:t>
            </a:r>
          </a:p>
          <a:p>
            <a:pPr lvl="1">
              <a:buFont typeface="Wingdings" panose="05000000000000000000" pitchFamily="2" charset="2"/>
              <a:buChar char="Ø"/>
            </a:pPr>
            <a:r>
              <a:rPr lang="en-US" dirty="0"/>
              <a:t>However, one module of the future LSICS and one prototype of lunar model have been implemented. </a:t>
            </a:r>
          </a:p>
          <a:p>
            <a:pPr lvl="1">
              <a:buFont typeface="Wingdings" panose="05000000000000000000" pitchFamily="2" charset="2"/>
              <a:buChar char="Ø"/>
            </a:pPr>
            <a:r>
              <a:rPr lang="en-US" dirty="0"/>
              <a:t>Time to share our experience and to solicit inputs regarding the implementation process.</a:t>
            </a:r>
          </a:p>
          <a:p>
            <a:endParaRPr lang="en-US" dirty="0"/>
          </a:p>
          <a:p>
            <a:endParaRPr lang="en-US" dirty="0"/>
          </a:p>
          <a:p>
            <a:endParaRPr lang="en-US" dirty="0"/>
          </a:p>
          <a:p>
            <a:endParaRPr lang="en-US" dirty="0"/>
          </a:p>
          <a:p>
            <a:pPr marL="457200" lvl="1" indent="0">
              <a:buNone/>
            </a:pPr>
            <a:endParaRPr lang="en-US" dirty="0"/>
          </a:p>
          <a:p>
            <a:endParaRPr lang="en-US" dirty="0"/>
          </a:p>
        </p:txBody>
      </p:sp>
      <p:sp>
        <p:nvSpPr>
          <p:cNvPr id="5" name="Slide Number Placeholder 4">
            <a:extLst>
              <a:ext uri="{FF2B5EF4-FFF2-40B4-BE49-F238E27FC236}">
                <a16:creationId xmlns:a16="http://schemas.microsoft.com/office/drawing/2014/main" id="{ABD9D173-230B-4E0D-984A-B6E41C54FFDA}"/>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4</a:t>
            </a:fld>
            <a:endParaRPr lang="en-US" dirty="0">
              <a:solidFill>
                <a:prstClr val="black">
                  <a:tint val="75000"/>
                </a:prstClr>
              </a:solidFill>
            </a:endParaRPr>
          </a:p>
        </p:txBody>
      </p:sp>
      <p:sp>
        <p:nvSpPr>
          <p:cNvPr id="6" name="Footer Placeholder 4">
            <a:extLst>
              <a:ext uri="{FF2B5EF4-FFF2-40B4-BE49-F238E27FC236}">
                <a16:creationId xmlns:a16="http://schemas.microsoft.com/office/drawing/2014/main" id="{9FB38D71-F3B5-4D3F-81B1-70FD1B4E0FF5}"/>
              </a:ext>
            </a:extLst>
          </p:cNvPr>
          <p:cNvSpPr>
            <a:spLocks noGrp="1"/>
          </p:cNvSpPr>
          <p:nvPr>
            <p:ph type="ftr" sz="quarter" idx="11"/>
          </p:nvPr>
        </p:nvSpPr>
        <p:spPr>
          <a:xfrm>
            <a:off x="4165600" y="6356353"/>
            <a:ext cx="3860800" cy="365125"/>
          </a:xfrm>
        </p:spPr>
        <p:txBody>
          <a:bodyPr/>
          <a:lstStyle/>
          <a:p>
            <a:pPr algn="ctr"/>
            <a:r>
              <a:rPr lang="en-US">
                <a:solidFill>
                  <a:prstClr val="black">
                    <a:tint val="75000"/>
                  </a:prstClr>
                </a:solidFill>
              </a:rPr>
              <a:t>Dec 5, 2023</a:t>
            </a:r>
            <a:endParaRPr lang="en-US" dirty="0">
              <a:solidFill>
                <a:prstClr val="black">
                  <a:tint val="75000"/>
                </a:prstClr>
              </a:solidFill>
            </a:endParaRPr>
          </a:p>
        </p:txBody>
      </p:sp>
      <p:sp>
        <p:nvSpPr>
          <p:cNvPr id="7" name="Content Placeholder 2">
            <a:extLst>
              <a:ext uri="{FF2B5EF4-FFF2-40B4-BE49-F238E27FC236}">
                <a16:creationId xmlns:a16="http://schemas.microsoft.com/office/drawing/2014/main" id="{CB37F908-9F53-4232-8057-0AB1E716C98E}"/>
              </a:ext>
            </a:extLst>
          </p:cNvPr>
          <p:cNvSpPr txBox="1">
            <a:spLocks/>
          </p:cNvSpPr>
          <p:nvPr/>
        </p:nvSpPr>
        <p:spPr>
          <a:xfrm>
            <a:off x="723207" y="2926080"/>
            <a:ext cx="10859193" cy="30247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1"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b="0" kern="1200">
                <a:solidFill>
                  <a:srgbClr val="002060"/>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600" kern="1200">
                <a:solidFill>
                  <a:srgbClr val="7030A0"/>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Wingdings" panose="05000000000000000000" pitchFamily="2" charset="2"/>
              <a:buChar char="Ø"/>
              <a:defRPr sz="1100" kern="1200">
                <a:solidFill>
                  <a:srgbClr val="FF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LSICS Considerations</a:t>
            </a:r>
            <a:endParaRPr lang="en-US" sz="2800" dirty="0"/>
          </a:p>
          <a:p>
            <a:r>
              <a:rPr lang="en-US" b="0" dirty="0"/>
              <a:t>LSICS is a modular-based framework that can integrate current and future Lunar models into a single, flexible, standalone entity.</a:t>
            </a:r>
          </a:p>
          <a:p>
            <a:endParaRPr lang="en-US" b="0" dirty="0"/>
          </a:p>
          <a:p>
            <a:r>
              <a:rPr lang="en-US" b="0" dirty="0"/>
              <a:t>LSICS framework can be implemented based on both pseudo code and shared code.</a:t>
            </a:r>
          </a:p>
          <a:p>
            <a:pPr lvl="1"/>
            <a:r>
              <a:rPr lang="en-US" dirty="0"/>
              <a:t>Examples of these methods will be discussed next.</a:t>
            </a:r>
            <a:endParaRPr lang="en-US" b="0" dirty="0"/>
          </a:p>
          <a:p>
            <a:endParaRPr lang="en-US" b="0" dirty="0"/>
          </a:p>
          <a:p>
            <a:pPr lvl="3"/>
            <a:endParaRPr lang="en-US" dirty="0">
              <a:solidFill>
                <a:srgbClr val="C00000"/>
              </a:solidFill>
            </a:endParaRPr>
          </a:p>
          <a:p>
            <a:pPr marL="457200" lvl="1" indent="0">
              <a:buFont typeface="Arial"/>
              <a:buNone/>
            </a:pPr>
            <a:endParaRPr lang="en-US" dirty="0"/>
          </a:p>
          <a:p>
            <a:pPr lvl="2"/>
            <a:endParaRPr lang="en-US" dirty="0"/>
          </a:p>
          <a:p>
            <a:pPr marL="0" indent="0">
              <a:buFont typeface="Arial"/>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3205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C69D-8316-41F5-AB36-85194E91E8D6}"/>
              </a:ext>
            </a:extLst>
          </p:cNvPr>
          <p:cNvSpPr>
            <a:spLocks noGrp="1"/>
          </p:cNvSpPr>
          <p:nvPr>
            <p:ph type="title"/>
          </p:nvPr>
        </p:nvSpPr>
        <p:spPr/>
        <p:txBody>
          <a:bodyPr>
            <a:normAutofit/>
          </a:bodyPr>
          <a:lstStyle/>
          <a:p>
            <a:r>
              <a:rPr lang="en-US" dirty="0"/>
              <a:t>1. Implementation Based on Pseudo Code</a:t>
            </a:r>
          </a:p>
        </p:txBody>
      </p:sp>
      <p:sp>
        <p:nvSpPr>
          <p:cNvPr id="3" name="Content Placeholder 2">
            <a:extLst>
              <a:ext uri="{FF2B5EF4-FFF2-40B4-BE49-F238E27FC236}">
                <a16:creationId xmlns:a16="http://schemas.microsoft.com/office/drawing/2014/main" id="{86EDE2D4-2D34-4993-9E19-303D8B6AA8EE}"/>
              </a:ext>
            </a:extLst>
          </p:cNvPr>
          <p:cNvSpPr>
            <a:spLocks noGrp="1"/>
          </p:cNvSpPr>
          <p:nvPr>
            <p:ph idx="1"/>
          </p:nvPr>
        </p:nvSpPr>
        <p:spPr>
          <a:xfrm>
            <a:off x="609599" y="1006208"/>
            <a:ext cx="5037221" cy="5046249"/>
          </a:xfrm>
        </p:spPr>
        <p:txBody>
          <a:bodyPr>
            <a:normAutofit/>
          </a:bodyPr>
          <a:lstStyle/>
          <a:p>
            <a:r>
              <a:rPr lang="en-US" b="0" dirty="0"/>
              <a:t>Developer delivers the lunar model in terms of detailed algorithm or “pseudo code”.</a:t>
            </a:r>
          </a:p>
          <a:p>
            <a:endParaRPr lang="en-US" b="0" dirty="0"/>
          </a:p>
          <a:p>
            <a:r>
              <a:rPr lang="en-US" b="0" dirty="0"/>
              <a:t>Implementer codes the model in Python.</a:t>
            </a:r>
          </a:p>
          <a:p>
            <a:pPr lvl="1"/>
            <a:r>
              <a:rPr lang="en-US" dirty="0"/>
              <a:t>For example, pseudo code for Lunar Disk Reflectance and Model definitions.</a:t>
            </a:r>
          </a:p>
          <a:p>
            <a:pPr marL="457200" lvl="1" indent="0">
              <a:buNone/>
            </a:pPr>
            <a:endParaRPr lang="en-US" dirty="0"/>
          </a:p>
          <a:p>
            <a:r>
              <a:rPr lang="en-US" b="0" dirty="0"/>
              <a:t>The pseudo-code and python code are then shared via open-source python.</a:t>
            </a:r>
          </a:p>
          <a:p>
            <a:pPr lvl="1"/>
            <a:r>
              <a:rPr lang="en-US" dirty="0"/>
              <a:t>S</a:t>
            </a:r>
            <a:r>
              <a:rPr lang="en-US" b="0" dirty="0"/>
              <a:t>hared with GSICS community.</a:t>
            </a:r>
          </a:p>
          <a:p>
            <a:pPr lvl="1"/>
            <a:endParaRPr lang="en-US" dirty="0"/>
          </a:p>
        </p:txBody>
      </p:sp>
      <p:sp>
        <p:nvSpPr>
          <p:cNvPr id="4" name="Slide Number Placeholder 3">
            <a:extLst>
              <a:ext uri="{FF2B5EF4-FFF2-40B4-BE49-F238E27FC236}">
                <a16:creationId xmlns:a16="http://schemas.microsoft.com/office/drawing/2014/main" id="{03C985B8-BFA5-4E54-8B40-81422AC99095}"/>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5</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A5D9028-6A6E-49F0-9E55-640200972239}"/>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graphicFrame>
        <p:nvGraphicFramePr>
          <p:cNvPr id="6" name="Content Placeholder 7">
            <a:extLst>
              <a:ext uri="{FF2B5EF4-FFF2-40B4-BE49-F238E27FC236}">
                <a16:creationId xmlns:a16="http://schemas.microsoft.com/office/drawing/2014/main" id="{A0AAF4BB-4C96-43E7-B8FB-9692AF175A9F}"/>
              </a:ext>
            </a:extLst>
          </p:cNvPr>
          <p:cNvGraphicFramePr>
            <a:graphicFrameLocks/>
          </p:cNvGraphicFramePr>
          <p:nvPr>
            <p:extLst>
              <p:ext uri="{D42A27DB-BD31-4B8C-83A1-F6EECF244321}">
                <p14:modId xmlns:p14="http://schemas.microsoft.com/office/powerpoint/2010/main" val="1041935084"/>
              </p:ext>
            </p:extLst>
          </p:nvPr>
        </p:nvGraphicFramePr>
        <p:xfrm>
          <a:off x="5953033" y="1028347"/>
          <a:ext cx="6074229" cy="4917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54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9FDDAE9-1596-442A-B5C4-BCD8166220F8}"/>
              </a:ext>
            </a:extLst>
          </p:cNvPr>
          <p:cNvSpPr>
            <a:spLocks noGrp="1"/>
          </p:cNvSpPr>
          <p:nvPr>
            <p:ph type="title"/>
          </p:nvPr>
        </p:nvSpPr>
        <p:spPr/>
        <p:txBody>
          <a:bodyPr/>
          <a:lstStyle/>
          <a:p>
            <a:r>
              <a:rPr lang="en-US" dirty="0"/>
              <a:t>Example: Geometry Module for LSICS</a:t>
            </a:r>
          </a:p>
        </p:txBody>
      </p:sp>
      <p:sp>
        <p:nvSpPr>
          <p:cNvPr id="13" name="Content Placeholder 12">
            <a:extLst>
              <a:ext uri="{FF2B5EF4-FFF2-40B4-BE49-F238E27FC236}">
                <a16:creationId xmlns:a16="http://schemas.microsoft.com/office/drawing/2014/main" id="{0FB66147-175F-41D9-AF72-E4CF1549B21C}"/>
              </a:ext>
            </a:extLst>
          </p:cNvPr>
          <p:cNvSpPr>
            <a:spLocks noGrp="1"/>
          </p:cNvSpPr>
          <p:nvPr>
            <p:ph idx="1"/>
          </p:nvPr>
        </p:nvSpPr>
        <p:spPr/>
        <p:txBody>
          <a:bodyPr/>
          <a:lstStyle/>
          <a:p>
            <a:pPr marL="457200" indent="-457200">
              <a:buFont typeface="+mj-lt"/>
              <a:buAutoNum type="arabicPeriod"/>
            </a:pPr>
            <a:r>
              <a:rPr lang="en-US" dirty="0">
                <a:solidFill>
                  <a:srgbClr val="0070C0"/>
                </a:solidFill>
              </a:rPr>
              <a:t>Algorithm</a:t>
            </a:r>
          </a:p>
          <a:p>
            <a:pPr marL="857250" lvl="1" indent="-457200"/>
            <a:r>
              <a:rPr lang="en-US" dirty="0"/>
              <a:t>Lunar Observation Photometric Geometry Computation</a:t>
            </a:r>
          </a:p>
          <a:p>
            <a:pPr marL="857250" lvl="1" indent="-457200"/>
            <a:r>
              <a:rPr lang="en-US" dirty="0"/>
              <a:t>Developed  by Tom Stone at USGS for Lunar ROLO model.</a:t>
            </a:r>
          </a:p>
          <a:p>
            <a:pPr marL="457200" indent="-457200">
              <a:buFont typeface="+mj-lt"/>
              <a:buAutoNum type="arabicPeriod"/>
            </a:pPr>
            <a:endParaRPr lang="en-US" dirty="0"/>
          </a:p>
          <a:p>
            <a:pPr marL="457200" indent="-457200">
              <a:buFont typeface="+mj-lt"/>
              <a:buAutoNum type="arabicPeriod"/>
            </a:pPr>
            <a:r>
              <a:rPr lang="en-US" dirty="0">
                <a:solidFill>
                  <a:srgbClr val="00B050"/>
                </a:solidFill>
              </a:rPr>
              <a:t>Pseudo-Code</a:t>
            </a:r>
            <a:r>
              <a:rPr lang="en-US" dirty="0"/>
              <a:t> </a:t>
            </a:r>
          </a:p>
          <a:p>
            <a:pPr marL="857250" lvl="1" indent="-457200"/>
            <a:r>
              <a:rPr lang="en-US" dirty="0"/>
              <a:t>Shared by Tom Stone on Sep 19, 2023.</a:t>
            </a:r>
          </a:p>
          <a:p>
            <a:pPr marL="914400" lvl="1" indent="-457200">
              <a:buFont typeface="+mj-lt"/>
              <a:buAutoNum type="arabicPeriod"/>
            </a:pPr>
            <a:endParaRPr lang="en-US" dirty="0"/>
          </a:p>
          <a:p>
            <a:pPr marL="457200" indent="-457200">
              <a:buFont typeface="+mj-lt"/>
              <a:buAutoNum type="arabicPeriod"/>
            </a:pPr>
            <a:r>
              <a:rPr lang="en-US" dirty="0">
                <a:solidFill>
                  <a:schemeClr val="accent6">
                    <a:lumMod val="75000"/>
                  </a:schemeClr>
                </a:solidFill>
              </a:rPr>
              <a:t>Implementation</a:t>
            </a:r>
          </a:p>
          <a:p>
            <a:pPr marL="857250" lvl="1" indent="-457200"/>
            <a:r>
              <a:rPr lang="en-US" dirty="0"/>
              <a:t>The algorithm was implemented to open-source python by NOAA STAR team. </a:t>
            </a:r>
          </a:p>
          <a:p>
            <a:pPr marL="857250" lvl="1" indent="-457200"/>
            <a:r>
              <a:rPr lang="en-US" dirty="0"/>
              <a:t>The code was published to GitHub and shared with collaborators for validation.</a:t>
            </a:r>
          </a:p>
          <a:p>
            <a:pPr marL="1257300" lvl="2" indent="-457200"/>
            <a:r>
              <a:rPr lang="en-US" dirty="0"/>
              <a:t>Tom, Hugh, Steve Maxwell (NIST).</a:t>
            </a:r>
          </a:p>
          <a:p>
            <a:endParaRPr lang="en-US" dirty="0"/>
          </a:p>
        </p:txBody>
      </p:sp>
      <p:sp>
        <p:nvSpPr>
          <p:cNvPr id="4" name="Slide Number Placeholder 3">
            <a:extLst>
              <a:ext uri="{FF2B5EF4-FFF2-40B4-BE49-F238E27FC236}">
                <a16:creationId xmlns:a16="http://schemas.microsoft.com/office/drawing/2014/main" id="{F415F6C8-13E8-4F5C-A76B-229F06B79EF2}"/>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6</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3A85200-9DF0-4AE2-A719-30CDF900EF9D}"/>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140697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12FD-CBC4-4A53-9EC4-3C1B5A0D6B3A}"/>
              </a:ext>
            </a:extLst>
          </p:cNvPr>
          <p:cNvSpPr>
            <a:spLocks noGrp="1"/>
          </p:cNvSpPr>
          <p:nvPr>
            <p:ph type="title"/>
          </p:nvPr>
        </p:nvSpPr>
        <p:spPr/>
        <p:txBody>
          <a:bodyPr/>
          <a:lstStyle/>
          <a:p>
            <a:r>
              <a:rPr lang="en-US" dirty="0"/>
              <a:t>LSICS Geometry Code Validation</a:t>
            </a:r>
          </a:p>
        </p:txBody>
      </p:sp>
      <p:sp>
        <p:nvSpPr>
          <p:cNvPr id="3" name="Content Placeholder 2">
            <a:extLst>
              <a:ext uri="{FF2B5EF4-FFF2-40B4-BE49-F238E27FC236}">
                <a16:creationId xmlns:a16="http://schemas.microsoft.com/office/drawing/2014/main" id="{330AE674-EC1B-42DD-AD92-2AB23EDC0A17}"/>
              </a:ext>
            </a:extLst>
          </p:cNvPr>
          <p:cNvSpPr>
            <a:spLocks noGrp="1"/>
          </p:cNvSpPr>
          <p:nvPr>
            <p:ph idx="1"/>
          </p:nvPr>
        </p:nvSpPr>
        <p:spPr>
          <a:xfrm>
            <a:off x="609600" y="2569029"/>
            <a:ext cx="6844937" cy="2952204"/>
          </a:xfrm>
        </p:spPr>
        <p:txBody>
          <a:bodyPr>
            <a:normAutofit/>
          </a:bodyPr>
          <a:lstStyle/>
          <a:p>
            <a:r>
              <a:rPr lang="en-US" b="0" dirty="0"/>
              <a:t>Comparison was performed between LSICS Lunar Observation Angle Set (LOAS) python module and ROLO and SLIM models for same input geometry.</a:t>
            </a:r>
          </a:p>
          <a:p>
            <a:endParaRPr lang="en-US" b="0" dirty="0"/>
          </a:p>
          <a:p>
            <a:r>
              <a:rPr lang="en-US" b="0" dirty="0"/>
              <a:t>Results agree within machine roundoff error. </a:t>
            </a:r>
          </a:p>
          <a:p>
            <a:endParaRPr lang="en-US" dirty="0"/>
          </a:p>
          <a:p>
            <a:endParaRPr lang="en-US" dirty="0"/>
          </a:p>
          <a:p>
            <a:pPr lvl="1"/>
            <a:endParaRPr lang="en-US" dirty="0"/>
          </a:p>
          <a:p>
            <a:pPr lvl="1"/>
            <a:endParaRPr lang="en-US" dirty="0"/>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EBF256A-966C-40F4-B96C-96669BE55EFC}"/>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45" name="Object 44">
            <a:extLst>
              <a:ext uri="{FF2B5EF4-FFF2-40B4-BE49-F238E27FC236}">
                <a16:creationId xmlns:a16="http://schemas.microsoft.com/office/drawing/2014/main" id="{0032AD1E-DDC0-480C-8632-509494738C1E}"/>
              </a:ext>
            </a:extLst>
          </p:cNvPr>
          <p:cNvGraphicFramePr>
            <a:graphicFrameLocks noChangeAspect="1"/>
          </p:cNvGraphicFramePr>
          <p:nvPr>
            <p:extLst/>
          </p:nvPr>
        </p:nvGraphicFramePr>
        <p:xfrm>
          <a:off x="436674" y="1239121"/>
          <a:ext cx="11318652" cy="965695"/>
        </p:xfrm>
        <a:graphic>
          <a:graphicData uri="http://schemas.openxmlformats.org/presentationml/2006/ole">
            <mc:AlternateContent xmlns:mc="http://schemas.openxmlformats.org/markup-compatibility/2006">
              <mc:Choice xmlns:v="urn:schemas-microsoft-com:vml" Requires="v">
                <p:oleObj spid="_x0000_s4184" name="Worksheet" r:id="rId4" imgW="9060776" imgH="773228" progId="Excel.Sheet.12">
                  <p:embed/>
                </p:oleObj>
              </mc:Choice>
              <mc:Fallback>
                <p:oleObj name="Worksheet" r:id="rId4" imgW="9060776" imgH="773228" progId="Excel.Sheet.12">
                  <p:embed/>
                  <p:pic>
                    <p:nvPicPr>
                      <p:cNvPr id="45" name="Object 44">
                        <a:extLst>
                          <a:ext uri="{FF2B5EF4-FFF2-40B4-BE49-F238E27FC236}">
                            <a16:creationId xmlns:a16="http://schemas.microsoft.com/office/drawing/2014/main" id="{0032AD1E-DDC0-480C-8632-509494738C1E}"/>
                          </a:ext>
                        </a:extLst>
                      </p:cNvPr>
                      <p:cNvPicPr/>
                      <p:nvPr/>
                    </p:nvPicPr>
                    <p:blipFill>
                      <a:blip r:embed="rId5"/>
                      <a:stretch>
                        <a:fillRect/>
                      </a:stretch>
                    </p:blipFill>
                    <p:spPr>
                      <a:xfrm>
                        <a:off x="436674" y="1239121"/>
                        <a:ext cx="11318652" cy="96569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92ABB41-CB89-4EAE-87EA-6CAF640A0573}"/>
              </a:ext>
            </a:extLst>
          </p:cNvPr>
          <p:cNvPicPr>
            <a:picLocks noChangeAspect="1"/>
          </p:cNvPicPr>
          <p:nvPr/>
        </p:nvPicPr>
        <p:blipFill>
          <a:blip r:embed="rId6"/>
          <a:stretch>
            <a:fillRect/>
          </a:stretch>
        </p:blipFill>
        <p:spPr>
          <a:xfrm>
            <a:off x="8667931" y="2399915"/>
            <a:ext cx="2592251" cy="3502363"/>
          </a:xfrm>
          <a:prstGeom prst="rect">
            <a:avLst/>
          </a:prstGeom>
        </p:spPr>
      </p:pic>
      <p:sp>
        <p:nvSpPr>
          <p:cNvPr id="7" name="Footer Placeholder 6">
            <a:extLst>
              <a:ext uri="{FF2B5EF4-FFF2-40B4-BE49-F238E27FC236}">
                <a16:creationId xmlns:a16="http://schemas.microsoft.com/office/drawing/2014/main" id="{1066BCF1-DC09-4C9E-95D1-446C34A89043}"/>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79552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C69D-8316-41F5-AB36-85194E91E8D6}"/>
              </a:ext>
            </a:extLst>
          </p:cNvPr>
          <p:cNvSpPr>
            <a:spLocks noGrp="1"/>
          </p:cNvSpPr>
          <p:nvPr>
            <p:ph type="title"/>
          </p:nvPr>
        </p:nvSpPr>
        <p:spPr/>
        <p:txBody>
          <a:bodyPr/>
          <a:lstStyle/>
          <a:p>
            <a:r>
              <a:rPr lang="en-US" dirty="0"/>
              <a:t>2. Implementation Based on Shared Code</a:t>
            </a:r>
          </a:p>
        </p:txBody>
      </p:sp>
      <p:sp>
        <p:nvSpPr>
          <p:cNvPr id="3" name="Content Placeholder 2">
            <a:extLst>
              <a:ext uri="{FF2B5EF4-FFF2-40B4-BE49-F238E27FC236}">
                <a16:creationId xmlns:a16="http://schemas.microsoft.com/office/drawing/2014/main" id="{86EDE2D4-2D34-4993-9E19-303D8B6AA8EE}"/>
              </a:ext>
            </a:extLst>
          </p:cNvPr>
          <p:cNvSpPr>
            <a:spLocks noGrp="1"/>
          </p:cNvSpPr>
          <p:nvPr>
            <p:ph idx="1"/>
          </p:nvPr>
        </p:nvSpPr>
        <p:spPr>
          <a:xfrm>
            <a:off x="609599" y="1006208"/>
            <a:ext cx="5144815" cy="5046249"/>
          </a:xfrm>
        </p:spPr>
        <p:txBody>
          <a:bodyPr>
            <a:normAutofit/>
          </a:bodyPr>
          <a:lstStyle/>
          <a:p>
            <a:r>
              <a:rPr lang="en-US" dirty="0"/>
              <a:t>Lunar model coded in any language is provided by a developer to an implementer.</a:t>
            </a:r>
          </a:p>
          <a:p>
            <a:endParaRPr lang="en-US" dirty="0"/>
          </a:p>
          <a:p>
            <a:r>
              <a:rPr lang="en-US" dirty="0"/>
              <a:t>Implementer translates the code to pseudo code, then codes in python.</a:t>
            </a:r>
          </a:p>
          <a:p>
            <a:pPr lvl="1"/>
            <a:r>
              <a:rPr lang="en-US" dirty="0"/>
              <a:t>Pseudo code has few advantages over line-to-line translation.</a:t>
            </a:r>
          </a:p>
          <a:p>
            <a:pPr lvl="2"/>
            <a:r>
              <a:rPr lang="en-US" dirty="0"/>
              <a:t>Enhances clarity and universality, thus simplifying logic translation.</a:t>
            </a:r>
          </a:p>
          <a:p>
            <a:pPr lvl="2"/>
            <a:r>
              <a:rPr lang="en-US" dirty="0"/>
              <a:t>Enables flexible adaption to any language.</a:t>
            </a:r>
          </a:p>
          <a:p>
            <a:pPr lvl="1"/>
            <a:r>
              <a:rPr lang="en-US" dirty="0"/>
              <a:t>Shared with GSICS community.</a:t>
            </a:r>
          </a:p>
        </p:txBody>
      </p:sp>
      <p:sp>
        <p:nvSpPr>
          <p:cNvPr id="4" name="Slide Number Placeholder 3">
            <a:extLst>
              <a:ext uri="{FF2B5EF4-FFF2-40B4-BE49-F238E27FC236}">
                <a16:creationId xmlns:a16="http://schemas.microsoft.com/office/drawing/2014/main" id="{03C985B8-BFA5-4E54-8B40-81422AC99095}"/>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A5D9028-6A6E-49F0-9E55-640200972239}"/>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graphicFrame>
        <p:nvGraphicFramePr>
          <p:cNvPr id="6" name="Content Placeholder 7">
            <a:extLst>
              <a:ext uri="{FF2B5EF4-FFF2-40B4-BE49-F238E27FC236}">
                <a16:creationId xmlns:a16="http://schemas.microsoft.com/office/drawing/2014/main" id="{A0AAF4BB-4C96-43E7-B8FB-9692AF175A9F}"/>
              </a:ext>
            </a:extLst>
          </p:cNvPr>
          <p:cNvGraphicFramePr>
            <a:graphicFrameLocks/>
          </p:cNvGraphicFramePr>
          <p:nvPr>
            <p:extLst>
              <p:ext uri="{D42A27DB-BD31-4B8C-83A1-F6EECF244321}">
                <p14:modId xmlns:p14="http://schemas.microsoft.com/office/powerpoint/2010/main" val="4065015314"/>
              </p:ext>
            </p:extLst>
          </p:nvPr>
        </p:nvGraphicFramePr>
        <p:xfrm>
          <a:off x="5859029" y="970294"/>
          <a:ext cx="6074229" cy="4917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88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12FD-CBC4-4A53-9EC4-3C1B5A0D6B3A}"/>
              </a:ext>
            </a:extLst>
          </p:cNvPr>
          <p:cNvSpPr>
            <a:spLocks noGrp="1"/>
          </p:cNvSpPr>
          <p:nvPr>
            <p:ph type="title"/>
          </p:nvPr>
        </p:nvSpPr>
        <p:spPr/>
        <p:txBody>
          <a:bodyPr/>
          <a:lstStyle/>
          <a:p>
            <a:r>
              <a:rPr lang="en-US" dirty="0"/>
              <a:t>Example: SLIM2.1 (in IDL) to </a:t>
            </a:r>
            <a:r>
              <a:rPr lang="en-US" dirty="0" err="1"/>
              <a:t>SLIMpy</a:t>
            </a:r>
            <a:endParaRPr lang="en-US" dirty="0"/>
          </a:p>
        </p:txBody>
      </p:sp>
      <p:sp>
        <p:nvSpPr>
          <p:cNvPr id="3" name="Content Placeholder 2">
            <a:extLst>
              <a:ext uri="{FF2B5EF4-FFF2-40B4-BE49-F238E27FC236}">
                <a16:creationId xmlns:a16="http://schemas.microsoft.com/office/drawing/2014/main" id="{330AE674-EC1B-42DD-AD92-2AB23EDC0A17}"/>
              </a:ext>
            </a:extLst>
          </p:cNvPr>
          <p:cNvSpPr>
            <a:spLocks noGrp="1"/>
          </p:cNvSpPr>
          <p:nvPr>
            <p:ph idx="1"/>
          </p:nvPr>
        </p:nvSpPr>
        <p:spPr>
          <a:xfrm>
            <a:off x="609600" y="926341"/>
            <a:ext cx="10972800" cy="1767651"/>
          </a:xfrm>
        </p:spPr>
        <p:txBody>
          <a:bodyPr>
            <a:normAutofit fontScale="85000" lnSpcReduction="20000"/>
          </a:bodyPr>
          <a:lstStyle/>
          <a:p>
            <a:r>
              <a:rPr lang="en-US" b="0" dirty="0"/>
              <a:t>Staring from first version, SLIM underwent several iterations before SLIMv2.1(IDL package) was released and subsequently converted to python version.</a:t>
            </a:r>
          </a:p>
          <a:p>
            <a:pPr lvl="1"/>
            <a:r>
              <a:rPr lang="en-US" dirty="0"/>
              <a:t>NOAA provided active support in testing these difference versions.</a:t>
            </a:r>
          </a:p>
          <a:p>
            <a:pPr lvl="1"/>
            <a:endParaRPr lang="en-US" dirty="0"/>
          </a:p>
          <a:p>
            <a:pPr lvl="0">
              <a:defRPr/>
            </a:pPr>
            <a:r>
              <a:rPr lang="en-US" b="0" dirty="0">
                <a:solidFill>
                  <a:prstClr val="black"/>
                </a:solidFill>
              </a:rPr>
              <a:t>The SLIM python version (</a:t>
            </a:r>
            <a:r>
              <a:rPr lang="en-US" b="0" dirty="0" err="1">
                <a:solidFill>
                  <a:prstClr val="black"/>
                </a:solidFill>
              </a:rPr>
              <a:t>SLIMpy</a:t>
            </a:r>
            <a:r>
              <a:rPr lang="en-US" b="0" dirty="0">
                <a:solidFill>
                  <a:prstClr val="black"/>
                </a:solidFill>
              </a:rPr>
              <a:t> 1.0) has recently been made ready.</a:t>
            </a:r>
          </a:p>
          <a:p>
            <a:pPr lvl="1">
              <a:defRPr/>
            </a:pPr>
            <a:r>
              <a:rPr lang="en-US" dirty="0">
                <a:solidFill>
                  <a:prstClr val="black"/>
                </a:solidFill>
              </a:rPr>
              <a:t>Differs from SLIMv2.1 in geometry module. Uses LSICS geometry module.</a:t>
            </a:r>
            <a:endParaRPr lang="en-US" b="0" dirty="0">
              <a:solidFill>
                <a:prstClr val="black"/>
              </a:solidFill>
            </a:endParaRPr>
          </a:p>
          <a:p>
            <a:pPr lvl="1">
              <a:defRPr/>
            </a:pPr>
            <a:endParaRPr lang="en-US" b="0" dirty="0">
              <a:solidFill>
                <a:prstClr val="black"/>
              </a:solidFill>
            </a:endParaRPr>
          </a:p>
          <a:p>
            <a:pPr lvl="1"/>
            <a:endParaRPr lang="en-US" dirty="0"/>
          </a:p>
          <a:p>
            <a:endParaRPr lang="en-US" dirty="0"/>
          </a:p>
          <a:p>
            <a:pPr lvl="1"/>
            <a:endParaRPr lang="en-US" dirty="0"/>
          </a:p>
          <a:p>
            <a:pPr lvl="1"/>
            <a:endParaRPr lang="en-US" dirty="0"/>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EBF256A-966C-40F4-B96C-96669BE55EFC}"/>
              </a:ext>
            </a:extLst>
          </p:cNvPr>
          <p:cNvSpPr>
            <a:spLocks noGrp="1"/>
          </p:cNvSpPr>
          <p:nvPr>
            <p:ph type="sldNum" sz="quarter" idx="12"/>
          </p:nvPr>
        </p:nvSpPr>
        <p:spPr/>
        <p:txBody>
          <a:bodyPr/>
          <a:lstStyle/>
          <a:p>
            <a:fld id="{ACC92CFC-D429-494E-860C-EBB75C38C3B4}" type="slidenum">
              <a:rPr lang="en-US" smtClean="0">
                <a:solidFill>
                  <a:prstClr val="black">
                    <a:tint val="75000"/>
                  </a:prstClr>
                </a:solidFill>
              </a:rPr>
              <a:pPr/>
              <a:t>9</a:t>
            </a:fld>
            <a:endParaRPr lang="en-US" dirty="0">
              <a:solidFill>
                <a:prstClr val="black">
                  <a:tint val="75000"/>
                </a:prstClr>
              </a:solidFill>
            </a:endParaRPr>
          </a:p>
        </p:txBody>
      </p:sp>
      <p:grpSp>
        <p:nvGrpSpPr>
          <p:cNvPr id="6" name="Group 5">
            <a:extLst>
              <a:ext uri="{FF2B5EF4-FFF2-40B4-BE49-F238E27FC236}">
                <a16:creationId xmlns:a16="http://schemas.microsoft.com/office/drawing/2014/main" id="{75DEA759-3A2B-4461-864A-10AB39DA5C96}"/>
              </a:ext>
            </a:extLst>
          </p:cNvPr>
          <p:cNvGrpSpPr/>
          <p:nvPr/>
        </p:nvGrpSpPr>
        <p:grpSpPr>
          <a:xfrm>
            <a:off x="609600" y="3070648"/>
            <a:ext cx="10929037" cy="3056965"/>
            <a:chOff x="1136590" y="3211555"/>
            <a:chExt cx="10929037" cy="3763224"/>
          </a:xfrm>
        </p:grpSpPr>
        <p:sp>
          <p:nvSpPr>
            <p:cNvPr id="41" name="Google Shape;126;p16">
              <a:extLst>
                <a:ext uri="{FF2B5EF4-FFF2-40B4-BE49-F238E27FC236}">
                  <a16:creationId xmlns:a16="http://schemas.microsoft.com/office/drawing/2014/main" id="{8305E55B-7070-428E-A389-368AE792DE28}"/>
                </a:ext>
              </a:extLst>
            </p:cNvPr>
            <p:cNvSpPr/>
            <p:nvPr/>
          </p:nvSpPr>
          <p:spPr>
            <a:xfrm>
              <a:off x="10412227" y="4743459"/>
              <a:ext cx="1653400" cy="785433"/>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869FB2"/>
            </a:solidFill>
            <a:ln>
              <a:noFill/>
            </a:ln>
          </p:spPr>
          <p:txBody>
            <a:bodyPr spcFirstLastPara="1" wrap="square" lIns="121900" tIns="121900" rIns="121900" bIns="121900" anchor="ctr" anchorCtr="0">
              <a:noAutofit/>
            </a:bodyPr>
            <a:lstStyle/>
            <a:p>
              <a:pPr algn="ctr"/>
              <a:r>
                <a:rPr lang="en-US" sz="2267" dirty="0">
                  <a:solidFill>
                    <a:srgbClr val="FFFFFF"/>
                  </a:solidFill>
                  <a:latin typeface="Fira Sans Extra Condensed"/>
                  <a:ea typeface="Fira Sans Extra Condensed"/>
                  <a:cs typeface="Fira Sans Extra Condensed"/>
                  <a:sym typeface="Fira Sans Extra Condensed"/>
                </a:rPr>
                <a:t>Late</a:t>
              </a:r>
            </a:p>
            <a:p>
              <a:pPr algn="ctr"/>
              <a:r>
                <a:rPr lang="en-US" sz="2267" dirty="0">
                  <a:solidFill>
                    <a:srgbClr val="FFFFFF"/>
                  </a:solidFill>
                  <a:latin typeface="Fira Sans Extra Condensed"/>
                  <a:ea typeface="Fira Sans Extra Condensed"/>
                  <a:cs typeface="Fira Sans Extra Condensed"/>
                  <a:sym typeface="Fira Sans Extra Condensed"/>
                </a:rPr>
                <a:t>Sep’23</a:t>
              </a:r>
              <a:endParaRPr sz="2267" dirty="0">
                <a:solidFill>
                  <a:srgbClr val="FFFFFF"/>
                </a:solidFill>
                <a:latin typeface="Fira Sans Extra Condensed"/>
                <a:ea typeface="Fira Sans Extra Condensed"/>
                <a:cs typeface="Fira Sans Extra Condensed"/>
                <a:sym typeface="Fira Sans Extra Condensed"/>
              </a:endParaRPr>
            </a:p>
          </p:txBody>
        </p:sp>
        <p:grpSp>
          <p:nvGrpSpPr>
            <p:cNvPr id="4" name="Group 3">
              <a:extLst>
                <a:ext uri="{FF2B5EF4-FFF2-40B4-BE49-F238E27FC236}">
                  <a16:creationId xmlns:a16="http://schemas.microsoft.com/office/drawing/2014/main" id="{67C34337-4B71-45DF-B257-8A2C014B4AB6}"/>
                </a:ext>
              </a:extLst>
            </p:cNvPr>
            <p:cNvGrpSpPr/>
            <p:nvPr/>
          </p:nvGrpSpPr>
          <p:grpSpPr>
            <a:xfrm>
              <a:off x="1136590" y="3238856"/>
              <a:ext cx="10698927" cy="3735923"/>
              <a:chOff x="279311" y="2243705"/>
              <a:chExt cx="11479036" cy="4028649"/>
            </a:xfrm>
          </p:grpSpPr>
          <p:grpSp>
            <p:nvGrpSpPr>
              <p:cNvPr id="52" name="Group 51">
                <a:extLst>
                  <a:ext uri="{FF2B5EF4-FFF2-40B4-BE49-F238E27FC236}">
                    <a16:creationId xmlns:a16="http://schemas.microsoft.com/office/drawing/2014/main" id="{0A20EF73-B0FD-44D4-A442-9198140B6488}"/>
                  </a:ext>
                </a:extLst>
              </p:cNvPr>
              <p:cNvGrpSpPr/>
              <p:nvPr/>
            </p:nvGrpSpPr>
            <p:grpSpPr>
              <a:xfrm>
                <a:off x="279311" y="2243705"/>
                <a:ext cx="8703380" cy="4028649"/>
                <a:chOff x="809132" y="1604467"/>
                <a:chExt cx="8703380" cy="4028649"/>
              </a:xfrm>
            </p:grpSpPr>
            <p:grpSp>
              <p:nvGrpSpPr>
                <p:cNvPr id="53" name="Google Shape;117;p16">
                  <a:extLst>
                    <a:ext uri="{FF2B5EF4-FFF2-40B4-BE49-F238E27FC236}">
                      <a16:creationId xmlns:a16="http://schemas.microsoft.com/office/drawing/2014/main" id="{36D98CF9-2792-414B-A2E3-F3C6ECE3B96E}"/>
                    </a:ext>
                  </a:extLst>
                </p:cNvPr>
                <p:cNvGrpSpPr/>
                <p:nvPr/>
              </p:nvGrpSpPr>
              <p:grpSpPr>
                <a:xfrm>
                  <a:off x="809132" y="1604467"/>
                  <a:ext cx="2292868" cy="2439400"/>
                  <a:chOff x="606849" y="1203350"/>
                  <a:chExt cx="1719651" cy="1829550"/>
                </a:xfrm>
              </p:grpSpPr>
              <p:sp>
                <p:nvSpPr>
                  <p:cNvPr id="79" name="Google Shape;118;p16">
                    <a:extLst>
                      <a:ext uri="{FF2B5EF4-FFF2-40B4-BE49-F238E27FC236}">
                        <a16:creationId xmlns:a16="http://schemas.microsoft.com/office/drawing/2014/main" id="{D6ED64D7-02E8-4A90-A624-7441818DB6B2}"/>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rgbClr val="4949E7"/>
                  </a:solidFill>
                  <a:ln>
                    <a:noFill/>
                  </a:ln>
                </p:spPr>
                <p:txBody>
                  <a:bodyPr spcFirstLastPara="1" wrap="square" lIns="121900" tIns="121900" rIns="121900" bIns="121900" anchor="ctr" anchorCtr="0">
                    <a:noAutofit/>
                  </a:bodyPr>
                  <a:lstStyle/>
                  <a:p>
                    <a:endParaRPr sz="2000"/>
                  </a:p>
                </p:txBody>
              </p:sp>
              <p:sp>
                <p:nvSpPr>
                  <p:cNvPr id="80" name="Google Shape;119;p16">
                    <a:extLst>
                      <a:ext uri="{FF2B5EF4-FFF2-40B4-BE49-F238E27FC236}">
                        <a16:creationId xmlns:a16="http://schemas.microsoft.com/office/drawing/2014/main" id="{94D202AE-40CC-4D31-BD87-45DC6355A8B4}"/>
                      </a:ext>
                    </a:extLst>
                  </p:cNvPr>
                  <p:cNvSpPr/>
                  <p:nvPr/>
                </p:nvSpPr>
                <p:spPr>
                  <a:xfrm>
                    <a:off x="1192125" y="2443825"/>
                    <a:ext cx="1134375" cy="589075"/>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rgbClr val="4949E7"/>
                  </a:solidFill>
                  <a:ln>
                    <a:noFill/>
                  </a:ln>
                </p:spPr>
                <p:txBody>
                  <a:bodyPr spcFirstLastPara="1" wrap="square" lIns="121900" tIns="121900" rIns="121900" bIns="121900" anchor="ctr" anchorCtr="0">
                    <a:noAutofit/>
                  </a:bodyPr>
                  <a:lstStyle/>
                  <a:p>
                    <a:pPr algn="ctr"/>
                    <a:r>
                      <a:rPr lang="en-US" sz="2000" dirty="0">
                        <a:solidFill>
                          <a:srgbClr val="FFFFFF"/>
                        </a:solidFill>
                        <a:latin typeface="Fira Sans Extra Condensed"/>
                        <a:ea typeface="Fira Sans Extra Condensed"/>
                        <a:cs typeface="Fira Sans Extra Condensed"/>
                        <a:sym typeface="Fira Sans Extra Condensed"/>
                      </a:rPr>
                      <a:t>Late </a:t>
                    </a:r>
                  </a:p>
                  <a:p>
                    <a:pPr algn="ctr"/>
                    <a:r>
                      <a:rPr lang="en-US" sz="2000" dirty="0">
                        <a:solidFill>
                          <a:srgbClr val="FFFFFF"/>
                        </a:solidFill>
                        <a:latin typeface="Fira Sans Extra Condensed"/>
                        <a:ea typeface="Fira Sans Extra Condensed"/>
                        <a:cs typeface="Fira Sans Extra Condensed"/>
                        <a:sym typeface="Fira Sans Extra Condensed"/>
                      </a:rPr>
                      <a:t>Aug’</a:t>
                    </a:r>
                    <a:r>
                      <a:rPr lang="en" sz="2000" dirty="0">
                        <a:solidFill>
                          <a:srgbClr val="FFFFFF"/>
                        </a:solidFill>
                        <a:latin typeface="Fira Sans Extra Condensed"/>
                        <a:ea typeface="Fira Sans Extra Condensed"/>
                        <a:cs typeface="Fira Sans Extra Condensed"/>
                        <a:sym typeface="Fira Sans Extra Condensed"/>
                      </a:rPr>
                      <a:t> 22</a:t>
                    </a:r>
                    <a:endParaRPr sz="2000" dirty="0">
                      <a:solidFill>
                        <a:srgbClr val="FFFFFF"/>
                      </a:solidFill>
                      <a:latin typeface="Fira Sans Extra Condensed"/>
                      <a:ea typeface="Fira Sans Extra Condensed"/>
                      <a:cs typeface="Fira Sans Extra Condensed"/>
                      <a:sym typeface="Fira Sans Extra Condensed"/>
                    </a:endParaRPr>
                  </a:p>
                </p:txBody>
              </p:sp>
              <p:sp>
                <p:nvSpPr>
                  <p:cNvPr id="81" name="Google Shape;122;p16">
                    <a:extLst>
                      <a:ext uri="{FF2B5EF4-FFF2-40B4-BE49-F238E27FC236}">
                        <a16:creationId xmlns:a16="http://schemas.microsoft.com/office/drawing/2014/main" id="{7C744C39-FD66-44C6-B7D0-1826A4312EDF}"/>
                      </a:ext>
                    </a:extLst>
                  </p:cNvPr>
                  <p:cNvSpPr txBox="1"/>
                  <p:nvPr/>
                </p:nvSpPr>
                <p:spPr>
                  <a:xfrm>
                    <a:off x="606849" y="1550190"/>
                    <a:ext cx="1305900" cy="534900"/>
                  </a:xfrm>
                  <a:prstGeom prst="rect">
                    <a:avLst/>
                  </a:prstGeom>
                  <a:noFill/>
                  <a:ln>
                    <a:noFill/>
                  </a:ln>
                </p:spPr>
                <p:txBody>
                  <a:bodyPr spcFirstLastPara="1" wrap="square" lIns="121900" tIns="121900" rIns="121900" bIns="121900" anchor="t" anchorCtr="0">
                    <a:noAutofit/>
                  </a:bodyPr>
                  <a:lstStyle/>
                  <a:p>
                    <a:pPr algn="r"/>
                    <a:r>
                      <a:rPr lang="en-US" sz="1400" dirty="0">
                        <a:solidFill>
                          <a:srgbClr val="434343"/>
                        </a:solidFill>
                        <a:latin typeface="Roboto"/>
                        <a:ea typeface="Roboto"/>
                        <a:cs typeface="Roboto"/>
                        <a:sym typeface="Roboto"/>
                      </a:rPr>
                      <a:t>IDL Package Received</a:t>
                    </a:r>
                    <a:endParaRPr sz="1400" dirty="0">
                      <a:solidFill>
                        <a:srgbClr val="434343"/>
                      </a:solidFill>
                      <a:latin typeface="Roboto"/>
                      <a:ea typeface="Roboto"/>
                      <a:cs typeface="Roboto"/>
                      <a:sym typeface="Roboto"/>
                    </a:endParaRPr>
                  </a:p>
                </p:txBody>
              </p:sp>
              <p:sp>
                <p:nvSpPr>
                  <p:cNvPr id="82" name="Google Shape;123;p16">
                    <a:extLst>
                      <a:ext uri="{FF2B5EF4-FFF2-40B4-BE49-F238E27FC236}">
                        <a16:creationId xmlns:a16="http://schemas.microsoft.com/office/drawing/2014/main" id="{D548DEE9-0ED3-4F0F-9894-5F69AE59C04F}"/>
                      </a:ext>
                    </a:extLst>
                  </p:cNvPr>
                  <p:cNvSpPr txBox="1"/>
                  <p:nvPr/>
                </p:nvSpPr>
                <p:spPr>
                  <a:xfrm>
                    <a:off x="606849" y="1203350"/>
                    <a:ext cx="1305900" cy="429600"/>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434343"/>
                        </a:solidFill>
                        <a:latin typeface="Fira Sans Extra Condensed Medium"/>
                        <a:ea typeface="Fira Sans Extra Condensed Medium"/>
                        <a:cs typeface="Fira Sans Extra Condensed Medium"/>
                        <a:sym typeface="Fira Sans Extra Condensed Medium"/>
                      </a:rPr>
                      <a:t>SLIMv0</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54" name="Google Shape;124;p16">
                  <a:extLst>
                    <a:ext uri="{FF2B5EF4-FFF2-40B4-BE49-F238E27FC236}">
                      <a16:creationId xmlns:a16="http://schemas.microsoft.com/office/drawing/2014/main" id="{D0610042-57A4-4DD7-92F9-115B805664E1}"/>
                    </a:ext>
                  </a:extLst>
                </p:cNvPr>
                <p:cNvGrpSpPr/>
                <p:nvPr/>
              </p:nvGrpSpPr>
              <p:grpSpPr>
                <a:xfrm>
                  <a:off x="3974201" y="1604467"/>
                  <a:ext cx="2293268" cy="2439400"/>
                  <a:chOff x="2980649" y="1203350"/>
                  <a:chExt cx="1719951" cy="1829550"/>
                </a:xfrm>
              </p:grpSpPr>
              <p:sp>
                <p:nvSpPr>
                  <p:cNvPr id="75" name="Google Shape;125;p16">
                    <a:extLst>
                      <a:ext uri="{FF2B5EF4-FFF2-40B4-BE49-F238E27FC236}">
                        <a16:creationId xmlns:a16="http://schemas.microsoft.com/office/drawing/2014/main" id="{19726906-94DA-4FC0-AC72-D8EF2D270ECA}"/>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869FB2"/>
                  </a:solidFill>
                  <a:ln>
                    <a:noFill/>
                  </a:ln>
                </p:spPr>
                <p:txBody>
                  <a:bodyPr spcFirstLastPara="1" wrap="square" lIns="121900" tIns="121900" rIns="121900" bIns="121900" anchor="ctr" anchorCtr="0">
                    <a:noAutofit/>
                  </a:bodyPr>
                  <a:lstStyle/>
                  <a:p>
                    <a:endParaRPr sz="2000"/>
                  </a:p>
                </p:txBody>
              </p:sp>
              <p:sp>
                <p:nvSpPr>
                  <p:cNvPr id="76" name="Google Shape;126;p16">
                    <a:extLst>
                      <a:ext uri="{FF2B5EF4-FFF2-40B4-BE49-F238E27FC236}">
                        <a16:creationId xmlns:a16="http://schemas.microsoft.com/office/drawing/2014/main" id="{CEF8CE6B-476E-41CF-9F55-9153ACC8901F}"/>
                      </a:ext>
                    </a:extLst>
                  </p:cNvPr>
                  <p:cNvSpPr/>
                  <p:nvPr/>
                </p:nvSpPr>
                <p:spPr>
                  <a:xfrm>
                    <a:off x="3460550" y="2443825"/>
                    <a:ext cx="1240050" cy="589075"/>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869FB2"/>
                  </a:solidFill>
                  <a:ln>
                    <a:noFill/>
                  </a:ln>
                </p:spPr>
                <p:txBody>
                  <a:bodyPr spcFirstLastPara="1" wrap="square" lIns="121900" tIns="121900" rIns="121900" bIns="121900" anchor="ctr" anchorCtr="0">
                    <a:noAutofit/>
                  </a:bodyPr>
                  <a:lstStyle/>
                  <a:p>
                    <a:pPr algn="ctr"/>
                    <a:r>
                      <a:rPr lang="en-US" sz="2000" dirty="0">
                        <a:solidFill>
                          <a:srgbClr val="FFFFFF"/>
                        </a:solidFill>
                        <a:latin typeface="Fira Sans Extra Condensed"/>
                        <a:ea typeface="Fira Sans Extra Condensed"/>
                        <a:cs typeface="Fira Sans Extra Condensed"/>
                        <a:sym typeface="Fira Sans Extra Condensed"/>
                      </a:rPr>
                      <a:t>Late</a:t>
                    </a:r>
                  </a:p>
                  <a:p>
                    <a:pPr algn="ctr"/>
                    <a:r>
                      <a:rPr lang="en-US" sz="2000" dirty="0">
                        <a:solidFill>
                          <a:srgbClr val="FFFFFF"/>
                        </a:solidFill>
                        <a:latin typeface="Fira Sans Extra Condensed"/>
                        <a:ea typeface="Fira Sans Extra Condensed"/>
                        <a:cs typeface="Fira Sans Extra Condensed"/>
                        <a:sym typeface="Fira Sans Extra Condensed"/>
                      </a:rPr>
                      <a:t>Dec’22</a:t>
                    </a:r>
                    <a:endParaRPr sz="2000" dirty="0">
                      <a:solidFill>
                        <a:srgbClr val="FFFFFF"/>
                      </a:solidFill>
                      <a:latin typeface="Fira Sans Extra Condensed"/>
                      <a:ea typeface="Fira Sans Extra Condensed"/>
                      <a:cs typeface="Fira Sans Extra Condensed"/>
                      <a:sym typeface="Fira Sans Extra Condensed"/>
                    </a:endParaRPr>
                  </a:p>
                </p:txBody>
              </p:sp>
              <p:sp>
                <p:nvSpPr>
                  <p:cNvPr id="77" name="Google Shape;130;p16">
                    <a:extLst>
                      <a:ext uri="{FF2B5EF4-FFF2-40B4-BE49-F238E27FC236}">
                        <a16:creationId xmlns:a16="http://schemas.microsoft.com/office/drawing/2014/main" id="{7C6B2DFA-ED71-4BCB-BED0-9B5488B0ADC7}"/>
                      </a:ext>
                    </a:extLst>
                  </p:cNvPr>
                  <p:cNvSpPr txBox="1"/>
                  <p:nvPr/>
                </p:nvSpPr>
                <p:spPr>
                  <a:xfrm>
                    <a:off x="2980649" y="1550190"/>
                    <a:ext cx="1305900" cy="534900"/>
                  </a:xfrm>
                  <a:prstGeom prst="rect">
                    <a:avLst/>
                  </a:prstGeom>
                  <a:noFill/>
                  <a:ln>
                    <a:noFill/>
                  </a:ln>
                </p:spPr>
                <p:txBody>
                  <a:bodyPr spcFirstLastPara="1" wrap="square" lIns="121900" tIns="121900" rIns="121900" bIns="121900" anchor="t" anchorCtr="0">
                    <a:noAutofit/>
                  </a:bodyPr>
                  <a:lstStyle/>
                  <a:p>
                    <a:pPr algn="r"/>
                    <a:r>
                      <a:rPr lang="en-US" sz="1400" dirty="0" err="1">
                        <a:solidFill>
                          <a:srgbClr val="434343"/>
                        </a:solidFill>
                        <a:latin typeface="Roboto"/>
                        <a:ea typeface="Roboto"/>
                        <a:cs typeface="Roboto"/>
                        <a:sym typeface="Roboto"/>
                      </a:rPr>
                      <a:t>NetCDF</a:t>
                    </a:r>
                    <a:r>
                      <a:rPr lang="en-US" sz="1400" dirty="0">
                        <a:solidFill>
                          <a:srgbClr val="434343"/>
                        </a:solidFill>
                        <a:latin typeface="Roboto"/>
                        <a:ea typeface="Roboto"/>
                        <a:cs typeface="Roboto"/>
                        <a:sym typeface="Roboto"/>
                      </a:rPr>
                      <a:t> version received</a:t>
                    </a:r>
                    <a:endParaRPr sz="1400" dirty="0">
                      <a:solidFill>
                        <a:srgbClr val="434343"/>
                      </a:solidFill>
                      <a:latin typeface="Roboto"/>
                      <a:ea typeface="Roboto"/>
                      <a:cs typeface="Roboto"/>
                      <a:sym typeface="Roboto"/>
                    </a:endParaRPr>
                  </a:p>
                </p:txBody>
              </p:sp>
              <p:sp>
                <p:nvSpPr>
                  <p:cNvPr id="78" name="Google Shape;131;p16">
                    <a:extLst>
                      <a:ext uri="{FF2B5EF4-FFF2-40B4-BE49-F238E27FC236}">
                        <a16:creationId xmlns:a16="http://schemas.microsoft.com/office/drawing/2014/main" id="{389E1216-50E8-44CE-95F1-E491E9DB1191}"/>
                      </a:ext>
                    </a:extLst>
                  </p:cNvPr>
                  <p:cNvSpPr txBox="1"/>
                  <p:nvPr/>
                </p:nvSpPr>
                <p:spPr>
                  <a:xfrm>
                    <a:off x="2980649" y="1203350"/>
                    <a:ext cx="1305900" cy="429600"/>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434343"/>
                        </a:solidFill>
                        <a:latin typeface="Fira Sans Extra Condensed Medium"/>
                        <a:ea typeface="Fira Sans Extra Condensed Medium"/>
                        <a:cs typeface="Fira Sans Extra Condensed Medium"/>
                        <a:sym typeface="Fira Sans Extra Condensed Medium"/>
                      </a:rPr>
                      <a:t>SLIMv1</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55" name="Google Shape;132;p16">
                  <a:extLst>
                    <a:ext uri="{FF2B5EF4-FFF2-40B4-BE49-F238E27FC236}">
                      <a16:creationId xmlns:a16="http://schemas.microsoft.com/office/drawing/2014/main" id="{E214221A-B005-4E05-8041-FC1E24D12DD9}"/>
                    </a:ext>
                  </a:extLst>
                </p:cNvPr>
                <p:cNvGrpSpPr/>
                <p:nvPr/>
              </p:nvGrpSpPr>
              <p:grpSpPr>
                <a:xfrm>
                  <a:off x="7135112" y="1604467"/>
                  <a:ext cx="2377400" cy="2439400"/>
                  <a:chOff x="5354475" y="1203350"/>
                  <a:chExt cx="1783050" cy="1829550"/>
                </a:xfrm>
              </p:grpSpPr>
              <p:sp>
                <p:nvSpPr>
                  <p:cNvPr id="69" name="Google Shape;133;p16">
                    <a:extLst>
                      <a:ext uri="{FF2B5EF4-FFF2-40B4-BE49-F238E27FC236}">
                        <a16:creationId xmlns:a16="http://schemas.microsoft.com/office/drawing/2014/main" id="{3BC063D5-7C7E-4DB7-B485-4196EC937751}"/>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FCBD24"/>
                  </a:solidFill>
                  <a:ln>
                    <a:noFill/>
                  </a:ln>
                </p:spPr>
                <p:txBody>
                  <a:bodyPr spcFirstLastPara="1" wrap="square" lIns="121900" tIns="121900" rIns="121900" bIns="121900" anchor="ctr" anchorCtr="0">
                    <a:noAutofit/>
                  </a:bodyPr>
                  <a:lstStyle/>
                  <a:p>
                    <a:endParaRPr sz="2000"/>
                  </a:p>
                </p:txBody>
              </p:sp>
              <p:sp>
                <p:nvSpPr>
                  <p:cNvPr id="70" name="Google Shape;134;p16">
                    <a:extLst>
                      <a:ext uri="{FF2B5EF4-FFF2-40B4-BE49-F238E27FC236}">
                        <a16:creationId xmlns:a16="http://schemas.microsoft.com/office/drawing/2014/main" id="{9908CE5A-1B61-4376-8769-D664A5D8026F}"/>
                      </a:ext>
                    </a:extLst>
                  </p:cNvPr>
                  <p:cNvSpPr/>
                  <p:nvPr/>
                </p:nvSpPr>
                <p:spPr>
                  <a:xfrm>
                    <a:off x="5831075" y="2443825"/>
                    <a:ext cx="1240375" cy="58907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FCBD24"/>
                  </a:solidFill>
                  <a:ln>
                    <a:noFill/>
                  </a:ln>
                </p:spPr>
                <p:txBody>
                  <a:bodyPr spcFirstLastPara="1" wrap="square" lIns="121900" tIns="121900" rIns="121900" bIns="121900" anchor="ctr" anchorCtr="0">
                    <a:noAutofit/>
                  </a:bodyPr>
                  <a:lstStyle/>
                  <a:p>
                    <a:pPr algn="ctr"/>
                    <a:r>
                      <a:rPr lang="en-US" sz="2000" dirty="0">
                        <a:solidFill>
                          <a:srgbClr val="FFFFFF"/>
                        </a:solidFill>
                        <a:latin typeface="Fira Sans Extra Condensed"/>
                        <a:ea typeface="Fira Sans Extra Condensed"/>
                        <a:cs typeface="Fira Sans Extra Condensed"/>
                        <a:sym typeface="Fira Sans Extra Condensed"/>
                      </a:rPr>
                      <a:t>Late</a:t>
                    </a:r>
                  </a:p>
                  <a:p>
                    <a:pPr algn="ctr"/>
                    <a:r>
                      <a:rPr lang="en-US" sz="2000" dirty="0">
                        <a:solidFill>
                          <a:srgbClr val="FFFFFF"/>
                        </a:solidFill>
                        <a:latin typeface="Fira Sans Extra Condensed"/>
                        <a:ea typeface="Fira Sans Extra Condensed"/>
                        <a:cs typeface="Fira Sans Extra Condensed"/>
                        <a:sym typeface="Fira Sans Extra Condensed"/>
                      </a:rPr>
                      <a:t>May’</a:t>
                    </a:r>
                    <a:r>
                      <a:rPr lang="en" sz="2000" dirty="0">
                        <a:solidFill>
                          <a:srgbClr val="FFFFFF"/>
                        </a:solidFill>
                        <a:latin typeface="Fira Sans Extra Condensed"/>
                        <a:ea typeface="Fira Sans Extra Condensed"/>
                        <a:cs typeface="Fira Sans Extra Condensed"/>
                        <a:sym typeface="Fira Sans Extra Condensed"/>
                      </a:rPr>
                      <a:t>23</a:t>
                    </a:r>
                    <a:endParaRPr sz="2000" dirty="0">
                      <a:solidFill>
                        <a:srgbClr val="FFFFFF"/>
                      </a:solidFill>
                      <a:latin typeface="Fira Sans Extra Condensed"/>
                      <a:ea typeface="Fira Sans Extra Condensed"/>
                      <a:cs typeface="Fira Sans Extra Condensed"/>
                      <a:sym typeface="Fira Sans Extra Condensed"/>
                    </a:endParaRPr>
                  </a:p>
                </p:txBody>
              </p:sp>
              <p:sp>
                <p:nvSpPr>
                  <p:cNvPr id="71" name="Google Shape;135;p16">
                    <a:extLst>
                      <a:ext uri="{FF2B5EF4-FFF2-40B4-BE49-F238E27FC236}">
                        <a16:creationId xmlns:a16="http://schemas.microsoft.com/office/drawing/2014/main" id="{3F830469-9A22-44C5-BF15-DDF2629AF20A}"/>
                      </a:ext>
                    </a:extLst>
                  </p:cNvPr>
                  <p:cNvSpPr/>
                  <p:nvPr/>
                </p:nvSpPr>
                <p:spPr>
                  <a:xfrm>
                    <a:off x="6915750" y="1412900"/>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endParaRPr sz="2000"/>
                  </a:p>
                </p:txBody>
              </p:sp>
              <p:sp>
                <p:nvSpPr>
                  <p:cNvPr id="72" name="Google Shape;136;p16">
                    <a:extLst>
                      <a:ext uri="{FF2B5EF4-FFF2-40B4-BE49-F238E27FC236}">
                        <a16:creationId xmlns:a16="http://schemas.microsoft.com/office/drawing/2014/main" id="{203E0411-6369-429B-A131-7E697962581C}"/>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endParaRPr sz="2000"/>
                  </a:p>
                </p:txBody>
              </p:sp>
              <p:sp>
                <p:nvSpPr>
                  <p:cNvPr id="73" name="Google Shape;137;p16">
                    <a:extLst>
                      <a:ext uri="{FF2B5EF4-FFF2-40B4-BE49-F238E27FC236}">
                        <a16:creationId xmlns:a16="http://schemas.microsoft.com/office/drawing/2014/main" id="{45B82A3F-168F-4334-BA13-3B1DAA73276B}"/>
                      </a:ext>
                    </a:extLst>
                  </p:cNvPr>
                  <p:cNvSpPr txBox="1"/>
                  <p:nvPr/>
                </p:nvSpPr>
                <p:spPr>
                  <a:xfrm>
                    <a:off x="5354475" y="1550190"/>
                    <a:ext cx="1305900" cy="534900"/>
                  </a:xfrm>
                  <a:prstGeom prst="rect">
                    <a:avLst/>
                  </a:prstGeom>
                  <a:noFill/>
                  <a:ln>
                    <a:noFill/>
                  </a:ln>
                </p:spPr>
                <p:txBody>
                  <a:bodyPr spcFirstLastPara="1" wrap="square" lIns="121900" tIns="121900" rIns="121900" bIns="121900" anchor="t" anchorCtr="0">
                    <a:noAutofit/>
                  </a:bodyPr>
                  <a:lstStyle/>
                  <a:p>
                    <a:pPr algn="r"/>
                    <a:r>
                      <a:rPr lang="en-US" sz="1400" dirty="0">
                        <a:solidFill>
                          <a:srgbClr val="434343"/>
                        </a:solidFill>
                        <a:latin typeface="Roboto"/>
                        <a:ea typeface="Roboto"/>
                        <a:cs typeface="Roboto"/>
                        <a:sym typeface="Roboto"/>
                      </a:rPr>
                      <a:t>Received</a:t>
                    </a:r>
                    <a:endParaRPr sz="1400" dirty="0">
                      <a:solidFill>
                        <a:srgbClr val="434343"/>
                      </a:solidFill>
                      <a:latin typeface="Roboto"/>
                      <a:ea typeface="Roboto"/>
                      <a:cs typeface="Roboto"/>
                      <a:sym typeface="Roboto"/>
                    </a:endParaRPr>
                  </a:p>
                  <a:p>
                    <a:pPr algn="ctr"/>
                    <a:endParaRPr sz="1400" dirty="0">
                      <a:solidFill>
                        <a:srgbClr val="434343"/>
                      </a:solidFill>
                      <a:latin typeface="Roboto"/>
                      <a:ea typeface="Roboto"/>
                      <a:cs typeface="Roboto"/>
                      <a:sym typeface="Roboto"/>
                    </a:endParaRPr>
                  </a:p>
                </p:txBody>
              </p:sp>
              <p:sp>
                <p:nvSpPr>
                  <p:cNvPr id="74" name="Google Shape;138;p16">
                    <a:extLst>
                      <a:ext uri="{FF2B5EF4-FFF2-40B4-BE49-F238E27FC236}">
                        <a16:creationId xmlns:a16="http://schemas.microsoft.com/office/drawing/2014/main" id="{9B38C099-FADF-40AB-894E-BABAB5439E61}"/>
                      </a:ext>
                    </a:extLst>
                  </p:cNvPr>
                  <p:cNvSpPr txBox="1"/>
                  <p:nvPr/>
                </p:nvSpPr>
                <p:spPr>
                  <a:xfrm>
                    <a:off x="5354475" y="1203350"/>
                    <a:ext cx="1305900" cy="429600"/>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434343"/>
                        </a:solidFill>
                        <a:latin typeface="Fira Sans Extra Condensed Medium"/>
                        <a:ea typeface="Fira Sans Extra Condensed Medium"/>
                        <a:cs typeface="Fira Sans Extra Condensed Medium"/>
                        <a:sym typeface="Fira Sans Extra Condensed Medium"/>
                      </a:rPr>
                      <a:t>SLIMv2.1</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56" name="Google Shape;139;p16">
                  <a:extLst>
                    <a:ext uri="{FF2B5EF4-FFF2-40B4-BE49-F238E27FC236}">
                      <a16:creationId xmlns:a16="http://schemas.microsoft.com/office/drawing/2014/main" id="{597CD6EA-0259-449C-BA5A-A3119653FFFB}"/>
                    </a:ext>
                  </a:extLst>
                </p:cNvPr>
                <p:cNvGrpSpPr/>
                <p:nvPr/>
              </p:nvGrpSpPr>
              <p:grpSpPr>
                <a:xfrm>
                  <a:off x="2178918" y="3258433"/>
                  <a:ext cx="2508216" cy="2374683"/>
                  <a:chOff x="1634188" y="2443825"/>
                  <a:chExt cx="1881162" cy="1781012"/>
                </a:xfrm>
              </p:grpSpPr>
              <p:sp>
                <p:nvSpPr>
                  <p:cNvPr id="65" name="Google Shape;140;p16">
                    <a:extLst>
                      <a:ext uri="{FF2B5EF4-FFF2-40B4-BE49-F238E27FC236}">
                        <a16:creationId xmlns:a16="http://schemas.microsoft.com/office/drawing/2014/main" id="{E9D8B50E-6319-40CD-BBBE-D02940DADC12}"/>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5EB2FC"/>
                  </a:solidFill>
                  <a:ln>
                    <a:noFill/>
                  </a:ln>
                </p:spPr>
                <p:txBody>
                  <a:bodyPr spcFirstLastPara="1" wrap="square" lIns="121900" tIns="121900" rIns="121900" bIns="121900" anchor="ctr" anchorCtr="0">
                    <a:noAutofit/>
                  </a:bodyPr>
                  <a:lstStyle/>
                  <a:p>
                    <a:endParaRPr sz="2000"/>
                  </a:p>
                </p:txBody>
              </p:sp>
              <p:sp>
                <p:nvSpPr>
                  <p:cNvPr id="66" name="Google Shape;141;p16">
                    <a:extLst>
                      <a:ext uri="{FF2B5EF4-FFF2-40B4-BE49-F238E27FC236}">
                        <a16:creationId xmlns:a16="http://schemas.microsoft.com/office/drawing/2014/main" id="{6A09583A-4ED0-4C7B-B3F9-4EF2C090D25A}"/>
                      </a:ext>
                    </a:extLst>
                  </p:cNvPr>
                  <p:cNvSpPr/>
                  <p:nvPr/>
                </p:nvSpPr>
                <p:spPr>
                  <a:xfrm>
                    <a:off x="2275275" y="2443825"/>
                    <a:ext cx="1240075" cy="589075"/>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5EB2FC"/>
                  </a:solidFill>
                  <a:ln>
                    <a:noFill/>
                  </a:ln>
                </p:spPr>
                <p:txBody>
                  <a:bodyPr spcFirstLastPara="1" wrap="square" lIns="121900" tIns="121900" rIns="121900" bIns="121900" anchor="ctr" anchorCtr="0">
                    <a:noAutofit/>
                  </a:bodyPr>
                  <a:lstStyle/>
                  <a:p>
                    <a:pPr algn="ctr"/>
                    <a:r>
                      <a:rPr lang="en-US" sz="2000" dirty="0">
                        <a:solidFill>
                          <a:srgbClr val="FFFFFF"/>
                        </a:solidFill>
                        <a:latin typeface="Fira Sans Extra Condensed"/>
                        <a:ea typeface="Fira Sans Extra Condensed"/>
                        <a:cs typeface="Fira Sans Extra Condensed"/>
                        <a:sym typeface="Fira Sans Extra Condensed"/>
                      </a:rPr>
                      <a:t>Nov’ 22</a:t>
                    </a:r>
                    <a:endParaRPr sz="2000" dirty="0">
                      <a:solidFill>
                        <a:srgbClr val="FFFFFF"/>
                      </a:solidFill>
                      <a:latin typeface="Fira Sans Extra Condensed"/>
                      <a:ea typeface="Fira Sans Extra Condensed"/>
                      <a:cs typeface="Fira Sans Extra Condensed"/>
                      <a:sym typeface="Fira Sans Extra Condensed"/>
                    </a:endParaRPr>
                  </a:p>
                </p:txBody>
              </p:sp>
              <p:sp>
                <p:nvSpPr>
                  <p:cNvPr id="67" name="Google Shape;144;p16">
                    <a:extLst>
                      <a:ext uri="{FF2B5EF4-FFF2-40B4-BE49-F238E27FC236}">
                        <a16:creationId xmlns:a16="http://schemas.microsoft.com/office/drawing/2014/main" id="{5164E898-0B64-436D-BADA-A3BD7F456AED}"/>
                      </a:ext>
                    </a:extLst>
                  </p:cNvPr>
                  <p:cNvSpPr txBox="1"/>
                  <p:nvPr/>
                </p:nvSpPr>
                <p:spPr>
                  <a:xfrm>
                    <a:off x="1634188" y="3689937"/>
                    <a:ext cx="1401300" cy="534900"/>
                  </a:xfrm>
                  <a:prstGeom prst="rect">
                    <a:avLst/>
                  </a:prstGeom>
                  <a:noFill/>
                  <a:ln>
                    <a:noFill/>
                  </a:ln>
                </p:spPr>
                <p:txBody>
                  <a:bodyPr spcFirstLastPara="1" wrap="square" lIns="121900" tIns="121900" rIns="121900" bIns="121900" anchor="t" anchorCtr="0">
                    <a:noAutofit/>
                  </a:bodyPr>
                  <a:lstStyle/>
                  <a:p>
                    <a:pPr algn="r"/>
                    <a:endParaRPr sz="1400" dirty="0">
                      <a:solidFill>
                        <a:srgbClr val="434343"/>
                      </a:solidFill>
                      <a:latin typeface="Roboto"/>
                      <a:ea typeface="Roboto"/>
                      <a:cs typeface="Roboto"/>
                      <a:sym typeface="Roboto"/>
                    </a:endParaRPr>
                  </a:p>
                </p:txBody>
              </p:sp>
              <p:sp>
                <p:nvSpPr>
                  <p:cNvPr id="68" name="Google Shape;145;p16">
                    <a:extLst>
                      <a:ext uri="{FF2B5EF4-FFF2-40B4-BE49-F238E27FC236}">
                        <a16:creationId xmlns:a16="http://schemas.microsoft.com/office/drawing/2014/main" id="{EC070C88-C0BA-427B-BCAF-77DFA0AE98CA}"/>
                      </a:ext>
                    </a:extLst>
                  </p:cNvPr>
                  <p:cNvSpPr txBox="1"/>
                  <p:nvPr/>
                </p:nvSpPr>
                <p:spPr>
                  <a:xfrm>
                    <a:off x="1641763" y="3410825"/>
                    <a:ext cx="1401300" cy="429600"/>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434343"/>
                        </a:solidFill>
                        <a:latin typeface="Fira Sans Extra Condensed Medium"/>
                        <a:ea typeface="Fira Sans Extra Condensed Medium"/>
                        <a:cs typeface="Fira Sans Extra Condensed Medium"/>
                        <a:sym typeface="Fira Sans Extra Condensed Medium"/>
                      </a:rPr>
                      <a:t>Testing</a:t>
                    </a:r>
                  </a:p>
                  <a:p>
                    <a:pPr algn="r"/>
                    <a:r>
                      <a:rPr lang="en-US" sz="2000" dirty="0">
                        <a:solidFill>
                          <a:srgbClr val="434343"/>
                        </a:solidFill>
                        <a:latin typeface="Fira Sans Extra Condensed Medium"/>
                        <a:ea typeface="Fira Sans Extra Condensed Medium"/>
                        <a:cs typeface="Fira Sans Extra Condensed Medium"/>
                        <a:sym typeface="Fira Sans Extra Condensed Medium"/>
                      </a:rPr>
                      <a:t>Queries</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57" name="Google Shape;146;p16">
                  <a:extLst>
                    <a:ext uri="{FF2B5EF4-FFF2-40B4-BE49-F238E27FC236}">
                      <a16:creationId xmlns:a16="http://schemas.microsoft.com/office/drawing/2014/main" id="{BB41E5B2-8B24-43C9-9B3A-7F684DEA8B10}"/>
                    </a:ext>
                  </a:extLst>
                </p:cNvPr>
                <p:cNvGrpSpPr/>
                <p:nvPr/>
              </p:nvGrpSpPr>
              <p:grpSpPr>
                <a:xfrm>
                  <a:off x="5343983" y="3258433"/>
                  <a:ext cx="2504249" cy="2374683"/>
                  <a:chOff x="4007988" y="2443825"/>
                  <a:chExt cx="1878187" cy="1781012"/>
                </a:xfrm>
              </p:grpSpPr>
              <p:sp>
                <p:nvSpPr>
                  <p:cNvPr id="59" name="Google Shape;147;p16">
                    <a:extLst>
                      <a:ext uri="{FF2B5EF4-FFF2-40B4-BE49-F238E27FC236}">
                        <a16:creationId xmlns:a16="http://schemas.microsoft.com/office/drawing/2014/main" id="{2D9B4944-869E-4F99-A9F2-519299CFAB4E}"/>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69E781"/>
                  </a:solidFill>
                  <a:ln>
                    <a:noFill/>
                  </a:ln>
                </p:spPr>
                <p:txBody>
                  <a:bodyPr spcFirstLastPara="1" wrap="square" lIns="121900" tIns="121900" rIns="121900" bIns="121900" anchor="ctr" anchorCtr="0">
                    <a:noAutofit/>
                  </a:bodyPr>
                  <a:lstStyle/>
                  <a:p>
                    <a:endParaRPr sz="2000"/>
                  </a:p>
                </p:txBody>
              </p:sp>
              <p:sp>
                <p:nvSpPr>
                  <p:cNvPr id="60" name="Google Shape;148;p16">
                    <a:extLst>
                      <a:ext uri="{FF2B5EF4-FFF2-40B4-BE49-F238E27FC236}">
                        <a16:creationId xmlns:a16="http://schemas.microsoft.com/office/drawing/2014/main" id="{324B5748-18B9-4B66-91DF-44255E43A2B3}"/>
                      </a:ext>
                    </a:extLst>
                  </p:cNvPr>
                  <p:cNvSpPr/>
                  <p:nvPr/>
                </p:nvSpPr>
                <p:spPr>
                  <a:xfrm>
                    <a:off x="4645825" y="2443825"/>
                    <a:ext cx="1240350" cy="589075"/>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rgbClr val="69E781"/>
                  </a:solidFill>
                  <a:ln>
                    <a:noFill/>
                  </a:ln>
                </p:spPr>
                <p:txBody>
                  <a:bodyPr spcFirstLastPara="1" wrap="square" lIns="121900" tIns="121900" rIns="121900" bIns="121900" anchor="ctr" anchorCtr="0">
                    <a:noAutofit/>
                  </a:bodyPr>
                  <a:lstStyle/>
                  <a:p>
                    <a:pPr algn="ctr"/>
                    <a:r>
                      <a:rPr lang="en-US" sz="2000" dirty="0">
                        <a:solidFill>
                          <a:srgbClr val="FFFFFF"/>
                        </a:solidFill>
                        <a:latin typeface="Fira Sans Extra Condensed"/>
                        <a:ea typeface="Fira Sans Extra Condensed"/>
                        <a:cs typeface="Fira Sans Extra Condensed"/>
                        <a:sym typeface="Fira Sans Extra Condensed"/>
                      </a:rPr>
                      <a:t>Late</a:t>
                    </a:r>
                  </a:p>
                  <a:p>
                    <a:pPr algn="ctr"/>
                    <a:r>
                      <a:rPr lang="en-US" sz="2000" dirty="0">
                        <a:solidFill>
                          <a:srgbClr val="FFFFFF"/>
                        </a:solidFill>
                        <a:latin typeface="Fira Sans Extra Condensed"/>
                        <a:ea typeface="Fira Sans Extra Condensed"/>
                        <a:cs typeface="Fira Sans Extra Condensed"/>
                        <a:sym typeface="Fira Sans Extra Condensed"/>
                      </a:rPr>
                      <a:t> Jan’23</a:t>
                    </a:r>
                    <a:endParaRPr sz="2000" dirty="0">
                      <a:solidFill>
                        <a:srgbClr val="FFFFFF"/>
                      </a:solidFill>
                      <a:latin typeface="Fira Sans Extra Condensed"/>
                      <a:ea typeface="Fira Sans Extra Condensed"/>
                      <a:cs typeface="Fira Sans Extra Condensed"/>
                      <a:sym typeface="Fira Sans Extra Condensed"/>
                    </a:endParaRPr>
                  </a:p>
                </p:txBody>
              </p:sp>
              <p:sp>
                <p:nvSpPr>
                  <p:cNvPr id="61" name="Google Shape;149;p16">
                    <a:extLst>
                      <a:ext uri="{FF2B5EF4-FFF2-40B4-BE49-F238E27FC236}">
                        <a16:creationId xmlns:a16="http://schemas.microsoft.com/office/drawing/2014/main" id="{61444EC3-EEAC-4D6F-8B5F-304F2C9DEBE3}"/>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endParaRPr sz="2000"/>
                  </a:p>
                </p:txBody>
              </p:sp>
              <p:sp>
                <p:nvSpPr>
                  <p:cNvPr id="62" name="Google Shape;152;p16">
                    <a:extLst>
                      <a:ext uri="{FF2B5EF4-FFF2-40B4-BE49-F238E27FC236}">
                        <a16:creationId xmlns:a16="http://schemas.microsoft.com/office/drawing/2014/main" id="{D9D3AE35-3839-4A8E-9EFD-DDB9E6C71CC0}"/>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endParaRPr sz="2000" dirty="0"/>
                  </a:p>
                </p:txBody>
              </p:sp>
              <p:sp>
                <p:nvSpPr>
                  <p:cNvPr id="63" name="Google Shape;154;p16">
                    <a:extLst>
                      <a:ext uri="{FF2B5EF4-FFF2-40B4-BE49-F238E27FC236}">
                        <a16:creationId xmlns:a16="http://schemas.microsoft.com/office/drawing/2014/main" id="{B395C5FB-1B09-4AEF-BF17-3AACA0B6444D}"/>
                      </a:ext>
                    </a:extLst>
                  </p:cNvPr>
                  <p:cNvSpPr txBox="1"/>
                  <p:nvPr/>
                </p:nvSpPr>
                <p:spPr>
                  <a:xfrm>
                    <a:off x="4007988" y="3689937"/>
                    <a:ext cx="1401300" cy="534900"/>
                  </a:xfrm>
                  <a:prstGeom prst="rect">
                    <a:avLst/>
                  </a:prstGeom>
                  <a:noFill/>
                  <a:ln>
                    <a:noFill/>
                  </a:ln>
                </p:spPr>
                <p:txBody>
                  <a:bodyPr spcFirstLastPara="1" wrap="square" lIns="121900" tIns="121900" rIns="121900" bIns="121900" anchor="t" anchorCtr="0">
                    <a:noAutofit/>
                  </a:bodyPr>
                  <a:lstStyle/>
                  <a:p>
                    <a:pPr algn="r"/>
                    <a:r>
                      <a:rPr lang="en-US" sz="1400" dirty="0">
                        <a:solidFill>
                          <a:srgbClr val="434343"/>
                        </a:solidFill>
                        <a:latin typeface="Roboto"/>
                        <a:ea typeface="Roboto"/>
                        <a:cs typeface="Roboto"/>
                        <a:sym typeface="Roboto"/>
                      </a:rPr>
                      <a:t>Initial Validation</a:t>
                    </a:r>
                    <a:endParaRPr sz="1400" dirty="0">
                      <a:solidFill>
                        <a:srgbClr val="434343"/>
                      </a:solidFill>
                      <a:latin typeface="Roboto"/>
                      <a:ea typeface="Roboto"/>
                      <a:cs typeface="Roboto"/>
                      <a:sym typeface="Roboto"/>
                    </a:endParaRPr>
                  </a:p>
                </p:txBody>
              </p:sp>
              <p:sp>
                <p:nvSpPr>
                  <p:cNvPr id="64" name="Google Shape;155;p16">
                    <a:extLst>
                      <a:ext uri="{FF2B5EF4-FFF2-40B4-BE49-F238E27FC236}">
                        <a16:creationId xmlns:a16="http://schemas.microsoft.com/office/drawing/2014/main" id="{5011105D-99C1-4882-8C8A-0A2F3667B718}"/>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434343"/>
                        </a:solidFill>
                        <a:latin typeface="Fira Sans Extra Condensed Medium"/>
                        <a:ea typeface="Fira Sans Extra Condensed Medium"/>
                        <a:cs typeface="Fira Sans Extra Condensed Medium"/>
                        <a:sym typeface="Fira Sans Extra Condensed Medium"/>
                      </a:rPr>
                      <a:t>Test</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58" name="Google Shape;153;p16">
                  <a:extLst>
                    <a:ext uri="{FF2B5EF4-FFF2-40B4-BE49-F238E27FC236}">
                      <a16:creationId xmlns:a16="http://schemas.microsoft.com/office/drawing/2014/main" id="{3B55DC80-F1B7-46A0-8E8F-1C40AF9BE674}"/>
                    </a:ext>
                  </a:extLst>
                </p:cNvPr>
                <p:cNvSpPr/>
                <p:nvPr/>
              </p:nvSpPr>
              <p:spPr>
                <a:xfrm>
                  <a:off x="4162618" y="4579050"/>
                  <a:ext cx="421500" cy="43260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endParaRPr sz="2000"/>
                </a:p>
              </p:txBody>
            </p:sp>
          </p:grpSp>
          <p:sp>
            <p:nvSpPr>
              <p:cNvPr id="36" name="Google Shape;148;p16">
                <a:extLst>
                  <a:ext uri="{FF2B5EF4-FFF2-40B4-BE49-F238E27FC236}">
                    <a16:creationId xmlns:a16="http://schemas.microsoft.com/office/drawing/2014/main" id="{BFABC8AA-D3EC-48CE-9C80-4542A3258A26}"/>
                  </a:ext>
                </a:extLst>
              </p:cNvPr>
              <p:cNvSpPr/>
              <p:nvPr/>
            </p:nvSpPr>
            <p:spPr>
              <a:xfrm>
                <a:off x="8801069" y="3896972"/>
                <a:ext cx="1653800" cy="785433"/>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rgbClr val="69E781"/>
              </a:solidFill>
              <a:ln>
                <a:noFill/>
              </a:ln>
            </p:spPr>
            <p:txBody>
              <a:bodyPr spcFirstLastPara="1" wrap="square" lIns="121900" tIns="121900" rIns="121900" bIns="121900" anchor="ctr" anchorCtr="0">
                <a:noAutofit/>
              </a:bodyPr>
              <a:lstStyle/>
              <a:p>
                <a:pPr algn="ctr"/>
                <a:r>
                  <a:rPr lang="en-US" sz="2000" dirty="0">
                    <a:solidFill>
                      <a:srgbClr val="FFFFFF"/>
                    </a:solidFill>
                    <a:latin typeface="Fira Sans Extra Condensed"/>
                    <a:ea typeface="Fira Sans Extra Condensed"/>
                    <a:cs typeface="Fira Sans Extra Condensed"/>
                    <a:sym typeface="Fira Sans Extra Condensed"/>
                  </a:rPr>
                  <a:t>Early</a:t>
                </a:r>
              </a:p>
              <a:p>
                <a:pPr algn="ctr"/>
                <a:r>
                  <a:rPr lang="en-US" sz="2000" dirty="0">
                    <a:solidFill>
                      <a:srgbClr val="FFFFFF"/>
                    </a:solidFill>
                    <a:latin typeface="Fira Sans Extra Condensed"/>
                    <a:ea typeface="Fira Sans Extra Condensed"/>
                    <a:cs typeface="Fira Sans Extra Condensed"/>
                    <a:sym typeface="Fira Sans Extra Condensed"/>
                  </a:rPr>
                  <a:t> July’23</a:t>
                </a:r>
              </a:p>
            </p:txBody>
          </p:sp>
          <p:sp>
            <p:nvSpPr>
              <p:cNvPr id="37" name="Google Shape;147;p16">
                <a:extLst>
                  <a:ext uri="{FF2B5EF4-FFF2-40B4-BE49-F238E27FC236}">
                    <a16:creationId xmlns:a16="http://schemas.microsoft.com/office/drawing/2014/main" id="{AB0AF785-D230-402D-B3B0-75A78C83CC2A}"/>
                  </a:ext>
                </a:extLst>
              </p:cNvPr>
              <p:cNvSpPr/>
              <p:nvPr/>
            </p:nvSpPr>
            <p:spPr>
              <a:xfrm>
                <a:off x="9853167" y="4630303"/>
                <a:ext cx="306833" cy="1493467"/>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69E781"/>
              </a:solidFill>
              <a:ln>
                <a:noFill/>
              </a:ln>
            </p:spPr>
            <p:txBody>
              <a:bodyPr spcFirstLastPara="1" wrap="square" lIns="121900" tIns="121900" rIns="121900" bIns="121900" anchor="ctr" anchorCtr="0">
                <a:noAutofit/>
              </a:bodyPr>
              <a:lstStyle/>
              <a:p>
                <a:endParaRPr sz="2000"/>
              </a:p>
            </p:txBody>
          </p:sp>
          <p:sp>
            <p:nvSpPr>
              <p:cNvPr id="38" name="Google Shape;154;p16">
                <a:extLst>
                  <a:ext uri="{FF2B5EF4-FFF2-40B4-BE49-F238E27FC236}">
                    <a16:creationId xmlns:a16="http://schemas.microsoft.com/office/drawing/2014/main" id="{E989AA6C-3980-4E86-A147-15E03B2A3242}"/>
                  </a:ext>
                </a:extLst>
              </p:cNvPr>
              <p:cNvSpPr txBox="1"/>
              <p:nvPr/>
            </p:nvSpPr>
            <p:spPr>
              <a:xfrm>
                <a:off x="7866869" y="5301279"/>
                <a:ext cx="1868400" cy="713200"/>
              </a:xfrm>
              <a:prstGeom prst="rect">
                <a:avLst/>
              </a:prstGeom>
              <a:noFill/>
              <a:ln>
                <a:noFill/>
              </a:ln>
            </p:spPr>
            <p:txBody>
              <a:bodyPr spcFirstLastPara="1" wrap="square" lIns="121900" tIns="121900" rIns="121900" bIns="121900" anchor="t" anchorCtr="0">
                <a:noAutofit/>
              </a:bodyPr>
              <a:lstStyle/>
              <a:p>
                <a:pPr algn="r"/>
                <a:r>
                  <a:rPr lang="en-US" sz="1400" dirty="0">
                    <a:solidFill>
                      <a:srgbClr val="434343"/>
                    </a:solidFill>
                    <a:latin typeface="Roboto"/>
                    <a:ea typeface="Roboto"/>
                    <a:cs typeface="Roboto"/>
                    <a:sym typeface="Roboto"/>
                  </a:rPr>
                  <a:t>All modules completed</a:t>
                </a:r>
                <a:endParaRPr sz="1400" dirty="0">
                  <a:solidFill>
                    <a:srgbClr val="434343"/>
                  </a:solidFill>
                  <a:latin typeface="Roboto"/>
                  <a:ea typeface="Roboto"/>
                  <a:cs typeface="Roboto"/>
                  <a:sym typeface="Roboto"/>
                </a:endParaRPr>
              </a:p>
            </p:txBody>
          </p:sp>
          <p:sp>
            <p:nvSpPr>
              <p:cNvPr id="39" name="Google Shape;155;p16">
                <a:extLst>
                  <a:ext uri="{FF2B5EF4-FFF2-40B4-BE49-F238E27FC236}">
                    <a16:creationId xmlns:a16="http://schemas.microsoft.com/office/drawing/2014/main" id="{52800B19-1852-4BF7-ACFA-01147372CF47}"/>
                  </a:ext>
                </a:extLst>
              </p:cNvPr>
              <p:cNvSpPr txBox="1"/>
              <p:nvPr/>
            </p:nvSpPr>
            <p:spPr>
              <a:xfrm>
                <a:off x="7866869" y="4838814"/>
                <a:ext cx="1868400" cy="572800"/>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434343"/>
                    </a:solidFill>
                    <a:latin typeface="Fira Sans Extra Condensed Medium"/>
                    <a:ea typeface="Fira Sans Extra Condensed Medium"/>
                    <a:cs typeface="Fira Sans Extra Condensed Medium"/>
                    <a:sym typeface="Fira Sans Extra Condensed Medium"/>
                  </a:rPr>
                  <a:t>Validation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40" name="Google Shape;125;p16">
                <a:extLst>
                  <a:ext uri="{FF2B5EF4-FFF2-40B4-BE49-F238E27FC236}">
                    <a16:creationId xmlns:a16="http://schemas.microsoft.com/office/drawing/2014/main" id="{48FF6063-2771-4CA8-9FF1-C05C3B92B3B5}"/>
                  </a:ext>
                </a:extLst>
              </p:cNvPr>
              <p:cNvSpPr/>
              <p:nvPr/>
            </p:nvSpPr>
            <p:spPr>
              <a:xfrm>
                <a:off x="11451547" y="2496603"/>
                <a:ext cx="306800" cy="1493067"/>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869FB2"/>
              </a:solidFill>
              <a:ln>
                <a:noFill/>
              </a:ln>
            </p:spPr>
            <p:txBody>
              <a:bodyPr spcFirstLastPara="1" wrap="square" lIns="121900" tIns="121900" rIns="121900" bIns="121900" anchor="ctr" anchorCtr="0">
                <a:noAutofit/>
              </a:bodyPr>
              <a:lstStyle/>
              <a:p>
                <a:endParaRPr sz="2000"/>
              </a:p>
            </p:txBody>
          </p:sp>
          <p:sp>
            <p:nvSpPr>
              <p:cNvPr id="42" name="Google Shape;137;p16">
                <a:extLst>
                  <a:ext uri="{FF2B5EF4-FFF2-40B4-BE49-F238E27FC236}">
                    <a16:creationId xmlns:a16="http://schemas.microsoft.com/office/drawing/2014/main" id="{6BBFA009-02DD-420F-AC09-08753F7A0E0D}"/>
                  </a:ext>
                </a:extLst>
              </p:cNvPr>
              <p:cNvSpPr txBox="1"/>
              <p:nvPr/>
            </p:nvSpPr>
            <p:spPr>
              <a:xfrm>
                <a:off x="9646002" y="2612417"/>
                <a:ext cx="1741200" cy="713200"/>
              </a:xfrm>
              <a:prstGeom prst="rect">
                <a:avLst/>
              </a:prstGeom>
              <a:noFill/>
              <a:ln>
                <a:noFill/>
              </a:ln>
            </p:spPr>
            <p:txBody>
              <a:bodyPr spcFirstLastPara="1" wrap="square" lIns="121900" tIns="121900" rIns="121900" bIns="121900" anchor="t" anchorCtr="0">
                <a:noAutofit/>
              </a:bodyPr>
              <a:lstStyle/>
              <a:p>
                <a:pPr algn="r"/>
                <a:r>
                  <a:rPr lang="en-US" sz="1400" dirty="0">
                    <a:solidFill>
                      <a:srgbClr val="434343"/>
                    </a:solidFill>
                    <a:latin typeface="Roboto"/>
                    <a:ea typeface="Roboto"/>
                    <a:cs typeface="Roboto"/>
                    <a:sym typeface="Roboto"/>
                  </a:rPr>
                  <a:t>Converted</a:t>
                </a:r>
              </a:p>
              <a:p>
                <a:pPr algn="r"/>
                <a:r>
                  <a:rPr lang="en-US" sz="1400" dirty="0">
                    <a:solidFill>
                      <a:srgbClr val="434343"/>
                    </a:solidFill>
                    <a:latin typeface="Roboto"/>
                    <a:ea typeface="Roboto"/>
                    <a:cs typeface="Roboto"/>
                    <a:sym typeface="Roboto"/>
                  </a:rPr>
                  <a:t>Tested</a:t>
                </a:r>
                <a:endParaRPr sz="1400" dirty="0">
                  <a:solidFill>
                    <a:srgbClr val="434343"/>
                  </a:solidFill>
                  <a:latin typeface="Roboto"/>
                  <a:ea typeface="Roboto"/>
                  <a:cs typeface="Roboto"/>
                  <a:sym typeface="Roboto"/>
                </a:endParaRPr>
              </a:p>
              <a:p>
                <a:pPr algn="ctr"/>
                <a:endParaRPr sz="1400" dirty="0">
                  <a:solidFill>
                    <a:srgbClr val="434343"/>
                  </a:solidFill>
                  <a:latin typeface="Roboto"/>
                  <a:ea typeface="Roboto"/>
                  <a:cs typeface="Roboto"/>
                  <a:sym typeface="Roboto"/>
                </a:endParaRPr>
              </a:p>
            </p:txBody>
          </p:sp>
        </p:grpSp>
        <p:sp>
          <p:nvSpPr>
            <p:cNvPr id="43" name="Google Shape;138;p16">
              <a:extLst>
                <a:ext uri="{FF2B5EF4-FFF2-40B4-BE49-F238E27FC236}">
                  <a16:creationId xmlns:a16="http://schemas.microsoft.com/office/drawing/2014/main" id="{2FE4A5FC-251E-4E8F-9005-1401418099C0}"/>
                </a:ext>
              </a:extLst>
            </p:cNvPr>
            <p:cNvSpPr txBox="1"/>
            <p:nvPr/>
          </p:nvSpPr>
          <p:spPr>
            <a:xfrm>
              <a:off x="9731587" y="3211555"/>
              <a:ext cx="1741200" cy="572800"/>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434343"/>
                  </a:solidFill>
                  <a:latin typeface="Fira Sans Extra Condensed Medium"/>
                  <a:ea typeface="Fira Sans Extra Condensed Medium"/>
                  <a:cs typeface="Fira Sans Extra Condensed Medium"/>
                  <a:sym typeface="Fira Sans Extra Condensed Medium"/>
                </a:rPr>
                <a:t>SLIMpy1.0</a:t>
              </a:r>
              <a:endParaRPr sz="2267" dirty="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7" name="Footer Placeholder 6">
            <a:extLst>
              <a:ext uri="{FF2B5EF4-FFF2-40B4-BE49-F238E27FC236}">
                <a16:creationId xmlns:a16="http://schemas.microsoft.com/office/drawing/2014/main" id="{95761D7F-40E4-4CE8-AFCD-E6C0BD7E6F29}"/>
              </a:ext>
            </a:extLst>
          </p:cNvPr>
          <p:cNvSpPr>
            <a:spLocks noGrp="1"/>
          </p:cNvSpPr>
          <p:nvPr>
            <p:ph type="ftr" sz="quarter" idx="11"/>
          </p:nvPr>
        </p:nvSpPr>
        <p:spPr/>
        <p:txBody>
          <a:bodyPr/>
          <a:lstStyle/>
          <a:p>
            <a:pPr algn="ctr"/>
            <a:r>
              <a:rPr lang="en-US">
                <a:solidFill>
                  <a:prstClr val="black">
                    <a:tint val="75000"/>
                  </a:prstClr>
                </a:solidFill>
              </a:rPr>
              <a:t>Dec 5, 2023</a:t>
            </a:r>
            <a:endParaRPr lang="en-US" dirty="0">
              <a:solidFill>
                <a:prstClr val="black">
                  <a:tint val="75000"/>
                </a:prstClr>
              </a:solidFill>
            </a:endParaRPr>
          </a:p>
        </p:txBody>
      </p:sp>
    </p:spTree>
    <p:extLst>
      <p:ext uri="{BB962C8B-B14F-4D97-AF65-F5344CB8AC3E}">
        <p14:creationId xmlns:p14="http://schemas.microsoft.com/office/powerpoint/2010/main" val="28724763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56497</TotalTime>
  <Words>1623</Words>
  <Application>Microsoft Office PowerPoint</Application>
  <PresentationFormat>Widescreen</PresentationFormat>
  <Paragraphs>269</Paragraphs>
  <Slides>16</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Fira Sans Extra Condensed</vt:lpstr>
      <vt:lpstr>Fira Sans Extra Condensed Medium</vt:lpstr>
      <vt:lpstr>Roboto</vt:lpstr>
      <vt:lpstr>Söhne</vt:lpstr>
      <vt:lpstr>Times New Roman</vt:lpstr>
      <vt:lpstr>Wingdings</vt:lpstr>
      <vt:lpstr>1_Office Theme</vt:lpstr>
      <vt:lpstr>Worksheet</vt:lpstr>
      <vt:lpstr>Implementation of Lunar Spectral Irradiance Calibration System (LSICS)</vt:lpstr>
      <vt:lpstr>Outline</vt:lpstr>
      <vt:lpstr>Introduction</vt:lpstr>
      <vt:lpstr>Objectives and Considerations</vt:lpstr>
      <vt:lpstr>1. Implementation Based on Pseudo Code</vt:lpstr>
      <vt:lpstr>Example: Geometry Module for LSICS</vt:lpstr>
      <vt:lpstr>LSICS Geometry Code Validation</vt:lpstr>
      <vt:lpstr>2. Implementation Based on Shared Code</vt:lpstr>
      <vt:lpstr>Example: SLIM2.1 (in IDL) to SLIMpy</vt:lpstr>
      <vt:lpstr>Validation of SLIMpy using G16 ABI</vt:lpstr>
      <vt:lpstr>SLIMpy Dependencies Available to LSICS</vt:lpstr>
      <vt:lpstr>SLIMpy Dependencies Available to LSICS</vt:lpstr>
      <vt:lpstr>LSICS advantages for Lunar Monitoring</vt:lpstr>
      <vt:lpstr>Discussions</vt:lpstr>
      <vt:lpstr>Executive Summary</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PLPT Title</dc:title>
  <dc:creator>Hyelim Yoo</dc:creator>
  <cp:lastModifiedBy>bikash.basnet</cp:lastModifiedBy>
  <cp:revision>1776</cp:revision>
  <dcterms:created xsi:type="dcterms:W3CDTF">2021-12-06T17:47:20Z</dcterms:created>
  <dcterms:modified xsi:type="dcterms:W3CDTF">2023-12-01T17:52:09Z</dcterms:modified>
</cp:coreProperties>
</file>