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8" r:id="rId3"/>
    <p:sldId id="285" r:id="rId4"/>
    <p:sldId id="259" r:id="rId5"/>
    <p:sldId id="275" r:id="rId6"/>
    <p:sldId id="266" r:id="rId7"/>
    <p:sldId id="293" r:id="rId8"/>
    <p:sldId id="267" r:id="rId9"/>
    <p:sldId id="265" r:id="rId10"/>
    <p:sldId id="270" r:id="rId11"/>
    <p:sldId id="281" r:id="rId12"/>
    <p:sldId id="277" r:id="rId13"/>
    <p:sldId id="282" r:id="rId14"/>
    <p:sldId id="280" r:id="rId15"/>
    <p:sldId id="292" r:id="rId16"/>
    <p:sldId id="295" r:id="rId17"/>
    <p:sldId id="296" r:id="rId18"/>
    <p:sldId id="283" r:id="rId19"/>
    <p:sldId id="287" r:id="rId20"/>
    <p:sldId id="286" r:id="rId21"/>
    <p:sldId id="288" r:id="rId22"/>
    <p:sldId id="289" r:id="rId23"/>
    <p:sldId id="298" r:id="rId24"/>
    <p:sldId id="297" r:id="rId25"/>
    <p:sldId id="290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101FF"/>
    <a:srgbClr val="FFFFFF"/>
    <a:srgbClr val="1D2089"/>
    <a:srgbClr val="084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318" autoAdjust="0"/>
  </p:normalViewPr>
  <p:slideViewPr>
    <p:cSldViewPr snapToGrid="0">
      <p:cViewPr varScale="1">
        <p:scale>
          <a:sx n="77" d="100"/>
          <a:sy n="77" d="100"/>
        </p:scale>
        <p:origin x="123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12FDE-B93B-49CA-97DC-3975D6F8845B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3BD54-6BDE-44CD-A726-89E16B2A5C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09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3BD54-6BDE-44CD-A726-89E16B2A5C9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52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3BD54-6BDE-44CD-A726-89E16B2A5C9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631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64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9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95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875" y="128324"/>
            <a:ext cx="7991475" cy="542922"/>
          </a:xfrm>
        </p:spPr>
        <p:txBody>
          <a:bodyPr>
            <a:normAutofit/>
          </a:bodyPr>
          <a:lstStyle>
            <a:lvl1pPr>
              <a:defRPr lang="en-US" sz="32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52499"/>
            <a:ext cx="7886700" cy="51463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F137A4B-CE6E-69DB-490A-AA5CD9649BDF}"/>
              </a:ext>
            </a:extLst>
          </p:cNvPr>
          <p:cNvSpPr/>
          <p:nvPr userDrawn="1"/>
        </p:nvSpPr>
        <p:spPr>
          <a:xfrm>
            <a:off x="-1" y="6330521"/>
            <a:ext cx="8748000" cy="450000"/>
          </a:xfrm>
          <a:prstGeom prst="rect">
            <a:avLst/>
          </a:prstGeom>
          <a:solidFill>
            <a:srgbClr val="1D2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3E4DD33-B5DB-6911-3225-E7A52E3885E7}"/>
              </a:ext>
            </a:extLst>
          </p:cNvPr>
          <p:cNvSpPr txBox="1">
            <a:spLocks/>
          </p:cNvSpPr>
          <p:nvPr userDrawn="1"/>
        </p:nvSpPr>
        <p:spPr>
          <a:xfrm>
            <a:off x="0" y="6408794"/>
            <a:ext cx="5654566" cy="27884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>
                <a:solidFill>
                  <a:schemeClr val="bg1"/>
                </a:solidFill>
              </a:rPr>
              <a:t>4th Joint GSICS/IVOS Lunar Calibration Workshop, 4-8 December 2023, Darmstadt, Germany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F356DB5-057A-B7AE-D684-C31408C8A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41" y="6347024"/>
            <a:ext cx="373371" cy="396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4F6AD58-EB1F-6041-908F-78AC2EA517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62" y="6344131"/>
            <a:ext cx="1459175" cy="406800"/>
          </a:xfrm>
          <a:prstGeom prst="rect">
            <a:avLst/>
          </a:prstGeom>
        </p:spPr>
      </p:pic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9FD8571-88D9-7C4E-60E0-FD1331BBBBA7}"/>
              </a:ext>
            </a:extLst>
          </p:cNvPr>
          <p:cNvCxnSpPr>
            <a:cxnSpLocks/>
          </p:cNvCxnSpPr>
          <p:nvPr userDrawn="1"/>
        </p:nvCxnSpPr>
        <p:spPr>
          <a:xfrm>
            <a:off x="452194" y="757869"/>
            <a:ext cx="8239612" cy="0"/>
          </a:xfrm>
          <a:prstGeom prst="line">
            <a:avLst/>
          </a:prstGeom>
          <a:ln w="57150">
            <a:solidFill>
              <a:srgbClr val="1D2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E83C3604-69C3-B975-A8E9-9E8527CF99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37" y="6324362"/>
            <a:ext cx="414000" cy="414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ABD8F80-43DD-96DF-E746-769550BD4A92}"/>
              </a:ext>
            </a:extLst>
          </p:cNvPr>
          <p:cNvSpPr txBox="1">
            <a:spLocks/>
          </p:cNvSpPr>
          <p:nvPr userDrawn="1"/>
        </p:nvSpPr>
        <p:spPr>
          <a:xfrm>
            <a:off x="7047225" y="6378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B8DE4-237B-44E2-A98D-2B2476DAD2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79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4CB11C-16D0-A5D2-E767-B1B3276C0026}"/>
              </a:ext>
            </a:extLst>
          </p:cNvPr>
          <p:cNvSpPr txBox="1">
            <a:spLocks/>
          </p:cNvSpPr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B8DE4-237B-44E2-A98D-2B2476DAD29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5FFD9BD-625F-31E2-AF6D-81A75BD4EBBA}"/>
              </a:ext>
            </a:extLst>
          </p:cNvPr>
          <p:cNvSpPr/>
          <p:nvPr userDrawn="1"/>
        </p:nvSpPr>
        <p:spPr>
          <a:xfrm>
            <a:off x="0" y="6292421"/>
            <a:ext cx="9144000" cy="487478"/>
          </a:xfrm>
          <a:prstGeom prst="rect">
            <a:avLst/>
          </a:prstGeom>
          <a:solidFill>
            <a:srgbClr val="1D2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B12676A-EC82-14EB-4333-6138576B367A}"/>
              </a:ext>
            </a:extLst>
          </p:cNvPr>
          <p:cNvSpPr txBox="1">
            <a:spLocks/>
          </p:cNvSpPr>
          <p:nvPr userDrawn="1"/>
        </p:nvSpPr>
        <p:spPr>
          <a:xfrm>
            <a:off x="0" y="6408794"/>
            <a:ext cx="5654566" cy="27884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dirty="0">
                <a:solidFill>
                  <a:schemeClr val="bg1"/>
                </a:solidFill>
              </a:rPr>
              <a:t>4th Joint GSICS/IVOS Lunar Calibration Workshop, 4-8 December 2023, Darmstadt, Germany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E061F15-3C27-F342-59BD-8E3EB6EA9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41" y="6347024"/>
            <a:ext cx="373371" cy="39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ECCD1CA-5CC1-44ED-62C5-CC170243C7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62" y="6344131"/>
            <a:ext cx="1459175" cy="406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EA4C80-6B1C-1C74-61DE-8F40AB59AC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37" y="6324362"/>
            <a:ext cx="414000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1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31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54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54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8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5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DB74F-6AAF-48A6-9A8F-669D40ED1333}" type="datetimeFigureOut">
              <a:rPr lang="zh-CN" altLang="en-US" smtClean="0"/>
              <a:t>23/12/8 Fri</a:t>
            </a:fld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B8DE4-237B-44E2-A98D-2B2476DAD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2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ms.lroc.asu.edu/lroc/view_rdr_product/WAC_GLOBAL_O000N0000_032P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video" Target="NULL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microsoft.com/office/2007/relationships/media" Target="../media/media2.mp4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png"/><Relationship Id="rId4" Type="http://schemas.openxmlformats.org/officeDocument/2006/relationships/image" Target="../media/image27.wm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C:\Users\Administrator\Desktop\宝贝详情\图片5副本.jpg图片5副本">
            <a:extLst>
              <a:ext uri="{FF2B5EF4-FFF2-40B4-BE49-F238E27FC236}">
                <a16:creationId xmlns:a16="http://schemas.microsoft.com/office/drawing/2014/main" id="{5AAF98C5-CA58-E976-3E7E-1304D7053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483781"/>
            <a:ext cx="9144000" cy="1888069"/>
          </a:xfrm>
          <a:prstGeom prst="rect">
            <a:avLst/>
          </a:prstGeom>
          <a:solidFill>
            <a:srgbClr val="000099"/>
          </a:solidFill>
        </p:spPr>
      </p:pic>
      <p:sp>
        <p:nvSpPr>
          <p:cNvPr id="14" name="标题 13">
            <a:extLst>
              <a:ext uri="{FF2B5EF4-FFF2-40B4-BE49-F238E27FC236}">
                <a16:creationId xmlns:a16="http://schemas.microsoft.com/office/drawing/2014/main" id="{F3686FFF-35EB-E1E9-D359-E4C88564E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317" y="1739899"/>
            <a:ext cx="7609367" cy="1262063"/>
          </a:xfrm>
        </p:spPr>
        <p:txBody>
          <a:bodyPr>
            <a:normAutofit fontScale="90000"/>
          </a:bodyPr>
          <a:lstStyle/>
          <a:p>
            <a:pPr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JiLin-1 space-borne lunar irradiance measurement and applications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副标题 2">
            <a:extLst>
              <a:ext uri="{FF2B5EF4-FFF2-40B4-BE49-F238E27FC236}">
                <a16:creationId xmlns:a16="http://schemas.microsoft.com/office/drawing/2014/main" id="{41C0B031-2227-85BF-DAFA-17FC794D4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456" y="6205266"/>
            <a:ext cx="7767089" cy="432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1200" b="1" dirty="0">
                <a:solidFill>
                  <a:srgbClr val="1D20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4th Joint GSICS/IVOS Lunar Calibration Workshop,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1200" b="1" dirty="0">
                <a:solidFill>
                  <a:srgbClr val="1D20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4-8 December 2023, Darmstadt, Germany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7EAB9C7-9819-40CD-3B71-A082061169A8}"/>
              </a:ext>
            </a:extLst>
          </p:cNvPr>
          <p:cNvSpPr txBox="1"/>
          <p:nvPr/>
        </p:nvSpPr>
        <p:spPr>
          <a:xfrm>
            <a:off x="1811821" y="3822253"/>
            <a:ext cx="5520357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Zhenhua Jing</a:t>
            </a:r>
            <a:r>
              <a:rPr lang="en-US" altLang="zh-CN" sz="16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1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, Xiuqing Hu</a:t>
            </a:r>
            <a:r>
              <a:rPr lang="en-US" altLang="zh-CN" sz="16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2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, Yang Wang</a:t>
            </a:r>
            <a:r>
              <a:rPr lang="en-US" altLang="zh-CN" sz="16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3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1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Nanjing University of Aeronautics and Astronautics (NUAA)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n-US" altLang="zh-CN" sz="1400" spc="-15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2</a:t>
            </a:r>
            <a:r>
              <a:rPr lang="en-US" altLang="zh-CN" sz="1400" spc="-15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National Satellite Meteorological Centre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(</a:t>
            </a:r>
            <a:r>
              <a:rPr lang="en-US" altLang="zh-CN" sz="1400" spc="-15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CMA/NSMC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3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Shanghai Institute of Technical Physics (SITP)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E55BF7C-0A83-9346-1876-889468F56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25" y="6267260"/>
            <a:ext cx="396000" cy="420001"/>
          </a:xfrm>
          <a:prstGeom prst="rect">
            <a:avLst/>
          </a:prstGeom>
        </p:spPr>
      </p:pic>
      <p:pic>
        <p:nvPicPr>
          <p:cNvPr id="47" name="图片 46" descr="蓝色的标志&#10;&#10;描述已自动生成">
            <a:extLst>
              <a:ext uri="{FF2B5EF4-FFF2-40B4-BE49-F238E27FC236}">
                <a16:creationId xmlns:a16="http://schemas.microsoft.com/office/drawing/2014/main" id="{E23929C5-5DC2-2B7A-190C-A55150422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67" y="6276404"/>
            <a:ext cx="385200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3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1B1823-B70C-6978-0BCD-594E4D01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Correction of Pointing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49459AC-2FD4-DB0B-0469-B404DE479905}"/>
              </a:ext>
            </a:extLst>
          </p:cNvPr>
          <p:cNvSpPr txBox="1"/>
          <p:nvPr/>
        </p:nvSpPr>
        <p:spPr>
          <a:xfrm>
            <a:off x="482535" y="960161"/>
            <a:ext cx="7696265" cy="1626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8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Prior and posterior equivalent attitude compensation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Prior correction: direct calculation of the image space deviation without positional solving (for translation errors)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Post-correction: geometric solving using linear array CCD (translation and rigid transformation errors)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A8260C2-C20F-AAEE-9D26-D93310B19CB7}"/>
              </a:ext>
            </a:extLst>
          </p:cNvPr>
          <p:cNvSpPr/>
          <p:nvPr/>
        </p:nvSpPr>
        <p:spPr>
          <a:xfrm>
            <a:off x="990600" y="2801539"/>
            <a:ext cx="2120900" cy="4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linear array CCD model</a:t>
            </a:r>
            <a:endParaRPr lang="zh-CN" altLang="en-US" sz="16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065072C-E894-57DF-B056-EC1B6D73A64A}"/>
              </a:ext>
            </a:extLst>
          </p:cNvPr>
          <p:cNvSpPr/>
          <p:nvPr/>
        </p:nvSpPr>
        <p:spPr>
          <a:xfrm>
            <a:off x="3458730" y="2809060"/>
            <a:ext cx="2120900" cy="4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area array CCD model</a:t>
            </a:r>
            <a:endParaRPr lang="zh-CN" altLang="en-US" sz="16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A1653CF-13E8-0532-C50B-11029F4EF502}"/>
              </a:ext>
            </a:extLst>
          </p:cNvPr>
          <p:cNvSpPr/>
          <p:nvPr/>
        </p:nvSpPr>
        <p:spPr>
          <a:xfrm>
            <a:off x="990600" y="3977262"/>
            <a:ext cx="2120900" cy="4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simulated images</a:t>
            </a:r>
            <a:endParaRPr lang="zh-CN" altLang="en-US" sz="16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ADFD6DB-214D-4D8B-407E-790266F73EE7}"/>
              </a:ext>
            </a:extLst>
          </p:cNvPr>
          <p:cNvSpPr/>
          <p:nvPr/>
        </p:nvSpPr>
        <p:spPr>
          <a:xfrm>
            <a:off x="3458730" y="3977262"/>
            <a:ext cx="2120900" cy="4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observed images</a:t>
            </a:r>
            <a:endParaRPr lang="zh-CN" altLang="en-US" sz="16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7ABECC6-4565-4ED2-042E-C3317FCC52F5}"/>
              </a:ext>
            </a:extLst>
          </p:cNvPr>
          <p:cNvSpPr/>
          <p:nvPr/>
        </p:nvSpPr>
        <p:spPr>
          <a:xfrm>
            <a:off x="2179999" y="5358833"/>
            <a:ext cx="2120900" cy="4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Post-correction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952144B-B084-553B-D189-ADA3C3DBD133}"/>
              </a:ext>
            </a:extLst>
          </p:cNvPr>
          <p:cNvSpPr/>
          <p:nvPr/>
        </p:nvSpPr>
        <p:spPr>
          <a:xfrm>
            <a:off x="6127498" y="2809060"/>
            <a:ext cx="2120900" cy="4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collinearity equation</a:t>
            </a:r>
            <a:endParaRPr lang="zh-CN" altLang="en-US" sz="1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FEA6B6F-060D-1E7E-6BFC-C56146D2B2FF}"/>
              </a:ext>
            </a:extLst>
          </p:cNvPr>
          <p:cNvSpPr/>
          <p:nvPr/>
        </p:nvSpPr>
        <p:spPr>
          <a:xfrm>
            <a:off x="6127498" y="3977262"/>
            <a:ext cx="2120900" cy="4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Moon vector measurement equation</a:t>
            </a:r>
            <a:endParaRPr lang="zh-CN" altLang="en-US" sz="16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6691A6F-6427-04C1-E46B-788C0ECDB9FF}"/>
              </a:ext>
            </a:extLst>
          </p:cNvPr>
          <p:cNvSpPr/>
          <p:nvPr/>
        </p:nvSpPr>
        <p:spPr>
          <a:xfrm>
            <a:off x="6127498" y="5358833"/>
            <a:ext cx="2120900" cy="4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Prior correction</a:t>
            </a:r>
            <a:endParaRPr lang="zh-CN" altLang="en-US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A9B54BB6-6F72-65A6-16D4-C9B32EDFD7FE}"/>
              </a:ext>
            </a:extLst>
          </p:cNvPr>
          <p:cNvCxnSpPr>
            <a:stCxn id="14" idx="2"/>
            <a:endCxn id="16" idx="0"/>
          </p:cNvCxnSpPr>
          <p:nvPr/>
        </p:nvCxnSpPr>
        <p:spPr>
          <a:xfrm>
            <a:off x="2051050" y="3233539"/>
            <a:ext cx="0" cy="74372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BD3075D-4C57-D77A-31DC-E7254C4606D9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7187948" y="3241060"/>
            <a:ext cx="0" cy="7362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C27A00BA-966B-27C9-1159-E2ADD4F183DA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7187948" y="4409262"/>
            <a:ext cx="0" cy="9495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连接符: 肘形 31">
            <a:extLst>
              <a:ext uri="{FF2B5EF4-FFF2-40B4-BE49-F238E27FC236}">
                <a16:creationId xmlns:a16="http://schemas.microsoft.com/office/drawing/2014/main" id="{BFE4BA74-27DC-EC7E-D34C-EBCF4BDFA1A2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579630" y="4193262"/>
            <a:ext cx="1608318" cy="749199"/>
          </a:xfrm>
          <a:prstGeom prst="bentConnector3">
            <a:avLst>
              <a:gd name="adj1" fmla="val 1525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7FC4F871-2938-3913-068E-36BBB7B6A697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flipH="1">
            <a:off x="2051050" y="3241060"/>
            <a:ext cx="2468130" cy="736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90BE1A28-1EC1-EDA2-60F4-A3D91FD43DFA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>
            <a:off x="5579630" y="3025060"/>
            <a:ext cx="5478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连接符: 肘形 37">
            <a:extLst>
              <a:ext uri="{FF2B5EF4-FFF2-40B4-BE49-F238E27FC236}">
                <a16:creationId xmlns:a16="http://schemas.microsoft.com/office/drawing/2014/main" id="{07E0184A-E2A5-BD61-D850-20229413B4BC}"/>
              </a:ext>
            </a:extLst>
          </p:cNvPr>
          <p:cNvCxnSpPr>
            <a:stCxn id="16" idx="2"/>
            <a:endCxn id="18" idx="0"/>
          </p:cNvCxnSpPr>
          <p:nvPr/>
        </p:nvCxnSpPr>
        <p:spPr>
          <a:xfrm rot="16200000" flipH="1">
            <a:off x="2170964" y="4289347"/>
            <a:ext cx="949571" cy="1189399"/>
          </a:xfrm>
          <a:prstGeom prst="bentConnector3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连接符: 肘形 39">
            <a:extLst>
              <a:ext uri="{FF2B5EF4-FFF2-40B4-BE49-F238E27FC236}">
                <a16:creationId xmlns:a16="http://schemas.microsoft.com/office/drawing/2014/main" id="{CA862AF5-445F-55F2-BC45-91DED5396467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 rot="5400000">
            <a:off x="3405030" y="4244682"/>
            <a:ext cx="949571" cy="1278731"/>
          </a:xfrm>
          <a:prstGeom prst="bentConnector3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72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506027-CAF3-7DBA-06D1-F87D20FA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Geolocation of lunar observations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C7CC73-1B21-212F-2DF6-D4EEC3C3CFDE}"/>
              </a:ext>
            </a:extLst>
          </p:cNvPr>
          <p:cNvSpPr txBox="1"/>
          <p:nvPr/>
        </p:nvSpPr>
        <p:spPr>
          <a:xfrm>
            <a:off x="807200" y="4600448"/>
            <a:ext cx="347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B4_20200407173023_200024104_img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554EB9C-B82C-85F9-E76A-A1AF0DF1C8A3}"/>
              </a:ext>
            </a:extLst>
          </p:cNvPr>
          <p:cNvSpPr txBox="1"/>
          <p:nvPr/>
        </p:nvSpPr>
        <p:spPr>
          <a:xfrm>
            <a:off x="4841228" y="4600448"/>
            <a:ext cx="347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B4_20200407173023_200024104_img_grid</a:t>
            </a:r>
          </a:p>
        </p:txBody>
      </p:sp>
      <p:pic>
        <p:nvPicPr>
          <p:cNvPr id="6" name="图片 5" descr="黑暗里有星球&#10;&#10;描述已自动生成">
            <a:extLst>
              <a:ext uri="{FF2B5EF4-FFF2-40B4-BE49-F238E27FC236}">
                <a16:creationId xmlns:a16="http://schemas.microsoft.com/office/drawing/2014/main" id="{669CB5AF-E0C9-8BB7-8869-BDD30B29E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827509"/>
            <a:ext cx="3240000" cy="2660973"/>
          </a:xfrm>
          <a:prstGeom prst="rect">
            <a:avLst/>
          </a:prstGeom>
        </p:spPr>
      </p:pic>
      <p:pic>
        <p:nvPicPr>
          <p:cNvPr id="7" name="图片 6" descr="图片包含 自然, 游戏机, 球&#10;&#10;描述已自动生成">
            <a:extLst>
              <a:ext uri="{FF2B5EF4-FFF2-40B4-BE49-F238E27FC236}">
                <a16:creationId xmlns:a16="http://schemas.microsoft.com/office/drawing/2014/main" id="{6E7D0D82-C934-9821-B6F8-BD14F605A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28" y="1825440"/>
            <a:ext cx="3240000" cy="266304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2A50AAA-B99A-D259-4896-24A9272BEC4B}"/>
              </a:ext>
            </a:extLst>
          </p:cNvPr>
          <p:cNvSpPr txBox="1"/>
          <p:nvPr/>
        </p:nvSpPr>
        <p:spPr>
          <a:xfrm>
            <a:off x="989838" y="1092889"/>
            <a:ext cx="7164325" cy="33855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After correction, geo-referenced images are acquired directly</a:t>
            </a:r>
          </a:p>
        </p:txBody>
      </p:sp>
    </p:spTree>
    <p:extLst>
      <p:ext uri="{BB962C8B-B14F-4D97-AF65-F5344CB8AC3E}">
        <p14:creationId xmlns:p14="http://schemas.microsoft.com/office/powerpoint/2010/main" val="3064216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861AF2-E58B-791C-BA60-E7579245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Error assessment scheme</a:t>
            </a:r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49A03EB-6673-5815-4F9E-C7D1692AA744}"/>
              </a:ext>
            </a:extLst>
          </p:cNvPr>
          <p:cNvGrpSpPr>
            <a:grpSpLocks noChangeAspect="1"/>
          </p:cNvGrpSpPr>
          <p:nvPr/>
        </p:nvGrpSpPr>
        <p:grpSpPr>
          <a:xfrm>
            <a:off x="697787" y="1858242"/>
            <a:ext cx="7748427" cy="3560426"/>
            <a:chOff x="319557" y="1469237"/>
            <a:chExt cx="10305420" cy="4735371"/>
          </a:xfrm>
        </p:grpSpPr>
        <p:pic>
          <p:nvPicPr>
            <p:cNvPr id="4" name="图片 3" descr="图片包含 照片, 苹果, 碗, 水果&#10;&#10;描述已自动生成">
              <a:extLst>
                <a:ext uri="{FF2B5EF4-FFF2-40B4-BE49-F238E27FC236}">
                  <a16:creationId xmlns:a16="http://schemas.microsoft.com/office/drawing/2014/main" id="{7B10E90B-702F-57C1-76A6-01086A24E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2212" y="1469237"/>
              <a:ext cx="1800000" cy="1804878"/>
            </a:xfrm>
            <a:prstGeom prst="rect">
              <a:avLst/>
            </a:prstGeom>
          </p:spPr>
        </p:pic>
        <p:pic>
          <p:nvPicPr>
            <p:cNvPr id="5" name="图片 4" descr="图片包含 照片, 苹果, 碗, 水果&#10;&#10;描述已自动生成">
              <a:extLst>
                <a:ext uri="{FF2B5EF4-FFF2-40B4-BE49-F238E27FC236}">
                  <a16:creationId xmlns:a16="http://schemas.microsoft.com/office/drawing/2014/main" id="{FF973F84-8E30-6197-89DE-91676E4B9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2345" y="3670205"/>
              <a:ext cx="1800000" cy="1790374"/>
            </a:xfrm>
            <a:prstGeom prst="rect">
              <a:avLst/>
            </a:prstGeom>
          </p:spPr>
        </p:pic>
        <p:pic>
          <p:nvPicPr>
            <p:cNvPr id="6" name="图片 5" descr="图片包含 照片, 碗, 苹果, 小&#10;&#10;描述已自动生成">
              <a:extLst>
                <a:ext uri="{FF2B5EF4-FFF2-40B4-BE49-F238E27FC236}">
                  <a16:creationId xmlns:a16="http://schemas.microsoft.com/office/drawing/2014/main" id="{C2BCE6F1-CB09-35B7-0606-EE76F16EF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9641" y="1482941"/>
              <a:ext cx="1800000" cy="1795187"/>
            </a:xfrm>
            <a:prstGeom prst="rect">
              <a:avLst/>
            </a:prstGeom>
          </p:spPr>
        </p:pic>
        <p:pic>
          <p:nvPicPr>
            <p:cNvPr id="7" name="图片 6" descr="图片包含 照片, 碗, 苹果, 小&#10;&#10;描述已自动生成">
              <a:extLst>
                <a:ext uri="{FF2B5EF4-FFF2-40B4-BE49-F238E27FC236}">
                  <a16:creationId xmlns:a16="http://schemas.microsoft.com/office/drawing/2014/main" id="{18F2E838-8840-E435-C590-8E8B135C1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9767" y="3637076"/>
              <a:ext cx="1800000" cy="17768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CCCE864-EA77-55C5-9736-0C13BA11955E}"/>
                </a:ext>
              </a:extLst>
            </p:cNvPr>
            <p:cNvSpPr txBox="1"/>
            <p:nvPr/>
          </p:nvSpPr>
          <p:spPr>
            <a:xfrm>
              <a:off x="3506186" y="5475594"/>
              <a:ext cx="2101807" cy="695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angle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+</a:t>
              </a:r>
              <a:r>
                <a:rPr lang="zh-CN" altLang="en-US" sz="1400" dirty="0"/>
                <a:t>7.11°</a:t>
              </a:r>
            </a:p>
            <a:p>
              <a:pPr algn="ctr"/>
              <a:r>
                <a:rPr lang="en-GB" altLang="zh-CN" sz="1400" dirty="0"/>
                <a:t>observed image</a:t>
              </a:r>
              <a:endParaRPr lang="en-US" altLang="zh-CN" sz="14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E9B28E6-3416-73D8-86BD-CCF3E7BF8C88}"/>
                </a:ext>
              </a:extLst>
            </p:cNvPr>
            <p:cNvSpPr txBox="1"/>
            <p:nvPr/>
          </p:nvSpPr>
          <p:spPr>
            <a:xfrm>
              <a:off x="5962212" y="5508725"/>
              <a:ext cx="1898317" cy="695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1400" dirty="0"/>
                <a:t>simulated image</a:t>
              </a:r>
            </a:p>
            <a:p>
              <a:pPr algn="ctr"/>
              <a:r>
                <a:rPr lang="en-US" altLang="zh-CN" sz="1400" dirty="0">
                  <a:solidFill>
                    <a:srgbClr val="0070C0"/>
                  </a:solidFill>
                  <a:latin typeface="Arial" panose="020B0604020202020204" pitchFamily="34" charset="0"/>
                </a:rPr>
                <a:t>LROC/WAC</a:t>
              </a: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723D74A-F144-2002-C243-BF8ACD97D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8926" y="1469237"/>
              <a:ext cx="1800000" cy="183425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34A60BB-D53B-F429-1B06-0DCD21EB5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79232" y="3702860"/>
              <a:ext cx="1800000" cy="183425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6A4EB12-8555-C9B5-9AC0-2482FB4AC2CB}"/>
                </a:ext>
              </a:extLst>
            </p:cNvPr>
            <p:cNvSpPr txBox="1"/>
            <p:nvPr/>
          </p:nvSpPr>
          <p:spPr>
            <a:xfrm>
              <a:off x="8000936" y="5596796"/>
              <a:ext cx="2624041" cy="409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1400" dirty="0"/>
                <a:t>image matching</a:t>
              </a:r>
              <a:endParaRPr lang="zh-CN" altLang="en-US" sz="1400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4956D4F-9FBA-03FB-4C31-03B70CC413D2}"/>
                </a:ext>
              </a:extLst>
            </p:cNvPr>
            <p:cNvSpPr txBox="1"/>
            <p:nvPr/>
          </p:nvSpPr>
          <p:spPr>
            <a:xfrm>
              <a:off x="3617925" y="3267743"/>
              <a:ext cx="1729575" cy="409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/>
                <a:t>angle </a:t>
              </a:r>
              <a:r>
                <a:rPr lang="zh-CN" altLang="en-US" sz="1400" dirty="0"/>
                <a:t>-29.69°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EB4A8E2-1DDD-2207-5003-0077F0931F9C}"/>
                </a:ext>
              </a:extLst>
            </p:cNvPr>
            <p:cNvSpPr txBox="1"/>
            <p:nvPr/>
          </p:nvSpPr>
          <p:spPr>
            <a:xfrm>
              <a:off x="319557" y="4986795"/>
              <a:ext cx="3101489" cy="982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zh-CN" sz="1400" b="0" i="0" u="none" strike="noStrike" dirty="0">
                  <a:solidFill>
                    <a:srgbClr val="6699CC"/>
                  </a:solidFill>
                  <a:effectLst/>
                  <a:latin typeface="Arial" panose="020B0604020202020204" pitchFamily="34" charset="0"/>
                  <a:hlinkClick r:id="rId8"/>
                </a:rPr>
                <a:t>LROC</a:t>
              </a:r>
              <a:r>
                <a:rPr lang="en-US" altLang="zh-CN" sz="1400" dirty="0">
                  <a:solidFill>
                    <a:srgbClr val="6699CC"/>
                  </a:solidFill>
                  <a:latin typeface="Arial" panose="020B0604020202020204" pitchFamily="34" charset="0"/>
                  <a:hlinkClick r:id="rId8"/>
                </a:rPr>
                <a:t>/</a:t>
              </a:r>
              <a:r>
                <a:rPr lang="en-US" altLang="zh-CN" sz="1400" b="0" i="0" u="none" strike="noStrike" dirty="0">
                  <a:solidFill>
                    <a:srgbClr val="6699CC"/>
                  </a:solidFill>
                  <a:effectLst/>
                  <a:latin typeface="Arial" panose="020B0604020202020204" pitchFamily="34" charset="0"/>
                  <a:hlinkClick r:id="" action="ppaction://noaction"/>
                </a:rPr>
                <a:t>WAC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zh-CN" sz="1400" b="0" i="0" u="none" strike="noStrike" dirty="0">
                  <a:solidFill>
                    <a:srgbClr val="6699CC"/>
                  </a:solidFill>
                  <a:effectLst/>
                  <a:latin typeface="Arial" panose="020B0604020202020204" pitchFamily="34" charset="0"/>
                  <a:hlinkClick r:id="" action="ppaction://noaction"/>
                </a:rPr>
                <a:t>Orthographic projection centered at 0° N, 0° E</a:t>
              </a:r>
              <a:endParaRPr lang="en-US" altLang="zh-CN" sz="1400" b="0" i="0" dirty="0">
                <a:solidFill>
                  <a:srgbClr val="C5BAA9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F504944-28A7-9F4D-CF1F-ACFBEB59E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0192" y="2492370"/>
              <a:ext cx="1980000" cy="1980000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FF0CD2E-E405-02EF-3C6D-037C9A03AE5D}"/>
                </a:ext>
              </a:extLst>
            </p:cNvPr>
            <p:cNvSpPr txBox="1"/>
            <p:nvPr/>
          </p:nvSpPr>
          <p:spPr>
            <a:xfrm>
              <a:off x="750192" y="4524910"/>
              <a:ext cx="1979999" cy="409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1400" dirty="0"/>
                <a:t>reference image</a:t>
              </a:r>
              <a:endParaRPr lang="zh-CN" altLang="en-US" sz="1400" dirty="0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2FC172D0-DF7F-7ABE-80EE-042266D725B4}"/>
              </a:ext>
            </a:extLst>
          </p:cNvPr>
          <p:cNvSpPr txBox="1"/>
          <p:nvPr/>
        </p:nvSpPr>
        <p:spPr>
          <a:xfrm>
            <a:off x="462641" y="932531"/>
            <a:ext cx="8157484" cy="615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lnSpc>
                <a:spcPct val="110000"/>
              </a:lnSpc>
              <a:spcAft>
                <a:spcPts val="600"/>
              </a:spcAft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Create a corresponding simulated image for each observed image and match it to the reference image</a:t>
            </a:r>
          </a:p>
        </p:txBody>
      </p:sp>
    </p:spTree>
    <p:extLst>
      <p:ext uri="{BB962C8B-B14F-4D97-AF65-F5344CB8AC3E}">
        <p14:creationId xmlns:p14="http://schemas.microsoft.com/office/powerpoint/2010/main" val="1981496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B0F647-65CD-3DCE-CE19-7261FF7C9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Geometric Accuracy of PMS Bands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CD2172-10F6-2A52-3BC6-EFCE318C6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02" y="1898055"/>
            <a:ext cx="2520000" cy="17607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9100E29-4D3D-5952-1ED6-B37B84F1D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000" y="1900635"/>
            <a:ext cx="2520000" cy="172369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DDBAD0-10F1-B333-190A-E7C763059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791" y="1898055"/>
            <a:ext cx="2520000" cy="17261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CA8F95A-7512-BBAC-3D36-8CA05B35D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02" y="4061592"/>
            <a:ext cx="2520000" cy="163960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BAA4019-34D5-55DB-86EA-B2E861AEE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5612" y="4061592"/>
            <a:ext cx="2520000" cy="16717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9D4E893-79EC-389F-10AF-C445BC9FB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129" y="4061592"/>
            <a:ext cx="2520000" cy="165939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CAF8DE5-2AFE-2038-470F-72587459FB40}"/>
              </a:ext>
            </a:extLst>
          </p:cNvPr>
          <p:cNvSpPr txBox="1"/>
          <p:nvPr/>
        </p:nvSpPr>
        <p:spPr>
          <a:xfrm>
            <a:off x="462641" y="990894"/>
            <a:ext cx="8157484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average geometric deviation for different resolutions is ~0.5 pixels</a:t>
            </a:r>
          </a:p>
          <a:p>
            <a:pPr marL="285750" lvl="1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Errors between lunations are fairly smooth, very small fluctuations</a:t>
            </a:r>
          </a:p>
        </p:txBody>
      </p:sp>
    </p:spTree>
    <p:extLst>
      <p:ext uri="{BB962C8B-B14F-4D97-AF65-F5344CB8AC3E}">
        <p14:creationId xmlns:p14="http://schemas.microsoft.com/office/powerpoint/2010/main" val="211975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6EBF1-F452-8AF4-C39F-34DBC187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with two lunar craters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9366DD-01BE-0B13-D4BF-10121674E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916" y="1342700"/>
            <a:ext cx="2601062" cy="1317711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FE0178C-9E44-F4A7-8C6A-CCD9ACEB2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87471"/>
              </p:ext>
            </p:extLst>
          </p:nvPr>
        </p:nvGraphicFramePr>
        <p:xfrm>
          <a:off x="1102769" y="1522757"/>
          <a:ext cx="3279470" cy="10583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1750">
                  <a:extLst>
                    <a:ext uri="{9D8B030D-6E8A-4147-A177-3AD203B41FA5}">
                      <a16:colId xmlns:a16="http://schemas.microsoft.com/office/drawing/2014/main" val="2068815112"/>
                    </a:ext>
                  </a:extLst>
                </a:gridCol>
                <a:gridCol w="790038">
                  <a:extLst>
                    <a:ext uri="{9D8B030D-6E8A-4147-A177-3AD203B41FA5}">
                      <a16:colId xmlns:a16="http://schemas.microsoft.com/office/drawing/2014/main" val="2093482748"/>
                    </a:ext>
                  </a:extLst>
                </a:gridCol>
                <a:gridCol w="723119">
                  <a:extLst>
                    <a:ext uri="{9D8B030D-6E8A-4147-A177-3AD203B41FA5}">
                      <a16:colId xmlns:a16="http://schemas.microsoft.com/office/drawing/2014/main" val="1158118460"/>
                    </a:ext>
                  </a:extLst>
                </a:gridCol>
                <a:gridCol w="660452">
                  <a:extLst>
                    <a:ext uri="{9D8B030D-6E8A-4147-A177-3AD203B41FA5}">
                      <a16:colId xmlns:a16="http://schemas.microsoft.com/office/drawing/2014/main" val="1945104433"/>
                    </a:ext>
                  </a:extLst>
                </a:gridCol>
                <a:gridCol w="584111">
                  <a:extLst>
                    <a:ext uri="{9D8B030D-6E8A-4147-A177-3AD203B41FA5}">
                      <a16:colId xmlns:a16="http://schemas.microsoft.com/office/drawing/2014/main" val="683362822"/>
                    </a:ext>
                  </a:extLst>
                </a:gridCol>
              </a:tblGrid>
              <a:tr h="446115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Site</a:t>
                      </a:r>
                      <a:endParaRPr lang="zh-CN" sz="1100" b="1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Diameter</a:t>
                      </a:r>
                      <a:endParaRPr lang="zh-CN" sz="11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5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(km)</a:t>
                      </a:r>
                      <a:endParaRPr lang="zh-CN" sz="1100" b="1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Longitude</a:t>
                      </a:r>
                      <a:endParaRPr lang="zh-CN" sz="11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5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(deg)</a:t>
                      </a:r>
                      <a:endParaRPr lang="zh-CN" sz="1100" b="1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Latitude</a:t>
                      </a:r>
                      <a:endParaRPr lang="zh-CN" sz="11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5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(deg)</a:t>
                      </a:r>
                      <a:endParaRPr lang="zh-CN" sz="1100" b="1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Depth</a:t>
                      </a:r>
                      <a:endParaRPr lang="zh-CN" sz="11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5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(km)</a:t>
                      </a:r>
                      <a:endParaRPr lang="zh-CN" sz="1100" b="1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667192"/>
                  </a:ext>
                </a:extLst>
              </a:tr>
              <a:tr h="306120">
                <a:tc>
                  <a:txBody>
                    <a:bodyPr/>
                    <a:lstStyle/>
                    <a:p>
                      <a:pPr algn="ctr"/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Plato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100.68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-9.38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51.62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644977"/>
                  </a:ext>
                </a:extLst>
              </a:tr>
              <a:tr h="306120">
                <a:tc>
                  <a:txBody>
                    <a:bodyPr/>
                    <a:lstStyle/>
                    <a:p>
                      <a:pPr algn="ctr"/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Tycho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85.29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-11.22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-43.31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05568138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E8ABD4BE-A927-8580-9FE4-E95E38ADB0A8}"/>
              </a:ext>
            </a:extLst>
          </p:cNvPr>
          <p:cNvSpPr txBox="1"/>
          <p:nvPr/>
        </p:nvSpPr>
        <p:spPr>
          <a:xfrm>
            <a:off x="777553" y="829757"/>
            <a:ext cx="7588894" cy="338554"/>
          </a:xfrm>
          <a:prstGeom prst="rect">
            <a:avLst/>
          </a:prstGeom>
          <a:solidFill>
            <a:srgbClr val="FFC000"/>
          </a:solidFill>
          <a:ln w="19050"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10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600" dirty="0">
                <a:solidFill>
                  <a:srgbClr val="010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 very prominent craters on the near side of the Moon as a reference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EBCADA6-1BA4-ED4F-296E-7BF4E25BB505}"/>
              </a:ext>
            </a:extLst>
          </p:cNvPr>
          <p:cNvSpPr txBox="1"/>
          <p:nvPr/>
        </p:nvSpPr>
        <p:spPr>
          <a:xfrm>
            <a:off x="1554022" y="1181159"/>
            <a:ext cx="27309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reference position </a:t>
            </a:r>
            <a:r>
              <a:rPr lang="en-US" altLang="zh-CN" sz="1600" dirty="0"/>
              <a:t>by IAU</a:t>
            </a:r>
            <a:endParaRPr lang="zh-CN" altLang="en-US" sz="16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775D680-5D91-9E7A-AC65-F92E3BD43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547" y="3113744"/>
            <a:ext cx="2736000" cy="1596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5B1D1-98BD-C50D-DDF1-F6342A783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691" y="3104017"/>
            <a:ext cx="2736000" cy="1620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2B4BE59-FE41-0F89-7F73-68AAC49F9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073" y="4688505"/>
            <a:ext cx="2736000" cy="164380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BDFECD5-A9D8-3EA4-F930-45A0CF5EB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691" y="4688505"/>
            <a:ext cx="2736000" cy="163268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DE2123C-96D1-4BF1-8603-96AC5681DBF3}"/>
              </a:ext>
            </a:extLst>
          </p:cNvPr>
          <p:cNvSpPr txBox="1"/>
          <p:nvPr/>
        </p:nvSpPr>
        <p:spPr>
          <a:xfrm>
            <a:off x="6322976" y="1270209"/>
            <a:ext cx="1315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>
                <a:solidFill>
                  <a:schemeClr val="accent2"/>
                </a:solidFill>
              </a:rPr>
              <a:t> 40 × 40 area 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110755D-72C9-6886-2869-C3852CAEB6EC}"/>
              </a:ext>
            </a:extLst>
          </p:cNvPr>
          <p:cNvSpPr txBox="1"/>
          <p:nvPr/>
        </p:nvSpPr>
        <p:spPr>
          <a:xfrm>
            <a:off x="6322976" y="1936059"/>
            <a:ext cx="1315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>
                <a:solidFill>
                  <a:schemeClr val="accent2"/>
                </a:solidFill>
              </a:rPr>
              <a:t> </a:t>
            </a:r>
            <a:r>
              <a:rPr lang="en-US" altLang="zh-CN" sz="1400" dirty="0">
                <a:solidFill>
                  <a:schemeClr val="accent2"/>
                </a:solidFill>
              </a:rPr>
              <a:t>5</a:t>
            </a:r>
            <a:r>
              <a:rPr lang="zh-CN" altLang="en-US" sz="1400" dirty="0">
                <a:solidFill>
                  <a:schemeClr val="accent2"/>
                </a:solidFill>
              </a:rPr>
              <a:t>0 × </a:t>
            </a:r>
            <a:r>
              <a:rPr lang="en-US" altLang="zh-CN" sz="1400" dirty="0">
                <a:solidFill>
                  <a:schemeClr val="accent2"/>
                </a:solidFill>
              </a:rPr>
              <a:t>5</a:t>
            </a:r>
            <a:r>
              <a:rPr lang="zh-CN" altLang="en-US" sz="1400" dirty="0">
                <a:solidFill>
                  <a:schemeClr val="accent2"/>
                </a:solidFill>
              </a:rPr>
              <a:t>0 area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29E1521-AEB7-6FA5-53D5-DB83E5C5BFB9}"/>
              </a:ext>
            </a:extLst>
          </p:cNvPr>
          <p:cNvSpPr txBox="1"/>
          <p:nvPr/>
        </p:nvSpPr>
        <p:spPr>
          <a:xfrm>
            <a:off x="1102769" y="2754319"/>
            <a:ext cx="6938462" cy="338554"/>
          </a:xfrm>
          <a:prstGeom prst="rect">
            <a:avLst/>
          </a:prstGeom>
          <a:solidFill>
            <a:srgbClr val="FFC000"/>
          </a:solidFill>
          <a:ln w="1905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0101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Local areas also provide good positional accuracy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8987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A8F361-B1F4-EB09-15CB-A9C91B05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Geolocation for different views  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880970-3668-6647-3F13-142EF2F2A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776" y="623155"/>
            <a:ext cx="2715649" cy="2065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C861C64-4420-450D-3F89-4DB65398A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192" y="3031618"/>
            <a:ext cx="1332000" cy="11803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77B4972-E566-4F4E-ED7A-971E500E5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601" y="3031618"/>
            <a:ext cx="1332000" cy="12237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ED49C07-D235-D359-259A-F6ADBF6CD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796" y="4532344"/>
            <a:ext cx="1703525" cy="163028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3A5DD4B-D721-A90D-A8F0-F0F3662E7489}"/>
              </a:ext>
            </a:extLst>
          </p:cNvPr>
          <p:cNvSpPr txBox="1"/>
          <p:nvPr/>
        </p:nvSpPr>
        <p:spPr>
          <a:xfrm>
            <a:off x="5494509" y="2614459"/>
            <a:ext cx="2947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o</a:t>
            </a:r>
            <a:r>
              <a:rPr lang="zh-CN" altLang="en-US" sz="1400" dirty="0"/>
              <a:t>bservations from different platforms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65A8BDB-5CFB-5D39-0683-AF343A558CB8}"/>
              </a:ext>
            </a:extLst>
          </p:cNvPr>
          <p:cNvSpPr txBox="1"/>
          <p:nvPr/>
        </p:nvSpPr>
        <p:spPr>
          <a:xfrm>
            <a:off x="261160" y="890934"/>
            <a:ext cx="5273615" cy="1813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8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Rigorous sensor model relies on interior and exterior orientation elements,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considering the following observed image features</a:t>
            </a:r>
          </a:p>
          <a:p>
            <a:pPr marL="612000" lvl="1" indent="-285750">
              <a:spcAft>
                <a:spcPts val="7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Images observed from different platforms differ due to differences in sampling mechanisms</a:t>
            </a:r>
          </a:p>
          <a:p>
            <a:pPr marL="612000" lvl="1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But all can be related to the nominal image</a:t>
            </a:r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F5C54188-E7E1-81C6-7BA0-8559D433472A}"/>
              </a:ext>
            </a:extLst>
          </p:cNvPr>
          <p:cNvSpPr/>
          <p:nvPr/>
        </p:nvSpPr>
        <p:spPr>
          <a:xfrm>
            <a:off x="523875" y="3511154"/>
            <a:ext cx="417444" cy="150274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55B9C0E-D276-0CC7-4919-037A6DFB2FBB}"/>
              </a:ext>
            </a:extLst>
          </p:cNvPr>
          <p:cNvSpPr txBox="1"/>
          <p:nvPr/>
        </p:nvSpPr>
        <p:spPr>
          <a:xfrm>
            <a:off x="888657" y="3321538"/>
            <a:ext cx="418253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Ground-based view (to be tested):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libration + position angle</a:t>
            </a:r>
            <a:endParaRPr lang="zh-CN" altLang="en-US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79AF4C2-5EE9-7D6E-ED66-FCE3E1EEFF94}"/>
              </a:ext>
            </a:extLst>
          </p:cNvPr>
          <p:cNvSpPr txBox="1"/>
          <p:nvPr/>
        </p:nvSpPr>
        <p:spPr>
          <a:xfrm>
            <a:off x="935367" y="4729049"/>
            <a:ext cx="508605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Spaced-based view (tested):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libration + </a:t>
            </a:r>
            <a:r>
              <a:rPr lang="en-US" altLang="zh-CN" sz="1600" u="sng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position angle + scanning direction</a:t>
            </a:r>
            <a:endParaRPr lang="zh-CN" altLang="en-US" sz="1600" u="sng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5B239D1-36B2-B3EE-739C-5F0151B5EBF8}"/>
              </a:ext>
            </a:extLst>
          </p:cNvPr>
          <p:cNvSpPr txBox="1"/>
          <p:nvPr/>
        </p:nvSpPr>
        <p:spPr>
          <a:xfrm>
            <a:off x="4956252" y="4193790"/>
            <a:ext cx="1446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nominal image</a:t>
            </a:r>
            <a:endParaRPr lang="zh-CN" altLang="en-US" sz="16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F022FFB-C1D8-3E04-E4BE-7AA17CFA8F54}"/>
              </a:ext>
            </a:extLst>
          </p:cNvPr>
          <p:cNvSpPr txBox="1"/>
          <p:nvPr/>
        </p:nvSpPr>
        <p:spPr>
          <a:xfrm>
            <a:off x="6403192" y="4212009"/>
            <a:ext cx="225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image with libration &amp; position angle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B5A1F31-CCF3-62CE-4C9A-A789DA906F4B}"/>
              </a:ext>
            </a:extLst>
          </p:cNvPr>
          <p:cNvSpPr txBox="1"/>
          <p:nvPr/>
        </p:nvSpPr>
        <p:spPr>
          <a:xfrm>
            <a:off x="5534776" y="6008744"/>
            <a:ext cx="2472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scanning in different directions</a:t>
            </a:r>
          </a:p>
        </p:txBody>
      </p:sp>
    </p:spTree>
    <p:extLst>
      <p:ext uri="{BB962C8B-B14F-4D97-AF65-F5344CB8AC3E}">
        <p14:creationId xmlns:p14="http://schemas.microsoft.com/office/powerpoint/2010/main" val="2391930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D5E8B-5CD9-1A90-EEC7-BFCE2F915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Radiance target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1FB5D60-8554-D125-D91B-69523E40325E}"/>
              </a:ext>
            </a:extLst>
          </p:cNvPr>
          <p:cNvSpPr txBox="1"/>
          <p:nvPr/>
        </p:nvSpPr>
        <p:spPr>
          <a:xfrm>
            <a:off x="159729" y="5602590"/>
            <a:ext cx="871976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Pieters C. M., et al. Lunar international science coordination/calibration targets (L-ISCT). Advances in Space Research, 2008</a:t>
            </a:r>
          </a:p>
          <a:p>
            <a:pPr marL="228600" indent="-228600">
              <a:buAutoNum type="arabicPeriod"/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Besse S., et al. A visible and near-infrared photometric correction for Moon Mineralogy Mapper (M3). Icarus, 2013.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D2BB415-720A-78B2-EA29-E7DC8656C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2977554"/>
            <a:ext cx="5667388" cy="270470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6DDBBFC-5369-18D3-6E74-2063D07DFC7A}"/>
              </a:ext>
            </a:extLst>
          </p:cNvPr>
          <p:cNvSpPr txBox="1"/>
          <p:nvPr/>
        </p:nvSpPr>
        <p:spPr>
          <a:xfrm>
            <a:off x="261160" y="824259"/>
            <a:ext cx="8719765" cy="2429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8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Lunar international science coordination/calibration targets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Eight lunar areas, each ~200 km in diameter, for the Lunar Orbiter</a:t>
            </a:r>
          </a:p>
          <a:p>
            <a:pPr marL="285750" lvl="1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Spectra of different regions of the Moon can also serve as a reference for Earth observation satellites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M3 imagery covers almost the full Moon, and extensive comparisons have been made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sz="15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photometric correction data for M3 was obtained from OP2C1, mainly for highland material</a:t>
            </a:r>
          </a:p>
          <a:p>
            <a:pPr marL="612000" lvl="1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61278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8B11B-FE10-3032-C1C6-418D537A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Radiance calibration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4200E3-401A-A658-9CF4-100F748324C4}"/>
              </a:ext>
            </a:extLst>
          </p:cNvPr>
          <p:cNvSpPr txBox="1"/>
          <p:nvPr/>
        </p:nvSpPr>
        <p:spPr>
          <a:xfrm>
            <a:off x="1866978" y="831811"/>
            <a:ext cx="5410045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Example: B4-559.61 nm of PMS2 (preliminary)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6C68D14-B2B1-D72D-3486-8915B963F4CF}"/>
              </a:ext>
            </a:extLst>
          </p:cNvPr>
          <p:cNvGrpSpPr/>
          <p:nvPr/>
        </p:nvGrpSpPr>
        <p:grpSpPr>
          <a:xfrm>
            <a:off x="2947481" y="1339469"/>
            <a:ext cx="3505944" cy="1654854"/>
            <a:chOff x="4896893" y="3059668"/>
            <a:chExt cx="3982601" cy="1995498"/>
          </a:xfrm>
        </p:grpSpPr>
        <p:pic>
          <p:nvPicPr>
            <p:cNvPr id="6" name="图片 5" descr="图表, 瀑布图&#10;&#10;描述已自动生成">
              <a:extLst>
                <a:ext uri="{FF2B5EF4-FFF2-40B4-BE49-F238E27FC236}">
                  <a16:creationId xmlns:a16="http://schemas.microsoft.com/office/drawing/2014/main" id="{6354052B-BB15-59B3-AD68-0CAAA144C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893" y="3429000"/>
              <a:ext cx="3982601" cy="162616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D0D88C9-97A4-0C2E-696C-AE49A9182434}"/>
                </a:ext>
              </a:extLst>
            </p:cNvPr>
            <p:cNvSpPr txBox="1"/>
            <p:nvPr/>
          </p:nvSpPr>
          <p:spPr>
            <a:xfrm>
              <a:off x="5140918" y="3059668"/>
              <a:ext cx="3596478" cy="445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reference from M3 OP2C1 data</a:t>
              </a:r>
              <a:endParaRPr lang="zh-CN" altLang="en-US" dirty="0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4C2A964B-0549-A22D-2B89-30097702A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655" y="1401532"/>
            <a:ext cx="2162708" cy="167894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D9A118C-B288-D4E2-CE72-C41D7D760364}"/>
              </a:ext>
            </a:extLst>
          </p:cNvPr>
          <p:cNvSpPr txBox="1"/>
          <p:nvPr/>
        </p:nvSpPr>
        <p:spPr>
          <a:xfrm>
            <a:off x="-31782" y="1185104"/>
            <a:ext cx="3166034" cy="85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1600" b="1" dirty="0"/>
              <a:t>Observations</a:t>
            </a:r>
            <a:r>
              <a:rPr lang="en-US" altLang="zh-CN" sz="1600" dirty="0"/>
              <a:t> are automatically positioned and extracted </a:t>
            </a:r>
          </a:p>
          <a:p>
            <a:pPr marL="285750" indent="-285750">
              <a:buSzPct val="80000"/>
              <a:buFont typeface="Wingdings" panose="05000000000000000000" pitchFamily="2" charset="2"/>
              <a:buChar char="p"/>
            </a:pPr>
            <a:r>
              <a:rPr lang="en-US" altLang="zh-CN" sz="1600" dirty="0"/>
              <a:t>based on co-linear equation</a:t>
            </a:r>
            <a:endParaRPr lang="zh-CN" altLang="en-US" sz="16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0EED4A9-4CF8-2164-95B5-F98EED6E619F}"/>
              </a:ext>
            </a:extLst>
          </p:cNvPr>
          <p:cNvSpPr txBox="1"/>
          <p:nvPr/>
        </p:nvSpPr>
        <p:spPr>
          <a:xfrm>
            <a:off x="159729" y="5617025"/>
            <a:ext cx="87197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Besse S., et al. A visible and near-infrared photometric correction for Moon Mineralogy Mapper (M3). Icarus, 2013.</a:t>
            </a:r>
          </a:p>
          <a:p>
            <a:pPr marL="228600" indent="-228600">
              <a:buFontTx/>
              <a:buAutoNum type="arabicPeriod"/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Besse S., et al. One Moon, many measurements 2: Photometric corrections. Icarus, 2013.</a:t>
            </a:r>
          </a:p>
          <a:p>
            <a:pPr marL="228600" indent="-228600">
              <a:buAutoNum type="arabicPeriod"/>
            </a:pPr>
            <a:endParaRPr lang="en-US" altLang="zh-CN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DCF83AE-B26E-7A54-51BB-FA0C76195A8C}"/>
              </a:ext>
            </a:extLst>
          </p:cNvPr>
          <p:cNvSpPr txBox="1"/>
          <p:nvPr/>
        </p:nvSpPr>
        <p:spPr>
          <a:xfrm>
            <a:off x="3134252" y="2646649"/>
            <a:ext cx="804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OP2C1</a:t>
            </a:r>
            <a:endParaRPr lang="zh-CN" altLang="en-US" sz="1200" dirty="0">
              <a:solidFill>
                <a:srgbClr val="FFC000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215C774-73FE-F944-3285-3BE42FF06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09" y="1984815"/>
            <a:ext cx="1361905" cy="10285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8EBD103-0521-43FE-576F-CA8D9B11F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16" y="3563801"/>
            <a:ext cx="3241779" cy="2161186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9BC86AA2-43E7-BF2A-DE2C-CBCB4B865169}"/>
              </a:ext>
            </a:extLst>
          </p:cNvPr>
          <p:cNvSpPr txBox="1"/>
          <p:nvPr/>
        </p:nvSpPr>
        <p:spPr>
          <a:xfrm>
            <a:off x="7365999" y="1477854"/>
            <a:ext cx="96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AP16 site</a:t>
            </a:r>
            <a:endParaRPr lang="zh-CN" altLang="en-US" sz="12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7AF54D9-B067-53B7-5FC1-D8EAB55B6FE5}"/>
              </a:ext>
            </a:extLst>
          </p:cNvPr>
          <p:cNvSpPr txBox="1"/>
          <p:nvPr/>
        </p:nvSpPr>
        <p:spPr>
          <a:xfrm>
            <a:off x="582845" y="3116255"/>
            <a:ext cx="3439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70C0"/>
                </a:solidFill>
              </a:rPr>
              <a:t>reference spectrum (</a:t>
            </a:r>
            <a:r>
              <a:rPr lang="en-US" altLang="zh-CN" sz="1600" i="1" dirty="0">
                <a:solidFill>
                  <a:srgbClr val="0070C0"/>
                </a:solidFill>
              </a:rPr>
              <a:t>i, e, α</a:t>
            </a:r>
            <a:r>
              <a:rPr lang="en-US" altLang="zh-CN" sz="1600" dirty="0">
                <a:solidFill>
                  <a:srgbClr val="0070C0"/>
                </a:solidFill>
              </a:rPr>
              <a:t>=</a:t>
            </a:r>
            <a:r>
              <a:rPr lang="en-US" altLang="zh-CN" sz="1600" i="1" dirty="0">
                <a:solidFill>
                  <a:srgbClr val="0070C0"/>
                </a:solidFill>
              </a:rPr>
              <a:t>30,</a:t>
            </a:r>
            <a:r>
              <a:rPr lang="zh-CN" altLang="en-US" sz="1600" i="1" dirty="0">
                <a:solidFill>
                  <a:srgbClr val="0070C0"/>
                </a:solidFill>
              </a:rPr>
              <a:t> </a:t>
            </a:r>
            <a:r>
              <a:rPr lang="en-US" altLang="zh-CN" sz="1600" i="1" dirty="0">
                <a:solidFill>
                  <a:srgbClr val="0070C0"/>
                </a:solidFill>
              </a:rPr>
              <a:t>0,</a:t>
            </a:r>
            <a:r>
              <a:rPr lang="zh-CN" altLang="en-US" sz="1600" i="1" dirty="0">
                <a:solidFill>
                  <a:srgbClr val="0070C0"/>
                </a:solidFill>
              </a:rPr>
              <a:t> </a:t>
            </a:r>
            <a:r>
              <a:rPr lang="en-US" altLang="zh-CN" sz="1600" i="1" dirty="0">
                <a:solidFill>
                  <a:srgbClr val="0070C0"/>
                </a:solidFill>
              </a:rPr>
              <a:t>30</a:t>
            </a:r>
            <a:r>
              <a:rPr lang="en-US" altLang="zh-CN" sz="1600" dirty="0">
                <a:solidFill>
                  <a:srgbClr val="0070C0"/>
                </a:solidFill>
              </a:rPr>
              <a:t>°)</a:t>
            </a:r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a</a:t>
            </a:r>
            <a:r>
              <a:rPr lang="en-GB" altLang="zh-CN" sz="1600" b="1" dirty="0">
                <a:solidFill>
                  <a:srgbClr val="0070C0"/>
                </a:solidFill>
              </a:rPr>
              <a:t>rea 2 reflectance used</a:t>
            </a:r>
            <a:endParaRPr lang="zh-CN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DB22EE7-3170-EF22-718E-9D9C7DE46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453" y="3317026"/>
            <a:ext cx="3528000" cy="254677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F04F304-4D5F-884F-BCFE-5A854CEF8930}"/>
              </a:ext>
            </a:extLst>
          </p:cNvPr>
          <p:cNvSpPr txBox="1"/>
          <p:nvPr/>
        </p:nvSpPr>
        <p:spPr>
          <a:xfrm>
            <a:off x="4847761" y="3071971"/>
            <a:ext cx="3439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70C0"/>
                </a:solidFill>
              </a:rPr>
              <a:t>Comparison using radiance</a:t>
            </a:r>
          </a:p>
        </p:txBody>
      </p:sp>
    </p:spTree>
    <p:extLst>
      <p:ext uri="{BB962C8B-B14F-4D97-AF65-F5344CB8AC3E}">
        <p14:creationId xmlns:p14="http://schemas.microsoft.com/office/powerpoint/2010/main" val="4266888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0A0C70-D638-B4B1-06F1-C41C434B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Observed irradiance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ADE1AB-F937-8871-D22C-8832F3958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376" y="1399157"/>
            <a:ext cx="4259099" cy="209427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5D305C0-052D-6F8B-DC56-425A2F45E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642" y="3884339"/>
            <a:ext cx="4746490" cy="215493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36D6C17-CA82-19EC-808B-4B9A128DF8C4}"/>
              </a:ext>
            </a:extLst>
          </p:cNvPr>
          <p:cNvSpPr txBox="1"/>
          <p:nvPr/>
        </p:nvSpPr>
        <p:spPr>
          <a:xfrm>
            <a:off x="2569135" y="6039273"/>
            <a:ext cx="40290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based on scanning signal features (dynamic)</a:t>
            </a:r>
            <a:endParaRPr lang="zh-CN" altLang="en-US" sz="12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0328A4A-7958-3BF3-444B-FD50DA92C238}"/>
              </a:ext>
            </a:extLst>
          </p:cNvPr>
          <p:cNvSpPr txBox="1"/>
          <p:nvPr/>
        </p:nvSpPr>
        <p:spPr>
          <a:xfrm>
            <a:off x="2639614" y="3493433"/>
            <a:ext cx="34646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Ellipse fitting rather than thresholds</a:t>
            </a:r>
            <a:endParaRPr lang="zh-CN" altLang="en-US" sz="12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6171971-E701-EDF6-3FA5-49CA5D0624B0}"/>
              </a:ext>
            </a:extLst>
          </p:cNvPr>
          <p:cNvSpPr txBox="1"/>
          <p:nvPr/>
        </p:nvSpPr>
        <p:spPr>
          <a:xfrm>
            <a:off x="523875" y="983349"/>
            <a:ext cx="7183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8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Two key points for PMS observed irradiance</a:t>
            </a:r>
            <a:endParaRPr lang="en-US" altLang="zh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5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3F1189-FCBA-649D-9D1E-EEEF3DDD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Results with GIRO irradiance</a:t>
            </a:r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F6C4080-ED3B-8C2C-99DC-8A317F9D566D}"/>
              </a:ext>
            </a:extLst>
          </p:cNvPr>
          <p:cNvSpPr txBox="1"/>
          <p:nvPr/>
        </p:nvSpPr>
        <p:spPr>
          <a:xfrm>
            <a:off x="462641" y="864529"/>
            <a:ext cx="815748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n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Visible channel performance of PMS monitored using lunar data from November 2019 to March 2023</a:t>
            </a:r>
          </a:p>
          <a:p>
            <a:pPr marL="285750" lvl="1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n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Degradation in two bands, B3 and B4, was observed using GIRO simulations</a:t>
            </a:r>
          </a:p>
          <a:p>
            <a:pPr marL="742950" lvl="2" indent="-285750">
              <a:spcAft>
                <a:spcPts val="600"/>
              </a:spcAft>
              <a:buSzPct val="80000"/>
              <a:buFont typeface="微软雅黑" panose="020B0503020204020204" pitchFamily="34" charset="-122"/>
              <a:buChar char="–"/>
            </a:pPr>
            <a:r>
              <a:rPr lang="en-US" altLang="zh-CN" sz="13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irradiance comparison trend for band 4 is in good agreement with the radiance comparison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252EBD-7CF5-7C91-8939-B936797CD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81" y="2153214"/>
            <a:ext cx="3060000" cy="229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E65EE8-70CC-0D9C-0087-B159C13F1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81" y="4420689"/>
            <a:ext cx="3060000" cy="18264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3ED7FB-87A7-04CF-BC67-7275AB66B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06" y="2153214"/>
            <a:ext cx="3060000" cy="2295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E7BDDFC-4F94-AECD-17DC-C11195464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06" y="4415907"/>
            <a:ext cx="3060000" cy="18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5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042DD4-EADD-2538-E51D-0B0B6C52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Outline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69A252-E35C-B0B4-F33B-CDD1225621DC}"/>
              </a:ext>
            </a:extLst>
          </p:cNvPr>
          <p:cNvSpPr txBox="1"/>
          <p:nvPr/>
        </p:nvSpPr>
        <p:spPr>
          <a:xfrm>
            <a:off x="701675" y="1305588"/>
            <a:ext cx="7991475" cy="1992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84C8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JiLin1 GP02 PMS lunar </a:t>
            </a:r>
            <a:r>
              <a:rPr lang="en-US" altLang="zh-CN" sz="2000" dirty="0">
                <a:solidFill>
                  <a:srgbClr val="084C8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</a:t>
            </a:r>
            <a:r>
              <a:rPr lang="en-US" altLang="zh-CN" sz="2000" dirty="0">
                <a:solidFill>
                  <a:srgbClr val="084C8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bservations</a:t>
            </a:r>
          </a:p>
          <a:p>
            <a:pPr marL="457200" indent="-4572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84C8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Lunar observation applications</a:t>
            </a:r>
            <a:endParaRPr lang="en-US" altLang="zh-CN" sz="2000" dirty="0">
              <a:solidFill>
                <a:srgbClr val="084C8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84C8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Informed machine learning for lunar reflectance simulation</a:t>
            </a:r>
          </a:p>
          <a:p>
            <a:pPr marL="457200" indent="-4572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GB" altLang="zh-CN" sz="2000" dirty="0">
                <a:solidFill>
                  <a:srgbClr val="084C8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zh-CN" altLang="en-US" sz="2000" dirty="0">
              <a:solidFill>
                <a:srgbClr val="084C8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932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F88F74-1DA7-4CDB-FF9C-D3E3703D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Informed machine learning application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2BFCCCE-CAED-E016-5F4F-8FF8C497267B}"/>
              </a:ext>
            </a:extLst>
          </p:cNvPr>
          <p:cNvSpPr txBox="1"/>
          <p:nvPr/>
        </p:nvSpPr>
        <p:spPr>
          <a:xfrm>
            <a:off x="523874" y="1145163"/>
            <a:ext cx="7991475" cy="3703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Pure data-driven deep learning model</a:t>
            </a:r>
            <a:endParaRPr lang="en-US" altLang="zh-CN" sz="2000" dirty="0"/>
          </a:p>
          <a:p>
            <a:pPr marL="612000" lvl="1" indent="-285750"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Conventional machine learning starts with a specific problem with training data and can be expressed as a regression problem</a:t>
            </a:r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Lack of understanding of the patterns presented by the data, as well as knowledge</a:t>
            </a:r>
          </a:p>
          <a:p>
            <a:pPr marL="612000" lvl="1" indent="-28575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altLang="zh-CN" sz="2000" dirty="0"/>
              <a:t>Predictions may not be consistent with the above properties</a:t>
            </a:r>
          </a:p>
          <a:p>
            <a:pPr marL="285750" lvl="1" indent="-285750">
              <a:spcBef>
                <a:spcPts val="12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Status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endParaRPr lang="en-US" altLang="zh-CN" sz="2000" dirty="0"/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Not enough new measurements with high-accuracy</a:t>
            </a:r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A lot of observations have been accumulated</a:t>
            </a:r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Smoothness properties of the lunar reflectance spectrum are known </a:t>
            </a:r>
          </a:p>
        </p:txBody>
      </p:sp>
    </p:spTree>
    <p:extLst>
      <p:ext uri="{BB962C8B-B14F-4D97-AF65-F5344CB8AC3E}">
        <p14:creationId xmlns:p14="http://schemas.microsoft.com/office/powerpoint/2010/main" val="933641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D91D1-F790-439A-FCF3-36F812C6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Informed machine learning application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BDB3220-94D5-979B-E8C3-043C9971E370}"/>
              </a:ext>
            </a:extLst>
          </p:cNvPr>
          <p:cNvSpPr txBox="1"/>
          <p:nvPr/>
        </p:nvSpPr>
        <p:spPr>
          <a:xfrm>
            <a:off x="523874" y="980063"/>
            <a:ext cx="7991475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Two types of a priori knowledge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GIRO simulation results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Monotonicity of the lunar reflectance spectrum</a:t>
            </a:r>
          </a:p>
        </p:txBody>
      </p:sp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6C2B571C-01EF-D1FE-EEA4-92F8255EC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815624"/>
              </p:ext>
            </p:extLst>
          </p:nvPr>
        </p:nvGraphicFramePr>
        <p:xfrm>
          <a:off x="989748" y="2391746"/>
          <a:ext cx="7164503" cy="1140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51360" imgH="774360" progId="Equation.DSMT4">
                  <p:embed/>
                </p:oleObj>
              </mc:Choice>
              <mc:Fallback>
                <p:oleObj name="Equation" r:id="rId2" imgW="4851360" imgH="7743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748" y="2391746"/>
                        <a:ext cx="7164503" cy="11401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AEC6EC60-3A7A-264D-DB21-6E5F7FC58853}"/>
              </a:ext>
            </a:extLst>
          </p:cNvPr>
          <p:cNvSpPr txBox="1"/>
          <p:nvPr/>
        </p:nvSpPr>
        <p:spPr>
          <a:xfrm>
            <a:off x="485775" y="3770480"/>
            <a:ext cx="7991474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9150" lvl="1" indent="-34290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>
                <a:solidFill>
                  <a:srgbClr val="0070C0"/>
                </a:solidFill>
              </a:rPr>
              <a:t>The last loss term quantifies the violation of a given prior knowledge</a:t>
            </a:r>
          </a:p>
          <a:p>
            <a:pPr marL="112635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given by the lunar spectral features, avoiding the irregular structure presented by the direct simulation of ROLO</a:t>
            </a:r>
          </a:p>
          <a:p>
            <a:pPr marL="669150" lvl="1" indent="-342900"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The knowledge loss term depends only on input features and learned function and can be evaluated on unlabeled datasets, i.e., no actual observations are required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A098089-88E6-F278-53D8-E9E2205FD9D0}"/>
              </a:ext>
            </a:extLst>
          </p:cNvPr>
          <p:cNvSpPr/>
          <p:nvPr/>
        </p:nvSpPr>
        <p:spPr>
          <a:xfrm>
            <a:off x="5389430" y="1128009"/>
            <a:ext cx="2879990" cy="4478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Data +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1711404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29847-96E7-6E51-3C4E-4B0C181D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Informed machine learning application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4EBF149-1DFF-2C42-8856-5EEC9F922E0B}"/>
              </a:ext>
            </a:extLst>
          </p:cNvPr>
          <p:cNvSpPr txBox="1"/>
          <p:nvPr/>
        </p:nvSpPr>
        <p:spPr>
          <a:xfrm>
            <a:off x="523874" y="884960"/>
            <a:ext cx="825182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Training using GLIS ground-based data and model simulations</a:t>
            </a:r>
          </a:p>
          <a:p>
            <a:pPr marL="612000" lvl="1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GLIS: 3265 irradiance observations (2017-2018, part of the data)</a:t>
            </a:r>
          </a:p>
          <a:p>
            <a:pPr marL="612000" lvl="1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GB" altLang="zh-CN" dirty="0"/>
              <a:t>Spectral range: 400-1000 nm (259 channels)</a:t>
            </a:r>
          </a:p>
          <a:p>
            <a:pPr marL="612000" lvl="1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Features: wavelength, photometric angles, GIRO simulations</a:t>
            </a:r>
          </a:p>
          <a:p>
            <a:pPr marL="285750" lvl="1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Unlabeled datasets for knowledge loss term</a:t>
            </a:r>
          </a:p>
          <a:p>
            <a:pPr marL="612000" lvl="1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Unlabeled:</a:t>
            </a:r>
            <a:r>
              <a:rPr lang="zh-CN" altLang="en-US" dirty="0"/>
              <a:t> </a:t>
            </a:r>
            <a:r>
              <a:rPr lang="en-US" altLang="zh-CN" dirty="0"/>
              <a:t>400, 673 unlabeled data, 1813 dates (December 2015-April 2019)</a:t>
            </a:r>
          </a:p>
          <a:p>
            <a:pPr marL="612000" lvl="1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Wavelength grid: 300-2500 nm, 10 nm steps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C23A9BB-6470-8D5B-331D-04EE23E8C963}"/>
              </a:ext>
            </a:extLst>
          </p:cNvPr>
          <p:cNvGrpSpPr/>
          <p:nvPr/>
        </p:nvGrpSpPr>
        <p:grpSpPr>
          <a:xfrm>
            <a:off x="471537" y="3429000"/>
            <a:ext cx="3789175" cy="2738524"/>
            <a:chOff x="196178" y="3501137"/>
            <a:chExt cx="3789175" cy="273852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4D671B1-77BB-8FF9-03DA-5391C224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178" y="3600645"/>
              <a:ext cx="3789175" cy="2639016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7BDB7C3-1A3F-689E-B204-66A6FA7C17D2}"/>
                </a:ext>
              </a:extLst>
            </p:cNvPr>
            <p:cNvSpPr txBox="1"/>
            <p:nvPr/>
          </p:nvSpPr>
          <p:spPr>
            <a:xfrm>
              <a:off x="1194100" y="3501137"/>
              <a:ext cx="978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70C0"/>
                  </a:solidFill>
                </a:rPr>
                <a:t>labeled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ABEC8FA-6669-C192-27F8-005728045F56}"/>
              </a:ext>
            </a:extLst>
          </p:cNvPr>
          <p:cNvGrpSpPr/>
          <p:nvPr/>
        </p:nvGrpSpPr>
        <p:grpSpPr>
          <a:xfrm>
            <a:off x="4897437" y="3464193"/>
            <a:ext cx="3752381" cy="1455992"/>
            <a:chOff x="4649787" y="3464193"/>
            <a:chExt cx="3752381" cy="145599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921ED30-05AA-4F54-DAC8-E261F7868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9787" y="3501137"/>
              <a:ext cx="3752381" cy="141904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46099EF-3BE1-2A54-7DF4-18CF1106E586}"/>
                </a:ext>
              </a:extLst>
            </p:cNvPr>
            <p:cNvSpPr txBox="1"/>
            <p:nvPr/>
          </p:nvSpPr>
          <p:spPr>
            <a:xfrm>
              <a:off x="5279885" y="3464193"/>
              <a:ext cx="1246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70C0"/>
                  </a:solidFill>
                </a:rPr>
                <a:t>unlabeled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349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29847-96E7-6E51-3C4E-4B0C181D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Informed machine learning application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622D4CC-B531-56DE-DE3A-3902581AD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000" y="2577518"/>
            <a:ext cx="6300000" cy="319595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4EBF149-1DFF-2C42-8856-5EEC9F922E0B}"/>
              </a:ext>
            </a:extLst>
          </p:cNvPr>
          <p:cNvSpPr txBox="1"/>
          <p:nvPr/>
        </p:nvSpPr>
        <p:spPr>
          <a:xfrm>
            <a:off x="523874" y="977324"/>
            <a:ext cx="8251826" cy="104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Training using GLIS ground-based data and model simulations</a:t>
            </a:r>
          </a:p>
          <a:p>
            <a:pPr marL="612000" lvl="1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Predicted reflectance is close to model-smoothed reflectance features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Results at atmospheric absorption bands are not good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AB1859E-3ED4-EF4E-250C-530737F2FCF0}"/>
              </a:ext>
            </a:extLst>
          </p:cNvPr>
          <p:cNvSpPr txBox="1"/>
          <p:nvPr/>
        </p:nvSpPr>
        <p:spPr>
          <a:xfrm>
            <a:off x="2564703" y="2257436"/>
            <a:ext cx="48643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70C0"/>
                </a:solidFill>
              </a:rPr>
              <a:t>Lunar reflectance (</a:t>
            </a:r>
            <a:r>
              <a:rPr lang="en-US" altLang="zh-CN" sz="1600" dirty="0" err="1">
                <a:solidFill>
                  <a:srgbClr val="0070C0"/>
                </a:solidFill>
              </a:rPr>
              <a:t>obs</a:t>
            </a:r>
            <a:r>
              <a:rPr lang="en-US" altLang="zh-CN" sz="1600" dirty="0">
                <a:solidFill>
                  <a:srgbClr val="0070C0"/>
                </a:solidFill>
              </a:rPr>
              <a:t>, GIRO model and </a:t>
            </a:r>
            <a:r>
              <a:rPr lang="en-US" altLang="zh-CN" sz="1600" dirty="0" err="1">
                <a:solidFill>
                  <a:srgbClr val="0070C0"/>
                </a:solidFill>
              </a:rPr>
              <a:t>pediction</a:t>
            </a:r>
            <a:r>
              <a:rPr lang="en-US" altLang="zh-CN" sz="1600" dirty="0">
                <a:solidFill>
                  <a:srgbClr val="0070C0"/>
                </a:solidFill>
              </a:rPr>
              <a:t>) 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05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C9573A-02D6-791F-A3EF-12CD5484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Informed machine learning application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FF37C3-386A-B085-B4A0-29B302F37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07" y="3111505"/>
            <a:ext cx="5534834" cy="307490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B33D38F-DF54-DC42-2BBC-B105826376A2}"/>
              </a:ext>
            </a:extLst>
          </p:cNvPr>
          <p:cNvSpPr txBox="1"/>
          <p:nvPr/>
        </p:nvSpPr>
        <p:spPr>
          <a:xfrm>
            <a:off x="751774" y="2818368"/>
            <a:ext cx="486434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500" dirty="0">
                <a:solidFill>
                  <a:srgbClr val="0070C0"/>
                </a:solidFill>
              </a:rPr>
              <a:t>Lunar reflectance (measurements vs </a:t>
            </a:r>
            <a:r>
              <a:rPr lang="en-US" altLang="zh-CN" sz="1500" u="sng" dirty="0">
                <a:solidFill>
                  <a:srgbClr val="0070C0"/>
                </a:solidFill>
              </a:rPr>
              <a:t>GIRO-black line</a:t>
            </a:r>
            <a:r>
              <a:rPr lang="en-US" altLang="zh-CN" sz="1500" dirty="0">
                <a:solidFill>
                  <a:srgbClr val="0070C0"/>
                </a:solidFill>
              </a:rPr>
              <a:t>) </a:t>
            </a:r>
            <a:endParaRPr lang="zh-CN" altLang="en-US" sz="1500" dirty="0">
              <a:solidFill>
                <a:srgbClr val="0070C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CF60533-B3C2-488A-9F0F-087BA9C61C47}"/>
              </a:ext>
            </a:extLst>
          </p:cNvPr>
          <p:cNvSpPr txBox="1"/>
          <p:nvPr/>
        </p:nvSpPr>
        <p:spPr>
          <a:xfrm>
            <a:off x="523874" y="975651"/>
            <a:ext cx="825182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Knowledge-based loss term does not constitute a strong constraint</a:t>
            </a:r>
          </a:p>
          <a:p>
            <a:pPr marL="612000" lvl="1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Embedding spectral features into neural network design (strong constraint)</a:t>
            </a:r>
          </a:p>
          <a:p>
            <a:pPr marL="1069200" lvl="2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Black-box architecture does not change its nature, still produces outputs that violate certain features</a:t>
            </a:r>
          </a:p>
          <a:p>
            <a:pPr marL="612000" lvl="1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dirty="0"/>
              <a:t>Adding higher precision data as a constraint (e.g., FY-3G HAOC, etc.),</a:t>
            </a:r>
            <a:r>
              <a:rPr lang="zh-CN" altLang="en-US" dirty="0"/>
              <a:t> </a:t>
            </a:r>
            <a:r>
              <a:rPr lang="en-GB" altLang="zh-CN" dirty="0"/>
              <a:t>not added currently</a:t>
            </a:r>
            <a:endParaRPr lang="en-US" altLang="zh-CN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24526F8-49E7-47B3-9DCA-CF690135535C}"/>
              </a:ext>
            </a:extLst>
          </p:cNvPr>
          <p:cNvSpPr txBox="1"/>
          <p:nvPr/>
        </p:nvSpPr>
        <p:spPr>
          <a:xfrm>
            <a:off x="5723391" y="3097665"/>
            <a:ext cx="3560886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/>
              <a:t>Consistency is within 10% between the two observations, except for some significant deviations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/>
              <a:t>Bias pattern varies with wavelength and moon phase</a:t>
            </a:r>
          </a:p>
          <a:p>
            <a:pPr marL="285750" indent="-285750">
              <a:buSzPct val="80000"/>
              <a:buFont typeface="Wingdings" panose="05000000000000000000" pitchFamily="2" charset="2"/>
              <a:buChar char="n"/>
            </a:pPr>
            <a:r>
              <a:rPr lang="en-US" altLang="zh-CN" sz="1600" dirty="0"/>
              <a:t>The HAOC data is still being processed and analyzed</a:t>
            </a:r>
          </a:p>
        </p:txBody>
      </p:sp>
    </p:spTree>
    <p:extLst>
      <p:ext uri="{BB962C8B-B14F-4D97-AF65-F5344CB8AC3E}">
        <p14:creationId xmlns:p14="http://schemas.microsoft.com/office/powerpoint/2010/main" val="2694829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1161C9-F200-17EC-3B4F-9F6C2230C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Summary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B4B7AB-8250-4DAE-5AF2-BC70894A3CD1}"/>
              </a:ext>
            </a:extLst>
          </p:cNvPr>
          <p:cNvSpPr txBox="1"/>
          <p:nvPr/>
        </p:nvSpPr>
        <p:spPr>
          <a:xfrm>
            <a:off x="523874" y="1145163"/>
            <a:ext cx="7991475" cy="4549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Combined irradiance and radiance calibration</a:t>
            </a:r>
            <a:endParaRPr lang="en-US" altLang="zh-CN" sz="2000" dirty="0"/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Both methods show good agreement and need to be further processed and analyzed</a:t>
            </a:r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Radiance calibration or model contributes to photometric correction studies in lunar science</a:t>
            </a:r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Lunar calibration is very useful for commercial satellites, JiLin-1 is observing the Moon frequently</a:t>
            </a:r>
          </a:p>
          <a:p>
            <a:pPr marL="285750" lvl="1" indent="-285750">
              <a:spcBef>
                <a:spcPts val="600"/>
              </a:spcBef>
              <a:spcAft>
                <a:spcPts val="8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Data- and prior knowledge-driven neural network design</a:t>
            </a:r>
            <a:endParaRPr lang="en-US" altLang="zh-CN" sz="2000" dirty="0"/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Using multiple calibration results and instrument maintenance activities to obtain consistent GLIS datasets (reprocessing)</a:t>
            </a:r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Training on clean dataset, FY-3G HAOC … data for constraint and validation</a:t>
            </a:r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31554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94D5890-1AB3-2BAC-8034-6B9BEEC77BE6}"/>
              </a:ext>
            </a:extLst>
          </p:cNvPr>
          <p:cNvSpPr txBox="1"/>
          <p:nvPr/>
        </p:nvSpPr>
        <p:spPr>
          <a:xfrm>
            <a:off x="1265795" y="2970710"/>
            <a:ext cx="66124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3000" dirty="0">
                <a:latin typeface="Verdana" panose="020B0604030504040204" pitchFamily="34" charset="0"/>
                <a:ea typeface="Verdana" panose="020B0604030504040204" pitchFamily="34" charset="0"/>
              </a:rPr>
              <a:t>Thank you for you</a:t>
            </a:r>
            <a:r>
              <a:rPr lang="en-US" altLang="zh-CN" sz="3000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GB" altLang="zh-CN" sz="3000" dirty="0">
                <a:latin typeface="Verdana" panose="020B0604030504040204" pitchFamily="34" charset="0"/>
                <a:ea typeface="Verdana" panose="020B0604030504040204" pitchFamily="34" charset="0"/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3349485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225FEF-EF24-FA68-1571-D35E4A06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JiLin1-GP02 PMS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284C242-CA6B-6ABC-7414-ED4E1319F716}"/>
              </a:ext>
            </a:extLst>
          </p:cNvPr>
          <p:cNvSpPr txBox="1"/>
          <p:nvPr/>
        </p:nvSpPr>
        <p:spPr>
          <a:xfrm>
            <a:off x="405930" y="967296"/>
            <a:ext cx="7991475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17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JiLin1(JL-1) GP02 </a:t>
            </a: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17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2019.1</a:t>
            </a: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en-US" altLang="zh-CN" sz="17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21—) is a commercial small satellite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sz="1600" dirty="0"/>
              <a:t>Launched on January 21, 2019 (GP01 &amp; 02)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sz="1600" dirty="0"/>
              <a:t>Operated by the commercial corporation Chang Guang Satellite Technology Co. Ltd.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sz="1600" dirty="0"/>
              <a:t>Key payload for lunar observation: panchromatic multispectral sensor (PMS2)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sz="1600" dirty="0"/>
              <a:t>No on-board calibration device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EFD8AF-40BA-30D4-1080-49BE759C0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60" y="2761263"/>
            <a:ext cx="2087789" cy="3053670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846B727-731A-1663-F59D-410FDF62C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54761"/>
              </p:ext>
            </p:extLst>
          </p:nvPr>
        </p:nvGraphicFramePr>
        <p:xfrm>
          <a:off x="3690983" y="2853286"/>
          <a:ext cx="4594542" cy="2707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377">
                  <a:extLst>
                    <a:ext uri="{9D8B030D-6E8A-4147-A177-3AD203B41FA5}">
                      <a16:colId xmlns:a16="http://schemas.microsoft.com/office/drawing/2014/main" val="2564178189"/>
                    </a:ext>
                  </a:extLst>
                </a:gridCol>
                <a:gridCol w="2991165">
                  <a:extLst>
                    <a:ext uri="{9D8B030D-6E8A-4147-A177-3AD203B41FA5}">
                      <a16:colId xmlns:a16="http://schemas.microsoft.com/office/drawing/2014/main" val="2045231433"/>
                    </a:ext>
                  </a:extLst>
                </a:gridCol>
              </a:tblGrid>
              <a:tr h="300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kern="1200" dirty="0"/>
                        <a:t>P</a:t>
                      </a:r>
                      <a:r>
                        <a:rPr lang="en-US" altLang="zh-CN" sz="1400" kern="1200" dirty="0"/>
                        <a:t>arameter</a:t>
                      </a:r>
                      <a:endParaRPr lang="ja-JP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kern="1200" dirty="0"/>
                        <a:t>Specification</a:t>
                      </a:r>
                      <a:endParaRPr lang="ja-JP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extLst>
                  <a:ext uri="{0D108BD9-81ED-4DB2-BD59-A6C34878D82A}">
                    <a16:rowId xmlns:a16="http://schemas.microsoft.com/office/drawing/2014/main" val="2536038414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/>
                        <a:t>Launch time</a:t>
                      </a:r>
                      <a:endParaRPr lang="ja-JP" alt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/>
                        <a:t>2019.01</a:t>
                      </a:r>
                      <a:endParaRPr lang="ja-JP" alt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extLst>
                  <a:ext uri="{0D108BD9-81ED-4DB2-BD59-A6C34878D82A}">
                    <a16:rowId xmlns:a16="http://schemas.microsoft.com/office/drawing/2014/main" val="2402701944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Sensor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1" kern="1200" dirty="0"/>
                        <a:t>PMS</a:t>
                      </a:r>
                      <a:r>
                        <a:rPr lang="zh-CN" altLang="en-US" sz="1200" kern="1200" dirty="0"/>
                        <a:t>、</a:t>
                      </a:r>
                      <a:r>
                        <a:rPr lang="en-US" altLang="zh-CN" sz="1200" kern="1200" dirty="0"/>
                        <a:t>SWIR</a:t>
                      </a:r>
                      <a:r>
                        <a:rPr lang="zh-CN" altLang="en-US" sz="1200" kern="1200" dirty="0"/>
                        <a:t>、</a:t>
                      </a:r>
                      <a:r>
                        <a:rPr lang="en-US" altLang="zh-CN" sz="1200" kern="1200" dirty="0"/>
                        <a:t>MWIR</a:t>
                      </a:r>
                      <a:r>
                        <a:rPr lang="zh-CN" altLang="en-US" sz="1200" kern="1200" dirty="0"/>
                        <a:t>、</a:t>
                      </a:r>
                      <a:r>
                        <a:rPr lang="en-US" altLang="zh-CN" sz="1200" kern="1200" dirty="0"/>
                        <a:t>LWIR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extLst>
                  <a:ext uri="{0D108BD9-81ED-4DB2-BD59-A6C34878D82A}">
                    <a16:rowId xmlns:a16="http://schemas.microsoft.com/office/drawing/2014/main" val="2920863077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Orbit type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sun-synchronous orbit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extLst>
                  <a:ext uri="{0D108BD9-81ED-4DB2-BD59-A6C34878D82A}">
                    <a16:rowId xmlns:a16="http://schemas.microsoft.com/office/drawing/2014/main" val="1729167221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Mean altitude</a:t>
                      </a:r>
                    </a:p>
                  </a:txBody>
                  <a:tcPr marL="48387" marR="483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528 km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extLst>
                  <a:ext uri="{0D108BD9-81ED-4DB2-BD59-A6C34878D82A}">
                    <a16:rowId xmlns:a16="http://schemas.microsoft.com/office/drawing/2014/main" val="4034390307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Orbital period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95.2 minutes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extLst>
                  <a:ext uri="{0D108BD9-81ED-4DB2-BD59-A6C34878D82A}">
                    <a16:rowId xmlns:a16="http://schemas.microsoft.com/office/drawing/2014/main" val="1942659498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200" dirty="0"/>
                        <a:t> Inclination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97.51 degrees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extLst>
                  <a:ext uri="{0D108BD9-81ED-4DB2-BD59-A6C34878D82A}">
                    <a16:rowId xmlns:a16="http://schemas.microsoft.com/office/drawing/2014/main" val="3288415440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Local time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10</a:t>
                      </a:r>
                      <a:r>
                        <a:rPr lang="en-US" sz="1200" kern="1200" dirty="0"/>
                        <a:t>:</a:t>
                      </a:r>
                      <a:r>
                        <a:rPr lang="en-US" altLang="zh-CN" sz="1200" kern="1200" dirty="0"/>
                        <a:t>00</a:t>
                      </a:r>
                      <a:r>
                        <a:rPr lang="en-US" sz="1200" kern="1200" dirty="0"/>
                        <a:t> AM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extLst>
                  <a:ext uri="{0D108BD9-81ED-4DB2-BD59-A6C34878D82A}">
                    <a16:rowId xmlns:a16="http://schemas.microsoft.com/office/drawing/2014/main" val="4024052379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Repetition period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28</a:t>
                      </a:r>
                      <a:r>
                        <a:rPr lang="en-US" sz="1200" kern="1200" dirty="0"/>
                        <a:t> days</a:t>
                      </a:r>
                      <a:endParaRPr lang="ja-JP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7" marR="48387" marT="0" marB="0" anchor="ctr"/>
                </a:tc>
                <a:extLst>
                  <a:ext uri="{0D108BD9-81ED-4DB2-BD59-A6C34878D82A}">
                    <a16:rowId xmlns:a16="http://schemas.microsoft.com/office/drawing/2014/main" val="4139429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28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225FEF-EF24-FA68-1571-D35E4A06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JiLin1-GP02 PMS</a:t>
            </a:r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85B84DD-9ADD-74DD-5B57-9F22077BC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5289"/>
              </p:ext>
            </p:extLst>
          </p:nvPr>
        </p:nvGraphicFramePr>
        <p:xfrm>
          <a:off x="901701" y="2192510"/>
          <a:ext cx="7340599" cy="3773217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208927">
                  <a:extLst>
                    <a:ext uri="{9D8B030D-6E8A-4147-A177-3AD203B41FA5}">
                      <a16:colId xmlns:a16="http://schemas.microsoft.com/office/drawing/2014/main" val="1558380244"/>
                    </a:ext>
                  </a:extLst>
                </a:gridCol>
                <a:gridCol w="1461372">
                  <a:extLst>
                    <a:ext uri="{9D8B030D-6E8A-4147-A177-3AD203B41FA5}">
                      <a16:colId xmlns:a16="http://schemas.microsoft.com/office/drawing/2014/main" val="3066796479"/>
                    </a:ext>
                  </a:extLst>
                </a:gridCol>
                <a:gridCol w="1835150">
                  <a:extLst>
                    <a:ext uri="{9D8B030D-6E8A-4147-A177-3AD203B41FA5}">
                      <a16:colId xmlns:a16="http://schemas.microsoft.com/office/drawing/2014/main" val="1560840689"/>
                    </a:ext>
                  </a:extLst>
                </a:gridCol>
                <a:gridCol w="1835150">
                  <a:extLst>
                    <a:ext uri="{9D8B030D-6E8A-4147-A177-3AD203B41FA5}">
                      <a16:colId xmlns:a16="http://schemas.microsoft.com/office/drawing/2014/main" val="4072141514"/>
                    </a:ext>
                  </a:extLst>
                </a:gridCol>
              </a:tblGrid>
              <a:tr h="365621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b="1" kern="100" dirty="0">
                          <a:effectLst/>
                        </a:rPr>
                        <a:t>Parameter</a:t>
                      </a:r>
                      <a:endParaRPr lang="zh-CN" altLang="zh-CN" sz="14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altLang="zh-CN" sz="1400" b="1" kern="100" dirty="0">
                          <a:effectLst/>
                        </a:rPr>
                        <a:t>Specification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sz="14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sz="14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41986489"/>
                  </a:ext>
                </a:extLst>
              </a:tr>
              <a:tr h="16641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0" kern="100" dirty="0">
                          <a:effectLst/>
                        </a:rPr>
                        <a:t>Central wavelength</a:t>
                      </a:r>
                      <a:r>
                        <a:rPr lang="en-US" altLang="zh-CN" sz="1400" b="0" kern="100" dirty="0">
                          <a:effectLst/>
                        </a:rPr>
                        <a:t>  (nm)</a:t>
                      </a:r>
                      <a:endParaRPr lang="zh-CN" altLang="zh-CN" sz="14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B0: 624.08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B1: 415.21</a:t>
                      </a:r>
                      <a:endParaRPr lang="zh-CN" altLang="zh-CN" sz="1400" b="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B2: 444.69</a:t>
                      </a:r>
                      <a:endParaRPr lang="zh-CN" altLang="zh-CN" sz="1400" b="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B3: 483.36</a:t>
                      </a:r>
                      <a:endParaRPr lang="zh-CN" altLang="zh-CN" sz="1400" b="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B4: 559.61</a:t>
                      </a:r>
                      <a:endParaRPr lang="zh-CN" altLang="zh-CN" sz="1400" b="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B5: 656.75</a:t>
                      </a:r>
                      <a:endParaRPr lang="zh-CN" altLang="zh-CN" sz="1400" b="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B6: 836.14</a:t>
                      </a:r>
                      <a:endParaRPr lang="zh-CN" altLang="zh-CN" sz="14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B7: </a:t>
                      </a:r>
                      <a:r>
                        <a:rPr lang="en-US" altLang="zh-CN" sz="1400" b="0" kern="100" dirty="0">
                          <a:effectLst/>
                        </a:rPr>
                        <a:t>487.41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B8: </a:t>
                      </a:r>
                      <a:r>
                        <a:rPr lang="en-US" altLang="zh-CN" sz="1400" b="0" kern="100" dirty="0">
                          <a:effectLst/>
                        </a:rPr>
                        <a:t>619.41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B9: </a:t>
                      </a:r>
                      <a:r>
                        <a:rPr lang="en-US" altLang="zh-CN" sz="1400" b="0" kern="100" dirty="0">
                          <a:effectLst/>
                        </a:rPr>
                        <a:t>660.75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B10: </a:t>
                      </a:r>
                      <a:r>
                        <a:rPr lang="en-US" altLang="zh-CN" sz="1400" b="0" kern="100" dirty="0">
                          <a:effectLst/>
                        </a:rPr>
                        <a:t>705.46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B11: </a:t>
                      </a:r>
                      <a:r>
                        <a:rPr lang="en-US" altLang="zh-CN" sz="1400" b="0" kern="100" dirty="0">
                          <a:effectLst/>
                        </a:rPr>
                        <a:t>742.51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B12: </a:t>
                      </a:r>
                      <a:r>
                        <a:rPr lang="en-US" altLang="zh-CN" sz="1400" b="0" kern="100" dirty="0">
                          <a:effectLst/>
                        </a:rPr>
                        <a:t>784.49</a:t>
                      </a:r>
                      <a:endParaRPr lang="zh-CN" altLang="zh-CN" sz="14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B13: </a:t>
                      </a:r>
                      <a:r>
                        <a:rPr lang="en-US" altLang="zh-CN" sz="1400" b="0" kern="100" dirty="0">
                          <a:effectLst/>
                        </a:rPr>
                        <a:t>863.44</a:t>
                      </a:r>
                    </a:p>
                    <a:p>
                      <a:pPr algn="ctr"/>
                      <a:r>
                        <a:rPr lang="en-US" sz="1400" b="0" kern="100" dirty="0">
                          <a:effectLst/>
                        </a:rPr>
                        <a:t>B14: </a:t>
                      </a:r>
                      <a:r>
                        <a:rPr lang="en-US" altLang="zh-CN" sz="1400" b="0" kern="100" dirty="0">
                          <a:effectLst/>
                        </a:rPr>
                        <a:t>664.46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B15: </a:t>
                      </a:r>
                      <a:r>
                        <a:rPr lang="en-US" altLang="zh-CN" sz="1400" b="0" kern="100" dirty="0">
                          <a:effectLst/>
                        </a:rPr>
                        <a:t>681.94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B16: </a:t>
                      </a:r>
                      <a:r>
                        <a:rPr lang="en-US" altLang="zh-CN" sz="1400" b="0" kern="100" dirty="0">
                          <a:effectLst/>
                        </a:rPr>
                        <a:t>754.51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B17: </a:t>
                      </a:r>
                      <a:r>
                        <a:rPr lang="en-US" altLang="zh-CN" sz="1400" b="0" kern="100" dirty="0">
                          <a:effectLst/>
                        </a:rPr>
                        <a:t>758.87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effectLst/>
                        </a:rPr>
                        <a:t>B18: </a:t>
                      </a:r>
                      <a:r>
                        <a:rPr lang="en-US" altLang="zh-CN" sz="1400" b="0" kern="100" dirty="0">
                          <a:effectLst/>
                        </a:rPr>
                        <a:t>941.43</a:t>
                      </a:r>
                    </a:p>
                    <a:p>
                      <a:pPr algn="ctr"/>
                      <a:r>
                        <a:rPr lang="en-US" sz="1400" b="0" kern="100" dirty="0">
                          <a:effectLst/>
                        </a:rPr>
                        <a:t>B19: </a:t>
                      </a:r>
                      <a:r>
                        <a:rPr lang="en-US" altLang="zh-CN" sz="1400" b="0" kern="100" dirty="0">
                          <a:effectLst/>
                        </a:rPr>
                        <a:t>1013.97</a:t>
                      </a:r>
                      <a:endParaRPr lang="zh-CN" altLang="en-US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5865698"/>
                  </a:ext>
                </a:extLst>
              </a:tr>
              <a:tr h="4059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</a:rPr>
                        <a:t>IPOV (</a:t>
                      </a:r>
                      <a:r>
                        <a:rPr lang="el-GR" altLang="zh-CN" sz="1400" b="0" kern="100" dirty="0">
                          <a:effectLst/>
                        </a:rPr>
                        <a:t>μ</a:t>
                      </a:r>
                      <a:r>
                        <a:rPr lang="en-US" altLang="zh-CN" sz="1400" b="0" kern="100" dirty="0">
                          <a:effectLst/>
                        </a:rPr>
                        <a:t>rad)</a:t>
                      </a:r>
                      <a:endParaRPr lang="zh-CN" altLang="zh-CN" sz="14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9.23</a:t>
                      </a:r>
                      <a:endParaRPr lang="en-US" altLang="zh-CN" sz="14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</a:rPr>
                        <a:t>18.46</a:t>
                      </a:r>
                      <a:endParaRPr lang="en-US" altLang="zh-CN" sz="14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</a:rPr>
                        <a:t>36.92</a:t>
                      </a:r>
                      <a:endParaRPr lang="en-US" altLang="zh-CN" sz="14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4179973"/>
                  </a:ext>
                </a:extLst>
              </a:tr>
              <a:tr h="431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0" kern="100" dirty="0">
                          <a:effectLst/>
                        </a:rPr>
                        <a:t>Ground resolution </a:t>
                      </a:r>
                      <a:r>
                        <a:rPr lang="en-US" altLang="zh-CN" sz="1400" b="0" kern="100" dirty="0">
                          <a:effectLst/>
                        </a:rPr>
                        <a:t>(m)</a:t>
                      </a:r>
                      <a:endParaRPr lang="zh-CN" altLang="en-US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</a:rPr>
                        <a:t>5</a:t>
                      </a:r>
                      <a:endParaRPr lang="en-US" sz="14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</a:rPr>
                        <a:t> 10</a:t>
                      </a:r>
                      <a:endParaRPr lang="zh-CN" altLang="en-US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</a:rPr>
                        <a:t>20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491383"/>
                  </a:ext>
                </a:extLst>
              </a:tr>
              <a:tr h="431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A/D conversion bits</a:t>
                      </a:r>
                      <a:endParaRPr lang="zh-CN" altLang="zh-CN" sz="1400" b="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</a:rPr>
                        <a:t>12</a:t>
                      </a:r>
                      <a:endParaRPr lang="en-US" sz="14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</a:rPr>
                        <a:t>14</a:t>
                      </a:r>
                      <a:endParaRPr lang="zh-CN" altLang="en-US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</a:rPr>
                        <a:t>16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620692"/>
                  </a:ext>
                </a:extLst>
              </a:tr>
              <a:tr h="4754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resolution on the Moon </a:t>
                      </a:r>
                      <a:r>
                        <a:rPr lang="en-GB" altLang="zh-CN" sz="14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(km)</a:t>
                      </a:r>
                      <a:endParaRPr lang="en-GB" altLang="zh-CN" sz="14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~3.5 (~1000 pixel for moon)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~7</a:t>
                      </a:r>
                      <a:endParaRPr lang="zh-CN" altLang="en-US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~14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8071865"/>
                  </a:ext>
                </a:extLst>
              </a:tr>
            </a:tbl>
          </a:graphicData>
        </a:graphic>
      </p:graphicFrame>
      <p:sp>
        <p:nvSpPr>
          <p:cNvPr id="27" name="文本框 26">
            <a:extLst>
              <a:ext uri="{FF2B5EF4-FFF2-40B4-BE49-F238E27FC236}">
                <a16:creationId xmlns:a16="http://schemas.microsoft.com/office/drawing/2014/main" id="{E70D062B-3838-A4C4-90D2-FD3D037EA154}"/>
              </a:ext>
            </a:extLst>
          </p:cNvPr>
          <p:cNvSpPr txBox="1"/>
          <p:nvPr/>
        </p:nvSpPr>
        <p:spPr>
          <a:xfrm>
            <a:off x="367020" y="860356"/>
            <a:ext cx="8319780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285750">
              <a:spcAft>
                <a:spcPts val="8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Panchromatic and multispectral imager (PMS)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sz="1600" dirty="0"/>
              <a:t>Multi-band imager with </a:t>
            </a:r>
            <a:r>
              <a:rPr lang="en-US" altLang="zh-CN" sz="1600" u="sng" dirty="0"/>
              <a:t>19 spectral bands (415 -1014 nm)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sz="1600" dirty="0"/>
              <a:t>Observing the target at three resolutions, and </a:t>
            </a:r>
            <a:r>
              <a:rPr lang="en-US" altLang="zh-CN" sz="1600" u="sng" dirty="0"/>
              <a:t>rational polynomial coefficients (RPCs) </a:t>
            </a:r>
            <a:r>
              <a:rPr lang="en-US" altLang="zh-CN" sz="1600" dirty="0"/>
              <a:t>are used to describe the ground-to-image relationship</a:t>
            </a:r>
          </a:p>
        </p:txBody>
      </p:sp>
    </p:spTree>
    <p:extLst>
      <p:ext uri="{BB962C8B-B14F-4D97-AF65-F5344CB8AC3E}">
        <p14:creationId xmlns:p14="http://schemas.microsoft.com/office/powerpoint/2010/main" val="299772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30B963-774F-3AED-78F0-885EF97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PMS lunar observations 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58C273-4E97-7565-5709-DD0C71A04135}"/>
              </a:ext>
            </a:extLst>
          </p:cNvPr>
          <p:cNvSpPr txBox="1"/>
          <p:nvPr/>
        </p:nvSpPr>
        <p:spPr>
          <a:xfrm>
            <a:off x="365590" y="1057569"/>
            <a:ext cx="5506890" cy="2026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8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Specially designed payload imaging parameters</a:t>
            </a:r>
          </a:p>
          <a:p>
            <a:pPr marL="612000" lvl="1" indent="-28575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altLang="zh-CN" sz="1600" dirty="0"/>
              <a:t>Regular lunar observations for PMS2 begin in November 2019 (over the Pacific Ocean in the ascending ground shadow region)</a:t>
            </a:r>
          </a:p>
          <a:p>
            <a:pPr marL="612000" lvl="1" indent="-285750">
              <a:buFont typeface="Calibri" panose="020F0502020204030204" pitchFamily="34" charset="0"/>
              <a:buChar char="–"/>
            </a:pPr>
            <a:r>
              <a:rPr lang="en-US" altLang="zh-CN" sz="1600" dirty="0"/>
              <a:t>JL1GP02 Moon-sweeping mission was customized to capture the lunar disk directly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73141A-71B8-AE16-47F0-62DA50B20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3648"/>
            <a:ext cx="2528980" cy="17938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49B32AC-CA74-CB5F-615E-56E6D9EED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861" y="3746552"/>
            <a:ext cx="1908000" cy="1908000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596021A0-A86B-7037-C725-AA89BC819B7B}"/>
              </a:ext>
            </a:extLst>
          </p:cNvPr>
          <p:cNvSpPr/>
          <p:nvPr/>
        </p:nvSpPr>
        <p:spPr>
          <a:xfrm>
            <a:off x="2595368" y="4411641"/>
            <a:ext cx="423330" cy="481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A1215FF-E9F0-D735-88D9-5289B062BBE3}"/>
              </a:ext>
            </a:extLst>
          </p:cNvPr>
          <p:cNvGrpSpPr/>
          <p:nvPr/>
        </p:nvGrpSpPr>
        <p:grpSpPr>
          <a:xfrm>
            <a:off x="5682645" y="1420494"/>
            <a:ext cx="3427709" cy="1120755"/>
            <a:chOff x="1398896" y="5177676"/>
            <a:chExt cx="3427709" cy="112075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E6846DA-D5E3-6AE8-364F-50A9085EE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8807" y="5177676"/>
              <a:ext cx="2234114" cy="746796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7034D933-BAD3-7BA2-64B5-72C6350E141A}"/>
                </a:ext>
              </a:extLst>
            </p:cNvPr>
            <p:cNvGrpSpPr/>
            <p:nvPr/>
          </p:nvGrpSpPr>
          <p:grpSpPr>
            <a:xfrm>
              <a:off x="1398896" y="5929099"/>
              <a:ext cx="3427709" cy="369332"/>
              <a:chOff x="969666" y="5920409"/>
              <a:chExt cx="3427709" cy="369332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B732ED-4E87-CA6C-0956-B1BA722E1DDC}"/>
                  </a:ext>
                </a:extLst>
              </p:cNvPr>
              <p:cNvSpPr txBox="1"/>
              <p:nvPr/>
            </p:nvSpPr>
            <p:spPr>
              <a:xfrm>
                <a:off x="981076" y="5939459"/>
                <a:ext cx="34162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26250" lvl="1"/>
                <a:r>
                  <a:rPr lang="en-US" altLang="zh-CN" sz="1600" dirty="0"/>
                  <a:t>maneuver angular velocity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428F7263-C029-279A-F06A-7E13EF43892C}"/>
                      </a:ext>
                    </a:extLst>
                  </p:cNvPr>
                  <p:cNvSpPr txBox="1"/>
                  <p:nvPr/>
                </p:nvSpPr>
                <p:spPr>
                  <a:xfrm>
                    <a:off x="969666" y="5920409"/>
                    <a:ext cx="391843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a14:m>
                    <a:r>
                      <a:rPr lang="en-US" altLang="zh-CN" dirty="0"/>
                      <a:t>:</a:t>
                    </a:r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428F7263-C029-279A-F06A-7E13EF4389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9666" y="5920409"/>
                    <a:ext cx="39184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8197" r="-29688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D6BF07A8-0063-D4CE-6756-66F5AAC5B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743" y="3640072"/>
            <a:ext cx="3457611" cy="2161007"/>
          </a:xfrm>
          <a:prstGeom prst="rect">
            <a:avLst/>
          </a:prstGeom>
        </p:spPr>
      </p:pic>
      <p:sp>
        <p:nvSpPr>
          <p:cNvPr id="13" name="箭头: 右 12">
            <a:extLst>
              <a:ext uri="{FF2B5EF4-FFF2-40B4-BE49-F238E27FC236}">
                <a16:creationId xmlns:a16="http://schemas.microsoft.com/office/drawing/2014/main" id="{6E87EB48-736B-B82F-CF98-45734BB418EE}"/>
              </a:ext>
            </a:extLst>
          </p:cNvPr>
          <p:cNvSpPr/>
          <p:nvPr/>
        </p:nvSpPr>
        <p:spPr>
          <a:xfrm>
            <a:off x="5169387" y="4459555"/>
            <a:ext cx="423330" cy="481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88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9EC70E-6AD2-5A45-C393-636C488E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PMS lunar observations </a:t>
            </a:r>
            <a:endParaRPr lang="zh-CN" altLang="en-US" dirty="0"/>
          </a:p>
        </p:txBody>
      </p:sp>
      <p:pic>
        <p:nvPicPr>
          <p:cNvPr id="7" name="20220719_212756">
            <a:hlinkClick r:id="" action="ppaction://media"/>
            <a:extLst>
              <a:ext uri="{FF2B5EF4-FFF2-40B4-BE49-F238E27FC236}">
                <a16:creationId xmlns:a16="http://schemas.microsoft.com/office/drawing/2014/main" id="{AFB585A4-4835-79AC-B9DF-DDFF882549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853" y="1944201"/>
            <a:ext cx="1957266" cy="2984029"/>
          </a:xfrm>
          <a:prstGeom prst="rect">
            <a:avLst/>
          </a:prstGeom>
        </p:spPr>
      </p:pic>
      <p:pic>
        <p:nvPicPr>
          <p:cNvPr id="8" name="20220719_213048">
            <a:hlinkClick r:id="" action="ppaction://media"/>
            <a:extLst>
              <a:ext uri="{FF2B5EF4-FFF2-40B4-BE49-F238E27FC236}">
                <a16:creationId xmlns:a16="http://schemas.microsoft.com/office/drawing/2014/main" id="{7091053B-458C-B29A-9107-89B5289027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03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9936" y="1944201"/>
            <a:ext cx="1939976" cy="2957668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BD60650B-4666-2B92-AF20-5B825E0D2FFB}"/>
              </a:ext>
            </a:extLst>
          </p:cNvPr>
          <p:cNvGrpSpPr>
            <a:grpSpLocks noChangeAspect="1"/>
          </p:cNvGrpSpPr>
          <p:nvPr/>
        </p:nvGrpSpPr>
        <p:grpSpPr>
          <a:xfrm>
            <a:off x="4780643" y="1727426"/>
            <a:ext cx="4048236" cy="3402046"/>
            <a:chOff x="3975961" y="1570009"/>
            <a:chExt cx="5024586" cy="4222548"/>
          </a:xfrm>
        </p:grpSpPr>
        <p:pic>
          <p:nvPicPr>
            <p:cNvPr id="32" name="图片 31" descr="黑暗里有星球&#10;&#10;描述已自动生成">
              <a:extLst>
                <a:ext uri="{FF2B5EF4-FFF2-40B4-BE49-F238E27FC236}">
                  <a16:creationId xmlns:a16="http://schemas.microsoft.com/office/drawing/2014/main" id="{49430D16-EEB6-7743-42DE-4A70F1F9F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961" y="1570009"/>
              <a:ext cx="1260000" cy="1331041"/>
            </a:xfrm>
            <a:prstGeom prst="rect">
              <a:avLst/>
            </a:prstGeom>
          </p:spPr>
        </p:pic>
        <p:pic>
          <p:nvPicPr>
            <p:cNvPr id="34" name="图片 33" descr="黑暗里有星球&#10;&#10;描述已自动生成">
              <a:extLst>
                <a:ext uri="{FF2B5EF4-FFF2-40B4-BE49-F238E27FC236}">
                  <a16:creationId xmlns:a16="http://schemas.microsoft.com/office/drawing/2014/main" id="{02FB3C6B-826E-7492-5575-799AFA2E2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961" y="1573144"/>
              <a:ext cx="1260000" cy="1328960"/>
            </a:xfrm>
            <a:prstGeom prst="rect">
              <a:avLst/>
            </a:prstGeom>
          </p:spPr>
        </p:pic>
        <p:pic>
          <p:nvPicPr>
            <p:cNvPr id="36" name="图片 35" descr="黑暗里有星球&#10;&#10;描述已自动生成">
              <a:extLst>
                <a:ext uri="{FF2B5EF4-FFF2-40B4-BE49-F238E27FC236}">
                  <a16:creationId xmlns:a16="http://schemas.microsoft.com/office/drawing/2014/main" id="{823643EA-D24F-6436-1F2C-A3C650841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254" y="1578014"/>
              <a:ext cx="1260000" cy="1326885"/>
            </a:xfrm>
            <a:prstGeom prst="rect">
              <a:avLst/>
            </a:prstGeom>
          </p:spPr>
        </p:pic>
        <p:pic>
          <p:nvPicPr>
            <p:cNvPr id="38" name="图片 37" descr="黑暗里有星球&#10;&#10;描述已自动生成">
              <a:extLst>
                <a:ext uri="{FF2B5EF4-FFF2-40B4-BE49-F238E27FC236}">
                  <a16:creationId xmlns:a16="http://schemas.microsoft.com/office/drawing/2014/main" id="{59F01593-9220-FB30-E7CC-EF9E0DD9E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547" y="1574322"/>
              <a:ext cx="1260000" cy="1328960"/>
            </a:xfrm>
            <a:prstGeom prst="rect">
              <a:avLst/>
            </a:prstGeom>
          </p:spPr>
        </p:pic>
        <p:pic>
          <p:nvPicPr>
            <p:cNvPr id="40" name="图片 39" descr="黑暗里有星球&#10;&#10;描述已自动生成">
              <a:extLst>
                <a:ext uri="{FF2B5EF4-FFF2-40B4-BE49-F238E27FC236}">
                  <a16:creationId xmlns:a16="http://schemas.microsoft.com/office/drawing/2014/main" id="{A941494D-3C62-1E4F-4362-47554CF34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961" y="3007942"/>
              <a:ext cx="1260000" cy="1331041"/>
            </a:xfrm>
            <a:prstGeom prst="rect">
              <a:avLst/>
            </a:prstGeom>
          </p:spPr>
        </p:pic>
        <p:pic>
          <p:nvPicPr>
            <p:cNvPr id="42" name="图片 41" descr="图片包含 室内, 照片, 桌子, 苹果&#10;&#10;描述已自动生成">
              <a:extLst>
                <a:ext uri="{FF2B5EF4-FFF2-40B4-BE49-F238E27FC236}">
                  <a16:creationId xmlns:a16="http://schemas.microsoft.com/office/drawing/2014/main" id="{03E0A332-F2EA-CD5D-EDF3-04BEC17AC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961" y="3005304"/>
              <a:ext cx="1260000" cy="1331041"/>
            </a:xfrm>
            <a:prstGeom prst="rect">
              <a:avLst/>
            </a:prstGeom>
          </p:spPr>
        </p:pic>
        <p:pic>
          <p:nvPicPr>
            <p:cNvPr id="44" name="图片 43" descr="黑暗里有星球&#10;&#10;描述已自动生成">
              <a:extLst>
                <a:ext uri="{FF2B5EF4-FFF2-40B4-BE49-F238E27FC236}">
                  <a16:creationId xmlns:a16="http://schemas.microsoft.com/office/drawing/2014/main" id="{294C6A47-A0B7-AC34-B236-F0DEEFF90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254" y="3003757"/>
              <a:ext cx="1260000" cy="1334176"/>
            </a:xfrm>
            <a:prstGeom prst="rect">
              <a:avLst/>
            </a:prstGeom>
          </p:spPr>
        </p:pic>
        <p:pic>
          <p:nvPicPr>
            <p:cNvPr id="46" name="图片 45" descr="黑暗里有星球&#10;&#10;描述已自动生成">
              <a:extLst>
                <a:ext uri="{FF2B5EF4-FFF2-40B4-BE49-F238E27FC236}">
                  <a16:creationId xmlns:a16="http://schemas.microsoft.com/office/drawing/2014/main" id="{49B8E5F3-CE1D-CA7A-B18F-DCC82ABFF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547" y="3003086"/>
              <a:ext cx="1260000" cy="1336273"/>
            </a:xfrm>
            <a:prstGeom prst="rect">
              <a:avLst/>
            </a:prstGeom>
          </p:spPr>
        </p:pic>
        <p:pic>
          <p:nvPicPr>
            <p:cNvPr id="48" name="图片 47" descr="图片包含 室内, 照片, 监控, 桌子&#10;&#10;描述已自动生成">
              <a:extLst>
                <a:ext uri="{FF2B5EF4-FFF2-40B4-BE49-F238E27FC236}">
                  <a16:creationId xmlns:a16="http://schemas.microsoft.com/office/drawing/2014/main" id="{54AE9A91-B080-1AA5-36AC-A863E0441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961" y="4458381"/>
              <a:ext cx="1260000" cy="1334176"/>
            </a:xfrm>
            <a:prstGeom prst="rect">
              <a:avLst/>
            </a:prstGeom>
          </p:spPr>
        </p:pic>
        <p:pic>
          <p:nvPicPr>
            <p:cNvPr id="50" name="图片 49" descr="黑暗里有星球&#10;&#10;描述已自动生成">
              <a:extLst>
                <a:ext uri="{FF2B5EF4-FFF2-40B4-BE49-F238E27FC236}">
                  <a16:creationId xmlns:a16="http://schemas.microsoft.com/office/drawing/2014/main" id="{2FD3723E-F938-BC91-81EB-B4C5ACAA1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961" y="4458381"/>
              <a:ext cx="1260000" cy="1331041"/>
            </a:xfrm>
            <a:prstGeom prst="rect">
              <a:avLst/>
            </a:prstGeom>
          </p:spPr>
        </p:pic>
        <p:pic>
          <p:nvPicPr>
            <p:cNvPr id="52" name="图片 51" descr="黑暗里有星球&#10;&#10;描述已自动生成">
              <a:extLst>
                <a:ext uri="{FF2B5EF4-FFF2-40B4-BE49-F238E27FC236}">
                  <a16:creationId xmlns:a16="http://schemas.microsoft.com/office/drawing/2014/main" id="{6F298D6F-E924-4355-E8F9-A421CB869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254" y="4458381"/>
              <a:ext cx="1260000" cy="1331041"/>
            </a:xfrm>
            <a:prstGeom prst="rect">
              <a:avLst/>
            </a:prstGeom>
          </p:spPr>
        </p:pic>
        <p:pic>
          <p:nvPicPr>
            <p:cNvPr id="54" name="图片 53" descr="黑暗里有星球&#10;&#10;描述已自动生成">
              <a:extLst>
                <a:ext uri="{FF2B5EF4-FFF2-40B4-BE49-F238E27FC236}">
                  <a16:creationId xmlns:a16="http://schemas.microsoft.com/office/drawing/2014/main" id="{2536976A-45E3-08C3-0930-D23AF4EF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547" y="4458382"/>
              <a:ext cx="1260000" cy="1331041"/>
            </a:xfrm>
            <a:prstGeom prst="rect">
              <a:avLst/>
            </a:prstGeom>
          </p:spPr>
        </p:pic>
      </p:grpSp>
      <p:sp>
        <p:nvSpPr>
          <p:cNvPr id="56" name="矩形 7">
            <a:extLst>
              <a:ext uri="{FF2B5EF4-FFF2-40B4-BE49-F238E27FC236}">
                <a16:creationId xmlns:a16="http://schemas.microsoft.com/office/drawing/2014/main" id="{9BF2EBAE-4BE5-BC82-DEE6-E7DAF08C2863}"/>
              </a:ext>
            </a:extLst>
          </p:cNvPr>
          <p:cNvSpPr/>
          <p:nvPr/>
        </p:nvSpPr>
        <p:spPr>
          <a:xfrm>
            <a:off x="4459368" y="1037790"/>
            <a:ext cx="451090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fontAlgn="ctr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JILIN-1 GP02 PMS2/B4 lunar image (559.61nm) September 2020</a:t>
            </a:r>
            <a:endParaRPr lang="en-US" altLang="zh-CN" sz="1800" b="1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矩形 7">
            <a:extLst>
              <a:ext uri="{FF2B5EF4-FFF2-40B4-BE49-F238E27FC236}">
                <a16:creationId xmlns:a16="http://schemas.microsoft.com/office/drawing/2014/main" id="{F42C0717-DEF9-A584-8ED3-236CE34BE673}"/>
              </a:ext>
            </a:extLst>
          </p:cNvPr>
          <p:cNvSpPr/>
          <p:nvPr/>
        </p:nvSpPr>
        <p:spPr>
          <a:xfrm>
            <a:off x="1181091" y="1484066"/>
            <a:ext cx="259680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fontAlgn="ctr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STK simulation </a:t>
            </a:r>
            <a:endParaRPr lang="en-US" altLang="zh-CN" sz="2000" b="1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2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F697A0-41F1-7E48-FD4B-754FF64A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Lunar observation applications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31B74D-BFC7-826C-EBDA-7E09DA07FC93}"/>
              </a:ext>
            </a:extLst>
          </p:cNvPr>
          <p:cNvSpPr txBox="1"/>
          <p:nvPr/>
        </p:nvSpPr>
        <p:spPr>
          <a:xfrm>
            <a:off x="523874" y="1145163"/>
            <a:ext cx="7991475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Geographic (selenographic) position determination</a:t>
            </a:r>
            <a:endParaRPr lang="en-US" altLang="zh-CN" sz="2000" dirty="0"/>
          </a:p>
          <a:p>
            <a:pPr marL="612000" lvl="1" indent="-285750">
              <a:lnSpc>
                <a:spcPct val="90000"/>
              </a:lnSpc>
              <a:spcAft>
                <a:spcPts val="800"/>
              </a:spcAft>
              <a:buFont typeface="Calibri" panose="020F0502020204030204" pitchFamily="34" charset="0"/>
              <a:buChar char="–"/>
            </a:pPr>
            <a:r>
              <a:rPr lang="en-US" altLang="zh-CN" sz="2000" dirty="0"/>
              <a:t>For JiLin-1 GP02 PMS lunar observation</a:t>
            </a:r>
          </a:p>
          <a:p>
            <a:pPr marL="612000" lvl="1" indent="-28575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altLang="zh-CN" sz="2000" dirty="0"/>
              <a:t>Expandable to observations on other platforms</a:t>
            </a:r>
          </a:p>
          <a:p>
            <a:pPr marL="285750" lvl="1" indent="-285750">
              <a:spcBef>
                <a:spcPts val="12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Radiometric calibration</a:t>
            </a:r>
            <a:endParaRPr lang="en-US" altLang="zh-CN" sz="2000" dirty="0"/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Informed machine learning for lunar reflectance simulation</a:t>
            </a:r>
          </a:p>
        </p:txBody>
      </p:sp>
    </p:spTree>
    <p:extLst>
      <p:ext uri="{BB962C8B-B14F-4D97-AF65-F5344CB8AC3E}">
        <p14:creationId xmlns:p14="http://schemas.microsoft.com/office/powerpoint/2010/main" val="3541399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AA01CA-C4B0-08EF-F0C5-E3EC89437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Geolocation of lunar observations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8D2B7C-A01B-B8F1-38E0-73F60727E892}"/>
              </a:ext>
            </a:extLst>
          </p:cNvPr>
          <p:cNvSpPr txBox="1"/>
          <p:nvPr/>
        </p:nvSpPr>
        <p:spPr>
          <a:xfrm>
            <a:off x="203590" y="1444169"/>
            <a:ext cx="32325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Interior Orientation Model:</a:t>
            </a:r>
            <a:endParaRPr lang="zh-CN" altLang="en-US" sz="16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3F3747-6EDB-A672-0D8E-C2D72BCA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84" y="3936861"/>
            <a:ext cx="3977748" cy="177514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F69D92E-D758-1298-C9D4-7A863E3F184B}"/>
              </a:ext>
            </a:extLst>
          </p:cNvPr>
          <p:cNvSpPr txBox="1"/>
          <p:nvPr/>
        </p:nvSpPr>
        <p:spPr>
          <a:xfrm>
            <a:off x="257781" y="2847321"/>
            <a:ext cx="27377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Rigorous Sensor Model</a:t>
            </a:r>
            <a:r>
              <a:rPr lang="en-US" altLang="zh-CN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6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FB9F280-3BCC-22B4-9489-FB03BD2C9C45}"/>
              </a:ext>
            </a:extLst>
          </p:cNvPr>
          <p:cNvSpPr txBox="1"/>
          <p:nvPr/>
        </p:nvSpPr>
        <p:spPr>
          <a:xfrm>
            <a:off x="3188754" y="821786"/>
            <a:ext cx="4462349" cy="338554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dirty="0"/>
              <a:t>Line-of-sight vector in camera coordinate system</a:t>
            </a:r>
            <a:endParaRPr lang="zh-CN" altLang="en-US" sz="1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3A1A2F0-291B-772D-B60F-94B3063D2750}"/>
              </a:ext>
            </a:extLst>
          </p:cNvPr>
          <p:cNvSpPr txBox="1"/>
          <p:nvPr/>
        </p:nvSpPr>
        <p:spPr>
          <a:xfrm>
            <a:off x="3188754" y="2019429"/>
            <a:ext cx="5326596" cy="584775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altLang="zh-CN" sz="1600" dirty="0"/>
              <a:t>Mean-Earth/mean-rotation system </a:t>
            </a:r>
            <a:r>
              <a:rPr lang="en-US" altLang="zh-CN" sz="1600" dirty="0"/>
              <a:t>(most lunar cartographic products refer to the </a:t>
            </a:r>
            <a:r>
              <a:rPr lang="en-US" altLang="zh-CN" sz="1600" b="1" dirty="0"/>
              <a:t>MER frame </a:t>
            </a:r>
            <a:r>
              <a:rPr lang="en-US" altLang="zh-CN" sz="1600" dirty="0"/>
              <a:t>not principal axis (PA) frame )</a:t>
            </a:r>
            <a:r>
              <a:rPr lang="en-GB" altLang="zh-CN" sz="1600" dirty="0"/>
              <a:t> </a:t>
            </a:r>
            <a:endParaRPr lang="zh-CN" altLang="en-US" sz="1600" dirty="0"/>
          </a:p>
        </p:txBody>
      </p:sp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50DAA34A-DC0B-9A5F-7E67-745E59D8F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053126"/>
              </p:ext>
            </p:extLst>
          </p:nvPr>
        </p:nvGraphicFramePr>
        <p:xfrm>
          <a:off x="3364357" y="2596504"/>
          <a:ext cx="4622062" cy="92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59100" imgH="596900" progId="Equation.DSMT4">
                  <p:embed/>
                </p:oleObj>
              </mc:Choice>
              <mc:Fallback>
                <p:oleObj name="Equation" r:id="rId3" imgW="2959100" imgH="5969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4357" y="2596504"/>
                        <a:ext cx="4622062" cy="921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F8EC8653-0E0E-AF6C-4258-AD6E1AF35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325967"/>
              </p:ext>
            </p:extLst>
          </p:nvPr>
        </p:nvGraphicFramePr>
        <p:xfrm>
          <a:off x="3373684" y="1234203"/>
          <a:ext cx="1482206" cy="71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93800" imgH="571500" progId="Equation.DSMT4">
                  <p:embed/>
                </p:oleObj>
              </mc:Choice>
              <mc:Fallback>
                <p:oleObj name="Equation" r:id="rId5" imgW="1193800" imgH="571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3684" y="1234203"/>
                        <a:ext cx="1482206" cy="7114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3E16F9AE-D6C5-F255-3685-8BF9CD5B90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514905"/>
              </p:ext>
            </p:extLst>
          </p:nvPr>
        </p:nvGraphicFramePr>
        <p:xfrm>
          <a:off x="5955248" y="1196627"/>
          <a:ext cx="947192" cy="772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36600" imgH="596900" progId="Equation.DSMT4">
                  <p:embed/>
                </p:oleObj>
              </mc:Choice>
              <mc:Fallback>
                <p:oleObj name="Equation" r:id="rId7" imgW="736600" imgH="5969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5248" y="1196627"/>
                        <a:ext cx="947192" cy="7727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1EEFA531-F1E2-4783-4752-BA8F38EB34EB}"/>
              </a:ext>
            </a:extLst>
          </p:cNvPr>
          <p:cNvSpPr txBox="1"/>
          <p:nvPr/>
        </p:nvSpPr>
        <p:spPr>
          <a:xfrm>
            <a:off x="159729" y="5863296"/>
            <a:ext cx="871976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Z.H. Jing, X.Q. Hu, S. Li, H.B. Pan. Geolocation of Lunar Observations with JiLin-1 High-resolution Optical Sensor. IEEE TGRS, 2023</a:t>
            </a:r>
            <a:endParaRPr lang="zh-CN" alt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1DED5FB-1568-8B13-CD87-9A3C55B892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8336" y="3848877"/>
            <a:ext cx="2454104" cy="19643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53BDBDA-4E60-8D90-41DB-F65B02F234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7321" y="3828581"/>
            <a:ext cx="1518029" cy="1997738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D11939AB-9E9A-0B6B-E12C-A0A8B3921577}"/>
              </a:ext>
            </a:extLst>
          </p:cNvPr>
          <p:cNvSpPr txBox="1"/>
          <p:nvPr/>
        </p:nvSpPr>
        <p:spPr>
          <a:xfrm>
            <a:off x="871621" y="5608210"/>
            <a:ext cx="2454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/>
              <a:t>PMS2 observation geometry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00AC3F8-29E8-6062-C2C6-FE695618969E}"/>
              </a:ext>
            </a:extLst>
          </p:cNvPr>
          <p:cNvSpPr txBox="1"/>
          <p:nvPr/>
        </p:nvSpPr>
        <p:spPr>
          <a:xfrm>
            <a:off x="4596019" y="5728437"/>
            <a:ext cx="4388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u="sng" dirty="0"/>
              <a:t>light transmission time </a:t>
            </a:r>
            <a:r>
              <a:rPr lang="en-US" altLang="zh-CN" sz="1400" dirty="0"/>
              <a:t>and </a:t>
            </a:r>
            <a:r>
              <a:rPr lang="en-US" altLang="zh-CN" sz="1400" b="1" u="sng" dirty="0"/>
              <a:t>stellar aberration </a:t>
            </a:r>
            <a:r>
              <a:rPr lang="en-US" altLang="zh-CN" sz="1400" dirty="0"/>
              <a:t>correction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22788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EC5A7D-628F-614F-EE93-80FA8A00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Geolocation of lunar observations</a:t>
            </a:r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78277E6-1A05-4F7F-7116-EFE1EFFF3881}"/>
              </a:ext>
            </a:extLst>
          </p:cNvPr>
          <p:cNvGrpSpPr/>
          <p:nvPr/>
        </p:nvGrpSpPr>
        <p:grpSpPr>
          <a:xfrm>
            <a:off x="685800" y="1413443"/>
            <a:ext cx="7353300" cy="3453302"/>
            <a:chOff x="647700" y="1527743"/>
            <a:chExt cx="7353300" cy="3453302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312915D-45F3-80C2-DCD3-B88055AD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700" y="1527743"/>
              <a:ext cx="7353300" cy="3453302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A35617D-3833-151C-3F43-C406B00CF4EA}"/>
                </a:ext>
              </a:extLst>
            </p:cNvPr>
            <p:cNvSpPr txBox="1"/>
            <p:nvPr/>
          </p:nvSpPr>
          <p:spPr>
            <a:xfrm>
              <a:off x="1245499" y="2451598"/>
              <a:ext cx="1514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simulation with SP model cube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A8CD477-EBEA-47FA-95FB-1502B94E9EC5}"/>
                </a:ext>
              </a:extLst>
            </p:cNvPr>
            <p:cNvSpPr txBox="1"/>
            <p:nvPr/>
          </p:nvSpPr>
          <p:spPr>
            <a:xfrm>
              <a:off x="1365927" y="3282969"/>
              <a:ext cx="1094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observation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EA57A26B-0A10-F8E3-B774-750861369A70}"/>
              </a:ext>
            </a:extLst>
          </p:cNvPr>
          <p:cNvSpPr txBox="1"/>
          <p:nvPr/>
        </p:nvSpPr>
        <p:spPr>
          <a:xfrm>
            <a:off x="1684331" y="5116146"/>
            <a:ext cx="5356238" cy="369332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S</a:t>
            </a:r>
            <a:r>
              <a:rPr lang="zh-CN" altLang="en-US" dirty="0"/>
              <a:t>ignificant initial misalignment</a:t>
            </a:r>
            <a:r>
              <a:rPr lang="en-US" altLang="zh-CN" dirty="0"/>
              <a:t>, </a:t>
            </a:r>
            <a:r>
              <a:rPr lang="en-GB" altLang="zh-CN" dirty="0"/>
              <a:t>and no clear trend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2144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13833</TotalTime>
  <Words>1595</Words>
  <Application>Microsoft Office PowerPoint</Application>
  <PresentationFormat>全屏显示(4:3)</PresentationFormat>
  <Paragraphs>256</Paragraphs>
  <Slides>26</Slides>
  <Notes>2</Notes>
  <HiddenSlides>0</HiddenSlides>
  <MMClips>2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等线</vt:lpstr>
      <vt:lpstr>微软雅黑</vt:lpstr>
      <vt:lpstr>Arial</vt:lpstr>
      <vt:lpstr>Calibri</vt:lpstr>
      <vt:lpstr>Calibri Light</vt:lpstr>
      <vt:lpstr>Cambria Math</vt:lpstr>
      <vt:lpstr>Times New Roman</vt:lpstr>
      <vt:lpstr>Verdana</vt:lpstr>
      <vt:lpstr>Wingdings</vt:lpstr>
      <vt:lpstr>Office 主题​​</vt:lpstr>
      <vt:lpstr>Equation</vt:lpstr>
      <vt:lpstr>JiLin-1 space-borne lunar irradiance measurement and applications</vt:lpstr>
      <vt:lpstr>Outline</vt:lpstr>
      <vt:lpstr>JiLin1-GP02 PMS</vt:lpstr>
      <vt:lpstr>JiLin1-GP02 PMS</vt:lpstr>
      <vt:lpstr>PMS lunar observations </vt:lpstr>
      <vt:lpstr>PMS lunar observations </vt:lpstr>
      <vt:lpstr>Lunar observation applications</vt:lpstr>
      <vt:lpstr>Geolocation of lunar observations</vt:lpstr>
      <vt:lpstr>Geolocation of lunar observations</vt:lpstr>
      <vt:lpstr>Correction of Pointing</vt:lpstr>
      <vt:lpstr>Geolocation of lunar observations</vt:lpstr>
      <vt:lpstr>Error assessment scheme</vt:lpstr>
      <vt:lpstr>Geometric Accuracy of PMS Bands</vt:lpstr>
      <vt:lpstr>Comparison with two lunar craters</vt:lpstr>
      <vt:lpstr>Geolocation for different views   </vt:lpstr>
      <vt:lpstr>Radiance target</vt:lpstr>
      <vt:lpstr>Radiance calibration</vt:lpstr>
      <vt:lpstr>Observed irradiance</vt:lpstr>
      <vt:lpstr>Results with GIRO irradiance</vt:lpstr>
      <vt:lpstr>Informed machine learning application</vt:lpstr>
      <vt:lpstr>Informed machine learning application</vt:lpstr>
      <vt:lpstr>Informed machine learning application</vt:lpstr>
      <vt:lpstr>Informed machine learning application</vt:lpstr>
      <vt:lpstr>Informed machine learning application</vt:lpstr>
      <vt:lpstr>Summary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Jing Zhenhua</dc:creator>
  <cp:lastModifiedBy>Jing Zhenhua</cp:lastModifiedBy>
  <cp:revision>1154</cp:revision>
  <dcterms:created xsi:type="dcterms:W3CDTF">2023-11-24T13:14:44Z</dcterms:created>
  <dcterms:modified xsi:type="dcterms:W3CDTF">2023-12-08T14:16:58Z</dcterms:modified>
</cp:coreProperties>
</file>