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1"/>
  </p:notesMasterIdLst>
  <p:handoutMasterIdLst>
    <p:handoutMasterId r:id="rId22"/>
  </p:handoutMasterIdLst>
  <p:sldIdLst>
    <p:sldId id="612" r:id="rId2"/>
    <p:sldId id="752" r:id="rId3"/>
    <p:sldId id="758" r:id="rId4"/>
    <p:sldId id="757" r:id="rId5"/>
    <p:sldId id="759" r:id="rId6"/>
    <p:sldId id="762" r:id="rId7"/>
    <p:sldId id="761" r:id="rId8"/>
    <p:sldId id="760" r:id="rId9"/>
    <p:sldId id="763" r:id="rId10"/>
    <p:sldId id="766" r:id="rId11"/>
    <p:sldId id="764" r:id="rId12"/>
    <p:sldId id="754" r:id="rId13"/>
    <p:sldId id="755" r:id="rId14"/>
    <p:sldId id="756" r:id="rId15"/>
    <p:sldId id="765" r:id="rId16"/>
    <p:sldId id="751" r:id="rId17"/>
    <p:sldId id="609" r:id="rId18"/>
    <p:sldId id="679" r:id="rId19"/>
    <p:sldId id="729" r:id="rId2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80808"/>
    <a:srgbClr val="00205B"/>
    <a:srgbClr val="FEDB00"/>
    <a:srgbClr val="CCFF99"/>
    <a:srgbClr val="C5B9AC"/>
    <a:srgbClr val="D6D2C4"/>
    <a:srgbClr val="E8E8E8"/>
    <a:srgbClr val="E0E0E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299" autoAdjust="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6" d="100"/>
          <a:sy n="56" d="100"/>
        </p:scale>
        <p:origin x="3246" y="102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4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EUM/RSP/VWG/23/1388637, v1D Draft, 29 November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1" r:id="rId11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5916707" y="1884153"/>
            <a:ext cx="6275294" cy="3625947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US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Status of the S3-OLCI missions using lunar </a:t>
            </a:r>
            <a:r>
              <a:rPr lang="en-US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calibration</a:t>
            </a:r>
            <a:endParaRPr lang="en-GB" sz="3200" b="0" spc="-100" dirty="0" smtClean="0">
              <a:solidFill>
                <a:schemeClr val="tx1"/>
              </a:solidFill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S.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Wagner,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V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. Debaecker</a:t>
            </a:r>
            <a:r>
              <a:rPr lang="en-GB" sz="1800" b="0" baseline="3000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*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 M. De Bartolomei,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O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. Henriquez</a:t>
            </a:r>
            <a:r>
              <a:rPr lang="en-GB" sz="1800" b="0" baseline="3000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**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M. Neneman, </a:t>
            </a:r>
            <a:r>
              <a:rPr lang="en-GB" sz="1800" b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OPS </a:t>
            </a:r>
            <a:r>
              <a:rPr lang="en-GB" sz="1800" b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team</a:t>
            </a:r>
            <a:endParaRPr lang="en-GB" sz="1800" b="0" i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* Telespazio support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** CS support</a:t>
            </a:r>
          </a:p>
          <a:p>
            <a:pPr>
              <a:defRPr/>
            </a:pP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4</a:t>
            </a:r>
            <a:r>
              <a:rPr lang="en-GB" sz="1800" b="0" baseline="3000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th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 Joint GSICS/IVOS Lunar Calibration Workshop</a:t>
            </a:r>
          </a:p>
        </p:txBody>
      </p:sp>
    </p:spTree>
    <p:extLst>
      <p:ext uri="{BB962C8B-B14F-4D97-AF65-F5344CB8AC3E}">
        <p14:creationId xmlns:p14="http://schemas.microsoft.com/office/powerpoint/2010/main" val="202689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Bahnschrift SemiLight" panose="020B0502040204020203" pitchFamily="34" charset="0"/>
              </a:rPr>
              <a:t>MICMICS Workflows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2920" y="1019908"/>
            <a:ext cx="11008479" cy="5162872"/>
            <a:chOff x="502920" y="1019908"/>
            <a:chExt cx="11008479" cy="5162872"/>
          </a:xfrm>
        </p:grpSpPr>
        <p:sp>
          <p:nvSpPr>
            <p:cNvPr id="5" name="Flowchart: Process 4"/>
            <p:cNvSpPr/>
            <p:nvPr/>
          </p:nvSpPr>
          <p:spPr bwMode="auto">
            <a:xfrm>
              <a:off x="502920" y="1019908"/>
              <a:ext cx="1330892" cy="301882"/>
            </a:xfrm>
            <a:prstGeom prst="flowChartProcess">
              <a:avLst/>
            </a:prstGeom>
            <a:noFill/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Instruments</a:t>
              </a:r>
            </a:p>
          </p:txBody>
        </p:sp>
        <p:sp>
          <p:nvSpPr>
            <p:cNvPr id="6" name="Flowchart: Process 5"/>
            <p:cNvSpPr/>
            <p:nvPr/>
          </p:nvSpPr>
          <p:spPr bwMode="auto">
            <a:xfrm>
              <a:off x="10101716" y="1059131"/>
              <a:ext cx="1409683" cy="235216"/>
            </a:xfrm>
            <a:prstGeom prst="flowChartProcess">
              <a:avLst/>
            </a:prstGeom>
            <a:noFill/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E5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Instruments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E5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01364" y="1100518"/>
              <a:ext cx="7954244" cy="5016148"/>
              <a:chOff x="2733358" y="1077865"/>
              <a:chExt cx="7954244" cy="5016148"/>
            </a:xfrm>
          </p:grpSpPr>
          <p:sp>
            <p:nvSpPr>
              <p:cNvPr id="44" name="Flowchart: Terminator 43"/>
              <p:cNvSpPr/>
              <p:nvPr/>
            </p:nvSpPr>
            <p:spPr bwMode="auto">
              <a:xfrm>
                <a:off x="2810390" y="2666067"/>
                <a:ext cx="1316120" cy="322861"/>
              </a:xfrm>
              <a:prstGeom prst="flowChartTerminator">
                <a:avLst/>
              </a:prstGeom>
              <a:solidFill>
                <a:srgbClr val="FFFF00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Lunar Calibration</a:t>
                </a:r>
              </a:p>
            </p:txBody>
          </p:sp>
          <p:sp>
            <p:nvSpPr>
              <p:cNvPr id="45" name="Flowchart: Terminator 44"/>
              <p:cNvSpPr/>
              <p:nvPr/>
            </p:nvSpPr>
            <p:spPr bwMode="auto">
              <a:xfrm>
                <a:off x="3152236" y="1839187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Desert Calibration</a:t>
                </a:r>
              </a:p>
            </p:txBody>
          </p:sp>
          <p:sp>
            <p:nvSpPr>
              <p:cNvPr id="46" name="Flowchart: Terminator 45"/>
              <p:cNvSpPr/>
              <p:nvPr/>
            </p:nvSpPr>
            <p:spPr bwMode="auto">
              <a:xfrm>
                <a:off x="3828481" y="1077865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DCC Calibration</a:t>
                </a:r>
              </a:p>
            </p:txBody>
          </p:sp>
          <p:sp>
            <p:nvSpPr>
              <p:cNvPr id="47" name="Flowchart: Terminator 46"/>
              <p:cNvSpPr/>
              <p:nvPr/>
            </p:nvSpPr>
            <p:spPr bwMode="auto">
              <a:xfrm>
                <a:off x="2733358" y="3260010"/>
                <a:ext cx="1316120" cy="322861"/>
              </a:xfrm>
              <a:prstGeom prst="flowChartTerminator">
                <a:avLst/>
              </a:prstGeom>
              <a:solidFill>
                <a:srgbClr val="FFFF00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Lunar Inter-Calibration</a:t>
                </a:r>
              </a:p>
            </p:txBody>
          </p:sp>
          <p:sp>
            <p:nvSpPr>
              <p:cNvPr id="48" name="Flowchart: Terminator 47"/>
              <p:cNvSpPr/>
              <p:nvPr/>
            </p:nvSpPr>
            <p:spPr bwMode="auto">
              <a:xfrm>
                <a:off x="2953049" y="2244719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Inter-Calibration Blender</a:t>
                </a:r>
              </a:p>
            </p:txBody>
          </p:sp>
          <p:sp>
            <p:nvSpPr>
              <p:cNvPr id="49" name="Flowchart: Terminator 48"/>
              <p:cNvSpPr/>
              <p:nvPr/>
            </p:nvSpPr>
            <p:spPr bwMode="auto">
              <a:xfrm>
                <a:off x="3442078" y="1457789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DCC Inter- Calibration</a:t>
                </a:r>
              </a:p>
            </p:txBody>
          </p:sp>
          <p:sp>
            <p:nvSpPr>
              <p:cNvPr id="50" name="Flowchart: Terminator 49"/>
              <p:cNvSpPr/>
              <p:nvPr/>
            </p:nvSpPr>
            <p:spPr bwMode="auto">
              <a:xfrm>
                <a:off x="2937680" y="4374003"/>
                <a:ext cx="1316120" cy="322861"/>
              </a:xfrm>
              <a:prstGeom prst="flowChartTerminator">
                <a:avLst/>
              </a:prstGeom>
              <a:noFill/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Rayleigh Calibration System</a:t>
                </a:r>
              </a:p>
            </p:txBody>
          </p:sp>
          <p:sp>
            <p:nvSpPr>
              <p:cNvPr id="51" name="Flowchart: Terminator 50"/>
              <p:cNvSpPr/>
              <p:nvPr/>
            </p:nvSpPr>
            <p:spPr bwMode="auto">
              <a:xfrm>
                <a:off x="2778483" y="3847465"/>
                <a:ext cx="1316120" cy="322861"/>
              </a:xfrm>
              <a:prstGeom prst="flowChartTerminator">
                <a:avLst/>
              </a:prstGeom>
              <a:noFill/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Rayleigh Inter-Calibration System </a:t>
                </a:r>
              </a:p>
            </p:txBody>
          </p:sp>
          <p:sp>
            <p:nvSpPr>
              <p:cNvPr id="52" name="Flowchart: Terminator 51"/>
              <p:cNvSpPr/>
              <p:nvPr/>
            </p:nvSpPr>
            <p:spPr bwMode="auto">
              <a:xfrm>
                <a:off x="8936945" y="1715687"/>
                <a:ext cx="1316120" cy="322861"/>
              </a:xfrm>
              <a:prstGeom prst="flowChartTerminator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Imager-Hyperspectral Inter-Calibration</a:t>
                </a:r>
              </a:p>
            </p:txBody>
          </p:sp>
          <p:sp>
            <p:nvSpPr>
              <p:cNvPr id="53" name="Flowchart: Terminator 52"/>
              <p:cNvSpPr/>
              <p:nvPr/>
            </p:nvSpPr>
            <p:spPr bwMode="auto">
              <a:xfrm>
                <a:off x="9288024" y="2661261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NWP Calibration</a:t>
                </a:r>
              </a:p>
            </p:txBody>
          </p:sp>
          <p:sp>
            <p:nvSpPr>
              <p:cNvPr id="54" name="Flowchart: Terminator 53"/>
              <p:cNvSpPr/>
              <p:nvPr/>
            </p:nvSpPr>
            <p:spPr bwMode="auto">
              <a:xfrm>
                <a:off x="9138529" y="2147495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Imager-Imager Inter-Calibration</a:t>
                </a: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4871080" y="2048948"/>
                <a:ext cx="504000" cy="50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10000"/>
                      <a:lumOff val="90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ICBS</a:t>
                </a: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7644757" y="1623093"/>
                <a:ext cx="504000" cy="50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IHICS</a:t>
                </a: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8056621" y="2058147"/>
                <a:ext cx="504000" cy="50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IIICS</a:t>
                </a: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8327087" y="2572609"/>
                <a:ext cx="504000" cy="50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NWPC</a:t>
                </a:r>
              </a:p>
            </p:txBody>
          </p:sp>
          <p:sp>
            <p:nvSpPr>
              <p:cNvPr id="59" name="Flowchart: Terminator 58"/>
              <p:cNvSpPr/>
              <p:nvPr/>
            </p:nvSpPr>
            <p:spPr bwMode="auto">
              <a:xfrm>
                <a:off x="3160984" y="4818086"/>
                <a:ext cx="1316120" cy="322861"/>
              </a:xfrm>
              <a:prstGeom prst="flowChartTerminator">
                <a:avLst/>
              </a:prstGeom>
              <a:noFill/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Ray-Matching Inter-Calibration System</a:t>
                </a:r>
              </a:p>
            </p:txBody>
          </p:sp>
          <p:sp>
            <p:nvSpPr>
              <p:cNvPr id="60" name="Flowchart: Terminator 59"/>
              <p:cNvSpPr/>
              <p:nvPr/>
            </p:nvSpPr>
            <p:spPr bwMode="auto">
              <a:xfrm>
                <a:off x="9371482" y="3235320"/>
                <a:ext cx="1316120" cy="322861"/>
              </a:xfrm>
              <a:prstGeom prst="flowChartTerminator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NWP Inter-Calibration</a:t>
                </a: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8431698" y="3146266"/>
                <a:ext cx="504000" cy="50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NWPIC</a:t>
                </a:r>
              </a:p>
            </p:txBody>
          </p:sp>
          <p:sp>
            <p:nvSpPr>
              <p:cNvPr id="62" name="Flowchart: Terminator 61"/>
              <p:cNvSpPr/>
              <p:nvPr/>
            </p:nvSpPr>
            <p:spPr bwMode="auto">
              <a:xfrm>
                <a:off x="3551763" y="5311608"/>
                <a:ext cx="1316120" cy="322861"/>
              </a:xfrm>
              <a:prstGeom prst="flowChartTerminator">
                <a:avLst/>
              </a:prstGeom>
              <a:noFill/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DCC Extraction Module</a:t>
                </a:r>
              </a:p>
            </p:txBody>
          </p:sp>
          <p:sp>
            <p:nvSpPr>
              <p:cNvPr id="63" name="Flowchart: Terminator 62"/>
              <p:cNvSpPr/>
              <p:nvPr/>
            </p:nvSpPr>
            <p:spPr bwMode="auto">
              <a:xfrm>
                <a:off x="4134823" y="5771152"/>
                <a:ext cx="1316120" cy="322861"/>
              </a:xfrm>
              <a:prstGeom prst="flowChartTerminator">
                <a:avLst/>
              </a:prstGeom>
              <a:solidFill>
                <a:srgbClr val="FFFF00"/>
              </a:solidFill>
              <a:ln w="3175" cap="flat" cmpd="sng" algn="ctr">
                <a:solidFill>
                  <a:srgbClr val="002569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Lunar Extraction Module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5281559" y="1633700"/>
                <a:ext cx="507289" cy="514789"/>
                <a:chOff x="1689528" y="2724411"/>
                <a:chExt cx="507289" cy="514789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9" name="Picture 14" descr="Download Desert PNG Image for Free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9528" y="2724411"/>
                  <a:ext cx="507289" cy="51478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0" name="Oval 109"/>
                <p:cNvSpPr/>
                <p:nvPr/>
              </p:nvSpPr>
              <p:spPr bwMode="auto">
                <a:xfrm>
                  <a:off x="1689528" y="2735200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DECS</a:t>
                  </a: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775357" y="1374702"/>
                <a:ext cx="507579" cy="504000"/>
                <a:chOff x="697818" y="1709408"/>
                <a:chExt cx="507579" cy="504000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7" name="Picture 2" descr="Cloud png by TheStockWarehouse on DeviantArt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818" y="1717526"/>
                  <a:ext cx="507579" cy="492273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8" name="Oval 107"/>
                <p:cNvSpPr/>
                <p:nvPr/>
              </p:nvSpPr>
              <p:spPr bwMode="auto">
                <a:xfrm>
                  <a:off x="697819" y="1709408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DCCICS</a:t>
                  </a:r>
                  <a:endParaRPr kumimoji="0" lang="en-GB" sz="6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6346360" y="1256523"/>
                <a:ext cx="507579" cy="504000"/>
                <a:chOff x="697818" y="1709408"/>
                <a:chExt cx="507579" cy="504000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5" name="Picture 2" descr="Cloud png by TheStockWarehouse on DeviantArt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818" y="1717526"/>
                  <a:ext cx="507579" cy="492273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6" name="Oval 105"/>
                <p:cNvSpPr/>
                <p:nvPr/>
              </p:nvSpPr>
              <p:spPr bwMode="auto">
                <a:xfrm>
                  <a:off x="697819" y="1709408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DCCCS</a:t>
                  </a:r>
                  <a:endParaRPr kumimoji="0" lang="en-GB" sz="6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4572470" y="2534946"/>
                <a:ext cx="553785" cy="575493"/>
                <a:chOff x="525770" y="1991963"/>
                <a:chExt cx="553785" cy="575493"/>
              </a:xfrm>
            </p:grpSpPr>
            <p:pic>
              <p:nvPicPr>
                <p:cNvPr id="103" name="Picture 16" descr="Moon PNG Image | Png images, Png aesthetic, 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770" y="1991963"/>
                  <a:ext cx="553785" cy="575493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4" name="Oval 103"/>
                <p:cNvSpPr/>
                <p:nvPr/>
              </p:nvSpPr>
              <p:spPr bwMode="auto">
                <a:xfrm>
                  <a:off x="547280" y="2016355"/>
                  <a:ext cx="504000" cy="522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LCS</a:t>
                  </a: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4461973" y="3138451"/>
                <a:ext cx="553785" cy="571481"/>
                <a:chOff x="523389" y="1997789"/>
                <a:chExt cx="553785" cy="571481"/>
              </a:xfrm>
            </p:grpSpPr>
            <p:pic>
              <p:nvPicPr>
                <p:cNvPr id="101" name="Picture 16" descr="Moon PNG Image | Png images, Png aesthetic, 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389" y="1997789"/>
                  <a:ext cx="553785" cy="57148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" name="Oval 101"/>
                <p:cNvSpPr/>
                <p:nvPr/>
              </p:nvSpPr>
              <p:spPr bwMode="auto">
                <a:xfrm>
                  <a:off x="547280" y="2016355"/>
                  <a:ext cx="504000" cy="522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LICS</a:t>
                  </a:r>
                  <a:endPara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5167066" y="4722768"/>
                <a:ext cx="518874" cy="504000"/>
                <a:chOff x="1261586" y="4397371"/>
                <a:chExt cx="518874" cy="504000"/>
              </a:xfrm>
            </p:grpSpPr>
            <p:pic>
              <p:nvPicPr>
                <p:cNvPr id="99" name="Picture 2" descr="H:\MY DOCUMENTS\plots\GEO-LEO-collocations_480px_V01_2012-02-02.gif"/>
                <p:cNvPicPr>
                  <a:picLocks noChangeArrowheads="1"/>
                </p:cNvPicPr>
                <p:nvPr/>
              </p:nvPicPr>
              <p:blipFill rotWithShape="1">
                <a:blip r:embed="rId7" cstate="print"/>
                <a:srcRect l="780" t="5823" r="1346" b="7188"/>
                <a:stretch/>
              </p:blipFill>
              <p:spPr bwMode="auto">
                <a:xfrm>
                  <a:off x="1261586" y="4419599"/>
                  <a:ext cx="518874" cy="468123"/>
                </a:xfrm>
                <a:prstGeom prst="ellipse">
                  <a:avLst/>
                </a:prstGeom>
                <a:noFill/>
              </p:spPr>
            </p:pic>
            <p:sp>
              <p:nvSpPr>
                <p:cNvPr id="100" name="Oval 99"/>
                <p:cNvSpPr/>
                <p:nvPr/>
              </p:nvSpPr>
              <p:spPr bwMode="auto">
                <a:xfrm>
                  <a:off x="1269023" y="4397371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RAYMICS</a:t>
                  </a: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796361" y="4283434"/>
                <a:ext cx="504000" cy="505842"/>
                <a:chOff x="1625936" y="3501162"/>
                <a:chExt cx="504000" cy="505842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27446" y="3501162"/>
                  <a:ext cx="501372" cy="505842"/>
                </a:xfrm>
                <a:prstGeom prst="ellipse">
                  <a:avLst/>
                </a:prstGeom>
              </p:spPr>
            </p:pic>
            <p:sp>
              <p:nvSpPr>
                <p:cNvPr id="98" name="Oval 97"/>
                <p:cNvSpPr/>
                <p:nvPr/>
              </p:nvSpPr>
              <p:spPr bwMode="auto">
                <a:xfrm>
                  <a:off x="1625936" y="3501162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RAYCS</a:t>
                  </a:r>
                  <a:endPara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4561434" y="3756896"/>
                <a:ext cx="504000" cy="505842"/>
                <a:chOff x="1625936" y="3501162"/>
                <a:chExt cx="504000" cy="505842"/>
              </a:xfrm>
            </p:grpSpPr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27446" y="3501162"/>
                  <a:ext cx="501372" cy="505842"/>
                </a:xfrm>
                <a:prstGeom prst="ellipse">
                  <a:avLst/>
                </a:prstGeom>
              </p:spPr>
            </p:pic>
            <p:sp>
              <p:nvSpPr>
                <p:cNvPr id="96" name="Oval 95"/>
                <p:cNvSpPr/>
                <p:nvPr/>
              </p:nvSpPr>
              <p:spPr bwMode="auto">
                <a:xfrm>
                  <a:off x="1625936" y="3501162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RAYICS</a:t>
                  </a:r>
                  <a:endParaRPr kumimoji="0" lang="en-GB" sz="6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675335" y="5033801"/>
                <a:ext cx="507579" cy="504000"/>
                <a:chOff x="697818" y="1709408"/>
                <a:chExt cx="507579" cy="504000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93" name="Picture 2" descr="Cloud png by TheStockWarehouse on DeviantArt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818" y="1717526"/>
                  <a:ext cx="507579" cy="492273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4" name="Oval 93"/>
                <p:cNvSpPr/>
                <p:nvPr/>
              </p:nvSpPr>
              <p:spPr bwMode="auto">
                <a:xfrm>
                  <a:off x="697819" y="1709408"/>
                  <a:ext cx="504000" cy="504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DCCXTRM</a:t>
                  </a:r>
                  <a:endParaRPr kumimoji="0" lang="en-GB" sz="6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6210795" y="5162345"/>
                <a:ext cx="553785" cy="560542"/>
                <a:chOff x="523389" y="1997790"/>
                <a:chExt cx="553785" cy="560542"/>
              </a:xfrm>
            </p:grpSpPr>
            <p:pic>
              <p:nvPicPr>
                <p:cNvPr id="91" name="Picture 16" descr="Moon PNG Image | Png images, Png aesthetic, 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389" y="1997790"/>
                  <a:ext cx="553785" cy="56054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2" name="Oval 91"/>
                <p:cNvSpPr/>
                <p:nvPr/>
              </p:nvSpPr>
              <p:spPr bwMode="auto">
                <a:xfrm>
                  <a:off x="547280" y="2016355"/>
                  <a:ext cx="504000" cy="52200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5B"/>
                      </a:solidFill>
                      <a:effectLst/>
                      <a:uLnTx/>
                      <a:uFillTx/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rPr>
                    <a:t>LXTRM</a:t>
                  </a:r>
                  <a:endPara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endParaRPr>
                </a:p>
              </p:txBody>
            </p:sp>
          </p:grpSp>
          <p:sp>
            <p:nvSpPr>
              <p:cNvPr id="74" name="Donut 73"/>
              <p:cNvSpPr/>
              <p:nvPr/>
            </p:nvSpPr>
            <p:spPr bwMode="auto">
              <a:xfrm>
                <a:off x="4993584" y="1766449"/>
                <a:ext cx="3420000" cy="3420000"/>
              </a:xfrm>
              <a:prstGeom prst="donut">
                <a:avLst>
                  <a:gd name="adj" fmla="val 34567"/>
                </a:avLst>
              </a:prstGeom>
              <a:noFill/>
              <a:ln w="3175" cap="flat" cmpd="sng" algn="ctr">
                <a:solidFill>
                  <a:schemeClr val="accent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75" name="Elbow Connector 74"/>
              <p:cNvCxnSpPr>
                <a:stCxn id="105" idx="0"/>
                <a:endCxn id="46" idx="3"/>
              </p:cNvCxnSpPr>
              <p:nvPr/>
            </p:nvCxnSpPr>
            <p:spPr bwMode="auto">
              <a:xfrm rot="16200000" flipV="1">
                <a:off x="5859704" y="524194"/>
                <a:ext cx="25345" cy="1455549"/>
              </a:xfrm>
              <a:prstGeom prst="bentConnector2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6" name="Elbow Connector 75"/>
              <p:cNvCxnSpPr>
                <a:stCxn id="108" idx="2"/>
                <a:endCxn id="49" idx="3"/>
              </p:cNvCxnSpPr>
              <p:nvPr/>
            </p:nvCxnSpPr>
            <p:spPr bwMode="auto">
              <a:xfrm rot="10800000">
                <a:off x="4758198" y="1619220"/>
                <a:ext cx="1017160" cy="7482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7" name="Elbow Connector 76"/>
              <p:cNvCxnSpPr>
                <a:stCxn id="110" idx="2"/>
                <a:endCxn id="45" idx="3"/>
              </p:cNvCxnSpPr>
              <p:nvPr/>
            </p:nvCxnSpPr>
            <p:spPr bwMode="auto">
              <a:xfrm rot="10800000" flipV="1">
                <a:off x="4468357" y="1896488"/>
                <a:ext cx="813203" cy="104129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8" name="Elbow Connector 77"/>
              <p:cNvCxnSpPr>
                <a:stCxn id="55" idx="2"/>
                <a:endCxn id="48" idx="3"/>
              </p:cNvCxnSpPr>
              <p:nvPr/>
            </p:nvCxnSpPr>
            <p:spPr bwMode="auto">
              <a:xfrm rot="10800000" flipV="1">
                <a:off x="4269170" y="2300948"/>
                <a:ext cx="601911" cy="105202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9" name="Elbow Connector 78"/>
              <p:cNvCxnSpPr>
                <a:stCxn id="103" idx="2"/>
                <a:endCxn id="44" idx="3"/>
              </p:cNvCxnSpPr>
              <p:nvPr/>
            </p:nvCxnSpPr>
            <p:spPr bwMode="auto">
              <a:xfrm rot="10800000" flipV="1">
                <a:off x="4126510" y="2822692"/>
                <a:ext cx="445960" cy="4805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0" name="Elbow Connector 79"/>
              <p:cNvCxnSpPr>
                <a:stCxn id="101" idx="2"/>
                <a:endCxn id="47" idx="3"/>
              </p:cNvCxnSpPr>
              <p:nvPr/>
            </p:nvCxnSpPr>
            <p:spPr bwMode="auto">
              <a:xfrm rot="10800000">
                <a:off x="4049479" y="3421442"/>
                <a:ext cx="412495" cy="2751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1" name="Elbow Connector 80"/>
              <p:cNvCxnSpPr>
                <a:stCxn id="95" idx="2"/>
                <a:endCxn id="51" idx="3"/>
              </p:cNvCxnSpPr>
              <p:nvPr/>
            </p:nvCxnSpPr>
            <p:spPr bwMode="auto">
              <a:xfrm rot="10800000">
                <a:off x="4094604" y="4008897"/>
                <a:ext cx="468341" cy="921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2" name="Elbow Connector 81"/>
              <p:cNvCxnSpPr>
                <a:stCxn id="97" idx="2"/>
                <a:endCxn id="50" idx="3"/>
              </p:cNvCxnSpPr>
              <p:nvPr/>
            </p:nvCxnSpPr>
            <p:spPr bwMode="auto">
              <a:xfrm rot="10800000">
                <a:off x="4253801" y="4535435"/>
                <a:ext cx="544071" cy="921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3" name="Elbow Connector 82"/>
              <p:cNvCxnSpPr>
                <a:stCxn id="99" idx="2"/>
                <a:endCxn id="59" idx="3"/>
              </p:cNvCxnSpPr>
              <p:nvPr/>
            </p:nvCxnSpPr>
            <p:spPr bwMode="auto">
              <a:xfrm rot="10800000" flipV="1">
                <a:off x="4477104" y="4979057"/>
                <a:ext cx="689962" cy="459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4" name="Elbow Connector 83"/>
              <p:cNvCxnSpPr>
                <a:stCxn id="94" idx="3"/>
                <a:endCxn id="62" idx="3"/>
              </p:cNvCxnSpPr>
              <p:nvPr/>
            </p:nvCxnSpPr>
            <p:spPr bwMode="auto">
              <a:xfrm rot="5400000">
                <a:off x="5303991" y="5027884"/>
                <a:ext cx="9047" cy="881262"/>
              </a:xfrm>
              <a:prstGeom prst="bentConnector4">
                <a:avLst>
                  <a:gd name="adj1" fmla="val 137825"/>
                  <a:gd name="adj2" fmla="val 54188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5" name="Elbow Connector 84"/>
              <p:cNvCxnSpPr>
                <a:stCxn id="91" idx="4"/>
                <a:endCxn id="63" idx="3"/>
              </p:cNvCxnSpPr>
              <p:nvPr/>
            </p:nvCxnSpPr>
            <p:spPr bwMode="auto">
              <a:xfrm rot="5400000">
                <a:off x="5864468" y="5309363"/>
                <a:ext cx="209696" cy="1036745"/>
              </a:xfrm>
              <a:prstGeom prst="bentConnector2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6" name="Elbow Connector 85"/>
              <p:cNvCxnSpPr>
                <a:stCxn id="61" idx="6"/>
                <a:endCxn id="60" idx="1"/>
              </p:cNvCxnSpPr>
              <p:nvPr/>
            </p:nvCxnSpPr>
            <p:spPr bwMode="auto">
              <a:xfrm flipV="1">
                <a:off x="8935698" y="3396751"/>
                <a:ext cx="435784" cy="1515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7" name="Elbow Connector 86"/>
              <p:cNvCxnSpPr>
                <a:stCxn id="58" idx="6"/>
                <a:endCxn id="53" idx="1"/>
              </p:cNvCxnSpPr>
              <p:nvPr/>
            </p:nvCxnSpPr>
            <p:spPr bwMode="auto">
              <a:xfrm flipV="1">
                <a:off x="8831087" y="2822692"/>
                <a:ext cx="456937" cy="1917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8" name="Elbow Connector 87"/>
              <p:cNvCxnSpPr>
                <a:stCxn id="57" idx="6"/>
                <a:endCxn id="54" idx="1"/>
              </p:cNvCxnSpPr>
              <p:nvPr/>
            </p:nvCxnSpPr>
            <p:spPr bwMode="auto">
              <a:xfrm flipV="1">
                <a:off x="8560621" y="2308926"/>
                <a:ext cx="577908" cy="1221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9" name="Elbow Connector 88"/>
              <p:cNvCxnSpPr>
                <a:stCxn id="56" idx="6"/>
                <a:endCxn id="52" idx="1"/>
              </p:cNvCxnSpPr>
              <p:nvPr/>
            </p:nvCxnSpPr>
            <p:spPr bwMode="auto">
              <a:xfrm>
                <a:off x="8148757" y="1875093"/>
                <a:ext cx="788188" cy="2025"/>
              </a:xfrm>
              <a:prstGeom prst="bentConnector3">
                <a:avLst>
                  <a:gd name="adj1" fmla="val 50000"/>
                </a:avLst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0" name="Flowchart: Terminator 89"/>
              <p:cNvSpPr/>
              <p:nvPr/>
            </p:nvSpPr>
            <p:spPr bwMode="auto">
              <a:xfrm>
                <a:off x="6144657" y="3072855"/>
                <a:ext cx="1152852" cy="936040"/>
              </a:xfrm>
              <a:prstGeom prst="flowChartTerminator">
                <a:avLst/>
              </a:prstGeom>
              <a:noFill/>
              <a:ln w="317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MICMICS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CPMs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Flowchart: Process 7"/>
            <p:cNvSpPr/>
            <p:nvPr/>
          </p:nvSpPr>
          <p:spPr bwMode="auto">
            <a:xfrm rot="16200000">
              <a:off x="-524497" y="3533975"/>
              <a:ext cx="4803231" cy="230593"/>
            </a:xfrm>
            <a:prstGeom prst="flowChartProcess">
              <a:avLst/>
            </a:prstGeom>
            <a:gradFill>
              <a:gsLst>
                <a:gs pos="0">
                  <a:schemeClr val="bg1">
                    <a:lumMod val="9000"/>
                    <a:lumOff val="91000"/>
                  </a:schemeClr>
                </a:gs>
                <a:gs pos="100000">
                  <a:schemeClr val="bg1">
                    <a:alpha val="37000"/>
                    <a:lumMod val="5000"/>
                    <a:lumOff val="95000"/>
                  </a:scheme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VIS/NIR channels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918213" y="12753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MSG </a:t>
              </a:r>
              <a:r>
                <a:rPr kumimoji="0" lang="en-GB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SEVIRI</a:t>
              </a: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VIS/NIR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15961" y="2513500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S3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SLSTR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&amp;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OLCI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VIS/NIR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910591" y="3120343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MTG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LI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915961" y="4358370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 </a:t>
              </a:r>
              <a:r>
                <a:rPr kumimoji="0" lang="en-GB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AVHRR</a:t>
              </a: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VIS/NIR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911465" y="4982575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EPS-SG </a:t>
              </a: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3MI</a:t>
              </a: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VIS/NIR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913196" y="1902790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MTG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FCI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VIS/NIR</a:t>
              </a:r>
            </a:p>
          </p:txBody>
        </p:sp>
        <p:sp>
          <p:nvSpPr>
            <p:cNvPr id="15" name="Flowchart: Process 14"/>
            <p:cNvSpPr/>
            <p:nvPr/>
          </p:nvSpPr>
          <p:spPr bwMode="auto">
            <a:xfrm rot="16200000">
              <a:off x="7693477" y="3531337"/>
              <a:ext cx="4803231" cy="230593"/>
            </a:xfrm>
            <a:prstGeom prst="flowChartProcess">
              <a:avLst/>
            </a:prstGeom>
            <a:gradFill>
              <a:gsLst>
                <a:gs pos="0">
                  <a:schemeClr val="accent4">
                    <a:lumMod val="30000"/>
                    <a:lumOff val="70000"/>
                  </a:schemeClr>
                </a:gs>
                <a:gs pos="97000">
                  <a:schemeClr val="accent4">
                    <a:alpha val="37000"/>
                    <a:lumMod val="5000"/>
                    <a:lumOff val="95000"/>
                  </a:scheme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E5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Thermal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E5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channels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E5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0479575" y="1338316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MSG </a:t>
              </a:r>
              <a:r>
                <a:rPr kumimoji="0" lang="en-GB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SEVIRI</a:t>
              </a:r>
              <a:r>
                <a: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IR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0496191" y="1960722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MTG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FCI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IR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0483885" y="2597442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S3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SLSTR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IR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0496191" y="321984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AVHRR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IR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0477239" y="3855466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EPS-SG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VII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IR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0483885" y="4491463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EPS-SG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MWI/ICI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MW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918213" y="5606780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CO2M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CLIM</a:t>
              </a:r>
              <a:r>
                <a:rPr kumimoji="0" lang="en-GB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&amp; </a:t>
              </a:r>
              <a:r>
                <a:rPr kumimoji="0" lang="en-GB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MAP</a:t>
              </a: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910287" y="3739379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001E59">
                    <a:lumMod val="25000"/>
                    <a:lumOff val="75000"/>
                    <a:tint val="66000"/>
                    <a:satMod val="160000"/>
                  </a:srgbClr>
                </a:gs>
                <a:gs pos="50000">
                  <a:srgbClr val="001E59">
                    <a:lumMod val="25000"/>
                    <a:lumOff val="75000"/>
                    <a:tint val="44500"/>
                    <a:satMod val="160000"/>
                  </a:srgbClr>
                </a:gs>
                <a:gs pos="100000">
                  <a:srgbClr val="001E59">
                    <a:lumMod val="25000"/>
                    <a:lumOff val="75000"/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EPS-SG </a:t>
              </a: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VII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VIS/NIR</a:t>
              </a:r>
            </a:p>
          </p:txBody>
        </p:sp>
        <p:sp>
          <p:nvSpPr>
            <p:cNvPr id="24" name="Flowchart: Terminator 23"/>
            <p:cNvSpPr/>
            <p:nvPr/>
          </p:nvSpPr>
          <p:spPr bwMode="auto">
            <a:xfrm>
              <a:off x="8463872" y="4164898"/>
              <a:ext cx="1316120" cy="322861"/>
            </a:xfrm>
            <a:prstGeom prst="flowChartTerminator">
              <a:avLst/>
            </a:prstGeom>
            <a:solidFill>
              <a:srgbClr val="FFFFFF"/>
            </a:solidFill>
            <a:ln w="3175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Pre-Colocation Tool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Elbow Connector 24"/>
            <p:cNvCxnSpPr>
              <a:stCxn id="39" idx="6"/>
              <a:endCxn id="24" idx="1"/>
            </p:cNvCxnSpPr>
            <p:nvPr/>
          </p:nvCxnSpPr>
          <p:spPr bwMode="auto">
            <a:xfrm>
              <a:off x="8019777" y="4325139"/>
              <a:ext cx="444095" cy="1190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Flowchart: Terminator 25"/>
            <p:cNvSpPr/>
            <p:nvPr/>
          </p:nvSpPr>
          <p:spPr bwMode="auto">
            <a:xfrm>
              <a:off x="8164634" y="4625121"/>
              <a:ext cx="1316120" cy="322861"/>
            </a:xfrm>
            <a:prstGeom prst="flowChartTerminator">
              <a:avLst/>
            </a:prstGeom>
            <a:solidFill>
              <a:srgbClr val="FFFFFF"/>
            </a:solidFill>
            <a:ln w="3175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Colocation Tool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Elbow Connector 26"/>
            <p:cNvCxnSpPr>
              <a:stCxn id="37" idx="6"/>
              <a:endCxn id="26" idx="1"/>
            </p:cNvCxnSpPr>
            <p:nvPr/>
          </p:nvCxnSpPr>
          <p:spPr bwMode="auto">
            <a:xfrm>
              <a:off x="7724986" y="4785928"/>
              <a:ext cx="439648" cy="624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Flowchart: Terminator 27"/>
            <p:cNvSpPr/>
            <p:nvPr/>
          </p:nvSpPr>
          <p:spPr bwMode="auto">
            <a:xfrm>
              <a:off x="7677502" y="5543617"/>
              <a:ext cx="1316120" cy="322861"/>
            </a:xfrm>
            <a:prstGeom prst="flowChartTerminator">
              <a:avLst/>
            </a:prstGeom>
            <a:solidFill>
              <a:srgbClr val="FFFFFF"/>
            </a:solidFill>
            <a:ln w="3175" cap="flat" cmpd="sng" algn="ctr">
              <a:solidFill>
                <a:srgbClr val="002569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Subsetter Tool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Elbow Connector 28"/>
            <p:cNvCxnSpPr>
              <a:stCxn id="43" idx="4"/>
              <a:endCxn id="28" idx="1"/>
            </p:cNvCxnSpPr>
            <p:nvPr/>
          </p:nvCxnSpPr>
          <p:spPr bwMode="auto">
            <a:xfrm rot="16200000" flipH="1">
              <a:off x="7105165" y="5132711"/>
              <a:ext cx="63264" cy="1081410"/>
            </a:xfrm>
            <a:prstGeom prst="bentConnector2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Flowchart: Terminator 29"/>
            <p:cNvSpPr/>
            <p:nvPr/>
          </p:nvSpPr>
          <p:spPr bwMode="auto">
            <a:xfrm>
              <a:off x="7972048" y="5080245"/>
              <a:ext cx="1316120" cy="322861"/>
            </a:xfrm>
            <a:prstGeom prst="flowChartTerminator">
              <a:avLst/>
            </a:prstGeom>
            <a:solidFill>
              <a:srgbClr val="FFFFFF"/>
            </a:solidFill>
            <a:ln w="3175" cap="flat" cmpd="sng" algn="ctr">
              <a:solidFill>
                <a:srgbClr val="002569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Data-Fusion Tool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Elbow Connector 30"/>
            <p:cNvCxnSpPr>
              <a:stCxn id="41" idx="6"/>
              <a:endCxn id="30" idx="1"/>
            </p:cNvCxnSpPr>
            <p:nvPr/>
          </p:nvCxnSpPr>
          <p:spPr bwMode="auto">
            <a:xfrm>
              <a:off x="7326279" y="5144737"/>
              <a:ext cx="645769" cy="96939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6343490" y="5119784"/>
              <a:ext cx="505204" cy="522000"/>
              <a:chOff x="5939299" y="4317894"/>
              <a:chExt cx="505204" cy="522000"/>
            </a:xfrm>
          </p:grpSpPr>
          <p:pic>
            <p:nvPicPr>
              <p:cNvPr id="42" name="Picture 6" descr="Tools Images, Stock Photos &amp; Vectors | Shutterstock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38"/>
              <a:stretch/>
            </p:blipFill>
            <p:spPr bwMode="auto">
              <a:xfrm>
                <a:off x="5939299" y="4324115"/>
                <a:ext cx="505204" cy="51556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Oval 42"/>
              <p:cNvSpPr/>
              <p:nvPr/>
            </p:nvSpPr>
            <p:spPr bwMode="auto">
              <a:xfrm>
                <a:off x="5939901" y="4317894"/>
                <a:ext cx="504000" cy="522000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SUBTL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21677" y="4883737"/>
              <a:ext cx="505204" cy="522000"/>
              <a:chOff x="5939299" y="4317894"/>
              <a:chExt cx="505204" cy="522000"/>
            </a:xfrm>
          </p:grpSpPr>
          <p:pic>
            <p:nvPicPr>
              <p:cNvPr id="40" name="Picture 6" descr="Tools Images, Stock Photos &amp; Vectors | Shutterstock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38"/>
              <a:stretch/>
            </p:blipFill>
            <p:spPr bwMode="auto">
              <a:xfrm>
                <a:off x="5939299" y="4324115"/>
                <a:ext cx="505204" cy="51556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5939901" y="4317894"/>
                <a:ext cx="504000" cy="522000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DFTL</a:t>
                </a: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515175" y="4064139"/>
              <a:ext cx="505204" cy="522000"/>
              <a:chOff x="5939299" y="4317894"/>
              <a:chExt cx="505204" cy="522000"/>
            </a:xfrm>
          </p:grpSpPr>
          <p:pic>
            <p:nvPicPr>
              <p:cNvPr id="38" name="Picture 6" descr="Tools Images, Stock Photos &amp; Vectors | Shutterstock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38"/>
              <a:stretch/>
            </p:blipFill>
            <p:spPr bwMode="auto">
              <a:xfrm>
                <a:off x="5939299" y="4324115"/>
                <a:ext cx="505204" cy="51556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5939901" y="4317894"/>
                <a:ext cx="504000" cy="522000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PCOLT</a:t>
                </a: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220384" y="4524928"/>
              <a:ext cx="505204" cy="522000"/>
              <a:chOff x="5939299" y="4317894"/>
              <a:chExt cx="505204" cy="522000"/>
            </a:xfrm>
          </p:grpSpPr>
          <p:pic>
            <p:nvPicPr>
              <p:cNvPr id="36" name="Picture 6" descr="Tools Images, Stock Photos &amp; Vectors | Shutterstock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38"/>
              <a:stretch/>
            </p:blipFill>
            <p:spPr bwMode="auto">
              <a:xfrm>
                <a:off x="5939299" y="4324115"/>
                <a:ext cx="505204" cy="51556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939901" y="4317894"/>
                <a:ext cx="504000" cy="522000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COLT</a:t>
                </a: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3026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OLCI lunar observations - oversampling</a:t>
            </a:r>
            <a:endParaRPr lang="en-GB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9825" r="9323"/>
          <a:stretch/>
        </p:blipFill>
        <p:spPr>
          <a:xfrm>
            <a:off x="165743" y="640083"/>
            <a:ext cx="9108978" cy="46175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8097" y="4027653"/>
            <a:ext cx="5268285" cy="643821"/>
            <a:chOff x="5225257" y="5045747"/>
            <a:chExt cx="5268285" cy="643821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5225257" y="5045747"/>
              <a:ext cx="5268285" cy="643821"/>
              <a:chOff x="8776138" y="5992929"/>
              <a:chExt cx="3337533" cy="40786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80" t="109" r="19987" b="91162"/>
              <a:stretch/>
            </p:blipFill>
            <p:spPr>
              <a:xfrm>
                <a:off x="8776138" y="5992929"/>
                <a:ext cx="3337533" cy="407869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 bwMode="auto">
              <a:xfrm>
                <a:off x="9381995" y="6087649"/>
                <a:ext cx="926546" cy="2071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000" spc="-100" dirty="0">
                  <a:solidFill>
                    <a:srgbClr val="080808"/>
                  </a:solidFill>
                  <a:latin typeface="+mn-lt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694572" y="5307965"/>
              <a:ext cx="1326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0" kern="100" spc="-100" dirty="0" smtClean="0">
                  <a:solidFill>
                    <a:srgbClr val="080808"/>
                  </a:solidFill>
                  <a:latin typeface="Bahnschrift Light" panose="020B0502040204020203" pitchFamily="34" charset="0"/>
                  <a:ea typeface="Roboto" panose="02000000000000000000" pitchFamily="2" charset="0"/>
                </a:rPr>
                <a:t>Ellipse fitting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42518" y="5370332"/>
            <a:ext cx="10023835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5454" lvl="1" indent="-32825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Calculation </a:t>
            </a:r>
            <a:r>
              <a:rPr lang="en-GB" sz="22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of the pointing angular rate on the </a:t>
            </a:r>
            <a:r>
              <a:rPr lang="en-GB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Moon</a:t>
            </a:r>
            <a:endParaRPr lang="en-GB" sz="2200" b="0" spc="-100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  <a:p>
            <a:pPr marL="1500569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ALT </a:t>
            </a:r>
            <a:r>
              <a:rPr lang="de-DE" sz="22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IFOV 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Moon = </a:t>
            </a:r>
            <a:r>
              <a:rPr lang="de-DE" sz="2200" b="0" spc="-100" dirty="0" err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Pointing</a:t>
            </a:r>
            <a:r>
              <a:rPr lang="de-DE" sz="22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 Angular Rate 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[</a:t>
            </a:r>
            <a:r>
              <a:rPr lang="de-DE" sz="2200" b="0" spc="-100" dirty="0" err="1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deg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/sec] </a:t>
            </a:r>
            <a:r>
              <a:rPr lang="de-DE" sz="22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* Sampling Time 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([</a:t>
            </a:r>
            <a:r>
              <a:rPr lang="de-DE" sz="22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sec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])</a:t>
            </a:r>
          </a:p>
          <a:p>
            <a:pPr marL="1500569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de-DE" sz="2200" b="0" spc="-100" dirty="0" err="1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Oversampling</a:t>
            </a:r>
            <a:r>
              <a:rPr lang="de-DE" sz="2200" b="0" spc="-100" dirty="0" smtClean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 = ALT IFOV Moon / ALT IFOV Earth</a:t>
            </a:r>
            <a:endParaRPr lang="en-GB" sz="2200" b="0" spc="-100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32031" r="81162" b="36705"/>
          <a:stretch/>
        </p:blipFill>
        <p:spPr>
          <a:xfrm>
            <a:off x="9965217" y="849452"/>
            <a:ext cx="1715404" cy="48599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957" y="829681"/>
            <a:ext cx="1839327" cy="487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0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258189" y="3817856"/>
            <a:ext cx="6400813" cy="3040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/>
          <a:stretch/>
        </p:blipFill>
        <p:spPr>
          <a:xfrm>
            <a:off x="258190" y="791852"/>
            <a:ext cx="6400813" cy="3048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Relative biases with respect to GIRO + LIME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t="715" r="35229" b="94555"/>
          <a:stretch/>
        </p:blipFill>
        <p:spPr>
          <a:xfrm>
            <a:off x="792480" y="6416564"/>
            <a:ext cx="2843342" cy="22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710" r="35358" b="94874"/>
          <a:stretch/>
        </p:blipFill>
        <p:spPr>
          <a:xfrm>
            <a:off x="792480" y="3288223"/>
            <a:ext cx="2858923" cy="215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59002" y="736347"/>
            <a:ext cx="5532997" cy="595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All observations are included (i.e. all cameras)  positive and negative lunar phase angles</a:t>
            </a:r>
          </a:p>
          <a:p>
            <a:pPr lvl="0">
              <a:spcBef>
                <a:spcPct val="20000"/>
              </a:spcBef>
              <a:defRPr/>
            </a:pPr>
            <a:endParaRPr lang="en-GB" sz="10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Models: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GIRO = GSICS Implementation of the ROLO model – EUMETSAT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LESSSR </a:t>
            </a: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= Lunar Extended Satellite Simulation Solar </a:t>
            </a: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Reflectance – EUMETSAT (with support from M. Krijger - ESS) </a:t>
            </a: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LIME = Lunar Irradiance Model ESA. Courtesy S. Adriaensen – OPT-MPC/VITO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0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Results: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Larger biases with respect to the GIRO than to the LIME.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OLCI-A and OLCI-B results consistent with each other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GIRO results more stable in time than LIME results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Larger variability + larger biases for the LESSSR</a:t>
            </a:r>
          </a:p>
        </p:txBody>
      </p:sp>
    </p:spTree>
    <p:extLst>
      <p:ext uri="{BB962C8B-B14F-4D97-AF65-F5344CB8AC3E}">
        <p14:creationId xmlns:p14="http://schemas.microsoft.com/office/powerpoint/2010/main" val="141625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 stability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05797" y="822121"/>
            <a:ext cx="6404740" cy="5851322"/>
            <a:chOff x="46407" y="1006678"/>
            <a:chExt cx="6404740" cy="58513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2"/>
            <a:stretch/>
          </p:blipFill>
          <p:spPr>
            <a:xfrm>
              <a:off x="46407" y="3825373"/>
              <a:ext cx="6400813" cy="30326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1" t="844" r="28772" b="94176"/>
            <a:stretch/>
          </p:blipFill>
          <p:spPr>
            <a:xfrm>
              <a:off x="2001289" y="5921249"/>
              <a:ext cx="4100162" cy="2382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8" b="5976"/>
            <a:stretch/>
          </p:blipFill>
          <p:spPr>
            <a:xfrm>
              <a:off x="50334" y="1006678"/>
              <a:ext cx="6400813" cy="2827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0" t="402" r="28593" b="94618"/>
            <a:stretch/>
          </p:blipFill>
          <p:spPr>
            <a:xfrm>
              <a:off x="372602" y="1257578"/>
              <a:ext cx="4153544" cy="24207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761639" y="1530220"/>
            <a:ext cx="5209536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Only </a:t>
            </a: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Camera#4 </a:t>
            </a: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results with positive lunar phase are considered (routine monitoring</a:t>
            </a: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) </a:t>
            </a:r>
          </a:p>
          <a:p>
            <a:pPr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 Reference measurement = first measurement with Camera#4 and positive phase (09/2022 for OLCI-A and 10/2022 for OLCI-B)</a:t>
            </a: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Results: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Between -0.5 and +0.5% variability in time for S3A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Even better for OLCI-B, except an out-of-family event with the observation from October 2023 </a:t>
            </a: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 Requires further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466040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Difference between OLCI-A and OLCI-B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229615" y="640080"/>
            <a:ext cx="3962385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Top panel: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Mean bias in irradiance between observations and models.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Error bars = standard deviation over the complete set of </a:t>
            </a: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measurements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Bottom panel: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Difference between OLCI-A and OLCI-B varies spectrally between ~2% and ~1%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Sun glint results : courtesy OPT-MPC/VITO</a:t>
            </a:r>
          </a:p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" y="1134167"/>
            <a:ext cx="8229616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49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51" y="3160938"/>
            <a:ext cx="7315214" cy="3657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 with the LESSSR applicator – work in progress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602372"/>
            <a:ext cx="7308918" cy="3350418"/>
            <a:chOff x="2177588" y="3267199"/>
            <a:chExt cx="7308918" cy="3350418"/>
          </a:xfrm>
        </p:grpSpPr>
        <p:grpSp>
          <p:nvGrpSpPr>
            <p:cNvPr id="12" name="Group 11"/>
            <p:cNvGrpSpPr/>
            <p:nvPr/>
          </p:nvGrpSpPr>
          <p:grpSpPr>
            <a:xfrm>
              <a:off x="2177588" y="3336146"/>
              <a:ext cx="7308918" cy="2574461"/>
              <a:chOff x="4883081" y="640080"/>
              <a:chExt cx="7308918" cy="257446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14" b="58232"/>
              <a:stretch/>
            </p:blipFill>
            <p:spPr>
              <a:xfrm>
                <a:off x="7268066" y="640080"/>
                <a:ext cx="4923933" cy="25461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448" b="57848"/>
              <a:stretch/>
            </p:blipFill>
            <p:spPr>
              <a:xfrm>
                <a:off x="4883081" y="644951"/>
                <a:ext cx="2139885" cy="2569590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 bwMode="auto">
              <a:xfrm flipH="1">
                <a:off x="6985258" y="923827"/>
                <a:ext cx="65991" cy="226243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8080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flipH="1">
                <a:off x="7230352" y="923827"/>
                <a:ext cx="65991" cy="226243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8080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flipH="1">
                <a:off x="6985258" y="2903456"/>
                <a:ext cx="65991" cy="226243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8080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7230352" y="2903456"/>
                <a:ext cx="65991" cy="226243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8080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" name="TextBox 16"/>
            <p:cNvSpPr txBox="1"/>
            <p:nvPr/>
          </p:nvSpPr>
          <p:spPr>
            <a:xfrm>
              <a:off x="4209068" y="3267199"/>
              <a:ext cx="3044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kern="100" spc="-100" dirty="0" smtClean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rPr>
                <a:t>S3A – Oa01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5" t="41379" r="32036" b="47023"/>
            <a:stretch/>
          </p:blipFill>
          <p:spPr>
            <a:xfrm>
              <a:off x="2545233" y="5910607"/>
              <a:ext cx="3978112" cy="70701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525735" y="955066"/>
            <a:ext cx="4342605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Seasonal effect in the LESSSR results</a:t>
            </a:r>
          </a:p>
          <a:p>
            <a:pPr>
              <a:spcBef>
                <a:spcPct val="20000"/>
              </a:spcBef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è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Introduces strong variability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è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Seen in all bands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è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Under investigation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7645" y="4331318"/>
            <a:ext cx="4342605" cy="178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en-GB" sz="1900" b="0" spc="-100" dirty="0" smtClean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Similar effect on SEVIRI time series</a:t>
            </a:r>
          </a:p>
          <a:p>
            <a:pPr>
              <a:spcBef>
                <a:spcPct val="20000"/>
              </a:spcBef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è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Seen in all bands</a:t>
            </a: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è"/>
              <a:defRPr/>
            </a:pPr>
            <a:r>
              <a:rPr lang="en-GB" sz="1900" b="0" spc="-100" dirty="0" smtClean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Rescaling with the distances?</a:t>
            </a:r>
          </a:p>
        </p:txBody>
      </p:sp>
    </p:spTree>
    <p:extLst>
      <p:ext uri="{BB962C8B-B14F-4D97-AF65-F5344CB8AC3E}">
        <p14:creationId xmlns:p14="http://schemas.microsoft.com/office/powerpoint/2010/main" val="3959439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future 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8071" y="818667"/>
            <a:ext cx="11585122" cy="5865597"/>
          </a:xfrm>
        </p:spPr>
        <p:txBody>
          <a:bodyPr>
            <a:noAutofit/>
          </a:bodyPr>
          <a:lstStyle/>
          <a:p>
            <a:r>
              <a:rPr lang="en-GB" sz="2200" dirty="0">
                <a:solidFill>
                  <a:srgbClr val="00B050"/>
                </a:solidFill>
                <a:sym typeface="Wingdings" panose="05000000000000000000" pitchFamily="2" charset="2"/>
              </a:rPr>
              <a:t>Measurements to </a:t>
            </a:r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continue </a:t>
            </a:r>
            <a:r>
              <a:rPr lang="en-GB" sz="2200" dirty="0">
                <a:solidFill>
                  <a:srgbClr val="00B050"/>
                </a:solidFill>
                <a:sym typeface="Wingdings" panose="05000000000000000000" pitchFamily="2" charset="2"/>
              </a:rPr>
              <a:t>in 2024, on a monthly basis for monitoring </a:t>
            </a:r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purposes</a:t>
            </a:r>
            <a:endParaRPr lang="en-GB" sz="1000" dirty="0"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200" dirty="0">
                <a:solidFill>
                  <a:srgbClr val="00B050"/>
                </a:solidFill>
              </a:rPr>
              <a:t>Radiometry </a:t>
            </a:r>
            <a:r>
              <a:rPr lang="en-GB" sz="2200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lunar </a:t>
            </a:r>
            <a:r>
              <a:rPr lang="en-GB" sz="2200" dirty="0">
                <a:solidFill>
                  <a:srgbClr val="00B050"/>
                </a:solidFill>
                <a:sym typeface="Wingdings" panose="05000000000000000000" pitchFamily="2" charset="2"/>
              </a:rPr>
              <a:t>results </a:t>
            </a:r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complement the other monitoring tools</a:t>
            </a:r>
          </a:p>
          <a:p>
            <a:pPr marL="328254" lvl="1" indent="-328254"/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They confirm the temporal stability of the individual channels and of the inter-band </a:t>
            </a:r>
            <a:endParaRPr lang="en-GB" sz="22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Need to investigate the out-of-family results for October 2023</a:t>
            </a:r>
          </a:p>
          <a:p>
            <a:pPr marL="328254" lvl="1" indent="-328254"/>
            <a:r>
              <a:rPr lang="en-GB" sz="2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We will also expand the analysis to the reflectance domain</a:t>
            </a:r>
          </a:p>
          <a:p>
            <a:pPr marL="328254" lvl="1" indent="-328254"/>
            <a:endParaRPr lang="en-GB" sz="1000" dirty="0"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Further investigate the implementation of the LESSSR applicator  impact not only OLCI</a:t>
            </a:r>
            <a:endParaRPr lang="en-GB" sz="2200" dirty="0">
              <a:solidFill>
                <a:schemeClr val="accent4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2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Development of an lunar data extraction module in our MICMICS system to process SLSTR lunar observations (nadir view) + monitoring of radiometric performances of S1 to S6 using GIRO + </a:t>
            </a:r>
            <a:r>
              <a:rPr lang="en-GB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LESSSR</a:t>
            </a:r>
          </a:p>
          <a:p>
            <a:pPr marL="328254" lvl="1" indent="-328254"/>
            <a:r>
              <a:rPr lang="en-GB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Plan for changing the solar irradiance spectrum to TSIS in GIRO and LESSSR (currently </a:t>
            </a:r>
            <a:r>
              <a:rPr lang="en-GB" sz="2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Wehrli</a:t>
            </a:r>
            <a:r>
              <a:rPr lang="en-GB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328254" lvl="1" indent="-328254"/>
            <a:endParaRPr lang="en-GB" sz="1000" dirty="0">
              <a:sym typeface="Wingdings" panose="05000000000000000000" pitchFamily="2" charset="2"/>
            </a:endParaRPr>
          </a:p>
          <a:p>
            <a:r>
              <a:rPr lang="en-GB" sz="2200" dirty="0" smtClean="0">
                <a:solidFill>
                  <a:srgbClr val="00B5E2"/>
                </a:solidFill>
                <a:sym typeface="Wingdings" panose="05000000000000000000" pitchFamily="2" charset="2"/>
              </a:rPr>
              <a:t>ESA </a:t>
            </a:r>
            <a:r>
              <a:rPr lang="en-GB" sz="2200" dirty="0">
                <a:solidFill>
                  <a:srgbClr val="00B5E2"/>
                </a:solidFill>
                <a:sym typeface="Wingdings" panose="05000000000000000000" pitchFamily="2" charset="2"/>
              </a:rPr>
              <a:t>+ MPC:</a:t>
            </a:r>
          </a:p>
          <a:p>
            <a:pPr lvl="1"/>
            <a:r>
              <a:rPr lang="en-GB" sz="2200" dirty="0">
                <a:solidFill>
                  <a:srgbClr val="00B5E2"/>
                </a:solidFill>
                <a:sym typeface="Wingdings" panose="05000000000000000000" pitchFamily="2" charset="2"/>
              </a:rPr>
              <a:t>Regular technical meetings to discuss progress / status on lunar work </a:t>
            </a:r>
            <a:r>
              <a:rPr lang="en-GB" sz="2200" dirty="0" smtClean="0">
                <a:solidFill>
                  <a:srgbClr val="00B5E2"/>
                </a:solidFill>
                <a:sym typeface="Wingdings" panose="05000000000000000000" pitchFamily="2" charset="2"/>
              </a:rPr>
              <a:t>(</a:t>
            </a:r>
            <a:r>
              <a:rPr lang="en-GB" sz="2200" dirty="0" err="1" smtClean="0">
                <a:solidFill>
                  <a:srgbClr val="00B5E2"/>
                </a:solidFill>
                <a:sym typeface="Wingdings" panose="05000000000000000000" pitchFamily="2" charset="2"/>
              </a:rPr>
              <a:t>straylight</a:t>
            </a:r>
            <a:r>
              <a:rPr lang="en-GB" sz="2200" dirty="0" smtClean="0">
                <a:solidFill>
                  <a:srgbClr val="00B5E2"/>
                </a:solidFill>
                <a:sym typeface="Wingdings" panose="05000000000000000000" pitchFamily="2" charset="2"/>
              </a:rPr>
              <a:t> </a:t>
            </a:r>
            <a:r>
              <a:rPr lang="en-GB" sz="2200" dirty="0">
                <a:solidFill>
                  <a:srgbClr val="00B5E2"/>
                </a:solidFill>
                <a:sym typeface="Wingdings" panose="05000000000000000000" pitchFamily="2" charset="2"/>
              </a:rPr>
              <a:t>+ radiometry</a:t>
            </a:r>
            <a:r>
              <a:rPr lang="en-GB" sz="2200" dirty="0" smtClean="0">
                <a:solidFill>
                  <a:srgbClr val="00B5E2"/>
                </a:solidFill>
                <a:sym typeface="Wingdings" panose="05000000000000000000" pitchFamily="2" charset="2"/>
              </a:rPr>
              <a:t>)</a:t>
            </a:r>
            <a:endParaRPr lang="en-GB" sz="2200" dirty="0" smtClean="0">
              <a:solidFill>
                <a:srgbClr val="00B5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26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 smtClean="0"/>
              <a:t>Thank you!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Back-up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017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l_spectra_OLCIBands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615" y="159921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061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OLCI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1" y="607534"/>
            <a:ext cx="11627339" cy="526267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GB" sz="3600" b="1" dirty="0" smtClean="0"/>
              <a:t>OLCI channels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111"/>
            <a:ext cx="12192000" cy="43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41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OLCI</a:t>
            </a:r>
            <a:endParaRPr lang="en-GB" dirty="0"/>
          </a:p>
        </p:txBody>
      </p:sp>
      <p:pic>
        <p:nvPicPr>
          <p:cNvPr id="4" name="Picture 3" descr="https://sentinel.esa.int/image/image_gallery?uuid=c73b2d94-144a-4671-9c87-5f0bfcbaab90&amp;groupId=247904&amp;t=135358797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4" y="739281"/>
            <a:ext cx="4537710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9308705" y="2973284"/>
            <a:ext cx="1726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000" dirty="0" smtClean="0"/>
              <a:t>Source : ESA web site</a:t>
            </a:r>
            <a:endParaRPr lang="en-GB" sz="1000" dirty="0"/>
          </a:p>
        </p:txBody>
      </p:sp>
      <p:sp>
        <p:nvSpPr>
          <p:cNvPr id="6" name="TextBox 9"/>
          <p:cNvSpPr txBox="1"/>
          <p:nvPr/>
        </p:nvSpPr>
        <p:spPr>
          <a:xfrm>
            <a:off x="1334247" y="4198915"/>
            <a:ext cx="1726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000" dirty="0" smtClean="0">
                <a:solidFill>
                  <a:schemeClr val="tx1"/>
                </a:solidFill>
              </a:rPr>
              <a:t>Source : ESA web site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7" name="Picture 6" descr="https://sentinel.esa.int/documents/247904/322304/instrument+Layout/52345f2c-0819-4801-8c12-0284a0282a5f?version=1.0&amp;t=1438009415914&amp;imagePreview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r="3014" b="10740"/>
          <a:stretch/>
        </p:blipFill>
        <p:spPr bwMode="auto">
          <a:xfrm>
            <a:off x="4810809" y="3341579"/>
            <a:ext cx="6223954" cy="32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6529601" y="1299364"/>
            <a:ext cx="4804940" cy="59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Across track = 740 detectors per camera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7237" y="4580767"/>
            <a:ext cx="7204430" cy="1702037"/>
            <a:chOff x="878866" y="4817635"/>
            <a:chExt cx="7204430" cy="1702037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878866" y="4817635"/>
              <a:ext cx="3239695" cy="594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600" b="0" kern="0" dirty="0" smtClean="0">
                  <a:solidFill>
                    <a:srgbClr val="FF0000"/>
                  </a:solidFill>
                </a:rPr>
                <a:t>Imaging CCD = Spatial x Spectral content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3831336" y="5212080"/>
              <a:ext cx="4251960" cy="905256"/>
            </a:xfrm>
            <a:prstGeom prst="straightConnector1">
              <a:avLst/>
            </a:prstGeom>
            <a:solidFill>
              <a:schemeClr val="bg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878866" y="5723803"/>
              <a:ext cx="2952470" cy="79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600" b="0" kern="0" dirty="0" smtClean="0">
                  <a:solidFill>
                    <a:srgbClr val="FF0000"/>
                  </a:solidFill>
                </a:rPr>
                <a:t>Digital processing </a:t>
              </a:r>
              <a:r>
                <a:rPr lang="en-US" sz="1600" b="0" kern="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 21 bands (+ 1 smear band) over the spatial dimension</a:t>
              </a:r>
              <a:endParaRPr lang="en-US" sz="1600" b="0" kern="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1348008" y="5366248"/>
              <a:ext cx="215757" cy="348411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183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46908768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34" y="3917524"/>
            <a:ext cx="5446666" cy="29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 - background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5053" y="747379"/>
            <a:ext cx="11627339" cy="5533424"/>
          </a:xfrm>
        </p:spPr>
        <p:txBody>
          <a:bodyPr>
            <a:normAutofit/>
          </a:bodyPr>
          <a:lstStyle/>
          <a:p>
            <a:pPr lvl="1"/>
            <a:r>
              <a:rPr lang="en-GB" sz="2400" dirty="0" smtClean="0"/>
              <a:t>First acquisition with Camera#4 on OLCI-B </a:t>
            </a:r>
            <a:r>
              <a:rPr lang="en-GB" sz="2400" dirty="0"/>
              <a:t>in 2018 </a:t>
            </a:r>
            <a:r>
              <a:rPr lang="en-GB" sz="2400" dirty="0" smtClean="0"/>
              <a:t>during commissioning</a:t>
            </a:r>
          </a:p>
          <a:p>
            <a:pPr lvl="1"/>
            <a:r>
              <a:rPr lang="en-GB" sz="2400" dirty="0" smtClean="0"/>
              <a:t>Purpose : assessment of the stray-light correction performances.</a:t>
            </a:r>
            <a:endParaRPr lang="en-GB" sz="2400" dirty="0">
              <a:solidFill>
                <a:srgbClr val="00B050"/>
              </a:solidFill>
            </a:endParaRPr>
          </a:p>
          <a:p>
            <a:pPr lvl="1"/>
            <a:endParaRPr lang="en-GB" sz="2400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17" name="Picture 2" descr="Typical geometry for acquiring the Moon with 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87" y="1786365"/>
            <a:ext cx="7703573" cy="3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66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Sentinel-3 lunar manoeuvres - background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65456" y="4514332"/>
            <a:ext cx="11870616" cy="2017725"/>
          </a:xfrm>
        </p:spPr>
        <p:txBody>
          <a:bodyPr>
            <a:noAutofit/>
          </a:bodyPr>
          <a:lstStyle/>
          <a:p>
            <a:r>
              <a:rPr lang="en-GB" sz="2000" dirty="0"/>
              <a:t>Roll angle = changing parameter to adjust the Moon position across </a:t>
            </a:r>
            <a:r>
              <a:rPr lang="en-GB" sz="2000" dirty="0" smtClean="0"/>
              <a:t>track (</a:t>
            </a:r>
            <a:r>
              <a:rPr lang="en-GB" sz="2000" dirty="0" smtClean="0">
                <a:sym typeface="Wingdings" panose="05000000000000000000" pitchFamily="2" charset="2"/>
              </a:rPr>
              <a:t> camera + position in the camera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/>
              <a:t>Maximum negative roll rotation allowed = -165 degrees </a:t>
            </a:r>
            <a:r>
              <a:rPr lang="en-GB" sz="2000" dirty="0">
                <a:sym typeface="Wingdings" panose="05000000000000000000" pitchFamily="2" charset="2"/>
              </a:rPr>
              <a:t> star trackers not all pointing at the Earth.</a:t>
            </a:r>
          </a:p>
          <a:p>
            <a:r>
              <a:rPr lang="en-GB" sz="2000" dirty="0">
                <a:sym typeface="Wingdings" panose="05000000000000000000" pitchFamily="2" charset="2"/>
              </a:rPr>
              <a:t>Location of the Moon across track  </a:t>
            </a:r>
            <a:r>
              <a:rPr lang="en-GB" sz="2000" dirty="0" err="1">
                <a:sym typeface="Wingdings" panose="05000000000000000000" pitchFamily="2" charset="2"/>
              </a:rPr>
              <a:t>centrered</a:t>
            </a:r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>
                <a:sym typeface="Wingdings" panose="05000000000000000000" pitchFamily="2" charset="2"/>
              </a:rPr>
              <a:t>Moon phase </a:t>
            </a:r>
            <a:r>
              <a:rPr lang="en-GB" sz="2000" dirty="0"/>
              <a:t>|g| </a:t>
            </a:r>
            <a:r>
              <a:rPr lang="en-GB" sz="2000" dirty="0">
                <a:sym typeface="Symbol" panose="05050102010706020507" pitchFamily="18" charset="2"/>
              </a:rPr>
              <a:t> [5,8] </a:t>
            </a:r>
            <a:r>
              <a:rPr lang="en-GB" sz="2000" dirty="0" err="1">
                <a:sym typeface="Symbol" panose="05050102010706020507" pitchFamily="18" charset="2"/>
              </a:rPr>
              <a:t>deg</a:t>
            </a:r>
            <a:endParaRPr lang="en-GB" sz="2000" dirty="0"/>
          </a:p>
          <a:p>
            <a:r>
              <a:rPr lang="en-GB" sz="2000" dirty="0"/>
              <a:t>Cal window start + 20s &lt; Moon &lt; Cal window end – 20s f</a:t>
            </a:r>
            <a:r>
              <a:rPr lang="en-GB" sz="2000" dirty="0">
                <a:sym typeface="Wingdings" panose="05000000000000000000" pitchFamily="2" charset="2"/>
              </a:rPr>
              <a:t>or SL analysis</a:t>
            </a:r>
            <a:endParaRPr lang="en-GB" sz="2000" dirty="0"/>
          </a:p>
          <a:p>
            <a:endParaRPr lang="en-GB" dirty="0"/>
          </a:p>
        </p:txBody>
      </p:sp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4" y="945330"/>
            <a:ext cx="11077216" cy="315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295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 – background + constrains</a:t>
            </a:r>
            <a:endParaRPr lang="en-GB" dirty="0"/>
          </a:p>
        </p:txBody>
      </p:sp>
      <p:pic>
        <p:nvPicPr>
          <p:cNvPr id="5" name="Picture 4" descr="C:\Users\Trollope\Documents\__S3\_INSTRUMENTS\OLCI\calibrations\moon cal\2022 opportunities\Opportunity_S3A_202212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6487" r="6652" b="20061"/>
          <a:stretch/>
        </p:blipFill>
        <p:spPr bwMode="auto">
          <a:xfrm>
            <a:off x="1650099" y="640080"/>
            <a:ext cx="9151000" cy="507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7213" y="5714520"/>
            <a:ext cx="10436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Example of ground track </a:t>
            </a:r>
            <a:r>
              <a:rPr lang="en-GB" sz="1800" b="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showing the full </a:t>
            </a:r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arc. In blue: yaw; in yellow: </a:t>
            </a:r>
            <a:r>
              <a:rPr lang="en-GB" sz="1800" b="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additional time (~1 minute before and 18 minutes after) in which the spacecraft will be in Geodetic pointing mode without yaw-steering (the same mode as used during In-Plane </a:t>
            </a:r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manoeuvres).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4256270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5053" y="868681"/>
            <a:ext cx="11627339" cy="5533424"/>
          </a:xfrm>
        </p:spPr>
        <p:txBody>
          <a:bodyPr>
            <a:normAutofit/>
          </a:bodyPr>
          <a:lstStyle/>
          <a:p>
            <a:pPr lvl="1"/>
            <a:endParaRPr lang="en-GB" sz="2400" dirty="0">
              <a:solidFill>
                <a:srgbClr val="00B050"/>
              </a:solidFill>
            </a:endParaRPr>
          </a:p>
          <a:p>
            <a:pPr lvl="1"/>
            <a:endParaRPr lang="en-GB" sz="2400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443677" y="1367758"/>
            <a:ext cx="2748323" cy="5490242"/>
            <a:chOff x="9443677" y="1367758"/>
            <a:chExt cx="2748323" cy="54902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4" r="59925"/>
            <a:stretch/>
          </p:blipFill>
          <p:spPr>
            <a:xfrm rot="10800000" flipH="1">
              <a:off x="9443677" y="1367758"/>
              <a:ext cx="2748323" cy="54902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474413" y="6490994"/>
              <a:ext cx="2687982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</a:rPr>
                <a:t>Extract from the original image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9573768" y="1709928"/>
              <a:ext cx="9144" cy="3859421"/>
            </a:xfrm>
            <a:prstGeom prst="straightConnector1">
              <a:avLst/>
            </a:prstGeom>
            <a:solidFill>
              <a:schemeClr val="bg2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9573768" y="1709928"/>
              <a:ext cx="2487168" cy="0"/>
            </a:xfrm>
            <a:prstGeom prst="straightConnector1">
              <a:avLst/>
            </a:prstGeom>
            <a:solidFill>
              <a:schemeClr val="bg2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0341864" y="1737821"/>
              <a:ext cx="978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kern="100" spc="-100" dirty="0" smtClean="0">
                  <a:solidFill>
                    <a:srgbClr val="FFFF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ACT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82912" y="2830557"/>
              <a:ext cx="978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kern="100" spc="-100" dirty="0" smtClean="0">
                  <a:solidFill>
                    <a:srgbClr val="FFFF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ALT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6" y="640080"/>
            <a:ext cx="7429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1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Sentinel-3 lunar manoeuvres - background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2808" y="887767"/>
            <a:ext cx="11830924" cy="5637320"/>
          </a:xfrm>
        </p:spPr>
        <p:txBody>
          <a:bodyPr>
            <a:noAutofit/>
          </a:bodyPr>
          <a:lstStyle/>
          <a:p>
            <a:r>
              <a:rPr lang="en-GB" sz="2200" dirty="0" smtClean="0"/>
              <a:t>Outcome of 2018 manoeuvre led to:</a:t>
            </a:r>
          </a:p>
          <a:p>
            <a:pPr lvl="1"/>
            <a:r>
              <a:rPr lang="en-GB" sz="2200" dirty="0" smtClean="0"/>
              <a:t>One manoeuvre with S3A in 2020 (while in OPE) for Camera#4</a:t>
            </a:r>
          </a:p>
          <a:p>
            <a:pPr lvl="1"/>
            <a:r>
              <a:rPr lang="en-GB" sz="2200" dirty="0" smtClean="0"/>
              <a:t>Successful execution of inter-leaved monthly manoeuvres in 2022 for each camera of OLCI-A and OLCI-B</a:t>
            </a:r>
          </a:p>
          <a:p>
            <a:pPr lvl="1"/>
            <a:r>
              <a:rPr lang="en-GB" sz="2200" dirty="0" smtClean="0"/>
              <a:t>Continuation since Nov 2022 of those monthly manoeuvres with Camera#4</a:t>
            </a:r>
          </a:p>
          <a:p>
            <a:pPr lvl="1"/>
            <a:endParaRPr lang="en-GB" sz="2200" dirty="0"/>
          </a:p>
          <a:p>
            <a:pPr marL="342900" indent="-342900"/>
            <a:r>
              <a:rPr lang="en-GB" sz="2200" dirty="0">
                <a:sym typeface="Wingdings" panose="05000000000000000000" pitchFamily="2" charset="2"/>
              </a:rPr>
              <a:t>2022 acquisition campaign = anchor points (snapshots):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Stray light correction performance assessment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Inter-band / inter-camera radiometric performance assessment</a:t>
            </a:r>
          </a:p>
          <a:p>
            <a:pPr marL="929069" lvl="1" indent="-342900"/>
            <a:endParaRPr lang="en-GB" sz="2200" dirty="0">
              <a:sym typeface="Wingdings" panose="05000000000000000000" pitchFamily="2" charset="2"/>
            </a:endParaRPr>
          </a:p>
          <a:p>
            <a:pPr marL="342900" indent="-342900"/>
            <a:r>
              <a:rPr lang="en-GB" sz="2200" dirty="0">
                <a:sym typeface="Wingdings" panose="05000000000000000000" pitchFamily="2" charset="2"/>
              </a:rPr>
              <a:t>Routine acquisitions with Camera#4 = regular assessment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Radiometric stability assessment (including inter-band)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Inter-calibration</a:t>
            </a:r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234030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32031" r="81162" b="36705"/>
          <a:stretch/>
        </p:blipFill>
        <p:spPr>
          <a:xfrm>
            <a:off x="9965217" y="1226525"/>
            <a:ext cx="1715404" cy="4859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957" y="1206754"/>
            <a:ext cx="1839327" cy="4879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OLCI lunar observations</a:t>
            </a:r>
            <a:endParaRPr lang="en-GB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87157" y="609608"/>
                <a:ext cx="10621823" cy="6102693"/>
              </a:xfrm>
            </p:spPr>
            <p:txBody>
              <a:bodyPr>
                <a:noAutofit/>
              </a:bodyPr>
              <a:lstStyle/>
              <a:p>
                <a:r>
                  <a:rPr lang="en-GB" sz="1900" dirty="0"/>
                  <a:t>Dataset</a:t>
                </a:r>
                <a:r>
                  <a:rPr lang="en-GB" sz="1900" dirty="0" smtClean="0"/>
                  <a:t>:</a:t>
                </a:r>
                <a:endParaRPr lang="en-GB" sz="1900" dirty="0">
                  <a:solidFill>
                    <a:srgbClr val="00B050"/>
                  </a:solidFill>
                </a:endParaRPr>
              </a:p>
              <a:p>
                <a:pPr marL="712788" lvl="1" indent="-350838"/>
                <a:r>
                  <a:rPr lang="en-GB" sz="1900" dirty="0"/>
                  <a:t>Camera#4 OLCI-B in 2018 (commissioning) </a:t>
                </a:r>
                <a:endParaRPr lang="en-GB" sz="1900" dirty="0">
                  <a:solidFill>
                    <a:srgbClr val="00B050"/>
                  </a:solidFill>
                </a:endParaRPr>
              </a:p>
              <a:p>
                <a:pPr marL="712788" lvl="1" indent="-350838"/>
                <a:r>
                  <a:rPr lang="en-GB" sz="1900" dirty="0"/>
                  <a:t>Camera#4 OLCI-A in 2020 (during operations) </a:t>
                </a:r>
                <a:endParaRPr lang="en-GB" sz="1900" dirty="0">
                  <a:solidFill>
                    <a:srgbClr val="00B050"/>
                  </a:solidFill>
                </a:endParaRPr>
              </a:p>
              <a:p>
                <a:pPr marL="712788" lvl="1" indent="-350838"/>
                <a:r>
                  <a:rPr lang="en-GB" sz="1900" dirty="0"/>
                  <a:t>One acquisition per camera with OLCI-A + OLCI-B in </a:t>
                </a:r>
                <a:r>
                  <a:rPr lang="en-GB" sz="1900" dirty="0" smtClean="0"/>
                  <a:t>2022</a:t>
                </a:r>
                <a:endParaRPr lang="en-GB" sz="1900" dirty="0">
                  <a:solidFill>
                    <a:srgbClr val="00B050"/>
                  </a:solidFill>
                </a:endParaRPr>
              </a:p>
              <a:p>
                <a:pPr marL="712788" lvl="1" indent="-350838"/>
                <a:r>
                  <a:rPr lang="en-GB" sz="1900" dirty="0"/>
                  <a:t>Routine monthly observations for Camera#4 with </a:t>
                </a:r>
                <a:r>
                  <a:rPr lang="en-GB" sz="1900" dirty="0" smtClean="0"/>
                  <a:t>OLCI-A and B, since September 2022</a:t>
                </a:r>
              </a:p>
              <a:p>
                <a:pPr marL="712788" lvl="1" indent="-350838"/>
                <a:r>
                  <a:rPr lang="en-GB" sz="1900" dirty="0" smtClean="0"/>
                  <a:t>Phase is ~ 6.5 </a:t>
                </a:r>
                <a:r>
                  <a:rPr lang="en-GB" sz="1900" dirty="0" err="1" smtClean="0"/>
                  <a:t>deg</a:t>
                </a:r>
                <a:r>
                  <a:rPr lang="en-GB" sz="1900" dirty="0" smtClean="0"/>
                  <a:t> +/- 2 </a:t>
                </a:r>
                <a:r>
                  <a:rPr lang="en-GB" sz="1900" dirty="0" err="1" smtClean="0"/>
                  <a:t>deg</a:t>
                </a:r>
                <a:r>
                  <a:rPr lang="en-GB" sz="1900" dirty="0" smtClean="0"/>
                  <a:t> (but first observations with negative phase)</a:t>
                </a:r>
                <a:endParaRPr lang="en-GB" sz="1000" dirty="0"/>
              </a:p>
              <a:p>
                <a:r>
                  <a:rPr lang="en-GB" sz="1900" dirty="0"/>
                  <a:t>Data processing:</a:t>
                </a:r>
              </a:p>
              <a:p>
                <a:pPr marL="712788" lvl="1" indent="-350838"/>
                <a:r>
                  <a:rPr lang="en-GB" sz="1900" dirty="0"/>
                  <a:t>From Level 0 to Level 1 breakpoints </a:t>
                </a:r>
                <a:r>
                  <a:rPr lang="en-GB" sz="1900" dirty="0">
                    <a:sym typeface="Wingdings" panose="05000000000000000000" pitchFamily="2" charset="2"/>
                  </a:rPr>
                  <a:t> </a:t>
                </a:r>
                <a:r>
                  <a:rPr lang="en-GB" sz="1900" dirty="0"/>
                  <a:t>IPF offline</a:t>
                </a:r>
              </a:p>
              <a:p>
                <a:pPr marL="712788" lvl="1" indent="-350838"/>
                <a:r>
                  <a:rPr lang="en-GB" sz="1900" dirty="0"/>
                  <a:t>Lunar data extraction + radiometric </a:t>
                </a:r>
                <a:r>
                  <a:rPr lang="en-GB" sz="1900" dirty="0" smtClean="0"/>
                  <a:t>assessment</a:t>
                </a:r>
              </a:p>
              <a:p>
                <a:pPr marL="361950" lvl="1" indent="0">
                  <a:buNone/>
                </a:pPr>
                <a:r>
                  <a:rPr lang="en-GB" sz="1900" dirty="0" smtClean="0">
                    <a:sym typeface="Wingdings" panose="05000000000000000000" pitchFamily="2" charset="2"/>
                  </a:rPr>
                  <a:t>	 </a:t>
                </a:r>
                <a:r>
                  <a:rPr lang="en-GB" sz="1900" dirty="0">
                    <a:sym typeface="Wingdings" panose="05000000000000000000" pitchFamily="2" charset="2"/>
                  </a:rPr>
                  <a:t>EUMETSAT MICMICS </a:t>
                </a:r>
                <a:r>
                  <a:rPr lang="en-GB" sz="1900" dirty="0" smtClean="0">
                    <a:sym typeface="Wingdings" panose="05000000000000000000" pitchFamily="2" charset="2"/>
                  </a:rPr>
                  <a:t>prototype</a:t>
                </a:r>
                <a:endParaRPr lang="en-GB" sz="1000" dirty="0"/>
              </a:p>
              <a:p>
                <a:pPr marL="263525" lvl="0" indent="-263525">
                  <a:defRPr/>
                </a:pPr>
                <a:r>
                  <a:rPr lang="en-GB" sz="1900" dirty="0"/>
                  <a:t>Lunar irradiance:</a:t>
                </a:r>
                <a:endParaRPr lang="en-GB" sz="1900" dirty="0" smtClean="0"/>
              </a:p>
              <a:p>
                <a:pPr marL="1343025" lvl="0" indent="-1343025">
                  <a:buNone/>
                  <a:defRPr/>
                </a:pPr>
                <a:r>
                  <a:rPr lang="en-GB" sz="2000" dirty="0" smtClean="0">
                    <a:solidFill>
                      <a:srgbClr val="38484E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38484E"/>
                        </a:solidFill>
                        <a:latin typeface="Cambria Math" panose="02040503050406030204" pitchFamily="18" charset="0"/>
                      </a:rPr>
                      <m:t>𝐼𝑟𝑟𝑎𝑑</m:t>
                    </m:r>
                    <m:r>
                      <a:rPr lang="en-GB" sz="2000" i="1">
                        <a:solidFill>
                          <a:srgbClr val="38484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  <m:t>𝑂𝑆𝐹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𝑀𝑜𝑜𝑛</m:t>
                            </m:r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𝑝𝑖𝑥𝑒𝑙𝑠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000" i="1">
                            <a:solidFill>
                              <a:srgbClr val="3848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𝑅𝑎𝑑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rgbClr val="38484E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2000" dirty="0" smtClean="0"/>
              </a:p>
              <a:p>
                <a:pPr marL="263525" lvl="0" indent="-263525">
                  <a:defRPr/>
                </a:pPr>
                <a:endParaRPr lang="en-GB" sz="1000" dirty="0" smtClean="0"/>
              </a:p>
              <a:p>
                <a:pPr marL="263525" lvl="0" indent="-263525">
                  <a:defRPr/>
                </a:pPr>
                <a:r>
                  <a:rPr lang="en-GB" sz="1900" dirty="0" smtClean="0"/>
                  <a:t>Two </a:t>
                </a:r>
                <a:r>
                  <a:rPr lang="en-GB" sz="1900" dirty="0"/>
                  <a:t>parameters to be estimated as accurately as possible:</a:t>
                </a:r>
              </a:p>
              <a:p>
                <a:pPr marL="1043369" lvl="1" indent="-457200">
                  <a:buFont typeface="Wingdings" panose="05000000000000000000" pitchFamily="2" charset="2"/>
                  <a:buChar char="Ø"/>
                  <a:defRPr/>
                </a:pPr>
                <a:r>
                  <a:rPr lang="en-GB" sz="1900" dirty="0"/>
                  <a:t>The oversampling factor OSF (which may vary in time)</a:t>
                </a:r>
              </a:p>
              <a:p>
                <a:pPr marL="1043369" lvl="1" indent="-457200">
                  <a:buFont typeface="Wingdings" panose="05000000000000000000" pitchFamily="2" charset="2"/>
                  <a:buChar char="Ø"/>
                  <a:defRPr/>
                </a:pPr>
                <a:r>
                  <a:rPr lang="en-GB" sz="1900" dirty="0"/>
                  <a:t>The pixel solid angle </a:t>
                </a:r>
                <a:r>
                  <a:rPr lang="en-GB" sz="1900" dirty="0">
                    <a:sym typeface="Symbol" panose="05050102010706020507" pitchFamily="18" charset="2"/>
                  </a:rPr>
                  <a:t></a:t>
                </a:r>
                <a:r>
                  <a:rPr lang="en-GB" sz="1900" dirty="0" err="1">
                    <a:sym typeface="Symbol" panose="05050102010706020507" pitchFamily="18" charset="2"/>
                  </a:rPr>
                  <a:t>i</a:t>
                </a:r>
                <a:r>
                  <a:rPr lang="en-GB" sz="1900" dirty="0">
                    <a:sym typeface="Symbol" panose="05050102010706020507" pitchFamily="18" charset="2"/>
                  </a:rPr>
                  <a:t> (which can vary from pixel to pixel</a:t>
                </a:r>
                <a:r>
                  <a:rPr lang="en-GB" sz="1900" dirty="0" smtClean="0">
                    <a:sym typeface="Symbol" panose="05050102010706020507" pitchFamily="18" charset="2"/>
                  </a:rPr>
                  <a:t>)</a:t>
                </a:r>
              </a:p>
              <a:p>
                <a:pPr marL="263525" indent="-263525">
                  <a:defRPr/>
                </a:pPr>
                <a:r>
                  <a:rPr lang="en-GB" sz="1900" dirty="0">
                    <a:sym typeface="Symbol" panose="05050102010706020507" pitchFamily="18" charset="2"/>
                  </a:rPr>
                  <a:t>Offset correction </a:t>
                </a:r>
                <a:r>
                  <a:rPr lang="en-GB" sz="1900" dirty="0">
                    <a:sym typeface="Wingdings" panose="05000000000000000000" pitchFamily="2" charset="2"/>
                  </a:rPr>
                  <a:t> average value over deep space </a:t>
                </a:r>
                <a:r>
                  <a:rPr lang="en-GB" sz="1900" dirty="0" smtClean="0">
                    <a:sym typeface="Wingdings" panose="05000000000000000000" pitchFamily="2" charset="2"/>
                  </a:rPr>
                  <a:t>subtracted </a:t>
                </a:r>
                <a:r>
                  <a:rPr lang="en-GB" sz="1900" dirty="0">
                    <a:sym typeface="Wingdings" panose="05000000000000000000" pitchFamily="2" charset="2"/>
                  </a:rPr>
                  <a:t>to the radiance image</a:t>
                </a:r>
                <a:endParaRPr lang="en-GB" sz="1900" dirty="0">
                  <a:sym typeface="Symbol" panose="05050102010706020507" pitchFamily="18" charset="2"/>
                </a:endParaRPr>
              </a:p>
              <a:p>
                <a:pPr marL="263525" indent="-263525">
                  <a:defRPr/>
                </a:pPr>
                <a:endParaRPr lang="en-GB" sz="1900" dirty="0"/>
              </a:p>
            </p:txBody>
          </p:sp>
        </mc:Choice>
        <mc:Fallback xmlns="">
          <p:sp>
            <p:nvSpPr>
              <p:cNvPr id="6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87157" y="609608"/>
                <a:ext cx="10621823" cy="6102693"/>
              </a:xfrm>
              <a:blipFill>
                <a:blip r:embed="rId4"/>
                <a:stretch>
                  <a:fillRect l="-459" t="-5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 bwMode="auto">
          <a:xfrm>
            <a:off x="9381995" y="6087649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8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(7)</Template>
  <TotalTime>4878</TotalTime>
  <Words>1091</Words>
  <Application>Microsoft Office PowerPoint</Application>
  <PresentationFormat>Widescreen</PresentationFormat>
  <Paragraphs>193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Cambria Math</vt:lpstr>
      <vt:lpstr>Century Gothic</vt:lpstr>
      <vt:lpstr>Helvetica</vt:lpstr>
      <vt:lpstr>Roboto</vt:lpstr>
      <vt:lpstr>Roboto Light</vt:lpstr>
      <vt:lpstr>Roboto Medium</vt:lpstr>
      <vt:lpstr>Symbol</vt:lpstr>
      <vt:lpstr>Tahoma</vt:lpstr>
      <vt:lpstr>Times New Roman</vt:lpstr>
      <vt:lpstr>Wingdings</vt:lpstr>
      <vt:lpstr>Yu Mincho</vt:lpstr>
      <vt:lpstr>1_Applications Template</vt:lpstr>
      <vt:lpstr>PowerPoint Presentation</vt:lpstr>
      <vt:lpstr>Sentinel-3 OLCI</vt:lpstr>
      <vt:lpstr>Sentinel-3 OLCI</vt:lpstr>
      <vt:lpstr>Sentinel-3 lunar manoeuvres - background</vt:lpstr>
      <vt:lpstr>Sentinel-3 lunar manoeuvres - background</vt:lpstr>
      <vt:lpstr>Sentinel-3 lunar manoeuvres – background + constrains</vt:lpstr>
      <vt:lpstr>Sentinel-3 lunar manoeuvres</vt:lpstr>
      <vt:lpstr>Sentinel-3 lunar manoeuvres - background</vt:lpstr>
      <vt:lpstr>OLCI lunar observations</vt:lpstr>
      <vt:lpstr>MICMICS Workflows</vt:lpstr>
      <vt:lpstr>OLCI lunar observations - oversampling</vt:lpstr>
      <vt:lpstr>Relative biases with respect to GIRO + LIME</vt:lpstr>
      <vt:lpstr>Temporal stability</vt:lpstr>
      <vt:lpstr>Difference between OLCI-A and OLCI-B</vt:lpstr>
      <vt:lpstr>Issue with the LESSSR applicator – work in progress</vt:lpstr>
      <vt:lpstr>Conclusions and future work</vt:lpstr>
      <vt:lpstr>PowerPoint Presentation</vt:lpstr>
      <vt:lpstr>PowerPoint Presentation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Wagner</dc:creator>
  <cp:lastModifiedBy>Sebastien Wagner</cp:lastModifiedBy>
  <cp:revision>299</cp:revision>
  <cp:lastPrinted>2006-03-06T14:11:17Z</cp:lastPrinted>
  <dcterms:created xsi:type="dcterms:W3CDTF">2023-02-01T10:02:06Z</dcterms:created>
  <dcterms:modified xsi:type="dcterms:W3CDTF">2023-12-03T00:13:46Z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1388637</vt:lpwstr>
  </property>
  <property fmtid="{D5CDD505-2E9C-101B-9397-08002B2CF9AE}" pid="3" name="DM_DOCNAME">
    <vt:lpwstr>LCWS2023 - MTG/FCI and LI the challenges of performing lunar calibration for radiometric assessments</vt:lpwstr>
  </property>
  <property fmtid="{D5CDD505-2E9C-101B-9397-08002B2CF9AE}" pid="4" name="DM_AUTHOR">
    <vt:lpwstr>Vincent Debaecker</vt:lpwstr>
  </property>
  <property fmtid="{D5CDD505-2E9C-101B-9397-08002B2CF9AE}" pid="5" name="DM_E_DOC_NO">
    <vt:lpwstr>EUM/RSP/VWG/23/1388637</vt:lpwstr>
  </property>
  <property fmtid="{D5CDD505-2E9C-101B-9397-08002B2CF9AE}" pid="6" name="DM_E_VER_NO">
    <vt:lpwstr>1D Draft</vt:lpwstr>
  </property>
  <property fmtid="{D5CDD505-2E9C-101B-9397-08002B2CF9AE}" pid="7" name="DM_E_ISS_DATE">
    <vt:lpwstr>29 November 2023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