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20" r:id="rId2"/>
    <p:sldMasterId id="2147483735" r:id="rId3"/>
  </p:sldMasterIdLst>
  <p:notesMasterIdLst>
    <p:notesMasterId r:id="rId22"/>
  </p:notesMasterIdLst>
  <p:handoutMasterIdLst>
    <p:handoutMasterId r:id="rId23"/>
  </p:handoutMasterIdLst>
  <p:sldIdLst>
    <p:sldId id="444" r:id="rId4"/>
    <p:sldId id="485" r:id="rId5"/>
    <p:sldId id="467" r:id="rId6"/>
    <p:sldId id="480" r:id="rId7"/>
    <p:sldId id="477" r:id="rId8"/>
    <p:sldId id="473" r:id="rId9"/>
    <p:sldId id="469" r:id="rId10"/>
    <p:sldId id="471" r:id="rId11"/>
    <p:sldId id="474" r:id="rId12"/>
    <p:sldId id="482" r:id="rId13"/>
    <p:sldId id="481" r:id="rId14"/>
    <p:sldId id="479" r:id="rId15"/>
    <p:sldId id="478" r:id="rId16"/>
    <p:sldId id="476" r:id="rId17"/>
    <p:sldId id="483" r:id="rId18"/>
    <p:sldId id="484" r:id="rId19"/>
    <p:sldId id="475" r:id="rId20"/>
    <p:sldId id="47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>
          <p15:clr>
            <a:srgbClr val="A4A3A4"/>
          </p15:clr>
        </p15:guide>
        <p15:guide id="2" orient="horz" pos="1664">
          <p15:clr>
            <a:srgbClr val="A4A3A4"/>
          </p15:clr>
        </p15:guide>
        <p15:guide id="3" orient="horz" pos="11">
          <p15:clr>
            <a:srgbClr val="A4A3A4"/>
          </p15:clr>
        </p15:guide>
        <p15:guide id="4" pos="5759">
          <p15:clr>
            <a:srgbClr val="A4A3A4"/>
          </p15:clr>
        </p15:guide>
        <p15:guide id="5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BA0C2F"/>
    <a:srgbClr val="53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68" autoAdjust="0"/>
    <p:restoredTop sz="99388" autoAdjust="0"/>
  </p:normalViewPr>
  <p:slideViewPr>
    <p:cSldViewPr snapToGrid="0" snapToObjects="1">
      <p:cViewPr varScale="1">
        <p:scale>
          <a:sx n="168" d="100"/>
          <a:sy n="168" d="100"/>
        </p:scale>
        <p:origin x="560" y="192"/>
      </p:cViewPr>
      <p:guideLst>
        <p:guide orient="horz" pos="3026"/>
        <p:guide orient="horz" pos="1664"/>
        <p:guide orient="horz" pos="11"/>
        <p:guide pos="5759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F2216-3C6C-5242-8DB2-4752D4FEC615}" type="datetimeFigureOut">
              <a:rPr lang="en-US" smtClean="0">
                <a:latin typeface="Arial"/>
              </a:rPr>
              <a:pPr/>
              <a:t>11/27/23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00F2-CC6B-3345-A584-44341337AE23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426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CD6293C-6F3F-374D-A003-D3E152FC3744}" type="datetimeFigureOut">
              <a:rPr lang="en-US" smtClean="0"/>
              <a:pPr/>
              <a:t>11/27/23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389288A-BD78-EC48-81B6-C08E556E1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0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8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914950" y="2472514"/>
            <a:ext cx="7498993" cy="13454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Presenter(s), Directorate/Division and Date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03833" y="1997176"/>
            <a:ext cx="7524221" cy="475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pic>
        <p:nvPicPr>
          <p:cNvPr id="5" name="Picture 4" descr="Tribrand_ColorBlackText_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96" y="1279484"/>
            <a:ext cx="2833047" cy="6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4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1088" y="1161143"/>
            <a:ext cx="8364762" cy="355849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5306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799314" y="1161145"/>
            <a:ext cx="4008438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088" y="1161144"/>
            <a:ext cx="4023901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77466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799314" y="1161145"/>
            <a:ext cx="4008438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088" y="1161144"/>
            <a:ext cx="4023901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94603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61143"/>
            <a:ext cx="9144000" cy="35584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2123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61143"/>
            <a:ext cx="9144000" cy="35584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0867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114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934403" y="1599202"/>
            <a:ext cx="3363277" cy="271879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929414" y="1599202"/>
            <a:ext cx="3363277" cy="271879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990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40929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0" y="2239365"/>
            <a:ext cx="9144000" cy="6647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Chapter Divider</a:t>
            </a:r>
          </a:p>
        </p:txBody>
      </p:sp>
    </p:spTree>
    <p:extLst>
      <p:ext uri="{BB962C8B-B14F-4D97-AF65-F5344CB8AC3E}">
        <p14:creationId xmlns:p14="http://schemas.microsoft.com/office/powerpoint/2010/main" val="792422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77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Subhead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03833" y="1997176"/>
            <a:ext cx="7524221" cy="475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914950" y="2858272"/>
            <a:ext cx="7498993" cy="13454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Presenter(s), Directorate/Division and Date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903833" y="2411554"/>
            <a:ext cx="7498993" cy="312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8" name="Picture 7" descr="Tribrand_ColorBlackText_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96" y="1279484"/>
            <a:ext cx="2833047" cy="6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93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4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84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81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38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42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33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45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66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95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1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5140325" cy="5143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27624" y="1210733"/>
            <a:ext cx="4016375" cy="4961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5127623" y="1735952"/>
            <a:ext cx="4016375" cy="10001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</a:t>
            </a:r>
          </a:p>
          <a:p>
            <a:pPr lvl="0"/>
            <a:r>
              <a:rPr lang="en-US" dirty="0"/>
              <a:t>Click to Edit Directorate, Division or Group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Date</a:t>
            </a:r>
          </a:p>
        </p:txBody>
      </p:sp>
      <p:pic>
        <p:nvPicPr>
          <p:cNvPr id="10" name="Picture 9" descr="Tribrand_ColorBlackText_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477" y="4277360"/>
            <a:ext cx="2833047" cy="6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94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26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15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9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29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46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11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96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 dirty="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84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6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5292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8119" y="3904542"/>
            <a:ext cx="5674998" cy="475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79235" y="4379880"/>
            <a:ext cx="5655970" cy="4651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Presenter(s), Directorate/Division and Date</a:t>
            </a:r>
          </a:p>
        </p:txBody>
      </p:sp>
      <p:pic>
        <p:nvPicPr>
          <p:cNvPr id="6" name="Picture 5" descr="Tribrand_ColorBlackText_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205" y="4035699"/>
            <a:ext cx="2833047" cy="6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7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brand_ColorBlackText_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507" y="1786796"/>
            <a:ext cx="3556449" cy="76209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" y="29763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800" spc="200" dirty="0">
                <a:solidFill>
                  <a:srgbClr val="BA0C2F"/>
                </a:solidFill>
              </a:rPr>
              <a:t>jpl.nasa.gov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24848" y="2750422"/>
            <a:ext cx="3294305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73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 flipV="1">
            <a:off x="5890626" y="1340395"/>
            <a:ext cx="2" cy="319314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Mission or Project Name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1026160" y="1340395"/>
            <a:ext cx="3886017" cy="319314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Mission 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521956" y="1340395"/>
            <a:ext cx="1986400" cy="99640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521956" y="2438400"/>
            <a:ext cx="1986400" cy="99640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521956" y="3537130"/>
            <a:ext cx="1986400" cy="99640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35258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34493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90760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1088" y="1161143"/>
            <a:ext cx="8364762" cy="355849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97248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28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5" r:id="rId3"/>
    <p:sldLayoutId id="2147483707" r:id="rId4"/>
    <p:sldLayoutId id="2147483718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41298" y="479774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6 Dec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9774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4797743"/>
            <a:ext cx="12496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4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0" r:id="rId3"/>
    <p:sldLayoutId id="2147483723" r:id="rId4"/>
    <p:sldLayoutId id="2147483731" r:id="rId5"/>
    <p:sldLayoutId id="2147483724" r:id="rId6"/>
    <p:sldLayoutId id="2147483732" r:id="rId7"/>
    <p:sldLayoutId id="2147483725" r:id="rId8"/>
    <p:sldLayoutId id="2147483733" r:id="rId9"/>
    <p:sldLayoutId id="2147483726" r:id="rId10"/>
    <p:sldLayoutId id="2147483734" r:id="rId11"/>
    <p:sldLayoutId id="2147483727" r:id="rId12"/>
    <p:sldLayoutId id="2147483728" r:id="rId13"/>
    <p:sldLayoutId id="2147483729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6 Dec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.Rosenberg@jpl.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5140474" y="1964374"/>
            <a:ext cx="4016375" cy="1214752"/>
          </a:xfrm>
        </p:spPr>
        <p:txBody>
          <a:bodyPr/>
          <a:lstStyle/>
          <a:p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Integrating Lunar Irradiance Trends with OCO-2/3 Calibration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140474" y="3283387"/>
            <a:ext cx="4016375" cy="1000129"/>
          </a:xfrm>
        </p:spPr>
        <p:txBody>
          <a:bodyPr/>
          <a:lstStyle/>
          <a:p>
            <a:r>
              <a:rPr lang="en-US" dirty="0"/>
              <a:t>Robert Rosenberg, Lars Chapsky, Vance Haemmerle, Graziela Keller, Gary Spiers, Abhishek Chatterjee, Vivienne Payne</a:t>
            </a:r>
          </a:p>
          <a:p>
            <a:endParaRPr lang="en-US" dirty="0"/>
          </a:p>
          <a:p>
            <a:r>
              <a:rPr lang="en-US" sz="1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Contact: </a:t>
            </a:r>
            <a:r>
              <a:rPr lang="en-US" sz="10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Rob.Rosenberg@jpl.nasa.gov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D2010_0210_alt-v1rgb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40474" cy="5143500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4631408-7567-1B8A-3D68-DF9E4CC98209}"/>
              </a:ext>
            </a:extLst>
          </p:cNvPr>
          <p:cNvSpPr txBox="1">
            <a:spLocks/>
          </p:cNvSpPr>
          <p:nvPr/>
        </p:nvSpPr>
        <p:spPr>
          <a:xfrm>
            <a:off x="5556049" y="1"/>
            <a:ext cx="3347357" cy="1999280"/>
          </a:xfrm>
          <a:prstGeom prst="rect">
            <a:avLst/>
          </a:prstGeom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4th Joint GSICS/IVOS</a:t>
            </a:r>
          </a:p>
          <a:p>
            <a:r>
              <a:rPr lang="en-US" dirty="0">
                <a:solidFill>
                  <a:srgbClr val="0070C0"/>
                </a:solidFill>
              </a:rPr>
              <a:t>Lunar Calibration Workshop</a:t>
            </a:r>
          </a:p>
          <a:p>
            <a:r>
              <a:rPr lang="en-US" dirty="0">
                <a:solidFill>
                  <a:srgbClr val="0070C0"/>
                </a:solidFill>
              </a:rPr>
              <a:t>Darmstadt, Germany</a:t>
            </a:r>
          </a:p>
          <a:p>
            <a:endParaRPr lang="en-US" sz="700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Instrument Monitoring Using</a:t>
            </a:r>
          </a:p>
          <a:p>
            <a:r>
              <a:rPr lang="en-US" dirty="0">
                <a:solidFill>
                  <a:srgbClr val="0070C0"/>
                </a:solidFill>
              </a:rPr>
              <a:t>Lunar Calibration &gt; LEO &gt; 3g</a:t>
            </a:r>
          </a:p>
          <a:p>
            <a:r>
              <a:rPr lang="en-US" dirty="0">
                <a:solidFill>
                  <a:srgbClr val="0070C0"/>
                </a:solidFill>
              </a:rPr>
              <a:t>6 Dec 2023 11:00-11:20 AM CEST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08084-8EA9-DCC9-5E43-A874707B64CF}"/>
              </a:ext>
            </a:extLst>
          </p:cNvPr>
          <p:cNvSpPr txBox="1"/>
          <p:nvPr/>
        </p:nvSpPr>
        <p:spPr>
          <a:xfrm>
            <a:off x="5171378" y="4928055"/>
            <a:ext cx="39854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2023 California Institute of Technology. Government sponsorship acknowledged.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1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C574C-3C24-98DA-D82A-E7C62A20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Subset of 20 Spectral Cols @ Full 220-Row Spatial &amp; 3 Hz Temporal Resolution</a:t>
            </a:r>
            <a:endParaRPr lang="en-US" baseline="-25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730456-EF75-297B-2E1E-AC57769AA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Color Slices Especially Key for OCO-3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75F50-11F7-F217-E9C9-52D500839F5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82BCB-EDD4-FD98-CF79-14BCD04A6BE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212F6-49A5-77B9-6523-1E74397F9FB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279D85-BC19-F582-2B0B-52B8424C2F92}"/>
              </a:ext>
            </a:extLst>
          </p:cNvPr>
          <p:cNvSpPr txBox="1">
            <a:spLocks/>
          </p:cNvSpPr>
          <p:nvPr/>
        </p:nvSpPr>
        <p:spPr>
          <a:xfrm>
            <a:off x="304800" y="990600"/>
            <a:ext cx="8153400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F185F4-D154-D329-37CD-12A5491CD828}"/>
              </a:ext>
            </a:extLst>
          </p:cNvPr>
          <p:cNvSpPr txBox="1"/>
          <p:nvPr/>
        </p:nvSpPr>
        <p:spPr>
          <a:xfrm>
            <a:off x="2687728" y="3910965"/>
            <a:ext cx="2061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Science Color Slices</a:t>
            </a:r>
          </a:p>
          <a:p>
            <a:r>
              <a:rPr lang="en-US" sz="1600" dirty="0"/>
              <a:t>160 pixels</a:t>
            </a:r>
          </a:p>
          <a:p>
            <a:r>
              <a:rPr lang="en-US" sz="1600" dirty="0"/>
              <a:t>Rows 30 – 189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81B745-EA7D-527F-E703-5118667D0BAD}"/>
              </a:ext>
            </a:extLst>
          </p:cNvPr>
          <p:cNvSpPr txBox="1"/>
          <p:nvPr/>
        </p:nvSpPr>
        <p:spPr>
          <a:xfrm>
            <a:off x="4826808" y="3910965"/>
            <a:ext cx="2255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Expanded Color Slices</a:t>
            </a:r>
          </a:p>
          <a:p>
            <a:r>
              <a:rPr lang="en-US" sz="1600" dirty="0"/>
              <a:t>184 pixels</a:t>
            </a:r>
          </a:p>
          <a:p>
            <a:r>
              <a:rPr lang="en-US" sz="1600" dirty="0"/>
              <a:t>Rows 20 – 203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F18DFF-2CB4-5AB8-962E-04F90F33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637" y="1116287"/>
            <a:ext cx="2032000" cy="248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E268DD-3E1F-E06D-8284-BA9A3E54C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74" y="1127273"/>
            <a:ext cx="2336800" cy="248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692366-80FC-EECC-F816-84B9A35A9787}"/>
              </a:ext>
            </a:extLst>
          </p:cNvPr>
          <p:cNvSpPr txBox="1"/>
          <p:nvPr/>
        </p:nvSpPr>
        <p:spPr>
          <a:xfrm>
            <a:off x="2860052" y="3664744"/>
            <a:ext cx="1717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F1                                   F8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A5C9A-0050-146E-595C-74279443EB03}"/>
              </a:ext>
            </a:extLst>
          </p:cNvPr>
          <p:cNvSpPr txBox="1"/>
          <p:nvPr/>
        </p:nvSpPr>
        <p:spPr>
          <a:xfrm>
            <a:off x="367455" y="3910965"/>
            <a:ext cx="1805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Science Mode</a:t>
            </a:r>
          </a:p>
          <a:p>
            <a:r>
              <a:rPr lang="en-US" sz="1600" dirty="0"/>
              <a:t>8 footprints</a:t>
            </a:r>
          </a:p>
          <a:p>
            <a:r>
              <a:rPr lang="en-US" sz="1600" dirty="0"/>
              <a:t>Orbit 9299, pass3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9B746F-49E6-8409-21DA-E867813DBA1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17113"/>
            <a:ext cx="2029968" cy="24993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12DC35-E527-4116-B43F-8B9D6EEA9114}"/>
              </a:ext>
            </a:extLst>
          </p:cNvPr>
          <p:cNvSpPr txBox="1"/>
          <p:nvPr/>
        </p:nvSpPr>
        <p:spPr>
          <a:xfrm rot="16200000">
            <a:off x="1956823" y="4020740"/>
            <a:ext cx="110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Time  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E73A25-9271-D90D-8CD0-ACC97B42A91A}"/>
              </a:ext>
            </a:extLst>
          </p:cNvPr>
          <p:cNvSpPr txBox="1"/>
          <p:nvPr/>
        </p:nvSpPr>
        <p:spPr>
          <a:xfrm>
            <a:off x="7063511" y="1217711"/>
            <a:ext cx="2038815" cy="2308324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Seeing entire Moon, over-sampling more beneficial than fine spectral features that are often averaged &amp; are not in models</a:t>
            </a:r>
          </a:p>
        </p:txBody>
      </p:sp>
    </p:spTree>
    <p:extLst>
      <p:ext uri="{BB962C8B-B14F-4D97-AF65-F5344CB8AC3E}">
        <p14:creationId xmlns:p14="http://schemas.microsoft.com/office/powerpoint/2010/main" val="420432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C26986-6D34-D6C6-B42C-095B815AB9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88" y="1161143"/>
            <a:ext cx="4116612" cy="3558495"/>
          </a:xfrm>
        </p:spPr>
        <p:txBody>
          <a:bodyPr/>
          <a:lstStyle/>
          <a:p>
            <a:r>
              <a:rPr lang="en-US" sz="1800" dirty="0"/>
              <a:t>OCO-2 typically views the 75% illuminated waxing gibbous (-60˚), also regularly viewed near full (+9˚) until IMU loss in June 2019</a:t>
            </a:r>
          </a:p>
          <a:p>
            <a:r>
              <a:rPr lang="en-US" sz="1800" dirty="0"/>
              <a:t>OCO-2 usually scans in Pixel mode, also some Summed to characterize pointing jitter</a:t>
            </a:r>
          </a:p>
          <a:p>
            <a:endParaRPr lang="en-US" sz="1800" dirty="0"/>
          </a:p>
          <a:p>
            <a:r>
              <a:rPr lang="en-US" sz="1800" dirty="0"/>
              <a:t>OCO-3 usually scans in Summed</a:t>
            </a:r>
          </a:p>
          <a:p>
            <a:r>
              <a:rPr lang="en-US" sz="1800" dirty="0"/>
              <a:t>OCO-3 phase is unpredictable</a:t>
            </a:r>
          </a:p>
          <a:p>
            <a:r>
              <a:rPr lang="en-US" sz="1800" dirty="0"/>
              <a:t>OCO-3 often cancels for safety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C1B33-4B9B-9767-5D0B-070117F1BF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Similar on Earth, very different on Moon…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DAD4FC-D161-6663-2B28-AC8F57279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Lunar Acquisition Summary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F85E0-B7F5-1792-9DC8-EB93DBCCF93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6 Dec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24C5B-0D86-748A-4546-F1A6B075D5A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3E64A-8FA9-8178-2453-E1D8B682AC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le 31">
            <a:extLst>
              <a:ext uri="{FF2B5EF4-FFF2-40B4-BE49-F238E27FC236}">
                <a16:creationId xmlns:a16="http://schemas.microsoft.com/office/drawing/2014/main" id="{7A720848-1C55-44FA-B2E2-80C896D6A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96242"/>
              </p:ext>
            </p:extLst>
          </p:nvPr>
        </p:nvGraphicFramePr>
        <p:xfrm>
          <a:off x="4572000" y="1166565"/>
          <a:ext cx="4342188" cy="355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034">
                  <a:extLst>
                    <a:ext uri="{9D8B030D-6E8A-4147-A177-3AD203B41FA5}">
                      <a16:colId xmlns:a16="http://schemas.microsoft.com/office/drawing/2014/main" val="2095980902"/>
                    </a:ext>
                  </a:extLst>
                </a:gridCol>
                <a:gridCol w="1463226">
                  <a:extLst>
                    <a:ext uri="{9D8B030D-6E8A-4147-A177-3AD203B41FA5}">
                      <a16:colId xmlns:a16="http://schemas.microsoft.com/office/drawing/2014/main" val="184603584"/>
                    </a:ext>
                  </a:extLst>
                </a:gridCol>
                <a:gridCol w="1499928">
                  <a:extLst>
                    <a:ext uri="{9D8B030D-6E8A-4147-A177-3AD203B41FA5}">
                      <a16:colId xmlns:a16="http://schemas.microsoft.com/office/drawing/2014/main" val="327098331"/>
                    </a:ext>
                  </a:extLst>
                </a:gridCol>
              </a:tblGrid>
              <a:tr h="339900">
                <a:tc>
                  <a:txBody>
                    <a:bodyPr/>
                    <a:lstStyle/>
                    <a:p>
                      <a:r>
                        <a:rPr lang="en-US" sz="1400" dirty="0"/>
                        <a:t>Property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OCO-2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OCO-3</a:t>
                      </a:r>
                    </a:p>
                  </a:txBody>
                  <a:tcPr marL="27218" marR="27218" marT="13609" marB="13609" anchor="ctr"/>
                </a:tc>
                <a:extLst>
                  <a:ext uri="{0D108BD9-81ED-4DB2-BD59-A6C34878D82A}">
                    <a16:rowId xmlns:a16="http://schemas.microsoft.com/office/drawing/2014/main" val="355635659"/>
                  </a:ext>
                </a:extLst>
              </a:tr>
              <a:tr h="339900">
                <a:tc>
                  <a:txBody>
                    <a:bodyPr/>
                    <a:lstStyle/>
                    <a:p>
                      <a:r>
                        <a:rPr lang="en-US" sz="1400" dirty="0"/>
                        <a:t>Launch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2014-Jul-02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2019-May-04</a:t>
                      </a:r>
                    </a:p>
                  </a:txBody>
                  <a:tcPr marL="27218" marR="27218" marT="13609" marB="13609" anchor="ctr"/>
                </a:tc>
                <a:extLst>
                  <a:ext uri="{0D108BD9-81ED-4DB2-BD59-A6C34878D82A}">
                    <a16:rowId xmlns:a16="http://schemas.microsoft.com/office/drawing/2014/main" val="3256892575"/>
                  </a:ext>
                </a:extLst>
              </a:tr>
              <a:tr h="339900">
                <a:tc>
                  <a:txBody>
                    <a:bodyPr/>
                    <a:lstStyle/>
                    <a:p>
                      <a:r>
                        <a:rPr lang="en-US" sz="1400" dirty="0"/>
                        <a:t>1st Science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2014-Sep-06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2019-Aug-06</a:t>
                      </a:r>
                    </a:p>
                  </a:txBody>
                  <a:tcPr marL="27218" marR="27218" marT="13609" marB="13609" anchor="ctr"/>
                </a:tc>
                <a:extLst>
                  <a:ext uri="{0D108BD9-81ED-4DB2-BD59-A6C34878D82A}">
                    <a16:rowId xmlns:a16="http://schemas.microsoft.com/office/drawing/2014/main" val="723665986"/>
                  </a:ext>
                </a:extLst>
              </a:tr>
              <a:tr h="339900">
                <a:tc>
                  <a:txBody>
                    <a:bodyPr/>
                    <a:lstStyle/>
                    <a:p>
                      <a:r>
                        <a:rPr lang="en-US" sz="1400" dirty="0"/>
                        <a:t>1st Lunar Obs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2014-Sep-04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2020-Sep-15</a:t>
                      </a:r>
                    </a:p>
                  </a:txBody>
                  <a:tcPr marL="27218" marR="27218" marT="13609" marB="13609" anchor="ctr"/>
                </a:tc>
                <a:extLst>
                  <a:ext uri="{0D108BD9-81ED-4DB2-BD59-A6C34878D82A}">
                    <a16:rowId xmlns:a16="http://schemas.microsoft.com/office/drawing/2014/main" val="3259793330"/>
                  </a:ext>
                </a:extLst>
              </a:tr>
              <a:tr h="339900">
                <a:tc>
                  <a:txBody>
                    <a:bodyPr/>
                    <a:lstStyle/>
                    <a:p>
                      <a:r>
                        <a:rPr lang="en-US" sz="1400" dirty="0"/>
                        <a:t>Orbit / Alt. (km) 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Sun-synch / 705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Precessing / 410</a:t>
                      </a:r>
                    </a:p>
                  </a:txBody>
                  <a:tcPr marL="27218" marR="27218" marT="13609" marB="13609" anchor="ctr"/>
                </a:tc>
                <a:extLst>
                  <a:ext uri="{0D108BD9-81ED-4DB2-BD59-A6C34878D82A}">
                    <a16:rowId xmlns:a16="http://schemas.microsoft.com/office/drawing/2014/main" val="4059216201"/>
                  </a:ext>
                </a:extLst>
              </a:tr>
              <a:tr h="339900">
                <a:tc>
                  <a:txBody>
                    <a:bodyPr/>
                    <a:lstStyle/>
                    <a:p>
                      <a:r>
                        <a:rPr lang="en-US" sz="1400" dirty="0"/>
                        <a:t>Field of Regard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14.6 mrad (0.8˚)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32.1 mrad (1.8˚)</a:t>
                      </a:r>
                    </a:p>
                  </a:txBody>
                  <a:tcPr marL="27218" marR="27218" marT="13609" marB="13609" anchor="ctr"/>
                </a:tc>
                <a:extLst>
                  <a:ext uri="{0D108BD9-81ED-4DB2-BD59-A6C34878D82A}">
                    <a16:rowId xmlns:a16="http://schemas.microsoft.com/office/drawing/2014/main" val="1228057653"/>
                  </a:ext>
                </a:extLst>
              </a:tr>
              <a:tr h="493969">
                <a:tc>
                  <a:txBody>
                    <a:bodyPr/>
                    <a:lstStyle/>
                    <a:p>
                      <a:r>
                        <a:rPr lang="en-US" sz="1400" dirty="0"/>
                        <a:t>Scan</a:t>
                      </a:r>
                    </a:p>
                    <a:p>
                      <a:r>
                        <a:rPr lang="en-US" sz="1400" dirty="0"/>
                        <a:t>Mechanism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Fixed Attitude + Orbital Motion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Pointing</a:t>
                      </a:r>
                    </a:p>
                    <a:p>
                      <a:r>
                        <a:rPr lang="en-US" sz="1400" dirty="0"/>
                        <a:t>Mirror</a:t>
                      </a:r>
                    </a:p>
                  </a:txBody>
                  <a:tcPr marL="27218" marR="27218" marT="13609" marB="13609" anchor="ctr"/>
                </a:tc>
                <a:extLst>
                  <a:ext uri="{0D108BD9-81ED-4DB2-BD59-A6C34878D82A}">
                    <a16:rowId xmlns:a16="http://schemas.microsoft.com/office/drawing/2014/main" val="4278582635"/>
                  </a:ext>
                </a:extLst>
              </a:tr>
              <a:tr h="339900">
                <a:tc>
                  <a:txBody>
                    <a:bodyPr/>
                    <a:lstStyle/>
                    <a:p>
                      <a:r>
                        <a:rPr lang="en-US" sz="1400" dirty="0"/>
                        <a:t>Scan Duration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8-9 min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1-2 min</a:t>
                      </a:r>
                    </a:p>
                  </a:txBody>
                  <a:tcPr marL="27218" marR="27218" marT="13609" marB="13609" anchor="ctr"/>
                </a:tc>
                <a:extLst>
                  <a:ext uri="{0D108BD9-81ED-4DB2-BD59-A6C34878D82A}">
                    <a16:rowId xmlns:a16="http://schemas.microsoft.com/office/drawing/2014/main" val="1345525957"/>
                  </a:ext>
                </a:extLst>
              </a:tr>
              <a:tr h="339900">
                <a:tc>
                  <a:txBody>
                    <a:bodyPr/>
                    <a:lstStyle/>
                    <a:p>
                      <a:r>
                        <a:rPr lang="en-US" sz="1400" dirty="0"/>
                        <a:t>Scans/Orbit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1-8</a:t>
                      </a:r>
                    </a:p>
                  </a:txBody>
                  <a:tcPr marL="27218" marR="27218" marT="13609" marB="13609" anchor="ctr"/>
                </a:tc>
                <a:extLst>
                  <a:ext uri="{0D108BD9-81ED-4DB2-BD59-A6C34878D82A}">
                    <a16:rowId xmlns:a16="http://schemas.microsoft.com/office/drawing/2014/main" val="3904801163"/>
                  </a:ext>
                </a:extLst>
              </a:tr>
              <a:tr h="339900">
                <a:tc>
                  <a:txBody>
                    <a:bodyPr/>
                    <a:lstStyle/>
                    <a:p>
                      <a:r>
                        <a:rPr lang="en-US" sz="1400" dirty="0"/>
                        <a:t>Orbits/Month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1-2</a:t>
                      </a:r>
                    </a:p>
                  </a:txBody>
                  <a:tcPr marL="27218" marR="27218" marT="13609" marB="13609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0-9</a:t>
                      </a:r>
                    </a:p>
                  </a:txBody>
                  <a:tcPr marL="27218" marR="27218" marT="13609" marB="13609" anchor="ctr"/>
                </a:tc>
                <a:extLst>
                  <a:ext uri="{0D108BD9-81ED-4DB2-BD59-A6C34878D82A}">
                    <a16:rowId xmlns:a16="http://schemas.microsoft.com/office/drawing/2014/main" val="333881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87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0CE389-9394-5F4A-F781-340689C93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OCO-2 Solar Trend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B0515-C6BE-865D-0232-E9A810F58A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6 Dec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5FB44-C2D0-06A7-03D6-1F9A7EC1ED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E75BF-F12A-8503-E762-07F96F515E4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A graph of solar calculator&#10;&#10;Description automatically generated">
            <a:extLst>
              <a:ext uri="{FF2B5EF4-FFF2-40B4-BE49-F238E27FC236}">
                <a16:creationId xmlns:a16="http://schemas.microsoft.com/office/drawing/2014/main" id="{2CF84EC6-D062-304B-941C-BDFBC2D24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" y="723900"/>
            <a:ext cx="8983980" cy="40738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45B824-0A1B-9071-CBA3-9322262B3C70}"/>
              </a:ext>
            </a:extLst>
          </p:cNvPr>
          <p:cNvSpPr txBox="1"/>
          <p:nvPr/>
        </p:nvSpPr>
        <p:spPr>
          <a:xfrm>
            <a:off x="6998970" y="3902065"/>
            <a:ext cx="1733550" cy="369332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Slowing down?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B55A8-EB5E-6783-40BC-37A621CE7CE5}"/>
              </a:ext>
            </a:extLst>
          </p:cNvPr>
          <p:cNvSpPr txBox="1"/>
          <p:nvPr/>
        </p:nvSpPr>
        <p:spPr>
          <a:xfrm>
            <a:off x="2474898" y="1626924"/>
            <a:ext cx="6257622" cy="369332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Other </a:t>
            </a:r>
            <a:r>
              <a:rPr lang="en-US" dirty="0" err="1"/>
              <a:t>cal</a:t>
            </a:r>
            <a:r>
              <a:rPr lang="en-US" dirty="0"/>
              <a:t> studies indicate constant-in-time Band 2 bias ~5%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BD121C-BCDF-F706-D146-E57E0E2B8503}"/>
              </a:ext>
            </a:extLst>
          </p:cNvPr>
          <p:cNvSpPr txBox="1"/>
          <p:nvPr/>
        </p:nvSpPr>
        <p:spPr>
          <a:xfrm>
            <a:off x="1733550" y="3717399"/>
            <a:ext cx="2426970" cy="646331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Band 1 Icing Remains Dominant Feature</a:t>
            </a:r>
          </a:p>
        </p:txBody>
      </p:sp>
    </p:spTree>
    <p:extLst>
      <p:ext uri="{BB962C8B-B14F-4D97-AF65-F5344CB8AC3E}">
        <p14:creationId xmlns:p14="http://schemas.microsoft.com/office/powerpoint/2010/main" val="407459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37519B-2D25-BB3E-9B08-967FCD4D1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OCO “3A” Final Combined Timeline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EED27-1758-8064-BB7F-1C5D5E398D0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6 Dec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E4EFB-349E-8438-AF09-41EF47A00C4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BE1CD-E941-74E2-F139-D32D3CB9BE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A screen shot of a graph&#10;&#10;Description automatically generated">
            <a:extLst>
              <a:ext uri="{FF2B5EF4-FFF2-40B4-BE49-F238E27FC236}">
                <a16:creationId xmlns:a16="http://schemas.microsoft.com/office/drawing/2014/main" id="{1230D582-B43E-9D58-8870-938DDA44B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31520"/>
            <a:ext cx="8983979" cy="4066223"/>
          </a:xfrm>
          <a:prstGeom prst="rect">
            <a:avLst/>
          </a:prstGeom>
        </p:spPr>
      </p:pic>
      <p:sp>
        <p:nvSpPr>
          <p:cNvPr id="10" name="Donut 9">
            <a:extLst>
              <a:ext uri="{FF2B5EF4-FFF2-40B4-BE49-F238E27FC236}">
                <a16:creationId xmlns:a16="http://schemas.microsoft.com/office/drawing/2014/main" id="{616A8E5F-E596-DE3A-C653-F1B900B5F27F}"/>
              </a:ext>
            </a:extLst>
          </p:cNvPr>
          <p:cNvSpPr/>
          <p:nvPr/>
        </p:nvSpPr>
        <p:spPr>
          <a:xfrm>
            <a:off x="5562600" y="510540"/>
            <a:ext cx="1348740" cy="609600"/>
          </a:xfrm>
          <a:prstGeom prst="donut">
            <a:avLst>
              <a:gd name="adj" fmla="val 624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5D5DC-B399-EA04-24D0-541E044834D2}"/>
              </a:ext>
            </a:extLst>
          </p:cNvPr>
          <p:cNvSpPr txBox="1"/>
          <p:nvPr/>
        </p:nvSpPr>
        <p:spPr>
          <a:xfrm>
            <a:off x="2640330" y="1795135"/>
            <a:ext cx="3596640" cy="646331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Many large gaps, but Jan 2021 decontamination well-constrained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DE2294-D38A-3E95-3106-C519C5A1D663}"/>
              </a:ext>
            </a:extLst>
          </p:cNvPr>
          <p:cNvSpPr txBox="1"/>
          <p:nvPr/>
        </p:nvSpPr>
        <p:spPr>
          <a:xfrm>
            <a:off x="787068" y="2768780"/>
            <a:ext cx="1687830" cy="175432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Spectral shape changes during this period caused large biases</a:t>
            </a:r>
          </a:p>
        </p:txBody>
      </p:sp>
    </p:spTree>
    <p:extLst>
      <p:ext uri="{BB962C8B-B14F-4D97-AF65-F5344CB8AC3E}">
        <p14:creationId xmlns:p14="http://schemas.microsoft.com/office/powerpoint/2010/main" val="295183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83FE53-EABD-F326-379E-B7DC62E58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88" y="1161143"/>
            <a:ext cx="8573100" cy="2573297"/>
          </a:xfrm>
        </p:spPr>
        <p:txBody>
          <a:bodyPr/>
          <a:lstStyle/>
          <a:p>
            <a:r>
              <a:rPr lang="en-US" sz="1800" dirty="0"/>
              <a:t>OCO-2 field of regard 14.6 </a:t>
            </a:r>
            <a:r>
              <a:rPr lang="en-US" sz="1800" dirty="0" err="1"/>
              <a:t>mrad</a:t>
            </a:r>
            <a:r>
              <a:rPr lang="en-US" sz="1800" dirty="0"/>
              <a:t> (1.83 /FP), OCO-3 32.1 </a:t>
            </a:r>
            <a:r>
              <a:rPr lang="en-US" sz="1800" dirty="0" err="1"/>
              <a:t>mrad</a:t>
            </a:r>
            <a:r>
              <a:rPr lang="en-US" sz="1800" dirty="0"/>
              <a:t> (4.01 /FP)</a:t>
            </a:r>
          </a:p>
          <a:p>
            <a:r>
              <a:rPr lang="en-US" sz="1800" dirty="0"/>
              <a:t>Enlarged 2.2x for lower altitude of ISS, overcompensated because ISS altitude increased after design changes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OCO-2 all versions &amp; OCO-3 B10: fit 2D gaussian (~58% ensquared energy)</a:t>
            </a:r>
          </a:p>
          <a:p>
            <a:r>
              <a:rPr lang="en-US" sz="1800" dirty="0"/>
              <a:t>OCO-3 B11: 80% ensquared energy, no assumption of gaussian shape</a:t>
            </a:r>
          </a:p>
          <a:p>
            <a:pPr lvl="1"/>
            <a:r>
              <a:rPr lang="en-US" sz="1600" dirty="0"/>
              <a:t>Separate offline characterization of column-dependent defocus, worst in Band 3</a:t>
            </a:r>
          </a:p>
          <a:p>
            <a:pPr lvl="1"/>
            <a:r>
              <a:rPr lang="en-US" sz="1600" dirty="0"/>
              <a:t>Resulted in much more accurate overlap between footprints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3F08E-DE64-CDA1-BBA4-B5FF524F4F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Lunar is more sensitive to finer details of SRF than science soundings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B1E7CE-B65F-B0A2-6F07-8AB8E6230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Spatial Response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08A3D-8949-BAD0-7B6B-4413F348892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6 Dec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03FBE-9030-A5E4-60A6-3118978632E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B3FCA-101E-E78D-F887-391ECCF66C0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75B0C-3E1B-DD9D-D91F-F30CD08B7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815" y="3802686"/>
            <a:ext cx="2285608" cy="995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1D00F2-5423-46CF-874B-99495B716DB2}"/>
              </a:ext>
            </a:extLst>
          </p:cNvPr>
          <p:cNvSpPr txBox="1"/>
          <p:nvPr/>
        </p:nvSpPr>
        <p:spPr>
          <a:xfrm>
            <a:off x="7771384" y="3793979"/>
            <a:ext cx="1142804" cy="52322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1591 nm</a:t>
            </a:r>
            <a:endParaRPr lang="en-US" sz="1400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pinhole 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8212A-5BAC-61C7-06D7-CB901D3D0A5E}"/>
              </a:ext>
            </a:extLst>
          </p:cNvPr>
          <p:cNvSpPr txBox="1"/>
          <p:nvPr/>
        </p:nvSpPr>
        <p:spPr>
          <a:xfrm>
            <a:off x="742438" y="3780340"/>
            <a:ext cx="469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Does “pixel solid angle” in oversampling correction make specific assumptions about ensquared energy fraction or SRF shape?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9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15E0E1-C604-1768-E4F7-9BB772FB09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800" dirty="0"/>
              <a:t>Instruments contain linear polarizers to only retain polarization perpendicular to spectrometer slit</a:t>
            </a:r>
          </a:p>
          <a:p>
            <a:r>
              <a:rPr lang="en-US" sz="1800" dirty="0"/>
              <a:t>Since ROLO unpolarized, OCO-2 correction has additional DOLP parameter</a:t>
            </a:r>
          </a:p>
          <a:p>
            <a:r>
              <a:rPr lang="en-US" sz="1800" dirty="0"/>
              <a:t>OCO-3 pointing mirror elevation rotates spectrometer slit</a:t>
            </a:r>
          </a:p>
          <a:p>
            <a:r>
              <a:rPr lang="en-US" sz="1800" dirty="0"/>
              <a:t>Every pass at a unique angle of attack</a:t>
            </a:r>
          </a:p>
          <a:p>
            <a:r>
              <a:rPr lang="en-US" sz="1800" dirty="0"/>
              <a:t>Difficult to separate from geometric errors</a:t>
            </a:r>
          </a:p>
          <a:p>
            <a:r>
              <a:rPr lang="en-US" sz="1800" dirty="0"/>
              <a:t>OCO-2 angle of attack more consistent but still varies</a:t>
            </a:r>
          </a:p>
          <a:p>
            <a:r>
              <a:rPr lang="en-US" sz="1800" dirty="0"/>
              <a:t>Excited to see new ground based polarimetric measurements!</a:t>
            </a:r>
          </a:p>
          <a:p>
            <a:r>
              <a:rPr lang="en-US" sz="1800" dirty="0"/>
              <a:t>Can we use the </a:t>
            </a:r>
            <a:r>
              <a:rPr lang="en-US" sz="1800" dirty="0" err="1"/>
              <a:t>Umov</a:t>
            </a:r>
            <a:r>
              <a:rPr lang="en-US" sz="1800" dirty="0"/>
              <a:t> effect or anything else to relate 0.76 / 1.61 / 2.06 µm?</a:t>
            </a:r>
          </a:p>
          <a:p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95CD8-FEAC-64EF-17A8-B1B9C258A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Important for both, but especially OCO-3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17A1E5-EE59-EE44-2888-080C0D879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Polarization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F8264-8348-0A16-E9CF-20B85251BB8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6 Dec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3ECB9-BF88-7F02-CB5B-7FD698EC1AF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5A66C-22B4-87D7-C718-64C0739B3FE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4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364D2-A20A-0739-5495-A43B13FA7A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Need to regularly assess that new data continue along the B11 trend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B572E3-D3E3-E96F-DC21-0E409BFAE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OCO-2 Version 11 Band 1 Relative “Course Correction”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3FA90-C5FE-89E5-9463-C19E67297F6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6 Dec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2B580-D24C-4A06-56D9-2C5D93BE115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FFEDD-4075-0407-722F-8530681F45D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 descr="A graph of a graph of a person's relationship&#10;&#10;Description automatically generated with medium confidence">
            <a:extLst>
              <a:ext uri="{FF2B5EF4-FFF2-40B4-BE49-F238E27FC236}">
                <a16:creationId xmlns:a16="http://schemas.microsoft.com/office/drawing/2014/main" id="{D181DB35-2F32-065A-7264-4D39A15A4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86" y="1136101"/>
            <a:ext cx="8573101" cy="36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2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667351-A917-7C1C-8697-3657189688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800" dirty="0"/>
              <a:t>Three unintentional at regular OCO-2 phase: Dec 2020, Feb 2021, Apr 2021</a:t>
            </a:r>
          </a:p>
          <a:p>
            <a:pPr lvl="1"/>
            <a:r>
              <a:rPr lang="en-US" sz="1600" dirty="0"/>
              <a:t>Ideal to constrain major decontamination for OCO-3</a:t>
            </a:r>
          </a:p>
          <a:p>
            <a:r>
              <a:rPr lang="en-US" sz="1800" dirty="0"/>
              <a:t>One intentional at irregular phase for OCO-2: Apr 2023</a:t>
            </a:r>
          </a:p>
          <a:p>
            <a:r>
              <a:rPr lang="en-US" sz="1800" dirty="0"/>
              <a:t>Need to move from relative trending to absolute calibrations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CE9F6-033F-E70D-8A99-C115CDD12F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Ultimate Goal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0F3E8C-8B80-91A8-B139-48F42B2D47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Coincident Observations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4E745-A957-1077-3743-FF9F0CBEBF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6 Dec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1F948-DDEB-35FF-291B-BDE7429E8C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F7D25-EFA7-17FC-5FFC-F1C37301BD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B94CAEBD-5F57-28EF-16C8-D8FFA6920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A collage of images of a moon&#10;&#10;Description automatically generated">
            <a:extLst>
              <a:ext uri="{FF2B5EF4-FFF2-40B4-BE49-F238E27FC236}">
                <a16:creationId xmlns:a16="http://schemas.microsoft.com/office/drawing/2014/main" id="{66956DD0-529C-2D74-D7BA-2F43AE149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583" y="2599373"/>
            <a:ext cx="2144182" cy="2133600"/>
          </a:xfrm>
          <a:prstGeom prst="rect">
            <a:avLst/>
          </a:prstGeom>
        </p:spPr>
      </p:pic>
      <p:pic>
        <p:nvPicPr>
          <p:cNvPr id="11" name="Picture 10" descr="A collage of images of a moon&#10;&#10;Description automatically generated">
            <a:extLst>
              <a:ext uri="{FF2B5EF4-FFF2-40B4-BE49-F238E27FC236}">
                <a16:creationId xmlns:a16="http://schemas.microsoft.com/office/drawing/2014/main" id="{1C664F48-4C88-3B30-A56C-B700F70EE0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78" y="2620328"/>
            <a:ext cx="2168924" cy="2099310"/>
          </a:xfrm>
          <a:prstGeom prst="rect">
            <a:avLst/>
          </a:prstGeom>
        </p:spPr>
      </p:pic>
      <p:pic>
        <p:nvPicPr>
          <p:cNvPr id="12" name="Picture 11" descr="A collage of images of a moon&#10;&#10;Description automatically generated">
            <a:extLst>
              <a:ext uri="{FF2B5EF4-FFF2-40B4-BE49-F238E27FC236}">
                <a16:creationId xmlns:a16="http://schemas.microsoft.com/office/drawing/2014/main" id="{FE1EE077-1960-FD94-9D07-1089932F58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7574" y="2620328"/>
            <a:ext cx="2148839" cy="2091690"/>
          </a:xfrm>
          <a:prstGeom prst="rect">
            <a:avLst/>
          </a:prstGeom>
        </p:spPr>
      </p:pic>
      <p:pic>
        <p:nvPicPr>
          <p:cNvPr id="13" name="Picture 12" descr="A collage of images of a moon&#10;&#10;Description automatically generated">
            <a:extLst>
              <a:ext uri="{FF2B5EF4-FFF2-40B4-BE49-F238E27FC236}">
                <a16:creationId xmlns:a16="http://schemas.microsoft.com/office/drawing/2014/main" id="{B473F8DC-FC22-0D9A-F572-704FD49D5F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9651" y="2601279"/>
            <a:ext cx="214418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6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41088" y="1161143"/>
            <a:ext cx="6212112" cy="3558495"/>
          </a:xfrm>
        </p:spPr>
        <p:txBody>
          <a:bodyPr/>
          <a:lstStyle/>
          <a:p>
            <a:r>
              <a:rPr lang="en-US" sz="1800" dirty="0"/>
              <a:t>OCO-2 Lunar originally planned to check slit alignment; radiometry has proven far more valuable than expected</a:t>
            </a:r>
          </a:p>
          <a:p>
            <a:endParaRPr lang="en-US" sz="1800" dirty="0"/>
          </a:p>
          <a:p>
            <a:r>
              <a:rPr lang="en-US" sz="1800" dirty="0"/>
              <a:t>OCO-3 Lunar more difficult than expected, requiring multiple flight software updates and extensive testbed runs to execute safely</a:t>
            </a:r>
          </a:p>
          <a:p>
            <a:endParaRPr lang="en-US" sz="1800" dirty="0"/>
          </a:p>
          <a:p>
            <a:r>
              <a:rPr lang="en-US" sz="1800" dirty="0"/>
              <a:t>Continuing to improve oversampling, solid angle, polarimetry corrections towards absolute calibration</a:t>
            </a:r>
          </a:p>
          <a:p>
            <a:endParaRPr lang="en-US" sz="1800" dirty="0"/>
          </a:p>
          <a:p>
            <a:r>
              <a:rPr lang="en-US" sz="1800" b="1" dirty="0"/>
              <a:t>Enjoy Chapsky &amp; Haemmerle presentations!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Looking forward to extending both records and comparing to models new &amp; old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D202BB-1D73-5042-7BA7-E06315148A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825" y="1103943"/>
            <a:ext cx="2376942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A08505-CF46-3819-5891-C96ED87D03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825" y="2950843"/>
            <a:ext cx="2376942" cy="18288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5B6332C-ADC7-4A29-53B7-0B195C321B07}"/>
              </a:ext>
            </a:extLst>
          </p:cNvPr>
          <p:cNvSpPr/>
          <p:nvPr/>
        </p:nvSpPr>
        <p:spPr>
          <a:xfrm>
            <a:off x="8026980" y="4482582"/>
            <a:ext cx="309300" cy="32004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A8FA64-A3A5-7A10-98B7-EAE1BA688EC3}"/>
              </a:ext>
            </a:extLst>
          </p:cNvPr>
          <p:cNvSpPr/>
          <p:nvPr/>
        </p:nvSpPr>
        <p:spPr>
          <a:xfrm>
            <a:off x="8423219" y="1245804"/>
            <a:ext cx="648547" cy="49917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7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41088" y="1161143"/>
            <a:ext cx="4914791" cy="3558495"/>
          </a:xfrm>
        </p:spPr>
        <p:txBody>
          <a:bodyPr/>
          <a:lstStyle/>
          <a:p>
            <a:r>
              <a:rPr lang="en-US" sz="1800" dirty="0"/>
              <a:t>Mission &amp; Instrument Overviews</a:t>
            </a:r>
          </a:p>
          <a:p>
            <a:r>
              <a:rPr lang="en-US" sz="1800" dirty="0"/>
              <a:t>Reprocessing Campaigns</a:t>
            </a:r>
          </a:p>
          <a:p>
            <a:r>
              <a:rPr lang="en-US" sz="1800" dirty="0"/>
              <a:t>Data Modes</a:t>
            </a:r>
          </a:p>
          <a:p>
            <a:r>
              <a:rPr lang="en-US" sz="1800" dirty="0"/>
              <a:t>Radiometric Trends</a:t>
            </a:r>
          </a:p>
          <a:p>
            <a:r>
              <a:rPr lang="en-US" sz="1800" dirty="0"/>
              <a:t>Open Investigations</a:t>
            </a:r>
          </a:p>
          <a:p>
            <a:endParaRPr lang="en-US" sz="1800" dirty="0"/>
          </a:p>
          <a:p>
            <a:r>
              <a:rPr lang="en-US" sz="1800" dirty="0"/>
              <a:t>Additional presentations to follow</a:t>
            </a:r>
          </a:p>
          <a:p>
            <a:r>
              <a:rPr lang="en-US" sz="1800" dirty="0"/>
              <a:t>3H: OCO-2, Dr. Lars Chapsky</a:t>
            </a:r>
          </a:p>
          <a:p>
            <a:r>
              <a:rPr lang="en-US" sz="1800" dirty="0"/>
              <a:t>3I: OCO-3, Dr. Vance Haemmerle</a:t>
            </a:r>
            <a:endParaRPr lang="en-US" sz="14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1F0D90-0936-57E0-892E-A071CA28C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949" y="1178630"/>
            <a:ext cx="3571240" cy="357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8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41088" y="1161143"/>
            <a:ext cx="5792802" cy="3558495"/>
          </a:xfrm>
        </p:spPr>
        <p:txBody>
          <a:bodyPr/>
          <a:lstStyle/>
          <a:p>
            <a:r>
              <a:rPr lang="en-US" sz="1800" dirty="0"/>
              <a:t>Orbiting Carbon Observatory spectra must enable retrievals of CO</a:t>
            </a:r>
            <a:r>
              <a:rPr lang="en-US" sz="1800" baseline="-25000" dirty="0"/>
              <a:t>2</a:t>
            </a:r>
            <a:r>
              <a:rPr lang="en-US" sz="1800" dirty="0"/>
              <a:t> column-average dry air mole fraction with precision &lt; 1 ppm (0.25% background)</a:t>
            </a:r>
          </a:p>
          <a:p>
            <a:endParaRPr lang="en-US" sz="1200" dirty="0"/>
          </a:p>
          <a:p>
            <a:r>
              <a:rPr lang="en-US" sz="1800" dirty="0"/>
              <a:t>Vital to maintain accurate calibration across record</a:t>
            </a:r>
          </a:p>
          <a:p>
            <a:r>
              <a:rPr lang="en-US" sz="1800" dirty="0"/>
              <a:t>On-board calibrators have aged by several percent, hard to separate from true instrument degradation</a:t>
            </a:r>
          </a:p>
          <a:p>
            <a:endParaRPr lang="en-US" sz="1200" dirty="0"/>
          </a:p>
          <a:p>
            <a:r>
              <a:rPr lang="en-US" sz="1800" dirty="0"/>
              <a:t>Last two versions of OCO-2 rely on Lunar trend</a:t>
            </a:r>
          </a:p>
          <a:p>
            <a:r>
              <a:rPr lang="en-US" sz="1800" dirty="0"/>
              <a:t>OCO-3 has also viewed the Moon many times, but with sparse coverage &amp; unique complications such as visiting vehicles and re-boost maneuvers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Watching the Earth Breathe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86D4E-1148-9382-A4F3-8E1E94F573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212" y="1617007"/>
            <a:ext cx="2538509" cy="20003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CF4693-B207-5F10-DC4D-D6A646A36C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03805">
            <a:off x="6063031" y="1390690"/>
            <a:ext cx="1367410" cy="526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071457-F853-DEF6-2B21-B93B6E03F6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9238">
            <a:off x="7269520" y="1026250"/>
            <a:ext cx="1783352" cy="1273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A0EC9F-E02D-6243-EAC2-5815D41BEB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835" y="3711261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CC73A8-CE12-D72F-9CFF-D7890603DE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890" y="3678919"/>
            <a:ext cx="1025355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976782-4CDB-2C86-045A-41A346F60B3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247" y="3678919"/>
            <a:ext cx="10174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4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05F2E1-55D3-5435-744F-BF582967AE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87" y="1048703"/>
            <a:ext cx="4342189" cy="3670935"/>
          </a:xfrm>
        </p:spPr>
        <p:txBody>
          <a:bodyPr/>
          <a:lstStyle/>
          <a:p>
            <a:r>
              <a:rPr lang="en-US" sz="1800" dirty="0"/>
              <a:t>OCO-2 is a dedicated satellite</a:t>
            </a:r>
          </a:p>
          <a:p>
            <a:pPr lvl="1"/>
            <a:r>
              <a:rPr lang="en-US" sz="1600" dirty="0"/>
              <a:t>Build-to-print OCO (failed launch ‘09)</a:t>
            </a:r>
          </a:p>
          <a:p>
            <a:pPr lvl="1"/>
            <a:r>
              <a:rPr lang="en-US" sz="1600" dirty="0"/>
              <a:t>Senior Review every 3 yr (next 2026)</a:t>
            </a:r>
          </a:p>
          <a:p>
            <a:pPr lvl="1"/>
            <a:endParaRPr lang="en-US" sz="1200" dirty="0"/>
          </a:p>
          <a:p>
            <a:r>
              <a:rPr lang="en-US" sz="1800" dirty="0"/>
              <a:t>OCO-3 is a payload on International Space Station JEM-EF</a:t>
            </a:r>
          </a:p>
          <a:p>
            <a:pPr lvl="1"/>
            <a:r>
              <a:rPr lang="en-US" sz="1600" dirty="0"/>
              <a:t>OCO-2 spare spectrometer with new telescope, pointing mirror, electronics</a:t>
            </a:r>
          </a:p>
          <a:p>
            <a:pPr lvl="1"/>
            <a:endParaRPr lang="en-US" sz="1200" dirty="0"/>
          </a:p>
          <a:p>
            <a:r>
              <a:rPr lang="en-US" sz="1800" dirty="0"/>
              <a:t>OCO-3 began ~6 months of non-operational storage on Nov 13</a:t>
            </a:r>
          </a:p>
          <a:p>
            <a:pPr lvl="1"/>
            <a:r>
              <a:rPr lang="en-US" sz="1600" dirty="0"/>
              <a:t>90 days for In-Orbit Checkout #2</a:t>
            </a:r>
          </a:p>
          <a:p>
            <a:pPr lvl="1"/>
            <a:r>
              <a:rPr lang="en-US" sz="1600" dirty="0"/>
              <a:t>Extended through life of ISS</a:t>
            </a:r>
          </a:p>
          <a:p>
            <a:pPr lvl="1"/>
            <a:endParaRPr 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25D34-9366-0878-68E3-63AAF4D871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Prime Missions completed in Oct 2016 &amp; Sep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F28018-67AF-1CD9-E522-016AB6AFCF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Mission Summary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F6425-095F-7759-7089-37F28F89C02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6 Dec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923CA-C485-8985-45F9-4BD3CBD48C0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7530A-68C1-F575-9F22-502EF856F8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 descr="A poster of a planet&#10;&#10;Description automatically generated with medium confidence">
            <a:extLst>
              <a:ext uri="{FF2B5EF4-FFF2-40B4-BE49-F238E27FC236}">
                <a16:creationId xmlns:a16="http://schemas.microsoft.com/office/drawing/2014/main" id="{39C00B35-2DD8-0F9B-1D5F-DC682DE5236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276" y="1016001"/>
            <a:ext cx="4230912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4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59418D-799F-CACF-B8E1-81954C9940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00600" y="1264920"/>
            <a:ext cx="4113588" cy="3454718"/>
          </a:xfrm>
        </p:spPr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L1b updates coordinated with L2 retrieval algorithm improvements</a:t>
            </a:r>
          </a:p>
          <a:p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Planning to anchor Version 12 for both instruments to the Lunar trend</a:t>
            </a:r>
          </a:p>
          <a:p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Neither Version 12 will be delivered befor</a:t>
            </a:r>
            <a:r>
              <a:rPr lang="en-US" sz="1800" dirty="0">
                <a:latin typeface="Arial" panose="020B0604020202020204" pitchFamily="34" charset="0"/>
              </a:rPr>
              <a:t>e 2027 (at earliest)</a:t>
            </a:r>
          </a:p>
          <a:p>
            <a:endParaRPr lang="en-US" sz="1200" dirty="0">
              <a:latin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Substantial delays between Cal delivery and public data release, especially as records grow</a:t>
            </a:r>
          </a:p>
          <a:p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AA4B1-EDAC-B6EC-6BD1-65814BCBB9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“Year” indicates when calibration was finalized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B2E21D-1117-D201-3604-CF64482D4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Reprocessing History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03D89-4DB9-6B24-9687-FF38F492BE3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6 Dec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FF64B-FC3F-BDF7-B292-D86F240585C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82D3D-4F1C-6A12-0CC8-D15FA297AD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BB781C-8D96-9F01-CFBA-620FBDE04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98357"/>
              </p:ext>
            </p:extLst>
          </p:nvPr>
        </p:nvGraphicFramePr>
        <p:xfrm>
          <a:off x="320978" y="1264920"/>
          <a:ext cx="4372941" cy="18542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61274">
                  <a:extLst>
                    <a:ext uri="{9D8B030D-6E8A-4147-A177-3AD203B41FA5}">
                      <a16:colId xmlns:a16="http://schemas.microsoft.com/office/drawing/2014/main" val="696428355"/>
                    </a:ext>
                  </a:extLst>
                </a:gridCol>
                <a:gridCol w="696648">
                  <a:extLst>
                    <a:ext uri="{9D8B030D-6E8A-4147-A177-3AD203B41FA5}">
                      <a16:colId xmlns:a16="http://schemas.microsoft.com/office/drawing/2014/main" val="1238617281"/>
                    </a:ext>
                  </a:extLst>
                </a:gridCol>
                <a:gridCol w="2815019">
                  <a:extLst>
                    <a:ext uri="{9D8B030D-6E8A-4147-A177-3AD203B41FA5}">
                      <a16:colId xmlns:a16="http://schemas.microsoft.com/office/drawing/2014/main" val="3189325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Radiance Assumptions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75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Solar 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95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Irreversible Degrad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8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Lunar Degrad (Linear)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0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Lunar Degrad (Nonlinear)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4447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8045828-D88B-4E6C-462B-8CED77FFE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38342"/>
              </p:ext>
            </p:extLst>
          </p:nvPr>
        </p:nvGraphicFramePr>
        <p:xfrm>
          <a:off x="331032" y="3275073"/>
          <a:ext cx="4372941" cy="1478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68297">
                  <a:extLst>
                    <a:ext uri="{9D8B030D-6E8A-4147-A177-3AD203B41FA5}">
                      <a16:colId xmlns:a16="http://schemas.microsoft.com/office/drawing/2014/main" val="696428355"/>
                    </a:ext>
                  </a:extLst>
                </a:gridCol>
                <a:gridCol w="737392">
                  <a:extLst>
                    <a:ext uri="{9D8B030D-6E8A-4147-A177-3AD203B41FA5}">
                      <a16:colId xmlns:a16="http://schemas.microsoft.com/office/drawing/2014/main" val="1238617281"/>
                    </a:ext>
                  </a:extLst>
                </a:gridCol>
                <a:gridCol w="2767252">
                  <a:extLst>
                    <a:ext uri="{9D8B030D-6E8A-4147-A177-3AD203B41FA5}">
                      <a16:colId xmlns:a16="http://schemas.microsoft.com/office/drawing/2014/main" val="3189325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Radiance Assumptions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75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Primary Lamp 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95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Tertiary Lamp 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0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Irreversible Degrad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444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81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297A1-AAB9-76AD-34ED-3F8C82089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Very Narrow, Resolving Power ~ 20000:1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2C132-E6F0-1EA1-5D7C-7CB3ABB791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Three Spectral Bands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DB60D-EF66-978C-46BD-6A81EEA74F0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6 Dec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E8203-DB70-B8D5-1FD2-F0A05E9C9F5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24408-88D6-5CD4-D691-49FD28C9AE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664464-AD15-39F1-9846-896C3704B1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85" y="1165437"/>
            <a:ext cx="4658615" cy="3482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35AA0F-3FF4-7B24-44B2-1232A662F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200" y="714119"/>
            <a:ext cx="3919097" cy="4083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327FE5-1794-A36B-8570-E9E51726826A}"/>
              </a:ext>
            </a:extLst>
          </p:cNvPr>
          <p:cNvSpPr txBox="1"/>
          <p:nvPr/>
        </p:nvSpPr>
        <p:spPr>
          <a:xfrm>
            <a:off x="4801144" y="3265795"/>
            <a:ext cx="4347210" cy="369332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Gas absorption features even narrower!</a:t>
            </a:r>
          </a:p>
        </p:txBody>
      </p:sp>
    </p:spTree>
    <p:extLst>
      <p:ext uri="{BB962C8B-B14F-4D97-AF65-F5344CB8AC3E}">
        <p14:creationId xmlns:p14="http://schemas.microsoft.com/office/powerpoint/2010/main" val="29932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OCO-2 Band 1, Stray Light Not Shown, Inflight Degradation Not Shown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Spectral Patterns in Preflight Radiometric Calibration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2D1FD8-0468-3F53-AA74-F3BAF55D124D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2" y="1181120"/>
            <a:ext cx="3280380" cy="179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CF7DD6-B73F-90AC-EA0D-A2AC651121BF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64" y="1181120"/>
            <a:ext cx="3247883" cy="1888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9BFFF-C833-B088-AE7D-EBDC38F87F3E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546" y="3069165"/>
            <a:ext cx="4287502" cy="1746436"/>
          </a:xfrm>
          <a:prstGeom prst="rect">
            <a:avLst/>
          </a:prstGeom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C76CD9D1-232C-6D62-41B7-3B8B09C474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688" y="1181121"/>
            <a:ext cx="2103120" cy="17932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749438-64BD-4FD4-9C10-2DD8ABA5CC8C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75" y="3048018"/>
            <a:ext cx="2103120" cy="17520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57331F-20AE-9D88-21FB-7BA8BF1E47E5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60" y="2971800"/>
            <a:ext cx="2103120" cy="18984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0763EE-2768-2EFA-E176-B9199E7C1645}"/>
              </a:ext>
            </a:extLst>
          </p:cNvPr>
          <p:cNvSpPr txBox="1"/>
          <p:nvPr/>
        </p:nvSpPr>
        <p:spPr>
          <a:xfrm>
            <a:off x="3902242" y="2418927"/>
            <a:ext cx="1364476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Dark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6BDBC6-9090-898E-75DF-E7173FC5822E}"/>
              </a:ext>
            </a:extLst>
          </p:cNvPr>
          <p:cNvSpPr txBox="1"/>
          <p:nvPr/>
        </p:nvSpPr>
        <p:spPr>
          <a:xfrm>
            <a:off x="6418949" y="1628894"/>
            <a:ext cx="1749197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Dark Corrected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9048FE-91E2-557A-648B-97EC364DE627}"/>
              </a:ext>
            </a:extLst>
          </p:cNvPr>
          <p:cNvSpPr txBox="1"/>
          <p:nvPr/>
        </p:nvSpPr>
        <p:spPr>
          <a:xfrm>
            <a:off x="808097" y="3795144"/>
            <a:ext cx="1377300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Linear Gain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4576AD-26F4-0DB1-0C5B-D1782C48825D}"/>
              </a:ext>
            </a:extLst>
          </p:cNvPr>
          <p:cNvSpPr txBox="1"/>
          <p:nvPr/>
        </p:nvSpPr>
        <p:spPr>
          <a:xfrm>
            <a:off x="2956904" y="3246307"/>
            <a:ext cx="1733799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Nonlinear Gain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604B67-A3FA-90D9-2970-8E23576C0AA1}"/>
              </a:ext>
            </a:extLst>
          </p:cNvPr>
          <p:cNvSpPr txBox="1"/>
          <p:nvPr/>
        </p:nvSpPr>
        <p:spPr>
          <a:xfrm>
            <a:off x="5335393" y="4123720"/>
            <a:ext cx="1236236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Calibrated</a:t>
            </a:r>
          </a:p>
        </p:txBody>
      </p:sp>
    </p:spTree>
    <p:extLst>
      <p:ext uri="{BB962C8B-B14F-4D97-AF65-F5344CB8AC3E}">
        <p14:creationId xmlns:p14="http://schemas.microsoft.com/office/powerpoint/2010/main" val="179796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C574C-3C24-98DA-D82A-E7C62A201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&amp; CO</a:t>
            </a:r>
            <a:r>
              <a:rPr lang="en-US" baseline="-25000" dirty="0"/>
              <a:t>2</a:t>
            </a:r>
            <a:r>
              <a:rPr lang="en-US" dirty="0"/>
              <a:t> Retrievals “Squiggly Line Science”</a:t>
            </a:r>
            <a:endParaRPr lang="en-US" baseline="-25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730456-EF75-297B-2E1E-AC57769AA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Rows (Pixel Mode) &amp; Footprints (Summed Mode)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75F50-11F7-F217-E9C9-52D500839F5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6 Dec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82BCB-EDD4-FD98-CF79-14BCD04A6BE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212F6-49A5-77B9-6523-1E74397F9FB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548DCCF1-E770-A6D7-E493-8DAC8FF5E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86" y="1074432"/>
            <a:ext cx="8593211" cy="3723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E1DB7D-4F33-D910-B2CA-ECD9B8EFF066}"/>
              </a:ext>
            </a:extLst>
          </p:cNvPr>
          <p:cNvSpPr txBox="1"/>
          <p:nvPr/>
        </p:nvSpPr>
        <p:spPr>
          <a:xfrm>
            <a:off x="5219700" y="709610"/>
            <a:ext cx="3810000" cy="369332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Pixel mode only saves 1/28 frames</a:t>
            </a:r>
          </a:p>
        </p:txBody>
      </p:sp>
    </p:spTree>
    <p:extLst>
      <p:ext uri="{BB962C8B-B14F-4D97-AF65-F5344CB8AC3E}">
        <p14:creationId xmlns:p14="http://schemas.microsoft.com/office/powerpoint/2010/main" val="131699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B2897-9221-5EEF-28E5-DA5F8302B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Uncalibrated, Rows 20-199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37F6F8-7F79-3A4A-8DC3-354788823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Lunar FPA Images: Band 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6EABF-A1E1-87A5-14EB-B061807758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6 Dec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1E86D-A854-4D42-1FC6-6FB57682998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FC673-7E0E-D528-3642-A9A9CC05D4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12" descr="A red and blue striped background&#10;&#10;Description automatically generated">
            <a:extLst>
              <a:ext uri="{FF2B5EF4-FFF2-40B4-BE49-F238E27FC236}">
                <a16:creationId xmlns:a16="http://schemas.microsoft.com/office/drawing/2014/main" id="{95865777-BE82-A295-FDF6-3430CE31BD0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16001"/>
            <a:ext cx="4489704" cy="3803904"/>
          </a:xfrm>
          <a:prstGeom prst="rect">
            <a:avLst/>
          </a:prstGeom>
        </p:spPr>
      </p:pic>
      <p:pic>
        <p:nvPicPr>
          <p:cNvPr id="15" name="Picture 14" descr="A red blue and white striped background&#10;&#10;Description automatically generated">
            <a:extLst>
              <a:ext uri="{FF2B5EF4-FFF2-40B4-BE49-F238E27FC236}">
                <a16:creationId xmlns:a16="http://schemas.microsoft.com/office/drawing/2014/main" id="{D347E0CA-3D51-DED2-1D34-D60795D28CE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65904" y="1016001"/>
            <a:ext cx="4489704" cy="37994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EAEEDC-4BDF-7BA4-A0B4-194725B25C4E}"/>
              </a:ext>
            </a:extLst>
          </p:cNvPr>
          <p:cNvSpPr txBox="1"/>
          <p:nvPr/>
        </p:nvSpPr>
        <p:spPr>
          <a:xfrm>
            <a:off x="443775" y="1031384"/>
            <a:ext cx="3754554" cy="338554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OCO-2 Orbit 47818 26 Jun 2023 Pixel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96A91-D010-9259-305A-534C0FCA1F85}"/>
              </a:ext>
            </a:extLst>
          </p:cNvPr>
          <p:cNvSpPr txBox="1"/>
          <p:nvPr/>
        </p:nvSpPr>
        <p:spPr>
          <a:xfrm>
            <a:off x="4933479" y="1027709"/>
            <a:ext cx="4052713" cy="338554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OCO-3 Orbit 15752 14 Feb 2022 Summed</a:t>
            </a:r>
          </a:p>
        </p:txBody>
      </p:sp>
    </p:spTree>
    <p:extLst>
      <p:ext uri="{BB962C8B-B14F-4D97-AF65-F5344CB8AC3E}">
        <p14:creationId xmlns:p14="http://schemas.microsoft.com/office/powerpoint/2010/main" val="103189189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BEAB432A-1349-CF48-855E-828E5AC6E1EC}" vid="{6FC8C864-A9F0-4F4A-8F59-211C78FB6B65}"/>
    </a:ext>
  </a:extLst>
</a:theme>
</file>

<file path=ppt/theme/theme2.xml><?xml version="1.0" encoding="utf-8"?>
<a:theme xmlns:a="http://schemas.openxmlformats.org/drawingml/2006/main" name="Content Slides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BEAB432A-1349-CF48-855E-828E5AC6E1EC}" vid="{9A6497B9-F8CE-C54C-BEB8-FD6CC0C53EF2}"/>
    </a:ext>
  </a:extLst>
</a:theme>
</file>

<file path=ppt/theme/theme3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SAjpl_Template_16x9_vA9" id="{AE9687E2-9D4D-CD41-9CB8-CD3BF59AC538}" vid="{DFA7F74A-5ADB-1B45-B5FE-BD66359E022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TotalTime>1090</TotalTime>
  <Words>1134</Words>
  <Application>Microsoft Macintosh PowerPoint</Application>
  <PresentationFormat>On-screen Show (16:9)</PresentationFormat>
  <Paragraphs>232</Paragraphs>
  <Slides>18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Cover Slides</vt:lpstr>
      <vt:lpstr>Content Slides</vt:lpstr>
      <vt:lpstr>NASAjpl-WhiteTheme-16x9-vA6</vt:lpstr>
      <vt:lpstr>PowerPoint Presentation</vt:lpstr>
      <vt:lpstr>Outline</vt:lpstr>
      <vt:lpstr>Introduction</vt:lpstr>
      <vt:lpstr>Mission Summary</vt:lpstr>
      <vt:lpstr>Reprocessing History</vt:lpstr>
      <vt:lpstr>Three Spectral Bands</vt:lpstr>
      <vt:lpstr>Spectral Patterns in Preflight Radiometric Calibration </vt:lpstr>
      <vt:lpstr>Rows (Pixel Mode) &amp; Footprints (Summed Mode)</vt:lpstr>
      <vt:lpstr>Lunar FPA Images: Band 1</vt:lpstr>
      <vt:lpstr>Color Slices Especially Key for OCO-3</vt:lpstr>
      <vt:lpstr>Lunar Acquisition Summary</vt:lpstr>
      <vt:lpstr>OCO-2 Solar Trend</vt:lpstr>
      <vt:lpstr>OCO “3A” Final Combined Timeline</vt:lpstr>
      <vt:lpstr>Spatial Response</vt:lpstr>
      <vt:lpstr>Polarization</vt:lpstr>
      <vt:lpstr>OCO-2 Version 11 Band 1 Relative “Course Correction”</vt:lpstr>
      <vt:lpstr>Coincident Observations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Rosenberg, Rob (US 398E)</dc:creator>
  <cp:lastModifiedBy>Rosenberg, Rob (US 398E)</cp:lastModifiedBy>
  <cp:revision>19</cp:revision>
  <cp:lastPrinted>2014-07-14T23:49:38Z</cp:lastPrinted>
  <dcterms:created xsi:type="dcterms:W3CDTF">2023-11-16T19:54:14Z</dcterms:created>
  <dcterms:modified xsi:type="dcterms:W3CDTF">2023-11-28T04:42:48Z</dcterms:modified>
</cp:coreProperties>
</file>