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media/image5.jpg" ContentType="image/tiff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1" r:id="rId1"/>
    <p:sldMasterId id="2147483673" r:id="rId2"/>
  </p:sldMasterIdLst>
  <p:notesMasterIdLst>
    <p:notesMasterId r:id="rId37"/>
  </p:notesMasterIdLst>
  <p:handoutMasterIdLst>
    <p:handoutMasterId r:id="rId38"/>
  </p:handoutMasterIdLst>
  <p:sldIdLst>
    <p:sldId id="277" r:id="rId3"/>
    <p:sldId id="4091" r:id="rId4"/>
    <p:sldId id="4089" r:id="rId5"/>
    <p:sldId id="4093" r:id="rId6"/>
    <p:sldId id="4092" r:id="rId7"/>
    <p:sldId id="4090" r:id="rId8"/>
    <p:sldId id="4111" r:id="rId9"/>
    <p:sldId id="351" r:id="rId10"/>
    <p:sldId id="4096" r:id="rId11"/>
    <p:sldId id="4094" r:id="rId12"/>
    <p:sldId id="4097" r:id="rId13"/>
    <p:sldId id="4095" r:id="rId14"/>
    <p:sldId id="4101" r:id="rId15"/>
    <p:sldId id="4103" r:id="rId16"/>
    <p:sldId id="4107" r:id="rId17"/>
    <p:sldId id="4113" r:id="rId18"/>
    <p:sldId id="4120" r:id="rId19"/>
    <p:sldId id="4118" r:id="rId20"/>
    <p:sldId id="4099" r:id="rId21"/>
    <p:sldId id="4129" r:id="rId22"/>
    <p:sldId id="4114" r:id="rId23"/>
    <p:sldId id="4115" r:id="rId24"/>
    <p:sldId id="4126" r:id="rId25"/>
    <p:sldId id="4123" r:id="rId26"/>
    <p:sldId id="4105" r:id="rId27"/>
    <p:sldId id="4112" r:id="rId28"/>
    <p:sldId id="4127" r:id="rId29"/>
    <p:sldId id="4124" r:id="rId30"/>
    <p:sldId id="4125" r:id="rId31"/>
    <p:sldId id="4116" r:id="rId32"/>
    <p:sldId id="4117" r:id="rId33"/>
    <p:sldId id="4119" r:id="rId34"/>
    <p:sldId id="4128" r:id="rId35"/>
    <p:sldId id="278" r:id="rId36"/>
  </p:sldIdLst>
  <p:sldSz cx="9144000" cy="5143500" type="screen16x9"/>
  <p:notesSz cx="6858000" cy="9144000"/>
  <p:custDataLst>
    <p:tags r:id="rId39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04"/>
    <p:restoredTop sz="96619" autoAdjust="0"/>
  </p:normalViewPr>
  <p:slideViewPr>
    <p:cSldViewPr snapToGrid="0" snapToObjects="1">
      <p:cViewPr varScale="1">
        <p:scale>
          <a:sx n="171" d="100"/>
          <a:sy n="171" d="100"/>
        </p:scale>
        <p:origin x="488" y="16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gs" Target="tags/tag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767AB6-DDEA-CF4E-A74B-19A554508643}" type="datetimeFigureOut">
              <a:rPr lang="en-US" smtClean="0">
                <a:latin typeface="Arial"/>
              </a:rPr>
              <a:t>12/5/23</a:t>
            </a:fld>
            <a:endParaRPr lang="en-US" dirty="0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300F83-E232-AF4B-BEC0-F9D716239A3F}" type="slidenum">
              <a:rPr lang="en-US" smtClean="0">
                <a:latin typeface="Arial"/>
              </a:rPr>
              <a:t>‹#›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523010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/>
              </a:defRPr>
            </a:lvl1pPr>
          </a:lstStyle>
          <a:p>
            <a:fld id="{72DD8AEC-B96B-2C4C-86B3-8483D80B216B}" type="datetimeFigureOut">
              <a:rPr lang="en-US" smtClean="0"/>
              <a:pPr/>
              <a:t>12/5/23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/>
              </a:defRPr>
            </a:lvl1pPr>
          </a:lstStyle>
          <a:p>
            <a:fld id="{4180AB40-CF9C-CB44-AF47-E5E5B00AC3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57177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5DD9D9-7F94-8C4C-8748-81A0C015A86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693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925513" y="1956377"/>
            <a:ext cx="7483464" cy="294801"/>
          </a:xfrm>
        </p:spPr>
        <p:txBody>
          <a:bodyPr>
            <a:noAutofit/>
          </a:bodyPr>
          <a:lstStyle>
            <a:lvl1pPr marL="0" indent="0">
              <a:buNone/>
              <a:defRPr sz="1400" baseline="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a Theme, Project or Mission Name (optional)</a:t>
            </a:r>
          </a:p>
        </p:txBody>
      </p:sp>
      <p:sp>
        <p:nvSpPr>
          <p:cNvPr id="24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915352" y="2251179"/>
            <a:ext cx="7493625" cy="419202"/>
          </a:xfrm>
        </p:spPr>
        <p:txBody>
          <a:bodyPr>
            <a:noAutofit/>
          </a:bodyPr>
          <a:lstStyle>
            <a:lvl1pPr marL="0" indent="0">
              <a:buNone/>
              <a:defRPr sz="2400" b="1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25" name="Text Placeholder 21"/>
          <p:cNvSpPr>
            <a:spLocks noGrp="1"/>
          </p:cNvSpPr>
          <p:nvPr>
            <p:ph type="body" sz="quarter" idx="17" hasCustomPrompt="1"/>
          </p:nvPr>
        </p:nvSpPr>
        <p:spPr>
          <a:xfrm>
            <a:off x="925512" y="2668678"/>
            <a:ext cx="7483465" cy="826362"/>
          </a:xfrm>
        </p:spPr>
        <p:txBody>
          <a:bodyPr>
            <a:noAutofit/>
          </a:bodyPr>
          <a:lstStyle>
            <a:lvl1pPr marL="0" indent="0">
              <a:buNone/>
              <a:defRPr sz="2000" b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a Presentation Subtitle</a:t>
            </a:r>
          </a:p>
        </p:txBody>
      </p:sp>
      <p:sp>
        <p:nvSpPr>
          <p:cNvPr id="26" name="Text Placeholder 21"/>
          <p:cNvSpPr>
            <a:spLocks noGrp="1"/>
          </p:cNvSpPr>
          <p:nvPr>
            <p:ph type="body" sz="quarter" idx="18" hasCustomPrompt="1"/>
          </p:nvPr>
        </p:nvSpPr>
        <p:spPr>
          <a:xfrm>
            <a:off x="915352" y="4246880"/>
            <a:ext cx="7493625" cy="497840"/>
          </a:xfrm>
        </p:spPr>
        <p:txBody>
          <a:bodyPr anchor="b">
            <a:noAutofit/>
          </a:bodyPr>
          <a:lstStyle>
            <a:lvl1pPr marL="0" indent="0">
              <a:buNone/>
              <a:defRPr sz="1000" b="0" baseline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Presented by, Job Title, Date, etc.</a:t>
            </a:r>
          </a:p>
        </p:txBody>
      </p:sp>
      <p:pic>
        <p:nvPicPr>
          <p:cNvPr id="8" name="Picture 7" descr="Tribrand_ColorBlack_rgb_16x3_1606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95" y="1184383"/>
            <a:ext cx="2925483" cy="81263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20"/>
          </p:nvPr>
        </p:nvSpPr>
        <p:spPr>
          <a:xfrm>
            <a:off x="915353" y="4802823"/>
            <a:ext cx="7493624" cy="274637"/>
          </a:xfrm>
        </p:spPr>
        <p:txBody>
          <a:bodyPr/>
          <a:lstStyle/>
          <a:p>
            <a:r>
              <a:rPr lang="en-US"/>
              <a:t>This document has been reviewed and determined not to contain export controlled technical data.</a:t>
            </a:r>
          </a:p>
          <a:p>
            <a:r>
              <a:rPr lang="en-US"/>
              <a:t>
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551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254000" y="2137092"/>
            <a:ext cx="4216400" cy="238410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11"/>
          <p:cNvSpPr>
            <a:spLocks noGrp="1"/>
          </p:cNvSpPr>
          <p:nvPr>
            <p:ph sz="quarter" idx="20"/>
          </p:nvPr>
        </p:nvSpPr>
        <p:spPr>
          <a:xfrm>
            <a:off x="4675164" y="2137092"/>
            <a:ext cx="4216400" cy="23841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254000" y="1497330"/>
            <a:ext cx="4216400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75164" y="1497330"/>
            <a:ext cx="4216400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r>
              <a:rPr lang="en-US"/>
              <a:t>Dec 6, 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</a:t>
            </a:r>
          </a:p>
          <a:p>
            <a:r>
              <a:rPr lang="en-US"/>
              <a:t>
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700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sz="quarter" idx="19"/>
          </p:nvPr>
        </p:nvSpPr>
        <p:spPr>
          <a:xfrm>
            <a:off x="254000" y="2137092"/>
            <a:ext cx="3211513" cy="238410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254000" y="1497330"/>
            <a:ext cx="3211513" cy="639762"/>
          </a:xfrm>
        </p:spPr>
        <p:txBody>
          <a:bodyPr anchor="b">
            <a:noAutofit/>
          </a:bodyPr>
          <a:lstStyle>
            <a:lvl1pPr marL="0" indent="0">
              <a:buFont typeface="Arial"/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3" name="Content Placeholder 11"/>
          <p:cNvSpPr>
            <a:spLocks noGrp="1"/>
          </p:cNvSpPr>
          <p:nvPr>
            <p:ph sz="quarter" idx="20"/>
          </p:nvPr>
        </p:nvSpPr>
        <p:spPr>
          <a:xfrm>
            <a:off x="3638844" y="1497329"/>
            <a:ext cx="5129236" cy="302386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r>
              <a:rPr lang="en-US"/>
              <a:t>Dec 6, 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</a:t>
            </a:r>
          </a:p>
          <a:p>
            <a:r>
              <a:rPr lang="en-US"/>
              <a:t>
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58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idx="1"/>
          </p:nvPr>
        </p:nvSpPr>
        <p:spPr>
          <a:xfrm>
            <a:off x="254000" y="1497330"/>
            <a:ext cx="5129236" cy="302386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sz="quarter" idx="19"/>
          </p:nvPr>
        </p:nvSpPr>
        <p:spPr>
          <a:xfrm>
            <a:off x="5556567" y="2137092"/>
            <a:ext cx="3211513" cy="238410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5556567" y="1497330"/>
            <a:ext cx="3211513" cy="639762"/>
          </a:xfrm>
        </p:spPr>
        <p:txBody>
          <a:bodyPr anchor="b">
            <a:noAutofit/>
          </a:bodyPr>
          <a:lstStyle>
            <a:lvl1pPr marL="0" indent="0">
              <a:buFont typeface="Arial"/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r>
              <a:rPr lang="en-US"/>
              <a:t>Dec 6, 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</a:t>
            </a:r>
          </a:p>
          <a:p>
            <a:r>
              <a:rPr lang="en-US"/>
              <a:t>
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11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Black Str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1161143"/>
            <a:ext cx="9144000" cy="355849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/>
              <a:t>Dec 6, 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</a:t>
            </a:r>
          </a:p>
          <a:p>
            <a:r>
              <a:rPr lang="en-US"/>
              <a:t>
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4554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Light Str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1161143"/>
            <a:ext cx="9144000" cy="355849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/>
              <a:t>Dec 6, 2023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</a:t>
            </a:r>
          </a:p>
          <a:p>
            <a:r>
              <a:rPr lang="en-US"/>
              <a:t>
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8324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 6, 2023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</a:t>
            </a:r>
          </a:p>
          <a:p>
            <a:r>
              <a:rPr lang="en-US"/>
              <a:t>
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1939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7360" y="1839278"/>
            <a:ext cx="8229600" cy="1462722"/>
          </a:xfrm>
        </p:spPr>
        <p:txBody>
          <a:bodyPr anchor="ctr">
            <a:noAutofit/>
          </a:bodyPr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en-US" dirty="0"/>
              <a:t>Click to add section header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Dec 6, 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</a:t>
            </a:r>
          </a:p>
          <a:p>
            <a:r>
              <a:rPr lang="en-US"/>
              <a:t>
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1171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Gray"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7360" y="1839278"/>
            <a:ext cx="8229600" cy="1462722"/>
          </a:xfrm>
        </p:spPr>
        <p:txBody>
          <a:bodyPr anchor="ctr">
            <a:noAutofit/>
          </a:bodyPr>
          <a:lstStyle>
            <a:lvl1pPr marL="0" indent="0" algn="ctr">
              <a:buNone/>
              <a:defRPr sz="3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section header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Dec 6, 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</a:t>
            </a:r>
          </a:p>
          <a:p>
            <a:r>
              <a:rPr lang="en-US"/>
              <a:t>
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6902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 6, 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</a:t>
            </a:r>
          </a:p>
          <a:p>
            <a:r>
              <a:rPr lang="en-US"/>
              <a:t>
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7249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2538518" y="2571750"/>
            <a:ext cx="4057288" cy="0"/>
          </a:xfrm>
          <a:prstGeom prst="line">
            <a:avLst/>
          </a:prstGeom>
          <a:ln w="6350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 userDrawn="1"/>
        </p:nvSpPr>
        <p:spPr>
          <a:xfrm>
            <a:off x="1" y="2790066"/>
            <a:ext cx="9144000" cy="4001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kern="0" spc="70" dirty="0">
                <a:solidFill>
                  <a:schemeClr val="accent1"/>
                </a:solidFill>
              </a:rPr>
              <a:t>jpl.nasa.gov</a:t>
            </a:r>
          </a:p>
        </p:txBody>
      </p:sp>
      <p:pic>
        <p:nvPicPr>
          <p:cNvPr id="6" name="Picture 5" descr="Tribrand_ColorBlack_rgb_16x3_1606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518" y="1381408"/>
            <a:ext cx="4057288" cy="112702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 6, 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</a:t>
            </a:r>
          </a:p>
          <a:p>
            <a:r>
              <a:rPr lang="en-US"/>
              <a:t>
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053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Sq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5687785" y="508000"/>
            <a:ext cx="3347357" cy="826391"/>
          </a:xfrm>
        </p:spPr>
        <p:txBody>
          <a:bodyPr anchor="b">
            <a:noAutofit/>
          </a:bodyPr>
          <a:lstStyle>
            <a:lvl1pPr marL="0" indent="0" algn="ctr">
              <a:buNone/>
              <a:defRPr sz="14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1400">
                <a:solidFill>
                  <a:schemeClr val="accent1"/>
                </a:solidFill>
              </a:defRPr>
            </a:lvl2pPr>
            <a:lvl3pPr marL="914400" indent="0" algn="ctr">
              <a:buNone/>
              <a:defRPr sz="1400">
                <a:solidFill>
                  <a:schemeClr val="accent1"/>
                </a:solidFill>
              </a:defRPr>
            </a:lvl3pPr>
            <a:lvl4pPr marL="1371600" indent="0" algn="ctr">
              <a:buNone/>
              <a:defRPr sz="1400">
                <a:solidFill>
                  <a:schemeClr val="accent1"/>
                </a:solidFill>
              </a:defRPr>
            </a:lvl4pPr>
            <a:lvl5pPr marL="1828800" indent="0" algn="ctr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a Theme, Project or Mission Name (optional)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5687785" y="1354711"/>
            <a:ext cx="3347357" cy="728089"/>
          </a:xfrm>
        </p:spPr>
        <p:txBody>
          <a:bodyPr anchor="t">
            <a:noAutofit/>
          </a:bodyPr>
          <a:lstStyle>
            <a:lvl1pPr marL="0" indent="0" algn="ctr">
              <a:buNone/>
              <a:defRPr sz="2200" b="1" baseline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1400">
                <a:solidFill>
                  <a:schemeClr val="accent1"/>
                </a:solidFill>
              </a:defRPr>
            </a:lvl2pPr>
            <a:lvl3pPr marL="914400" indent="0" algn="ctr">
              <a:buNone/>
              <a:defRPr sz="1400">
                <a:solidFill>
                  <a:schemeClr val="accent1"/>
                </a:solidFill>
              </a:defRPr>
            </a:lvl3pPr>
            <a:lvl4pPr marL="1371600" indent="0" algn="ctr">
              <a:buNone/>
              <a:defRPr sz="1400">
                <a:solidFill>
                  <a:schemeClr val="accent1"/>
                </a:solidFill>
              </a:defRPr>
            </a:lvl4pPr>
            <a:lvl5pPr marL="1828800" indent="0" algn="ctr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546725" cy="5143500"/>
          </a:xfrm>
        </p:spPr>
        <p:txBody>
          <a:bodyPr anchor="ctr"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Tx/>
              <a:buFont typeface="Arial"/>
              <a:buNone/>
              <a:tabLst/>
              <a:defRPr sz="1400"/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6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5687785" y="2164080"/>
            <a:ext cx="3347357" cy="833120"/>
          </a:xfrm>
        </p:spPr>
        <p:txBody>
          <a:bodyPr anchor="t">
            <a:noAutofit/>
          </a:bodyPr>
          <a:lstStyle>
            <a:lvl1pPr marL="0" indent="0" algn="ctr">
              <a:buNone/>
              <a:defRPr sz="1000" baseline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1400">
                <a:solidFill>
                  <a:schemeClr val="accent1"/>
                </a:solidFill>
              </a:defRPr>
            </a:lvl2pPr>
            <a:lvl3pPr marL="914400" indent="0" algn="ctr">
              <a:buNone/>
              <a:defRPr sz="1400">
                <a:solidFill>
                  <a:schemeClr val="accent1"/>
                </a:solidFill>
              </a:defRPr>
            </a:lvl3pPr>
            <a:lvl4pPr marL="1371600" indent="0" algn="ctr">
              <a:buNone/>
              <a:defRPr sz="1400">
                <a:solidFill>
                  <a:schemeClr val="accent1"/>
                </a:solidFill>
              </a:defRPr>
            </a:lvl4pPr>
            <a:lvl5pPr marL="1828800" indent="0" algn="ctr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Presented by, Job Title, Date, etc.</a:t>
            </a:r>
          </a:p>
        </p:txBody>
      </p:sp>
      <p:pic>
        <p:nvPicPr>
          <p:cNvPr id="8" name="Picture 7" descr="Tribrand_ColorBlack_rgb_16x3_1606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339" y="3918225"/>
            <a:ext cx="2925483" cy="81263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7"/>
          </p:nvPr>
        </p:nvSpPr>
        <p:spPr>
          <a:xfrm>
            <a:off x="5687785" y="4802823"/>
            <a:ext cx="3347357" cy="274637"/>
          </a:xfrm>
        </p:spPr>
        <p:txBody>
          <a:bodyPr/>
          <a:lstStyle/>
          <a:p>
            <a:r>
              <a:rPr lang="en-US"/>
              <a:t>This document has been reviewed and determined not to contain export controlled technical data.</a:t>
            </a:r>
          </a:p>
          <a:p>
            <a:r>
              <a:rPr lang="en-US"/>
              <a:t>
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9114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ribrand_ColorBlack_rgb_16x3_1606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356" y="2008238"/>
            <a:ext cx="4057288" cy="112702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 6, 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</a:t>
            </a:r>
          </a:p>
          <a:p>
            <a:r>
              <a:rPr lang="en-US"/>
              <a:t>
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9670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1" y="112300"/>
            <a:ext cx="8229601" cy="19646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75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308610" indent="0">
              <a:buNone/>
              <a:defRPr sz="750"/>
            </a:lvl2pPr>
            <a:lvl3pPr marL="582930" indent="0">
              <a:buNone/>
              <a:defRPr sz="750"/>
            </a:lvl3pPr>
            <a:lvl4pPr marL="788670" indent="0">
              <a:buNone/>
              <a:defRPr sz="750"/>
            </a:lvl4pPr>
            <a:lvl5pPr marL="994410" indent="0">
              <a:buNone/>
              <a:defRPr sz="75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667632"/>
            <a:ext cx="8229601" cy="319505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1650" baseline="0">
                <a:solidFill>
                  <a:srgbClr val="000000"/>
                </a:solidFill>
                <a:latin typeface="+mj-lt"/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9"/>
          </p:nvPr>
        </p:nvSpPr>
        <p:spPr>
          <a:xfrm>
            <a:off x="457200" y="1200151"/>
            <a:ext cx="8229600" cy="339447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7700212" y="4836582"/>
            <a:ext cx="1359944" cy="30011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900" b="1" kern="0" spc="53" dirty="0">
                <a:solidFill>
                  <a:schemeClr val="accent1"/>
                </a:solidFill>
              </a:rPr>
              <a:t>jpl.nasa.gov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en-US"/>
              <a:t>Dec 6, 2023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915E00B-5913-49AE-8A9C-78D6EE50689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2161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925513" y="1956377"/>
            <a:ext cx="7483464" cy="294801"/>
          </a:xfrm>
        </p:spPr>
        <p:txBody>
          <a:bodyPr>
            <a:noAutofit/>
          </a:bodyPr>
          <a:lstStyle>
            <a:lvl1pPr marL="0" indent="0">
              <a:buNone/>
              <a:defRPr sz="1400" baseline="0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a Theme, Project or Mission Name (optional)</a:t>
            </a:r>
          </a:p>
        </p:txBody>
      </p:sp>
      <p:sp>
        <p:nvSpPr>
          <p:cNvPr id="24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915352" y="2251179"/>
            <a:ext cx="7493625" cy="419202"/>
          </a:xfrm>
        </p:spPr>
        <p:txBody>
          <a:bodyPr>
            <a:noAutofit/>
          </a:bodyPr>
          <a:lstStyle>
            <a:lvl1pPr marL="0" indent="0">
              <a:buNone/>
              <a:defRPr sz="2400" b="1" baseline="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25" name="Text Placeholder 21"/>
          <p:cNvSpPr>
            <a:spLocks noGrp="1"/>
          </p:cNvSpPr>
          <p:nvPr>
            <p:ph type="body" sz="quarter" idx="17" hasCustomPrompt="1"/>
          </p:nvPr>
        </p:nvSpPr>
        <p:spPr>
          <a:xfrm>
            <a:off x="925512" y="2668678"/>
            <a:ext cx="7483465" cy="826362"/>
          </a:xfrm>
        </p:spPr>
        <p:txBody>
          <a:bodyPr>
            <a:noAutofit/>
          </a:bodyPr>
          <a:lstStyle>
            <a:lvl1pPr marL="0" indent="0">
              <a:buNone/>
              <a:defRPr sz="2000" b="0" baseline="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a Presentation Subtitle</a:t>
            </a:r>
          </a:p>
        </p:txBody>
      </p:sp>
      <p:sp>
        <p:nvSpPr>
          <p:cNvPr id="26" name="Text Placeholder 21"/>
          <p:cNvSpPr>
            <a:spLocks noGrp="1"/>
          </p:cNvSpPr>
          <p:nvPr>
            <p:ph type="body" sz="quarter" idx="18" hasCustomPrompt="1"/>
          </p:nvPr>
        </p:nvSpPr>
        <p:spPr>
          <a:xfrm>
            <a:off x="915352" y="4246880"/>
            <a:ext cx="7493625" cy="497840"/>
          </a:xfrm>
        </p:spPr>
        <p:txBody>
          <a:bodyPr anchor="b">
            <a:noAutofit/>
          </a:bodyPr>
          <a:lstStyle>
            <a:lvl1pPr marL="0" indent="0">
              <a:buNone/>
              <a:defRPr sz="1000" b="0" baseline="0">
                <a:solidFill>
                  <a:srgbClr val="FFFF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Presented by, Job Title, Date, etc.</a:t>
            </a:r>
          </a:p>
        </p:txBody>
      </p:sp>
      <p:pic>
        <p:nvPicPr>
          <p:cNvPr id="8" name="Picture 7" descr="Tribrand_ColorWhite_rgb_16x3_1606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39" y="1184382"/>
            <a:ext cx="2913350" cy="80926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20"/>
          </p:nvPr>
        </p:nvSpPr>
        <p:spPr>
          <a:xfrm>
            <a:off x="915351" y="4802823"/>
            <a:ext cx="7493625" cy="274637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This document has been reviewed and determined not to contain export controlled technical data.</a:t>
            </a:r>
          </a:p>
          <a:p>
            <a:r>
              <a:rPr lang="en-US"/>
              <a:t>
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9551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Sq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5687785" y="508000"/>
            <a:ext cx="3347357" cy="826391"/>
          </a:xfrm>
        </p:spPr>
        <p:txBody>
          <a:bodyPr anchor="b">
            <a:noAutofit/>
          </a:bodyPr>
          <a:lstStyle>
            <a:lvl1pPr marL="0" indent="0" algn="ctr">
              <a:buNone/>
              <a:defRPr sz="140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1400">
                <a:solidFill>
                  <a:schemeClr val="accent1"/>
                </a:solidFill>
              </a:defRPr>
            </a:lvl2pPr>
            <a:lvl3pPr marL="914400" indent="0" algn="ctr">
              <a:buNone/>
              <a:defRPr sz="1400">
                <a:solidFill>
                  <a:schemeClr val="accent1"/>
                </a:solidFill>
              </a:defRPr>
            </a:lvl3pPr>
            <a:lvl4pPr marL="1371600" indent="0" algn="ctr">
              <a:buNone/>
              <a:defRPr sz="1400">
                <a:solidFill>
                  <a:schemeClr val="accent1"/>
                </a:solidFill>
              </a:defRPr>
            </a:lvl4pPr>
            <a:lvl5pPr marL="1828800" indent="0" algn="ctr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a Theme, Project or Mission Name (optional)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5687785" y="1354711"/>
            <a:ext cx="3347357" cy="728089"/>
          </a:xfrm>
        </p:spPr>
        <p:txBody>
          <a:bodyPr anchor="t">
            <a:noAutofit/>
          </a:bodyPr>
          <a:lstStyle>
            <a:lvl1pPr marL="0" indent="0" algn="ctr">
              <a:buNone/>
              <a:defRPr sz="2200" b="1" baseline="0">
                <a:solidFill>
                  <a:srgbClr val="FFFFFF"/>
                </a:solidFill>
                <a:latin typeface="+mj-lt"/>
              </a:defRPr>
            </a:lvl1pPr>
            <a:lvl2pPr marL="457200" indent="0" algn="ctr">
              <a:buNone/>
              <a:defRPr sz="1400">
                <a:solidFill>
                  <a:schemeClr val="accent1"/>
                </a:solidFill>
              </a:defRPr>
            </a:lvl2pPr>
            <a:lvl3pPr marL="914400" indent="0" algn="ctr">
              <a:buNone/>
              <a:defRPr sz="1400">
                <a:solidFill>
                  <a:schemeClr val="accent1"/>
                </a:solidFill>
              </a:defRPr>
            </a:lvl3pPr>
            <a:lvl4pPr marL="1371600" indent="0" algn="ctr">
              <a:buNone/>
              <a:defRPr sz="1400">
                <a:solidFill>
                  <a:schemeClr val="accent1"/>
                </a:solidFill>
              </a:defRPr>
            </a:lvl4pPr>
            <a:lvl5pPr marL="1828800" indent="0" algn="ctr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546725" cy="5143500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6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5687785" y="2164080"/>
            <a:ext cx="3347357" cy="833120"/>
          </a:xfrm>
        </p:spPr>
        <p:txBody>
          <a:bodyPr anchor="t">
            <a:noAutofit/>
          </a:bodyPr>
          <a:lstStyle>
            <a:lvl1pPr marL="0" indent="0" algn="ctr">
              <a:buNone/>
              <a:defRPr sz="1000" baseline="0">
                <a:solidFill>
                  <a:srgbClr val="FFFFFF"/>
                </a:solidFill>
                <a:latin typeface="+mj-lt"/>
              </a:defRPr>
            </a:lvl1pPr>
            <a:lvl2pPr marL="457200" indent="0" algn="ctr">
              <a:buNone/>
              <a:defRPr sz="1400">
                <a:solidFill>
                  <a:schemeClr val="accent1"/>
                </a:solidFill>
              </a:defRPr>
            </a:lvl2pPr>
            <a:lvl3pPr marL="914400" indent="0" algn="ctr">
              <a:buNone/>
              <a:defRPr sz="1400">
                <a:solidFill>
                  <a:schemeClr val="accent1"/>
                </a:solidFill>
              </a:defRPr>
            </a:lvl3pPr>
            <a:lvl4pPr marL="1371600" indent="0" algn="ctr">
              <a:buNone/>
              <a:defRPr sz="1400">
                <a:solidFill>
                  <a:schemeClr val="accent1"/>
                </a:solidFill>
              </a:defRPr>
            </a:lvl4pPr>
            <a:lvl5pPr marL="1828800" indent="0" algn="ctr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Presented by, Job Title, Date, etc.</a:t>
            </a:r>
          </a:p>
        </p:txBody>
      </p:sp>
      <p:pic>
        <p:nvPicPr>
          <p:cNvPr id="8" name="Picture 7" descr="Tribrand_ColorWhite_rgb_16x3_1606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534" y="3921596"/>
            <a:ext cx="2913350" cy="80926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7"/>
          </p:nvPr>
        </p:nvSpPr>
        <p:spPr>
          <a:xfrm>
            <a:off x="5687784" y="4802823"/>
            <a:ext cx="3347357" cy="274637"/>
          </a:xfrm>
        </p:spPr>
        <p:txBody>
          <a:bodyPr/>
          <a:lstStyle/>
          <a:p>
            <a:r>
              <a:rPr lang="en-US"/>
              <a:t>This document has been reviewed and determined not to contain export controlled technical data.</a:t>
            </a:r>
          </a:p>
          <a:p>
            <a:r>
              <a:rPr lang="en-US"/>
              <a:t>
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7032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Horz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3417503"/>
          </a:xfrm>
        </p:spPr>
        <p:txBody>
          <a:bodyPr anchor="ctr"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Tx/>
              <a:buFont typeface="Arial"/>
              <a:buNone/>
              <a:tabLst/>
              <a:defRPr sz="1400"/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369198" y="3773210"/>
            <a:ext cx="7139042" cy="430183"/>
          </a:xfrm>
        </p:spPr>
        <p:txBody>
          <a:bodyPr>
            <a:no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200" b="1">
                <a:latin typeface="+mj-lt"/>
              </a:defRPr>
            </a:lvl2pPr>
            <a:lvl3pPr marL="914400" indent="0">
              <a:buNone/>
              <a:defRPr sz="2200" b="1">
                <a:latin typeface="+mj-lt"/>
              </a:defRPr>
            </a:lvl3pPr>
            <a:lvl4pPr marL="1371600" indent="0">
              <a:buNone/>
              <a:defRPr sz="2200" b="1">
                <a:latin typeface="+mj-lt"/>
              </a:defRPr>
            </a:lvl4pPr>
            <a:lvl5pPr marL="1828800" indent="0">
              <a:buNone/>
              <a:defRPr sz="2200" b="1">
                <a:latin typeface="+mj-lt"/>
              </a:defRPr>
            </a:lvl5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7" hasCustomPrompt="1"/>
          </p:nvPr>
        </p:nvSpPr>
        <p:spPr>
          <a:xfrm>
            <a:off x="369198" y="4479716"/>
            <a:ext cx="5605049" cy="355600"/>
          </a:xfrm>
        </p:spPr>
        <p:txBody>
          <a:bodyPr anchor="b">
            <a:noAutofit/>
          </a:bodyPr>
          <a:lstStyle>
            <a:lvl1pPr marL="0" indent="0">
              <a:buNone/>
              <a:defRPr sz="1000" baseline="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Presented by, Job Title, Date, etc.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9" hasCustomPrompt="1"/>
          </p:nvPr>
        </p:nvSpPr>
        <p:spPr>
          <a:xfrm>
            <a:off x="369196" y="3488175"/>
            <a:ext cx="7139043" cy="28503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400">
                <a:solidFill>
                  <a:schemeClr val="accent1"/>
                </a:solidFill>
              </a:defRPr>
            </a:lvl2pPr>
            <a:lvl3pPr marL="914400" indent="0">
              <a:buNone/>
              <a:defRPr sz="1400">
                <a:solidFill>
                  <a:schemeClr val="accent1"/>
                </a:solidFill>
              </a:defRPr>
            </a:lvl3pPr>
            <a:lvl4pPr marL="1371600" indent="0">
              <a:buNone/>
              <a:defRPr sz="1400">
                <a:solidFill>
                  <a:schemeClr val="accent1"/>
                </a:solidFill>
              </a:defRPr>
            </a:lvl4pPr>
            <a:lvl5pPr marL="1828800" indent="0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a Theme, Project or Mission Name (optional)</a:t>
            </a:r>
          </a:p>
        </p:txBody>
      </p:sp>
      <p:pic>
        <p:nvPicPr>
          <p:cNvPr id="9" name="Picture 8" descr="Tribrand_ColorWhite_rgb_16x3_1606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246" y="4219781"/>
            <a:ext cx="2913350" cy="80926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>
          <a:xfrm>
            <a:off x="369198" y="4802823"/>
            <a:ext cx="5605049" cy="274637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This document has been reviewed and determined not to contain export controlled technical data.</a:t>
            </a:r>
          </a:p>
          <a:p>
            <a:r>
              <a:rPr lang="en-US"/>
              <a:t>
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2921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9"/>
          </p:nvPr>
        </p:nvSpPr>
        <p:spPr>
          <a:xfrm>
            <a:off x="1412240" y="1602106"/>
            <a:ext cx="6319520" cy="271938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en-US"/>
              <a:t>Dec 6, 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</a:t>
            </a:r>
          </a:p>
          <a:p>
            <a:r>
              <a:rPr lang="en-US"/>
              <a:t>
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8C68ADBD-3616-4318-B5FF-7C1BB362CA5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</p:spTree>
    <p:extLst>
      <p:ext uri="{BB962C8B-B14F-4D97-AF65-F5344CB8AC3E}">
        <p14:creationId xmlns:p14="http://schemas.microsoft.com/office/powerpoint/2010/main" val="3915323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/>
              <a:t>Dec 6, 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</a:t>
            </a:r>
          </a:p>
          <a:p>
            <a:r>
              <a:rPr lang="en-US"/>
              <a:t>
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275C533D-D968-4A70-91E2-44C7FEDAA0E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</p:spTree>
    <p:extLst>
      <p:ext uri="{BB962C8B-B14F-4D97-AF65-F5344CB8AC3E}">
        <p14:creationId xmlns:p14="http://schemas.microsoft.com/office/powerpoint/2010/main" val="4167874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1412240" y="1602106"/>
            <a:ext cx="6319520" cy="271938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en-US"/>
              <a:t>Dec 6, 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</a:t>
            </a:r>
          </a:p>
          <a:p>
            <a:r>
              <a:rPr lang="en-US"/>
              <a:t>
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F9DDD08E-B43C-483A-B1DD-9BEB0BDDDDA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</p:spTree>
    <p:extLst>
      <p:ext uri="{BB962C8B-B14F-4D97-AF65-F5344CB8AC3E}">
        <p14:creationId xmlns:p14="http://schemas.microsoft.com/office/powerpoint/2010/main" val="24316584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/>
              <a:t>Dec 6, 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</a:t>
            </a:r>
          </a:p>
          <a:p>
            <a:r>
              <a:rPr lang="en-US"/>
              <a:t>
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C20F9084-C4B8-47CC-A340-731237DBDB5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</p:spTree>
    <p:extLst>
      <p:ext uri="{BB962C8B-B14F-4D97-AF65-F5344CB8AC3E}">
        <p14:creationId xmlns:p14="http://schemas.microsoft.com/office/powerpoint/2010/main" val="2359573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1412240" y="1602106"/>
            <a:ext cx="6319520" cy="271938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en-US"/>
              <a:t>Dec 6, 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</a:t>
            </a:r>
          </a:p>
          <a:p>
            <a:r>
              <a:rPr lang="en-US"/>
              <a:t>
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D53CE28F-B0E6-4C63-A7B8-EB4157A0706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</p:spTree>
    <p:extLst>
      <p:ext uri="{BB962C8B-B14F-4D97-AF65-F5344CB8AC3E}">
        <p14:creationId xmlns:p14="http://schemas.microsoft.com/office/powerpoint/2010/main" val="2299581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Horz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3417503"/>
          </a:xfrm>
        </p:spPr>
        <p:txBody>
          <a:bodyPr anchor="ctr">
            <a:no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Tx/>
              <a:buFont typeface="Arial"/>
              <a:buNone/>
              <a:tabLst/>
              <a:defRPr sz="1400"/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369198" y="3773210"/>
            <a:ext cx="8530529" cy="430183"/>
          </a:xfrm>
        </p:spPr>
        <p:txBody>
          <a:bodyPr>
            <a:noAutofit/>
          </a:bodyPr>
          <a:lstStyle>
            <a:lvl1pPr marL="0" indent="0">
              <a:buNone/>
              <a:defRPr sz="2200" b="1">
                <a:latin typeface="+mj-lt"/>
              </a:defRPr>
            </a:lvl1pPr>
            <a:lvl2pPr marL="457200" indent="0">
              <a:buNone/>
              <a:defRPr sz="2200" b="1">
                <a:latin typeface="+mj-lt"/>
              </a:defRPr>
            </a:lvl2pPr>
            <a:lvl3pPr marL="914400" indent="0">
              <a:buNone/>
              <a:defRPr sz="2200" b="1">
                <a:latin typeface="+mj-lt"/>
              </a:defRPr>
            </a:lvl3pPr>
            <a:lvl4pPr marL="1371600" indent="0">
              <a:buNone/>
              <a:defRPr sz="2200" b="1">
                <a:latin typeface="+mj-lt"/>
              </a:defRPr>
            </a:lvl4pPr>
            <a:lvl5pPr marL="1828800" indent="0">
              <a:buNone/>
              <a:defRPr sz="2200" b="1">
                <a:latin typeface="+mj-lt"/>
              </a:defRPr>
            </a:lvl5pPr>
          </a:lstStyle>
          <a:p>
            <a:pPr lvl="0"/>
            <a:r>
              <a:rPr lang="en-US" dirty="0"/>
              <a:t>Click to Edit Presentation Title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7" hasCustomPrompt="1"/>
          </p:nvPr>
        </p:nvSpPr>
        <p:spPr>
          <a:xfrm>
            <a:off x="369198" y="4479716"/>
            <a:ext cx="5605047" cy="355600"/>
          </a:xfrm>
        </p:spPr>
        <p:txBody>
          <a:bodyPr anchor="b">
            <a:noAutofit/>
          </a:bodyPr>
          <a:lstStyle>
            <a:lvl1pPr marL="0" indent="0">
              <a:buNone/>
              <a:defRPr sz="1000" baseline="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Presented by, Job Title, Date, etc.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9" hasCustomPrompt="1"/>
          </p:nvPr>
        </p:nvSpPr>
        <p:spPr>
          <a:xfrm>
            <a:off x="369197" y="3488175"/>
            <a:ext cx="8530530" cy="28503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400">
                <a:solidFill>
                  <a:schemeClr val="accent1"/>
                </a:solidFill>
              </a:defRPr>
            </a:lvl2pPr>
            <a:lvl3pPr marL="914400" indent="0">
              <a:buNone/>
              <a:defRPr sz="1400">
                <a:solidFill>
                  <a:schemeClr val="accent1"/>
                </a:solidFill>
              </a:defRPr>
            </a:lvl3pPr>
            <a:lvl4pPr marL="1371600" indent="0">
              <a:buNone/>
              <a:defRPr sz="1400">
                <a:solidFill>
                  <a:schemeClr val="accent1"/>
                </a:solidFill>
              </a:defRPr>
            </a:lvl4pPr>
            <a:lvl5pPr marL="1828800" indent="0">
              <a:buNone/>
              <a:defRPr sz="14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Add a Theme, Project or Mission Name (optional)</a:t>
            </a:r>
          </a:p>
        </p:txBody>
      </p:sp>
      <p:pic>
        <p:nvPicPr>
          <p:cNvPr id="9" name="Picture 8" descr="Tribrand_ColorBlack_rgb_16x3_1606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244" y="4219782"/>
            <a:ext cx="2925483" cy="81263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>
          <a:xfrm>
            <a:off x="369199" y="4802823"/>
            <a:ext cx="5605046" cy="274637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This document has been reviewed and determined not to contain export controlled technical data.</a:t>
            </a:r>
          </a:p>
          <a:p>
            <a:r>
              <a:rPr lang="en-US"/>
              <a:t>
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9114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254000" y="1598613"/>
            <a:ext cx="4216400" cy="27193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11"/>
          <p:cNvSpPr>
            <a:spLocks noGrp="1"/>
          </p:cNvSpPr>
          <p:nvPr>
            <p:ph sz="quarter" idx="20"/>
          </p:nvPr>
        </p:nvSpPr>
        <p:spPr>
          <a:xfrm>
            <a:off x="4675164" y="1598612"/>
            <a:ext cx="4216400" cy="271938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r>
              <a:rPr lang="en-US"/>
              <a:t>Dec 6, 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</a:t>
            </a:r>
          </a:p>
          <a:p>
            <a:r>
              <a:rPr lang="en-US"/>
              <a:t>
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6D81F743-FBF4-4AAB-BF1E-09D0097B96F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</p:spTree>
    <p:extLst>
      <p:ext uri="{BB962C8B-B14F-4D97-AF65-F5344CB8AC3E}">
        <p14:creationId xmlns:p14="http://schemas.microsoft.com/office/powerpoint/2010/main" val="7601994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254000" y="2137092"/>
            <a:ext cx="4216400" cy="238410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11"/>
          <p:cNvSpPr>
            <a:spLocks noGrp="1"/>
          </p:cNvSpPr>
          <p:nvPr>
            <p:ph sz="quarter" idx="20"/>
          </p:nvPr>
        </p:nvSpPr>
        <p:spPr>
          <a:xfrm>
            <a:off x="4675164" y="2137092"/>
            <a:ext cx="4216400" cy="23841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254000" y="1497330"/>
            <a:ext cx="4216400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75164" y="1497330"/>
            <a:ext cx="4216400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r>
              <a:rPr lang="en-US"/>
              <a:t>Dec 6, 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</a:t>
            </a:r>
          </a:p>
          <a:p>
            <a:r>
              <a:rPr lang="en-US"/>
              <a:t>
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16356448-7EEE-4D0D-AE32-557A2392817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</p:spTree>
    <p:extLst>
      <p:ext uri="{BB962C8B-B14F-4D97-AF65-F5344CB8AC3E}">
        <p14:creationId xmlns:p14="http://schemas.microsoft.com/office/powerpoint/2010/main" val="6882145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sz="quarter" idx="19"/>
          </p:nvPr>
        </p:nvSpPr>
        <p:spPr>
          <a:xfrm>
            <a:off x="254000" y="2137092"/>
            <a:ext cx="3211513" cy="238410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254000" y="1497330"/>
            <a:ext cx="3211513" cy="639762"/>
          </a:xfrm>
        </p:spPr>
        <p:txBody>
          <a:bodyPr anchor="b">
            <a:noAutofit/>
          </a:bodyPr>
          <a:lstStyle>
            <a:lvl1pPr marL="0" indent="0">
              <a:buFont typeface="Arial"/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3" name="Content Placeholder 11"/>
          <p:cNvSpPr>
            <a:spLocks noGrp="1"/>
          </p:cNvSpPr>
          <p:nvPr>
            <p:ph sz="quarter" idx="20"/>
          </p:nvPr>
        </p:nvSpPr>
        <p:spPr>
          <a:xfrm>
            <a:off x="3638844" y="1497329"/>
            <a:ext cx="5129236" cy="302386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r>
              <a:rPr lang="en-US"/>
              <a:t>Dec 6, 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</a:t>
            </a:r>
          </a:p>
          <a:p>
            <a:r>
              <a:rPr lang="en-US"/>
              <a:t>
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0A79206F-C929-453C-B7BF-19A540401E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</p:spTree>
    <p:extLst>
      <p:ext uri="{BB962C8B-B14F-4D97-AF65-F5344CB8AC3E}">
        <p14:creationId xmlns:p14="http://schemas.microsoft.com/office/powerpoint/2010/main" val="5931241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idx="1"/>
          </p:nvPr>
        </p:nvSpPr>
        <p:spPr>
          <a:xfrm>
            <a:off x="254000" y="1497330"/>
            <a:ext cx="5129236" cy="302386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sz="quarter" idx="19"/>
          </p:nvPr>
        </p:nvSpPr>
        <p:spPr>
          <a:xfrm>
            <a:off x="5556567" y="2137092"/>
            <a:ext cx="3211513" cy="238410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5556567" y="1497330"/>
            <a:ext cx="3211513" cy="639762"/>
          </a:xfrm>
        </p:spPr>
        <p:txBody>
          <a:bodyPr anchor="b">
            <a:noAutofit/>
          </a:bodyPr>
          <a:lstStyle>
            <a:lvl1pPr marL="0" indent="0">
              <a:buFont typeface="Arial"/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r>
              <a:rPr lang="en-US"/>
              <a:t>Dec 6, 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</a:t>
            </a:r>
          </a:p>
          <a:p>
            <a:r>
              <a:rPr lang="en-US"/>
              <a:t>
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7C3E947D-4126-44FB-8EC6-F80A3BAA18D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</p:spTree>
    <p:extLst>
      <p:ext uri="{BB962C8B-B14F-4D97-AF65-F5344CB8AC3E}">
        <p14:creationId xmlns:p14="http://schemas.microsoft.com/office/powerpoint/2010/main" val="32621129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White Str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1161143"/>
            <a:ext cx="9144000" cy="35584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/>
              <a:t>Dec 6, 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</a:t>
            </a:r>
          </a:p>
          <a:p>
            <a:r>
              <a:rPr lang="en-US"/>
              <a:t>
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F45B3F8F-DC85-41EB-9D22-D06541A0AC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</p:spTree>
    <p:extLst>
      <p:ext uri="{BB962C8B-B14F-4D97-AF65-F5344CB8AC3E}">
        <p14:creationId xmlns:p14="http://schemas.microsoft.com/office/powerpoint/2010/main" val="21903406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Dark Str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1161143"/>
            <a:ext cx="9144000" cy="3558493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FFFFFF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/>
              <a:t>Dec 6, 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</a:t>
            </a:r>
          </a:p>
          <a:p>
            <a:r>
              <a:rPr lang="en-US"/>
              <a:t>
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7F015878-4578-4C49-BC72-FE830FC5A6D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</p:spTree>
    <p:extLst>
      <p:ext uri="{BB962C8B-B14F-4D97-AF65-F5344CB8AC3E}">
        <p14:creationId xmlns:p14="http://schemas.microsoft.com/office/powerpoint/2010/main" val="1208053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 6, 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</a:t>
            </a:r>
          </a:p>
          <a:p>
            <a:r>
              <a:rPr lang="en-US"/>
              <a:t>
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306A69-C78D-46AD-9B4E-1E66EF195C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</p:spTree>
    <p:extLst>
      <p:ext uri="{BB962C8B-B14F-4D97-AF65-F5344CB8AC3E}">
        <p14:creationId xmlns:p14="http://schemas.microsoft.com/office/powerpoint/2010/main" val="19212782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7360" y="1839278"/>
            <a:ext cx="8229600" cy="1462722"/>
          </a:xfrm>
        </p:spPr>
        <p:txBody>
          <a:bodyPr anchor="ctr">
            <a:noAutofit/>
          </a:bodyPr>
          <a:lstStyle>
            <a:lvl1pPr marL="0" indent="0" algn="ctr">
              <a:buNone/>
              <a:defRPr sz="3600" baseline="0"/>
            </a:lvl1pPr>
          </a:lstStyle>
          <a:p>
            <a:pPr lvl="0"/>
            <a:r>
              <a:rPr lang="en-US" dirty="0"/>
              <a:t>Click to add section header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Dec 6, 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</a:t>
            </a:r>
          </a:p>
          <a:p>
            <a:r>
              <a:rPr lang="en-US"/>
              <a:t>
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1C0F2E9-13F1-4B54-979A-5E00D7D572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5828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Dark Gray"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67360" y="1839278"/>
            <a:ext cx="8229600" cy="1462722"/>
          </a:xfrm>
        </p:spPr>
        <p:txBody>
          <a:bodyPr anchor="ctr">
            <a:noAutofit/>
          </a:bodyPr>
          <a:lstStyle>
            <a:lvl1pPr marL="0" indent="0" algn="ctr">
              <a:buNone/>
              <a:defRPr sz="3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section header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Dec 6, 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</a:t>
            </a:r>
          </a:p>
          <a:p>
            <a:r>
              <a:rPr lang="en-US"/>
              <a:t>
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1C0F2E9-13F1-4B54-979A-5E00D7D572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7511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 6, 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</a:t>
            </a:r>
          </a:p>
          <a:p>
            <a:r>
              <a:rPr lang="en-US"/>
              <a:t>
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0F2E9-13F1-4B54-979A-5E00D7D572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414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9"/>
          </p:nvPr>
        </p:nvSpPr>
        <p:spPr>
          <a:xfrm>
            <a:off x="1412240" y="1602106"/>
            <a:ext cx="6319520" cy="271938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en-US"/>
              <a:t>Dec 6, 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</a:t>
            </a:r>
          </a:p>
          <a:p>
            <a:r>
              <a:rPr lang="en-US"/>
              <a:t>
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9248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2538518" y="2571750"/>
            <a:ext cx="4057288" cy="0"/>
          </a:xfrm>
          <a:prstGeom prst="line">
            <a:avLst/>
          </a:prstGeom>
          <a:ln w="635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 userDrawn="1"/>
        </p:nvSpPr>
        <p:spPr>
          <a:xfrm>
            <a:off x="1" y="2790066"/>
            <a:ext cx="9144000" cy="40015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2000" kern="0" spc="70" dirty="0">
                <a:solidFill>
                  <a:schemeClr val="accent1"/>
                </a:solidFill>
              </a:rPr>
              <a:t>jpl.nasa.gov</a:t>
            </a:r>
          </a:p>
        </p:txBody>
      </p:sp>
      <p:pic>
        <p:nvPicPr>
          <p:cNvPr id="6" name="Picture 5" descr="Tribrand_ColorWhite_rgb_16x3_1606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518" y="1381408"/>
            <a:ext cx="4057288" cy="1127025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 6, 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</a:t>
            </a:r>
          </a:p>
          <a:p>
            <a:r>
              <a:rPr lang="en-US"/>
              <a:t>
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0F2E9-13F1-4B54-979A-5E00D7D572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7313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ribrand_ColorWhite_rgb_16x3_1606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518" y="2008238"/>
            <a:ext cx="4057288" cy="1127025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 6, 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</a:t>
            </a:r>
          </a:p>
          <a:p>
            <a:r>
              <a:rPr lang="en-US"/>
              <a:t>
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0F2E9-13F1-4B54-979A-5E00D7D572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233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/>
              <a:t>Dec 6, 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</a:t>
            </a:r>
          </a:p>
          <a:p>
            <a:r>
              <a:rPr lang="en-US"/>
              <a:t>
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170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1412240" y="1602106"/>
            <a:ext cx="6319520" cy="271938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en-US"/>
              <a:t>Dec 6, 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</a:t>
            </a:r>
          </a:p>
          <a:p>
            <a:r>
              <a:rPr lang="en-US"/>
              <a:t>
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170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/>
              <a:t>Dec 6, 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</a:t>
            </a:r>
          </a:p>
          <a:p>
            <a:r>
              <a:rPr lang="en-US"/>
              <a:t>
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767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1412240" y="1602106"/>
            <a:ext cx="6319520" cy="271938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en-US"/>
              <a:t>Dec 6, 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</a:t>
            </a:r>
          </a:p>
          <a:p>
            <a:r>
              <a:rPr lang="en-US"/>
              <a:t>
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395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254000" y="132080"/>
            <a:ext cx="8514080" cy="20597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tabLst/>
              <a:defRPr sz="8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11480" indent="0">
              <a:buNone/>
              <a:defRPr sz="1000"/>
            </a:lvl2pPr>
            <a:lvl3pPr marL="777240" indent="0">
              <a:buNone/>
              <a:defRPr sz="1000"/>
            </a:lvl3pPr>
            <a:lvl4pPr marL="1051560" indent="0">
              <a:buNone/>
              <a:defRPr sz="1000"/>
            </a:lvl4pPr>
            <a:lvl5pPr marL="1325880" indent="0">
              <a:buNone/>
              <a:defRPr sz="1000"/>
            </a:lvl5pPr>
          </a:lstStyle>
          <a:p>
            <a:pPr lvl="0"/>
            <a:r>
              <a:rPr lang="en-US" dirty="0"/>
              <a:t>Theme, project or mission name (optional)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254000" y="757179"/>
            <a:ext cx="8514080" cy="350262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>
              <a:buFontTx/>
              <a:buNone/>
              <a:defRPr sz="2000" baseline="0">
                <a:solidFill>
                  <a:srgbClr val="000000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Click to Edit Subhead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9"/>
          </p:nvPr>
        </p:nvSpPr>
        <p:spPr>
          <a:xfrm>
            <a:off x="254000" y="1598613"/>
            <a:ext cx="4216400" cy="27193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11"/>
          <p:cNvSpPr>
            <a:spLocks noGrp="1"/>
          </p:cNvSpPr>
          <p:nvPr>
            <p:ph sz="quarter" idx="20"/>
          </p:nvPr>
        </p:nvSpPr>
        <p:spPr>
          <a:xfrm>
            <a:off x="4675164" y="1598612"/>
            <a:ext cx="4216400" cy="271938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7810218" y="4719637"/>
            <a:ext cx="1233549" cy="42386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/>
            <a:r>
              <a:rPr lang="en-US" sz="1000" b="1" kern="0" spc="70" dirty="0">
                <a:solidFill>
                  <a:srgbClr val="6083AA"/>
                </a:solidFill>
              </a:rPr>
              <a:t>jpl.nasa.gov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r>
              <a:rPr lang="en-US"/>
              <a:t>Dec 6, 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</a:t>
            </a:r>
          </a:p>
          <a:p>
            <a:r>
              <a:rPr lang="en-US"/>
              <a:t>
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275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4000" y="327899"/>
            <a:ext cx="8514080" cy="4341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4000" y="1200150"/>
            <a:ext cx="8432800" cy="33940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3999" y="4802823"/>
            <a:ext cx="1422401" cy="274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Dec 6, 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76401" y="4802823"/>
            <a:ext cx="5791199" cy="274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800">
                <a:solidFill>
                  <a:schemeClr val="accent4"/>
                </a:solidFill>
              </a:defRPr>
            </a:lvl1pPr>
          </a:lstStyle>
          <a:p>
            <a:r>
              <a:rPr lang="en-US"/>
              <a:t>This document has been reviewed and determined not to contain export controlled technical data.</a:t>
            </a:r>
          </a:p>
          <a:p>
            <a:r>
              <a:rPr lang="en-US"/>
              <a:t>
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67600" y="4802823"/>
            <a:ext cx="586130" cy="2720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0E0E1749-0B7E-403A-A9A7-95F2ED1F28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911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1" r:id="rId5"/>
    <p:sldLayoutId id="2147483662" r:id="rId6"/>
    <p:sldLayoutId id="2147483664" r:id="rId7"/>
    <p:sldLayoutId id="2147483663" r:id="rId8"/>
    <p:sldLayoutId id="2147483669" r:id="rId9"/>
    <p:sldLayoutId id="2147483670" r:id="rId10"/>
    <p:sldLayoutId id="2147483671" r:id="rId11"/>
    <p:sldLayoutId id="2147483672" r:id="rId12"/>
    <p:sldLayoutId id="2147483653" r:id="rId13"/>
    <p:sldLayoutId id="2147483654" r:id="rId14"/>
    <p:sldLayoutId id="2147483656" r:id="rId15"/>
    <p:sldLayoutId id="2147483657" r:id="rId16"/>
    <p:sldLayoutId id="2147483658" r:id="rId17"/>
    <p:sldLayoutId id="2147483659" r:id="rId18"/>
    <p:sldLayoutId id="2147483660" r:id="rId19"/>
    <p:sldLayoutId id="2147483693" r:id="rId20"/>
    <p:sldLayoutId id="2147483696" r:id="rId21"/>
  </p:sldLayoutIdLst>
  <p:hf sldNum="0" hdr="0"/>
  <p:txStyles>
    <p:titleStyle>
      <a:lvl1pPr algn="l" defTabSz="457200" rtl="0" eaLnBrk="1" latinLnBrk="0" hangingPunct="1">
        <a:spcBef>
          <a:spcPct val="0"/>
        </a:spcBef>
        <a:buNone/>
        <a:defRPr sz="2400" b="1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33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905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77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621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4000" y="327899"/>
            <a:ext cx="8514080" cy="4341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4000" y="1200150"/>
            <a:ext cx="8432800" cy="33940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4000" y="4802823"/>
            <a:ext cx="1422400" cy="274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Dec 6, 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76400" y="4802823"/>
            <a:ext cx="5775960" cy="2746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800">
                <a:solidFill>
                  <a:schemeClr val="accent4"/>
                </a:solidFill>
              </a:defRPr>
            </a:lvl1pPr>
          </a:lstStyle>
          <a:p>
            <a:r>
              <a:rPr lang="en-US"/>
              <a:t>This document has been reviewed and determined not to contain export controlled technical data.</a:t>
            </a:r>
          </a:p>
          <a:p>
            <a:r>
              <a:rPr lang="en-US"/>
              <a:t>
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52360" y="4802823"/>
            <a:ext cx="601370" cy="2720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11C0F2E9-13F1-4B54-979A-5E00D7D572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072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4" r:id="rId20"/>
  </p:sldLayoutIdLst>
  <p:hf sldNum="0" hdr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333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tabLst/>
        <a:defRPr sz="2000" kern="1200">
          <a:solidFill>
            <a:schemeClr val="bg1"/>
          </a:solidFill>
          <a:latin typeface="+mn-lt"/>
          <a:ea typeface="+mn-ea"/>
          <a:cs typeface="+mn-cs"/>
        </a:defRPr>
      </a:lvl1pPr>
      <a:lvl2pPr marL="6905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77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3pPr>
      <a:lvl4pPr marL="16049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4pPr>
      <a:lvl5pPr marL="2062163" indent="-233363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12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56.png"/><Relationship Id="rId3" Type="http://schemas.openxmlformats.org/officeDocument/2006/relationships/image" Target="../media/image64.png"/><Relationship Id="rId7" Type="http://schemas.openxmlformats.org/officeDocument/2006/relationships/image" Target="../media/image67.png"/><Relationship Id="rId12" Type="http://schemas.openxmlformats.org/officeDocument/2006/relationships/image" Target="../media/image71.png"/><Relationship Id="rId2" Type="http://schemas.openxmlformats.org/officeDocument/2006/relationships/image" Target="../media/image63.png"/><Relationship Id="rId16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png"/><Relationship Id="rId11" Type="http://schemas.openxmlformats.org/officeDocument/2006/relationships/image" Target="../media/image70.png"/><Relationship Id="rId5" Type="http://schemas.openxmlformats.org/officeDocument/2006/relationships/image" Target="../media/image53.png"/><Relationship Id="rId15" Type="http://schemas.openxmlformats.org/officeDocument/2006/relationships/image" Target="../media/image73.png"/><Relationship Id="rId10" Type="http://schemas.openxmlformats.org/officeDocument/2006/relationships/image" Target="../media/image69.png"/><Relationship Id="rId4" Type="http://schemas.openxmlformats.org/officeDocument/2006/relationships/image" Target="../media/image65.png"/><Relationship Id="rId9" Type="http://schemas.openxmlformats.org/officeDocument/2006/relationships/image" Target="../media/image52.jpg"/><Relationship Id="rId14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13" Type="http://schemas.openxmlformats.org/officeDocument/2006/relationships/image" Target="../media/image20.jpg"/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12" Type="http://schemas.openxmlformats.org/officeDocument/2006/relationships/image" Target="../media/image19.jp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3.jp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3.jpg"/><Relationship Id="rId11" Type="http://schemas.openxmlformats.org/officeDocument/2006/relationships/image" Target="../media/image18.jpg"/><Relationship Id="rId5" Type="http://schemas.openxmlformats.org/officeDocument/2006/relationships/image" Target="../media/image12.jpg"/><Relationship Id="rId15" Type="http://schemas.openxmlformats.org/officeDocument/2006/relationships/image" Target="../media/image22.jpg"/><Relationship Id="rId10" Type="http://schemas.openxmlformats.org/officeDocument/2006/relationships/image" Target="../media/image17.jpg"/><Relationship Id="rId4" Type="http://schemas.openxmlformats.org/officeDocument/2006/relationships/image" Target="../media/image11.jpg"/><Relationship Id="rId9" Type="http://schemas.openxmlformats.org/officeDocument/2006/relationships/image" Target="../media/image16.jpg"/><Relationship Id="rId1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 4th Joint GSICS/IVOS Lunar Calibration Workshop</a:t>
            </a:r>
          </a:p>
          <a:p>
            <a:r>
              <a:rPr lang="en-US" dirty="0"/>
              <a:t>Darmstadt, Germany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OCO-3 Lunar Calibration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5687785" y="2164080"/>
            <a:ext cx="3347357" cy="1890334"/>
          </a:xfrm>
        </p:spPr>
        <p:txBody>
          <a:bodyPr/>
          <a:lstStyle/>
          <a:p>
            <a:r>
              <a:rPr lang="en-US" dirty="0"/>
              <a:t>Vance R. </a:t>
            </a:r>
            <a:r>
              <a:rPr lang="en-US" dirty="0" err="1"/>
              <a:t>Haemmerle</a:t>
            </a:r>
            <a:endParaRPr lang="en-US" dirty="0"/>
          </a:p>
          <a:p>
            <a:r>
              <a:rPr lang="en-US" dirty="0"/>
              <a:t>Processing Algorithms and Calibration Engineering (398E)</a:t>
            </a:r>
          </a:p>
          <a:p>
            <a:endParaRPr lang="en-US" dirty="0"/>
          </a:p>
          <a:p>
            <a:r>
              <a:rPr lang="en-US" dirty="0"/>
              <a:t>also</a:t>
            </a:r>
          </a:p>
          <a:p>
            <a:endParaRPr lang="en-US" dirty="0"/>
          </a:p>
          <a:p>
            <a:r>
              <a:rPr lang="en-US" dirty="0"/>
              <a:t>Robert Rosenberg, </a:t>
            </a:r>
            <a:r>
              <a:rPr lang="en-US" dirty="0" err="1"/>
              <a:t>Graziela</a:t>
            </a:r>
            <a:r>
              <a:rPr lang="en-US" dirty="0"/>
              <a:t> Keller, Gary Spiers, Edwin Sarkissian</a:t>
            </a:r>
          </a:p>
          <a:p>
            <a:endParaRPr lang="en-US" dirty="0"/>
          </a:p>
          <a:p>
            <a:r>
              <a:rPr lang="en-US" dirty="0"/>
              <a:t>December 6, 2023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Placeholder 21" descr="Photo-2015-03-12-085758 - D2015_0302_D370_CMSalt2.jpg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1" t="27414" r="11723"/>
          <a:stretch/>
        </p:blipFill>
        <p:spPr>
          <a:xfrm>
            <a:off x="0" y="0"/>
            <a:ext cx="5546725" cy="514350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This document has been reviewed and determined not to contain export controlled technical data.</a:t>
            </a:r>
          </a:p>
          <a:p>
            <a:r>
              <a:rPr lang="en-US" dirty="0"/>
              <a:t>
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2F2403-D238-5232-A643-7E7FDC029E91}"/>
              </a:ext>
            </a:extLst>
          </p:cNvPr>
          <p:cNvSpPr txBox="1"/>
          <p:nvPr/>
        </p:nvSpPr>
        <p:spPr>
          <a:xfrm>
            <a:off x="5687784" y="4928055"/>
            <a:ext cx="3469065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 b="0" i="0" u="none" strike="noStrike" dirty="0">
                <a:solidFill>
                  <a:srgbClr val="21212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© 2023 California Institute of Technology. Government sponsorship acknowledged.</a:t>
            </a:r>
            <a:endParaRPr lang="en-US" sz="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238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F6846F00-6C9C-6D0B-96F0-3155577425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190" y="1773019"/>
            <a:ext cx="2336800" cy="248920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EFE050C-B8F3-CC5B-882E-D8381528C6E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4th Joint GSICS/IVOS Lunar Calibration Workshop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A97717B-40E2-4EEA-80C5-0CA1FAD7E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Lunar color slice data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4BB204-D4CB-B432-BC73-AC4EECE48E0C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253999" y="868545"/>
            <a:ext cx="8514080" cy="3827733"/>
          </a:xfrm>
        </p:spPr>
        <p:txBody>
          <a:bodyPr/>
          <a:lstStyle/>
          <a:p>
            <a:r>
              <a:rPr lang="en-US" sz="1600" dirty="0"/>
              <a:t>Use B10 L1bCl (color slice) data, 220 pixels x 20 wavelengths, 3Hz sampling</a:t>
            </a:r>
          </a:p>
          <a:p>
            <a:r>
              <a:rPr lang="en-US" sz="1600" dirty="0"/>
              <a:t>OCO-3 sounding footprint “super pixel” represents 20 color slice pixels</a:t>
            </a:r>
          </a:p>
          <a:p>
            <a:r>
              <a:rPr lang="en-US" sz="1600" dirty="0"/>
              <a:t>Use wider range than 160 nominal to save some passes that would otherwise be cut off</a:t>
            </a:r>
          </a:p>
          <a:p>
            <a:endParaRPr lang="en-US" kern="0" dirty="0"/>
          </a:p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9B5EF0-756E-4990-9A16-01C6F00A9E43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en-US"/>
              <a:t>Dec 6, 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66DADA-39DA-A1BF-6471-2F30540B9EB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/>
              <a:t>This document has been reviewed and determined not to contain export controlled technical data.</a:t>
            </a:r>
          </a:p>
          <a:p>
            <a:r>
              <a:rPr lang="en-US" dirty="0"/>
              <a:t>
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90BA09-C8EF-F982-DD07-E119CAE5491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58" y="1775595"/>
            <a:ext cx="2029968" cy="24993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98653A-9296-B6B8-B5C6-C076BFC0C3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039" y="1773019"/>
            <a:ext cx="2032000" cy="24892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ED05CCD-E9F8-7C29-ADAE-5621930609EB}"/>
              </a:ext>
            </a:extLst>
          </p:cNvPr>
          <p:cNvSpPr txBox="1"/>
          <p:nvPr/>
        </p:nvSpPr>
        <p:spPr>
          <a:xfrm rot="16200000">
            <a:off x="2309614" y="3586583"/>
            <a:ext cx="12091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   </a:t>
            </a:r>
            <a:r>
              <a:rPr lang="en-US" dirty="0">
                <a:sym typeface="Wingdings" pitchFamily="2" charset="2"/>
              </a:rPr>
              <a:t>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58C283-7B78-53D9-3DD9-51865EF247CA}"/>
              </a:ext>
            </a:extLst>
          </p:cNvPr>
          <p:cNvSpPr txBox="1"/>
          <p:nvPr/>
        </p:nvSpPr>
        <p:spPr>
          <a:xfrm>
            <a:off x="848930" y="4250507"/>
            <a:ext cx="19292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Sounding, 8 footprints</a:t>
            </a:r>
          </a:p>
          <a:p>
            <a:r>
              <a:rPr lang="en-US" sz="1200" dirty="0"/>
              <a:t>Orbit 9299, pass3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3DC486-45AD-C103-E6ED-234C9A992F62}"/>
              </a:ext>
            </a:extLst>
          </p:cNvPr>
          <p:cNvSpPr txBox="1"/>
          <p:nvPr/>
        </p:nvSpPr>
        <p:spPr>
          <a:xfrm>
            <a:off x="3674158" y="4266402"/>
            <a:ext cx="17956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Color slice</a:t>
            </a:r>
          </a:p>
          <a:p>
            <a:pPr algn="ctr"/>
            <a:r>
              <a:rPr lang="en-US" sz="1200" dirty="0"/>
              <a:t>160 pixels, 30 – 189 pix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9A6354-04AF-39F9-9413-90B2DF940171}"/>
              </a:ext>
            </a:extLst>
          </p:cNvPr>
          <p:cNvSpPr txBox="1"/>
          <p:nvPr/>
        </p:nvSpPr>
        <p:spPr>
          <a:xfrm>
            <a:off x="6569758" y="4271383"/>
            <a:ext cx="17956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Color slice</a:t>
            </a:r>
          </a:p>
          <a:p>
            <a:pPr algn="ctr"/>
            <a:r>
              <a:rPr lang="en-US" sz="1200" dirty="0"/>
              <a:t>184 pixels, 20 – 203 pix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82F3C64-0822-A876-2B17-E16A3B02560D}"/>
              </a:ext>
            </a:extLst>
          </p:cNvPr>
          <p:cNvSpPr txBox="1"/>
          <p:nvPr/>
        </p:nvSpPr>
        <p:spPr>
          <a:xfrm>
            <a:off x="3561807" y="1795370"/>
            <a:ext cx="19652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F1                                          F8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74817A-AD8E-5349-89FF-C52BD7CD9488}"/>
              </a:ext>
            </a:extLst>
          </p:cNvPr>
          <p:cNvSpPr txBox="1"/>
          <p:nvPr/>
        </p:nvSpPr>
        <p:spPr>
          <a:xfrm>
            <a:off x="712794" y="1795370"/>
            <a:ext cx="19652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F1                                         F8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176D9C-833C-A3C1-96AE-C95EC6A34582}"/>
              </a:ext>
            </a:extLst>
          </p:cNvPr>
          <p:cNvSpPr txBox="1"/>
          <p:nvPr/>
        </p:nvSpPr>
        <p:spPr>
          <a:xfrm>
            <a:off x="6465974" y="1778198"/>
            <a:ext cx="19652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 F1                                        F8</a:t>
            </a:r>
          </a:p>
        </p:txBody>
      </p:sp>
      <p:sp>
        <p:nvSpPr>
          <p:cNvPr id="20" name="Slide Number Placeholder 14">
            <a:extLst>
              <a:ext uri="{FF2B5EF4-FFF2-40B4-BE49-F238E27FC236}">
                <a16:creationId xmlns:a16="http://schemas.microsoft.com/office/drawing/2014/main" id="{474AA702-1BE9-CC46-D948-0ED4A534F01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6597611" y="4849173"/>
            <a:ext cx="482587" cy="300115"/>
          </a:xfrm>
        </p:spPr>
        <p:txBody>
          <a:bodyPr/>
          <a:lstStyle/>
          <a:p>
            <a:fld id="{BD193B1F-454F-4470-8937-9D53DC78F323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1599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EFE050C-B8F3-CC5B-882E-D8381528C6E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4th Joint GSICS/IVOS Lunar Calibration Workshop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A97717B-40E2-4EEA-80C5-0CA1FAD7E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Orbit 9317, pass 1 showing wavelength dependence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9B5EF0-756E-4990-9A16-01C6F00A9E43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en-US"/>
              <a:t>Dec 6, 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66DADA-39DA-A1BF-6471-2F30540B9EB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</a:t>
            </a:r>
          </a:p>
          <a:p>
            <a:r>
              <a:rPr lang="en-US"/>
              <a:t>
</a:t>
            </a:r>
            <a:endParaRPr lang="en-US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5ACA925-B4D0-11FB-C954-C9BAB7A52F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9366" y="843074"/>
            <a:ext cx="1285240" cy="94996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9292ABD-2EA0-F6C0-D84A-FFF951CBFC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9366" y="1811842"/>
            <a:ext cx="1285240" cy="94996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39E9B5D-2077-117E-50F4-7063ECF397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9366" y="2780610"/>
            <a:ext cx="1285240" cy="94996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48E1FAD-DF57-FE1F-67FF-6890498D69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9366" y="3749378"/>
            <a:ext cx="1285240" cy="94996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55095563-BAD6-79EE-7EEF-3E8F6878CBD7}"/>
              </a:ext>
            </a:extLst>
          </p:cNvPr>
          <p:cNvSpPr txBox="1"/>
          <p:nvPr/>
        </p:nvSpPr>
        <p:spPr>
          <a:xfrm>
            <a:off x="449741" y="1117999"/>
            <a:ext cx="4716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All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9EB6FC0-066B-204C-945C-5DDED6347B93}"/>
              </a:ext>
            </a:extLst>
          </p:cNvPr>
          <p:cNvSpPr txBox="1"/>
          <p:nvPr/>
        </p:nvSpPr>
        <p:spPr>
          <a:xfrm>
            <a:off x="449741" y="3071096"/>
            <a:ext cx="5982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Mid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076605B-B64D-6A1A-B98D-58FBEE9661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5136" y="850931"/>
            <a:ext cx="1285240" cy="94996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754D63C-4941-B011-FB74-F31EFD78F2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85136" y="1821693"/>
            <a:ext cx="1285240" cy="94996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0C367C4-764A-7009-ABDE-16F0D69119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75626" y="2792455"/>
            <a:ext cx="1285240" cy="94996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D1C89AA-9694-F2C3-4967-D48FFC27E0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75626" y="3763217"/>
            <a:ext cx="1285240" cy="94996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6FC3C7C-488C-9642-D654-BF435E702B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40906" y="843074"/>
            <a:ext cx="1285240" cy="94996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0E00B36-1F41-57E3-0AB7-91D696E7303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40906" y="1810302"/>
            <a:ext cx="1285240" cy="94996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94738698-B0E8-4D3D-6772-7A019A9AC24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21886" y="2792455"/>
            <a:ext cx="1285240" cy="94996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10E57C8C-D24B-952F-FFE8-E35F516A02A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21886" y="3771368"/>
            <a:ext cx="1285240" cy="949960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D8A7253E-B844-B5B5-E366-A2266DF63816}"/>
              </a:ext>
            </a:extLst>
          </p:cNvPr>
          <p:cNvSpPr txBox="1"/>
          <p:nvPr/>
        </p:nvSpPr>
        <p:spPr>
          <a:xfrm>
            <a:off x="307875" y="2099038"/>
            <a:ext cx="7970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Short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3A69802-74CE-1D82-E6AC-E3ABD7484EC9}"/>
              </a:ext>
            </a:extLst>
          </p:cNvPr>
          <p:cNvSpPr txBox="1"/>
          <p:nvPr/>
        </p:nvSpPr>
        <p:spPr>
          <a:xfrm>
            <a:off x="371193" y="4046293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Long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922C31C-898D-E9AE-495A-1AADD2B427F4}"/>
              </a:ext>
            </a:extLst>
          </p:cNvPr>
          <p:cNvSpPr txBox="1"/>
          <p:nvPr/>
        </p:nvSpPr>
        <p:spPr>
          <a:xfrm>
            <a:off x="2194718" y="819319"/>
            <a:ext cx="567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ABO</a:t>
            </a:r>
            <a:r>
              <a:rPr lang="en-US" sz="1200" baseline="-25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09DC391-3514-D340-CEE6-65EFC8E654D0}"/>
              </a:ext>
            </a:extLst>
          </p:cNvPr>
          <p:cNvSpPr txBox="1"/>
          <p:nvPr/>
        </p:nvSpPr>
        <p:spPr>
          <a:xfrm>
            <a:off x="3338866" y="830129"/>
            <a:ext cx="9064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Weak CO</a:t>
            </a:r>
            <a:r>
              <a:rPr lang="en-US" sz="1200" baseline="-25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BC40314-5E35-EB7B-F652-1D51A812CEBD}"/>
              </a:ext>
            </a:extLst>
          </p:cNvPr>
          <p:cNvSpPr txBox="1"/>
          <p:nvPr/>
        </p:nvSpPr>
        <p:spPr>
          <a:xfrm>
            <a:off x="4725907" y="830082"/>
            <a:ext cx="9685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Strong CO</a:t>
            </a:r>
            <a:r>
              <a:rPr lang="en-US" sz="1200" baseline="-25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DB5F035-7BA5-E58B-D66A-012114BCA31C}"/>
              </a:ext>
            </a:extLst>
          </p:cNvPr>
          <p:cNvSpPr txBox="1"/>
          <p:nvPr/>
        </p:nvSpPr>
        <p:spPr>
          <a:xfrm>
            <a:off x="5932564" y="773152"/>
            <a:ext cx="290356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Color slice wavelengths grouped according to short, middle and long wavelengths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Defocus gets worse for longer wavelengths in CO</a:t>
            </a:r>
            <a:r>
              <a:rPr lang="en-US" sz="1600" baseline="-25000" dirty="0"/>
              <a:t>2</a:t>
            </a:r>
            <a:r>
              <a:rPr lang="en-US" sz="1600" dirty="0"/>
              <a:t> bands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Especially for SCO</a:t>
            </a:r>
            <a:r>
              <a:rPr lang="en-US" sz="1400" baseline="-25000" dirty="0"/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19 Color slice wavelengths were chosen from 1016 channels to monitor absorption lines and clocking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Most likely underestimate irradiance</a:t>
            </a:r>
          </a:p>
        </p:txBody>
      </p:sp>
      <p:sp>
        <p:nvSpPr>
          <p:cNvPr id="53" name="Slide Number Placeholder 14">
            <a:extLst>
              <a:ext uri="{FF2B5EF4-FFF2-40B4-BE49-F238E27FC236}">
                <a16:creationId xmlns:a16="http://schemas.microsoft.com/office/drawing/2014/main" id="{131904D1-A91A-C666-F45A-AF2D97C8EDA3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6597611" y="4843386"/>
            <a:ext cx="482587" cy="300115"/>
          </a:xfrm>
        </p:spPr>
        <p:txBody>
          <a:bodyPr/>
          <a:lstStyle/>
          <a:p>
            <a:fld id="{BD193B1F-454F-4470-8937-9D53DC78F323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9886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EFE050C-B8F3-CC5B-882E-D8381528C6E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4th Joint GSICS/IVOS Lunar Calibration Workshop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A97717B-40E2-4EEA-80C5-0CA1FAD7E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Differing angles of attack pass to pass (Orbit 9301, ABO</a:t>
            </a:r>
            <a:r>
              <a:rPr lang="en-US" baseline="-25000" dirty="0"/>
              <a:t>2</a:t>
            </a:r>
            <a:r>
              <a:rPr lang="en-US" dirty="0"/>
              <a:t>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4BB204-D4CB-B432-BC73-AC4EECE48E0C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253999" y="868545"/>
            <a:ext cx="8514080" cy="3827733"/>
          </a:xfrm>
        </p:spPr>
        <p:txBody>
          <a:bodyPr/>
          <a:lstStyle/>
          <a:p>
            <a:endParaRPr lang="en-US" kern="0" dirty="0"/>
          </a:p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9B5EF0-756E-4990-9A16-01C6F00A9E43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en-US"/>
              <a:t>Dec 6, 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66DADA-39DA-A1BF-6471-2F30540B9EB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</a:t>
            </a:r>
          </a:p>
          <a:p>
            <a:r>
              <a:rPr lang="en-US"/>
              <a:t>
</a:t>
            </a:r>
            <a:endParaRPr lang="en-US" dirty="0"/>
          </a:p>
        </p:txBody>
      </p:sp>
      <p:graphicFrame>
        <p:nvGraphicFramePr>
          <p:cNvPr id="11" name="Table 13">
            <a:extLst>
              <a:ext uri="{FF2B5EF4-FFF2-40B4-BE49-F238E27FC236}">
                <a16:creationId xmlns:a16="http://schemas.microsoft.com/office/drawing/2014/main" id="{B1A02C55-5D5D-F30C-DF9A-7CBFADB5D5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4553470"/>
              </p:ext>
            </p:extLst>
          </p:nvPr>
        </p:nvGraphicFramePr>
        <p:xfrm>
          <a:off x="1133706" y="2619071"/>
          <a:ext cx="6754666" cy="16245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4304">
                  <a:extLst>
                    <a:ext uri="{9D8B030D-6E8A-4147-A177-3AD203B41FA5}">
                      <a16:colId xmlns:a16="http://schemas.microsoft.com/office/drawing/2014/main" val="2222679227"/>
                    </a:ext>
                  </a:extLst>
                </a:gridCol>
                <a:gridCol w="1034196">
                  <a:extLst>
                    <a:ext uri="{9D8B030D-6E8A-4147-A177-3AD203B41FA5}">
                      <a16:colId xmlns:a16="http://schemas.microsoft.com/office/drawing/2014/main" val="3907323703"/>
                    </a:ext>
                  </a:extLst>
                </a:gridCol>
                <a:gridCol w="922550">
                  <a:extLst>
                    <a:ext uri="{9D8B030D-6E8A-4147-A177-3AD203B41FA5}">
                      <a16:colId xmlns:a16="http://schemas.microsoft.com/office/drawing/2014/main" val="4283359824"/>
                    </a:ext>
                  </a:extLst>
                </a:gridCol>
                <a:gridCol w="1077872">
                  <a:extLst>
                    <a:ext uri="{9D8B030D-6E8A-4147-A177-3AD203B41FA5}">
                      <a16:colId xmlns:a16="http://schemas.microsoft.com/office/drawing/2014/main" val="4229694867"/>
                    </a:ext>
                  </a:extLst>
                </a:gridCol>
                <a:gridCol w="1077872">
                  <a:extLst>
                    <a:ext uri="{9D8B030D-6E8A-4147-A177-3AD203B41FA5}">
                      <a16:colId xmlns:a16="http://schemas.microsoft.com/office/drawing/2014/main" val="2417568483"/>
                    </a:ext>
                  </a:extLst>
                </a:gridCol>
                <a:gridCol w="1077872">
                  <a:extLst>
                    <a:ext uri="{9D8B030D-6E8A-4147-A177-3AD203B41FA5}">
                      <a16:colId xmlns:a16="http://schemas.microsoft.com/office/drawing/2014/main" val="3211589405"/>
                    </a:ext>
                  </a:extLst>
                </a:gridCol>
              </a:tblGrid>
              <a:tr h="314001">
                <a:tc>
                  <a:txBody>
                    <a:bodyPr/>
                    <a:lstStyle/>
                    <a:p>
                      <a:r>
                        <a:rPr lang="en-US" sz="1400" dirty="0"/>
                        <a:t>Pass</a:t>
                      </a:r>
                    </a:p>
                  </a:txBody>
                  <a:tcPr marL="73479" marR="73479" marT="36739" marB="367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</a:t>
                      </a:r>
                    </a:p>
                  </a:txBody>
                  <a:tcPr marL="73479" marR="73479" marT="36739" marB="367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 marL="73479" marR="73479" marT="36739" marB="367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</a:t>
                      </a:r>
                    </a:p>
                  </a:txBody>
                  <a:tcPr marL="73479" marR="73479" marT="36739" marB="367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</a:p>
                  </a:txBody>
                  <a:tcPr marL="73479" marR="73479" marT="36739" marB="367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</a:t>
                      </a:r>
                    </a:p>
                  </a:txBody>
                  <a:tcPr marL="73479" marR="73479" marT="36739" marB="36739"/>
                </a:tc>
                <a:extLst>
                  <a:ext uri="{0D108BD9-81ED-4DB2-BD59-A6C34878D82A}">
                    <a16:rowId xmlns:a16="http://schemas.microsoft.com/office/drawing/2014/main" val="3653329786"/>
                  </a:ext>
                </a:extLst>
              </a:tr>
              <a:tr h="314001">
                <a:tc>
                  <a:txBody>
                    <a:bodyPr/>
                    <a:lstStyle/>
                    <a:p>
                      <a:r>
                        <a:rPr lang="en-US" sz="1400" dirty="0"/>
                        <a:t>Time</a:t>
                      </a:r>
                    </a:p>
                  </a:txBody>
                  <a:tcPr marL="73479" marR="73479" marT="36739" marB="367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45 sec</a:t>
                      </a:r>
                    </a:p>
                  </a:txBody>
                  <a:tcPr marL="73479" marR="73479" marT="36739" marB="367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45 sec</a:t>
                      </a:r>
                    </a:p>
                  </a:txBody>
                  <a:tcPr marL="73479" marR="73479" marT="36739" marB="367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50 sec</a:t>
                      </a:r>
                    </a:p>
                  </a:txBody>
                  <a:tcPr marL="73479" marR="73479" marT="36739" marB="367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60 sec</a:t>
                      </a:r>
                    </a:p>
                  </a:txBody>
                  <a:tcPr marL="73479" marR="73479" marT="36739" marB="367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70 sec</a:t>
                      </a:r>
                    </a:p>
                  </a:txBody>
                  <a:tcPr marL="73479" marR="73479" marT="36739" marB="36739"/>
                </a:tc>
                <a:extLst>
                  <a:ext uri="{0D108BD9-81ED-4DB2-BD59-A6C34878D82A}">
                    <a16:rowId xmlns:a16="http://schemas.microsoft.com/office/drawing/2014/main" val="2101861547"/>
                  </a:ext>
                </a:extLst>
              </a:tr>
              <a:tr h="314001">
                <a:tc>
                  <a:txBody>
                    <a:bodyPr/>
                    <a:lstStyle/>
                    <a:p>
                      <a:r>
                        <a:rPr lang="en-US" sz="1400" dirty="0"/>
                        <a:t>Attack angle*</a:t>
                      </a:r>
                    </a:p>
                  </a:txBody>
                  <a:tcPr marL="73479" marR="73479" marT="36739" marB="367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43 deg</a:t>
                      </a:r>
                    </a:p>
                  </a:txBody>
                  <a:tcPr marL="73479" marR="73479" marT="36739" marB="367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45 deg</a:t>
                      </a:r>
                    </a:p>
                  </a:txBody>
                  <a:tcPr marL="73479" marR="73479" marT="36739" marB="367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33 deg</a:t>
                      </a:r>
                    </a:p>
                  </a:txBody>
                  <a:tcPr marL="73479" marR="73479" marT="36739" marB="367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29 deg</a:t>
                      </a:r>
                    </a:p>
                  </a:txBody>
                  <a:tcPr marL="73479" marR="73479" marT="36739" marB="367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 deg</a:t>
                      </a:r>
                    </a:p>
                  </a:txBody>
                  <a:tcPr marL="73479" marR="73479" marT="36739" marB="36739"/>
                </a:tc>
                <a:extLst>
                  <a:ext uri="{0D108BD9-81ED-4DB2-BD59-A6C34878D82A}">
                    <a16:rowId xmlns:a16="http://schemas.microsoft.com/office/drawing/2014/main" val="1177099472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r>
                        <a:rPr lang="en-US" sz="1400" dirty="0" err="1"/>
                        <a:t>Oversamp</a:t>
                      </a:r>
                      <a:r>
                        <a:rPr lang="en-US" sz="1400" dirty="0"/>
                        <a:t> ratio</a:t>
                      </a:r>
                    </a:p>
                  </a:txBody>
                  <a:tcPr marL="73479" marR="73479" marT="36739" marB="367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1.44</a:t>
                      </a:r>
                    </a:p>
                  </a:txBody>
                  <a:tcPr marL="73479" marR="73479" marT="36739" marB="367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1.67</a:t>
                      </a:r>
                    </a:p>
                  </a:txBody>
                  <a:tcPr marL="73479" marR="73479" marT="36739" marB="367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1.97</a:t>
                      </a:r>
                    </a:p>
                  </a:txBody>
                  <a:tcPr marL="73479" marR="73479" marT="36739" marB="367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2.43</a:t>
                      </a:r>
                    </a:p>
                  </a:txBody>
                  <a:tcPr marL="73479" marR="73479" marT="36739" marB="367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3.17</a:t>
                      </a:r>
                    </a:p>
                  </a:txBody>
                  <a:tcPr marL="73479" marR="73479" marT="36739" marB="36739"/>
                </a:tc>
                <a:extLst>
                  <a:ext uri="{0D108BD9-81ED-4DB2-BD59-A6C34878D82A}">
                    <a16:rowId xmlns:a16="http://schemas.microsoft.com/office/drawing/2014/main" val="2392598615"/>
                  </a:ext>
                </a:extLst>
              </a:tr>
              <a:tr h="314001">
                <a:tc>
                  <a:txBody>
                    <a:bodyPr/>
                    <a:lstStyle/>
                    <a:p>
                      <a:r>
                        <a:rPr lang="en-US" sz="1400" dirty="0"/>
                        <a:t>Polarization</a:t>
                      </a:r>
                    </a:p>
                  </a:txBody>
                  <a:tcPr marL="73479" marR="73479" marT="36739" marB="367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79 deg</a:t>
                      </a:r>
                    </a:p>
                  </a:txBody>
                  <a:tcPr marL="73479" marR="73479" marT="36739" marB="367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70 deg</a:t>
                      </a:r>
                    </a:p>
                  </a:txBody>
                  <a:tcPr marL="73479" marR="73479" marT="36739" marB="367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63 deg</a:t>
                      </a:r>
                    </a:p>
                  </a:txBody>
                  <a:tcPr marL="73479" marR="73479" marT="36739" marB="367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56 deg</a:t>
                      </a:r>
                    </a:p>
                  </a:txBody>
                  <a:tcPr marL="73479" marR="73479" marT="36739" marB="3673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50 deg</a:t>
                      </a:r>
                    </a:p>
                  </a:txBody>
                  <a:tcPr marL="73479" marR="73479" marT="36739" marB="36739"/>
                </a:tc>
                <a:extLst>
                  <a:ext uri="{0D108BD9-81ED-4DB2-BD59-A6C34878D82A}">
                    <a16:rowId xmlns:a16="http://schemas.microsoft.com/office/drawing/2014/main" val="1452351529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AC3781DC-21AB-9743-CD53-51EF2B3B81CD}"/>
              </a:ext>
            </a:extLst>
          </p:cNvPr>
          <p:cNvSpPr txBox="1"/>
          <p:nvPr/>
        </p:nvSpPr>
        <p:spPr>
          <a:xfrm>
            <a:off x="1694090" y="4431055"/>
            <a:ext cx="4015843" cy="2407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4" dirty="0"/>
              <a:t>* Angle of attack defined as 90 deg for perpendicular and 0 for parallel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B4D717B-E118-07D0-D1B6-3556C8858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519" y="957819"/>
            <a:ext cx="1352006" cy="99930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ADE1CF6-2EAC-55A2-1D18-A765CA7C4B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6712" y="957818"/>
            <a:ext cx="1352006" cy="99930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D9DEF48-1A3C-BD97-97EA-40D389A277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6905" y="952681"/>
            <a:ext cx="1352006" cy="110952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34B67E3-E968-BECB-E3FA-93FA01CC87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7098" y="952681"/>
            <a:ext cx="1352006" cy="132996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09275EB-762C-8AC1-ED19-40FAF9A870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7291" y="952681"/>
            <a:ext cx="1352006" cy="1550398"/>
          </a:xfrm>
          <a:prstGeom prst="rect">
            <a:avLst/>
          </a:prstGeom>
        </p:spPr>
      </p:pic>
      <p:sp>
        <p:nvSpPr>
          <p:cNvPr id="21" name="Slide Number Placeholder 14">
            <a:extLst>
              <a:ext uri="{FF2B5EF4-FFF2-40B4-BE49-F238E27FC236}">
                <a16:creationId xmlns:a16="http://schemas.microsoft.com/office/drawing/2014/main" id="{85FDE183-07BF-4D38-7B5F-B50844432EC6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6597611" y="4843386"/>
            <a:ext cx="482587" cy="300115"/>
          </a:xfrm>
        </p:spPr>
        <p:txBody>
          <a:bodyPr/>
          <a:lstStyle/>
          <a:p>
            <a:fld id="{BD193B1F-454F-4470-8937-9D53DC78F323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2504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EFE050C-B8F3-CC5B-882E-D8381528C6E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4th Joint GSICS/IVOS Lunar Calibration Workshop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A97717B-40E2-4EEA-80C5-0CA1FAD7E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Rejected passes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9B5EF0-756E-4990-9A16-01C6F00A9E43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en-US"/>
              <a:t>Dec 6, 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66DADA-39DA-A1BF-6471-2F30540B9EB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</a:t>
            </a:r>
          </a:p>
          <a:p>
            <a:r>
              <a:rPr lang="en-US"/>
              <a:t>
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0DAB488-AF78-25B4-A130-86CA9C5C1E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6827" y="1239361"/>
            <a:ext cx="1051560" cy="30861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C4F4190-5114-0D2F-CC63-8C3F45F224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8822" y="1245098"/>
            <a:ext cx="2499868" cy="249986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86B8C96-4992-31EB-169C-C8F207EC83EC}"/>
              </a:ext>
            </a:extLst>
          </p:cNvPr>
          <p:cNvSpPr txBox="1"/>
          <p:nvPr/>
        </p:nvSpPr>
        <p:spPr>
          <a:xfrm>
            <a:off x="680648" y="3880239"/>
            <a:ext cx="2069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Off frame</a:t>
            </a:r>
          </a:p>
          <a:p>
            <a:r>
              <a:rPr lang="en-US" dirty="0"/>
              <a:t>Orbit 8999, pass 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D514CE-FFD3-8915-23A5-67AB8C598879}"/>
              </a:ext>
            </a:extLst>
          </p:cNvPr>
          <p:cNvSpPr txBox="1"/>
          <p:nvPr/>
        </p:nvSpPr>
        <p:spPr>
          <a:xfrm>
            <a:off x="4999737" y="3880238"/>
            <a:ext cx="21980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Parallel to slit</a:t>
            </a:r>
          </a:p>
          <a:p>
            <a:r>
              <a:rPr lang="en-US" dirty="0"/>
              <a:t>Orbit 24990, pass 5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90170C8-2B00-72E7-F53A-2389BB4C1F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613" y="1239361"/>
            <a:ext cx="2499868" cy="249986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34CEE64-1AC8-3685-7102-E60B95F202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3619" y="1239361"/>
            <a:ext cx="1051560" cy="2234565"/>
          </a:xfrm>
          <a:prstGeom prst="rect">
            <a:avLst/>
          </a:prstGeom>
        </p:spPr>
      </p:pic>
      <p:sp>
        <p:nvSpPr>
          <p:cNvPr id="22" name="Slide Number Placeholder 14">
            <a:extLst>
              <a:ext uri="{FF2B5EF4-FFF2-40B4-BE49-F238E27FC236}">
                <a16:creationId xmlns:a16="http://schemas.microsoft.com/office/drawing/2014/main" id="{1E6C7732-F7D9-A471-2590-19D6F4F0CC0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6597611" y="4843386"/>
            <a:ext cx="482587" cy="300115"/>
          </a:xfrm>
        </p:spPr>
        <p:txBody>
          <a:bodyPr/>
          <a:lstStyle/>
          <a:p>
            <a:fld id="{BD193B1F-454F-4470-8937-9D53DC78F323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1212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6855AD1-04A5-45D7-D2AF-8678692E98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Calculating Irradiance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A5FFC6-247E-B535-AD5C-62B93D135D9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Dec 6, 2023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474AF0-8BBD-F15F-E6BC-EAA56FAAD54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</a:t>
            </a:r>
          </a:p>
          <a:p>
            <a:r>
              <a:rPr lang="en-US"/>
              <a:t>
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5674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EFE050C-B8F3-CC5B-882E-D8381528C6E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4th Joint GSICS/IVOS Lunar Calibration Workshop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A97717B-40E2-4EEA-80C5-0CA1FAD7E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Measured Irradiance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4BB204-D4CB-B432-BC73-AC4EECE48E0C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253999" y="868545"/>
            <a:ext cx="8514080" cy="3827733"/>
          </a:xfrm>
        </p:spPr>
        <p:txBody>
          <a:bodyPr/>
          <a:lstStyle/>
          <a:p>
            <a:pPr marL="0" indent="0">
              <a:buNone/>
            </a:pPr>
            <a:endParaRPr lang="en-US" kern="0" dirty="0"/>
          </a:p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9B5EF0-756E-4990-9A16-01C6F00A9E43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en-US"/>
              <a:t>Dec 6, 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66DADA-39DA-A1BF-6471-2F30540B9EB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</a:t>
            </a:r>
          </a:p>
          <a:p>
            <a:r>
              <a:rPr lang="en-US"/>
              <a:t>
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EA69EB-BEAC-48A7-CCFE-E4F78579B3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72" y="800470"/>
            <a:ext cx="7772400" cy="823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807400A-2B54-C4F6-CA2C-E0D8739B2E1C}"/>
              </a:ext>
            </a:extLst>
          </p:cNvPr>
          <p:cNvSpPr txBox="1"/>
          <p:nvPr/>
        </p:nvSpPr>
        <p:spPr>
          <a:xfrm>
            <a:off x="6401148" y="1076930"/>
            <a:ext cx="18053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Remote </a:t>
            </a:r>
            <a:r>
              <a:rPr lang="en-US" sz="800" dirty="0" err="1"/>
              <a:t>sens.</a:t>
            </a:r>
            <a:r>
              <a:rPr lang="en-US" sz="800" dirty="0"/>
              <a:t> 2020, 12, 1837</a:t>
            </a:r>
          </a:p>
          <a:p>
            <a:r>
              <a:rPr lang="en-US" sz="800" dirty="0"/>
              <a:t>Stone, Kieffer, </a:t>
            </a:r>
            <a:r>
              <a:rPr lang="en-US" sz="800" dirty="0" err="1"/>
              <a:t>Lukashin</a:t>
            </a:r>
            <a:r>
              <a:rPr lang="en-US" sz="800" dirty="0"/>
              <a:t> and </a:t>
            </a:r>
            <a:r>
              <a:rPr lang="en-US" sz="800" dirty="0" err="1"/>
              <a:t>Turpie</a:t>
            </a:r>
            <a:endParaRPr lang="en-US" sz="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7AB5C2-3FE1-4181-73FD-4189F5D240BF}"/>
              </a:ext>
            </a:extLst>
          </p:cNvPr>
          <p:cNvSpPr txBox="1"/>
          <p:nvPr/>
        </p:nvSpPr>
        <p:spPr>
          <a:xfrm>
            <a:off x="253999" y="1623869"/>
            <a:ext cx="851408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Total irradiance is the sum of the radiance of each pixel (L</a:t>
            </a:r>
            <a:r>
              <a:rPr lang="en-US" sz="1400" i="1" baseline="-25000" dirty="0"/>
              <a:t>i</a:t>
            </a:r>
            <a:r>
              <a:rPr lang="en-US" sz="1400" dirty="0"/>
              <a:t>) multiplied by the solid angle of a pixel (𝛀</a:t>
            </a:r>
            <a:r>
              <a:rPr lang="en-US" sz="1400" baseline="-25000" dirty="0"/>
              <a:t>p</a:t>
            </a:r>
            <a:r>
              <a:rPr lang="en-US" sz="1400" dirty="0"/>
              <a:t>) divided by the oversampling ratio (𝛈).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Because OCO-3 is a slit instrument, an image is built up from many scans as the Moon crosses the slit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These scans overlap to a certain extent depending on the cross-slit velocity.  This has to be corrected by an Oversampling ratio.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Oversampling ratio is defined by the vertical (cross-slit) velocity relative to the slit vs. effective pixel size.  Using geometric pixel size, OCO-3 oversampling ratios range from 1.4 to 4 (for usable passes).  There is also a horizontal oversampling due to horizontal motion during frame collection.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OCO-3 multiple passes should allow examination of oversampling ratio and polarization effect since passes during an orbit are separated by ~3 min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Oversampling ratio changes during the measurement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Deviations from fixed PMA pointing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ISS motion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Slight curved path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Slit curvature</a:t>
            </a:r>
          </a:p>
          <a:p>
            <a:endParaRPr lang="en-US" dirty="0"/>
          </a:p>
        </p:txBody>
      </p:sp>
      <p:sp>
        <p:nvSpPr>
          <p:cNvPr id="12" name="Slide Number Placeholder 14">
            <a:extLst>
              <a:ext uri="{FF2B5EF4-FFF2-40B4-BE49-F238E27FC236}">
                <a16:creationId xmlns:a16="http://schemas.microsoft.com/office/drawing/2014/main" id="{2868B66D-5C89-17FA-AC3F-C9371AF21362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6597611" y="4843386"/>
            <a:ext cx="482587" cy="300115"/>
          </a:xfrm>
        </p:spPr>
        <p:txBody>
          <a:bodyPr/>
          <a:lstStyle/>
          <a:p>
            <a:fld id="{BD193B1F-454F-4470-8937-9D53DC78F323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8172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EFE050C-B8F3-CC5B-882E-D8381528C6E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4th Joint GSICS/IVOS Lunar Calibration Workshop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A97717B-40E2-4EEA-80C5-0CA1FAD7E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Oversampling ratio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9B5EF0-756E-4990-9A16-01C6F00A9E43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en-US"/>
              <a:t>Dec 6, 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66DADA-39DA-A1BF-6471-2F30540B9EB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</a:t>
            </a:r>
          </a:p>
          <a:p>
            <a:r>
              <a:rPr lang="en-US"/>
              <a:t>
</a:t>
            </a:r>
            <a:endParaRPr lang="en-US" dirty="0"/>
          </a:p>
        </p:txBody>
      </p:sp>
      <p:sp>
        <p:nvSpPr>
          <p:cNvPr id="7" name="Slide Number Placeholder 14">
            <a:extLst>
              <a:ext uri="{FF2B5EF4-FFF2-40B4-BE49-F238E27FC236}">
                <a16:creationId xmlns:a16="http://schemas.microsoft.com/office/drawing/2014/main" id="{0B61BAE3-2CA3-5F83-C440-5B5B850C2E4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6597611" y="4843386"/>
            <a:ext cx="482587" cy="300115"/>
          </a:xfrm>
        </p:spPr>
        <p:txBody>
          <a:bodyPr/>
          <a:lstStyle/>
          <a:p>
            <a:fld id="{BD193B1F-454F-4470-8937-9D53DC78F323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2797A0-B007-2D6D-94BA-4FD01BCC2E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99" y="877494"/>
            <a:ext cx="4318000" cy="2590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CA7EF9-839A-D5F2-9BAD-CB70F7F8D4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877494"/>
            <a:ext cx="4318000" cy="2590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B0B6CAA-87D0-39A7-3665-929B6529D289}"/>
              </a:ext>
            </a:extLst>
          </p:cNvPr>
          <p:cNvSpPr txBox="1"/>
          <p:nvPr/>
        </p:nvSpPr>
        <p:spPr>
          <a:xfrm>
            <a:off x="778396" y="3627727"/>
            <a:ext cx="785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    Vertical velocity during scan                                   Oversample ratio during scan</a:t>
            </a:r>
          </a:p>
          <a:p>
            <a:r>
              <a:rPr lang="en-US" sz="1600" dirty="0"/>
              <a:t>        Most likely ISS motion                                         (using pixel size ~41 arcsec)</a:t>
            </a:r>
          </a:p>
        </p:txBody>
      </p:sp>
    </p:spTree>
    <p:extLst>
      <p:ext uri="{BB962C8B-B14F-4D97-AF65-F5344CB8AC3E}">
        <p14:creationId xmlns:p14="http://schemas.microsoft.com/office/powerpoint/2010/main" val="14847051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EFE050C-B8F3-CC5B-882E-D8381528C6E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4th Joint GSICS/IVOS Lunar Calibration Workshop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A97717B-40E2-4EEA-80C5-0CA1FAD7E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Discrepancy after Oversampling correction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9B5EF0-756E-4990-9A16-01C6F00A9E43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en-US"/>
              <a:t>Dec 6, 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66DADA-39DA-A1BF-6471-2F30540B9EB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</a:t>
            </a:r>
          </a:p>
          <a:p>
            <a:r>
              <a:rPr lang="en-US"/>
              <a:t>
</a:t>
            </a:r>
            <a:endParaRPr lang="en-US" dirty="0"/>
          </a:p>
        </p:txBody>
      </p:sp>
      <p:sp>
        <p:nvSpPr>
          <p:cNvPr id="7" name="Slide Number Placeholder 14">
            <a:extLst>
              <a:ext uri="{FF2B5EF4-FFF2-40B4-BE49-F238E27FC236}">
                <a16:creationId xmlns:a16="http://schemas.microsoft.com/office/drawing/2014/main" id="{0B61BAE3-2CA3-5F83-C440-5B5B850C2E4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6597611" y="4843386"/>
            <a:ext cx="482587" cy="300115"/>
          </a:xfrm>
        </p:spPr>
        <p:txBody>
          <a:bodyPr/>
          <a:lstStyle/>
          <a:p>
            <a:fld id="{BD193B1F-454F-4470-8937-9D53DC78F323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2C9F40-BCB2-2334-4BA6-037FF547CD95}"/>
              </a:ext>
            </a:extLst>
          </p:cNvPr>
          <p:cNvSpPr txBox="1"/>
          <p:nvPr/>
        </p:nvSpPr>
        <p:spPr>
          <a:xfrm>
            <a:off x="253999" y="957819"/>
            <a:ext cx="395889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When corrected for oversampling ratio, weighted by frame intensity, differences of up of 5-10% can be seen between the highest and lowest angle of attack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Longer wavelength bands show a smaller effect, by ~1 or 2 % less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2BEF698-FE3D-C75A-2681-51494E21C2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4611" y="1775358"/>
            <a:ext cx="48260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967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EFE050C-B8F3-CC5B-882E-D8381528C6E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4th Joint GSICS/IVOS Lunar Calibration Workshop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A97717B-40E2-4EEA-80C5-0CA1FAD7E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Reprojection to Inertial space grid centered on Moon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4BB204-D4CB-B432-BC73-AC4EECE48E0C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253999" y="868545"/>
            <a:ext cx="8514080" cy="382773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Regular calculation of oversampling ratio is inadequate to describe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Edwin Sarkissian reanalyzed thermal vac data to generate focal plane location of pixels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Creating a radiance map of the Moon on a uniform grid solves some problems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/>
              <a:t>L1b data is radiance measurement per solid angle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/>
              <a:t>Handles lunar location of pixels due to vertical and horizontal motion, curved motion, curved slit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/>
              <a:t>Handles rolling frame readout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/>
              <a:t>Pixel solid angle determination set by using the uniform grid pixel</a:t>
            </a: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Build up moon image from color slice data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/>
              <a:t>For each frame and pixel calculate J2000 vector of each pixel at time of pixel readout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/>
              <a:t>For each pixel calculate J2000 vector of moon center at time of pixel readout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/>
              <a:t>Calculate pixel vector </a:t>
            </a:r>
            <a:r>
              <a:rPr lang="en-US" sz="1400" dirty="0" err="1"/>
              <a:t>w.r.t.</a:t>
            </a:r>
            <a:r>
              <a:rPr lang="en-US" sz="1400" dirty="0"/>
              <a:t> Moon center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/>
              <a:t>Create grid in inertial space using average pixel size (separation of pixels in focal plane)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/>
              <a:t>Place color slice pixel on grid, split into 4 nearest inertial pixels, storing weights of multiple pixels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9B5EF0-756E-4990-9A16-01C6F00A9E43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en-US"/>
              <a:t>Dec 6, 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66DADA-39DA-A1BF-6471-2F30540B9EB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</a:t>
            </a:r>
          </a:p>
          <a:p>
            <a:r>
              <a:rPr lang="en-US"/>
              <a:t>
</a:t>
            </a:r>
            <a:endParaRPr lang="en-US" dirty="0"/>
          </a:p>
        </p:txBody>
      </p:sp>
      <p:sp>
        <p:nvSpPr>
          <p:cNvPr id="7" name="Slide Number Placeholder 14">
            <a:extLst>
              <a:ext uri="{FF2B5EF4-FFF2-40B4-BE49-F238E27FC236}">
                <a16:creationId xmlns:a16="http://schemas.microsoft.com/office/drawing/2014/main" id="{0B61BAE3-2CA3-5F83-C440-5B5B850C2E4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6597611" y="4843386"/>
            <a:ext cx="482587" cy="300115"/>
          </a:xfrm>
        </p:spPr>
        <p:txBody>
          <a:bodyPr/>
          <a:lstStyle/>
          <a:p>
            <a:fld id="{BD193B1F-454F-4470-8937-9D53DC78F323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3918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EFE050C-B8F3-CC5B-882E-D8381528C6E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4th Joint GSICS/IVOS Lunar Calibration Workshop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A97717B-40E2-4EEA-80C5-0CA1FAD7E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Orbit 9317 ABO</a:t>
            </a:r>
            <a:r>
              <a:rPr lang="en-US" baseline="-25000" dirty="0"/>
              <a:t>2 </a:t>
            </a:r>
            <a:r>
              <a:rPr lang="en-US" dirty="0"/>
              <a:t>Moon reprojection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9B5EF0-756E-4990-9A16-01C6F00A9E43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en-US"/>
              <a:t>Dec 6, 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66DADA-39DA-A1BF-6471-2F30540B9EB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</a:t>
            </a:r>
          </a:p>
          <a:p>
            <a:r>
              <a:rPr lang="en-US"/>
              <a:t>
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691DA2-8513-8CA1-EACB-2585872A93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400" y="235069"/>
            <a:ext cx="741680" cy="7416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C40CAEB-EF4F-725D-CFBB-25A9140447BD}"/>
              </a:ext>
            </a:extLst>
          </p:cNvPr>
          <p:cNvSpPr txBox="1"/>
          <p:nvPr/>
        </p:nvSpPr>
        <p:spPr>
          <a:xfrm>
            <a:off x="736659" y="4352646"/>
            <a:ext cx="13484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pass1 - 45 sec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4A9BAAD-3C37-1D8B-1DC7-FA749F890AE3}"/>
              </a:ext>
            </a:extLst>
          </p:cNvPr>
          <p:cNvSpPr txBox="1"/>
          <p:nvPr/>
        </p:nvSpPr>
        <p:spPr>
          <a:xfrm>
            <a:off x="2818514" y="4352646"/>
            <a:ext cx="13484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pass2 - 50 sec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7130BC6-C0EE-3FD8-4C0C-53830DB06E2C}"/>
              </a:ext>
            </a:extLst>
          </p:cNvPr>
          <p:cNvSpPr txBox="1"/>
          <p:nvPr/>
        </p:nvSpPr>
        <p:spPr>
          <a:xfrm>
            <a:off x="4900369" y="4335126"/>
            <a:ext cx="13484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pass3 - 65 sec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B2C175-4114-911B-B911-1825DB01F58D}"/>
              </a:ext>
            </a:extLst>
          </p:cNvPr>
          <p:cNvSpPr txBox="1"/>
          <p:nvPr/>
        </p:nvSpPr>
        <p:spPr>
          <a:xfrm>
            <a:off x="6965035" y="4310889"/>
            <a:ext cx="13484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pass4 - 75 sec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CABD741-B077-C73C-7EDB-923F839701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982" y="3365058"/>
            <a:ext cx="939800" cy="9398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88F79DC-A2B4-9DB3-72CB-0691611BEA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2837" y="3365058"/>
            <a:ext cx="939800" cy="9398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A30B9FD-A9EB-0417-45C1-EB91994F79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4692" y="3365058"/>
            <a:ext cx="939800" cy="9398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AFE9D75-42F0-0E9D-6670-82CBE6AB9D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6547" y="3365058"/>
            <a:ext cx="939800" cy="9398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77DF121-28C6-DBA6-1388-A9E03D8CB7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7950" y="1083828"/>
            <a:ext cx="1705864" cy="126085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6C5E7FF-5648-6ADC-D6CA-3781636801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39805" y="1078481"/>
            <a:ext cx="1705864" cy="139992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8DB60B1-17D8-4F32-F61F-44E218E51B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21660" y="1078481"/>
            <a:ext cx="1705864" cy="181711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4B396E7-C752-C095-FFDD-6163751982A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03515" y="1075942"/>
            <a:ext cx="1705864" cy="2095246"/>
          </a:xfrm>
          <a:prstGeom prst="rect">
            <a:avLst/>
          </a:prstGeom>
        </p:spPr>
      </p:pic>
      <p:sp>
        <p:nvSpPr>
          <p:cNvPr id="37" name="Slide Number Placeholder 14">
            <a:extLst>
              <a:ext uri="{FF2B5EF4-FFF2-40B4-BE49-F238E27FC236}">
                <a16:creationId xmlns:a16="http://schemas.microsoft.com/office/drawing/2014/main" id="{9B79DF00-ACCF-D279-DFA1-C02A6A7ACCCD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6597611" y="4843386"/>
            <a:ext cx="482587" cy="300115"/>
          </a:xfrm>
        </p:spPr>
        <p:txBody>
          <a:bodyPr/>
          <a:lstStyle/>
          <a:p>
            <a:fld id="{BD193B1F-454F-4470-8937-9D53DC78F323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3723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EFE050C-B8F3-CC5B-882E-D8381528C6E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4th Joint GSICS/IVOS Lunar Calibration Workshop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A97717B-40E2-4EEA-80C5-0CA1FAD7E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Orbiting Carbon Observatory 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4BB204-D4CB-B432-BC73-AC4EECE48E0C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253999" y="868545"/>
            <a:ext cx="5424906" cy="3827733"/>
          </a:xfrm>
        </p:spPr>
        <p:txBody>
          <a:bodyPr/>
          <a:lstStyle/>
          <a:p>
            <a:r>
              <a:rPr lang="en-US" sz="1600" dirty="0"/>
              <a:t>OCO-3 launched in May 2019, stored Nov 2023</a:t>
            </a:r>
          </a:p>
          <a:p>
            <a:pPr lvl="1"/>
            <a:r>
              <a:rPr lang="en-US" sz="1400" dirty="0"/>
              <a:t>Three-channel grating spectrometer</a:t>
            </a:r>
          </a:p>
          <a:p>
            <a:pPr lvl="2"/>
            <a:r>
              <a:rPr lang="en-US" sz="1200" dirty="0"/>
              <a:t>Bands centered at 765, 1608 and 2064nm</a:t>
            </a:r>
          </a:p>
          <a:p>
            <a:pPr lvl="2"/>
            <a:r>
              <a:rPr lang="en-US" sz="1200" dirty="0"/>
              <a:t>A-Band O</a:t>
            </a:r>
            <a:r>
              <a:rPr lang="en-US" sz="1200" baseline="-25000" dirty="0"/>
              <a:t>2</a:t>
            </a:r>
            <a:r>
              <a:rPr lang="en-US" sz="1200" dirty="0"/>
              <a:t>, Weak CO</a:t>
            </a:r>
            <a:r>
              <a:rPr lang="en-US" sz="1200" baseline="-25000" dirty="0"/>
              <a:t>2</a:t>
            </a:r>
            <a:r>
              <a:rPr lang="en-US" sz="1200" dirty="0"/>
              <a:t>, Strong CO</a:t>
            </a:r>
            <a:r>
              <a:rPr lang="en-US" sz="1200" baseline="-25000" dirty="0"/>
              <a:t>2</a:t>
            </a:r>
            <a:r>
              <a:rPr lang="en-US" sz="1200" dirty="0"/>
              <a:t> bands</a:t>
            </a:r>
            <a:endParaRPr lang="en-US" sz="1000" dirty="0"/>
          </a:p>
          <a:p>
            <a:pPr lvl="1"/>
            <a:r>
              <a:rPr lang="en-US" sz="1400" dirty="0"/>
              <a:t>Mounted on International Space Station (ISS)</a:t>
            </a:r>
          </a:p>
          <a:p>
            <a:pPr lvl="1"/>
            <a:r>
              <a:rPr lang="en-US" sz="1400" dirty="0"/>
              <a:t>Uses agile 2-axis Pointing Mirror Assembly (PMA) for targeting</a:t>
            </a:r>
          </a:p>
          <a:p>
            <a:pPr lvl="1"/>
            <a:r>
              <a:rPr lang="en-US" sz="1400" dirty="0"/>
              <a:t>3Hz continuous reading frame rate</a:t>
            </a:r>
          </a:p>
          <a:p>
            <a:pPr lvl="1"/>
            <a:r>
              <a:rPr lang="en-US" sz="1400" dirty="0"/>
              <a:t>2-D detector, 1016 spectral x 220 spatial pixels</a:t>
            </a:r>
          </a:p>
          <a:p>
            <a:pPr lvl="2"/>
            <a:r>
              <a:rPr lang="en-US" sz="1200" dirty="0"/>
              <a:t>Too much data to all be sent down</a:t>
            </a:r>
          </a:p>
          <a:p>
            <a:pPr lvl="2"/>
            <a:r>
              <a:rPr lang="en-US" sz="1200" dirty="0"/>
              <a:t>Soundings have 8 footprints, each representing 20 spatial pixels from center of detector</a:t>
            </a:r>
          </a:p>
          <a:p>
            <a:pPr lvl="2"/>
            <a:r>
              <a:rPr lang="en-US" sz="1200" dirty="0"/>
              <a:t>Color slices have full spatial resolution at 20 (19 usable) selected wavelengths</a:t>
            </a:r>
          </a:p>
          <a:p>
            <a:pPr lvl="1"/>
            <a:r>
              <a:rPr lang="en-US" sz="1400" dirty="0"/>
              <a:t>B/W Internal Context Camera and color External Context Camera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9B5EF0-756E-4990-9A16-01C6F00A9E43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en-US"/>
              <a:t>Dec 6, 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66DADA-39DA-A1BF-6471-2F30540B9EB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</a:t>
            </a:r>
          </a:p>
          <a:p>
            <a:r>
              <a:rPr lang="en-US"/>
              <a:t>
</a:t>
            </a:r>
            <a:endParaRPr lang="en-US" dirty="0"/>
          </a:p>
        </p:txBody>
      </p:sp>
      <p:sp>
        <p:nvSpPr>
          <p:cNvPr id="8" name="Slide Number Placeholder 14">
            <a:extLst>
              <a:ext uri="{FF2B5EF4-FFF2-40B4-BE49-F238E27FC236}">
                <a16:creationId xmlns:a16="http://schemas.microsoft.com/office/drawing/2014/main" id="{EE4386A0-002C-7CB8-636B-684D8936B379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6597611" y="4843386"/>
            <a:ext cx="482587" cy="300115"/>
          </a:xfrm>
        </p:spPr>
        <p:txBody>
          <a:bodyPr/>
          <a:lstStyle/>
          <a:p>
            <a:fld id="{BD193B1F-454F-4470-8937-9D53DC78F323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E00933A-F243-A84E-0F23-7F1D1C1ED4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4801" y="863838"/>
            <a:ext cx="3505200" cy="2438400"/>
          </a:xfrm>
          <a:prstGeom prst="rect">
            <a:avLst/>
          </a:prstGeom>
        </p:spPr>
      </p:pic>
      <p:sp>
        <p:nvSpPr>
          <p:cNvPr id="11" name="Up Arrow 10">
            <a:extLst>
              <a:ext uri="{FF2B5EF4-FFF2-40B4-BE49-F238E27FC236}">
                <a16:creationId xmlns:a16="http://schemas.microsoft.com/office/drawing/2014/main" id="{B55167E0-3E3B-62D8-CF44-59E8C0F92175}"/>
              </a:ext>
            </a:extLst>
          </p:cNvPr>
          <p:cNvSpPr/>
          <p:nvPr/>
        </p:nvSpPr>
        <p:spPr>
          <a:xfrm>
            <a:off x="7695257" y="2942272"/>
            <a:ext cx="183390" cy="273377"/>
          </a:xfrm>
          <a:prstGeom prst="up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8435FF-ABDD-0B7D-3E38-034BE553B55A}"/>
              </a:ext>
            </a:extLst>
          </p:cNvPr>
          <p:cNvSpPr txBox="1"/>
          <p:nvPr/>
        </p:nvSpPr>
        <p:spPr>
          <a:xfrm>
            <a:off x="5433338" y="2994461"/>
            <a:ext cx="22252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Slot used by OCO-3, but not OCO-3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FDCB56-2EDA-8436-D463-A7AD3902B395}"/>
              </a:ext>
            </a:extLst>
          </p:cNvPr>
          <p:cNvSpPr txBox="1"/>
          <p:nvPr/>
        </p:nvSpPr>
        <p:spPr>
          <a:xfrm>
            <a:off x="6838904" y="3404076"/>
            <a:ext cx="20618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kern="0" dirty="0"/>
              <a:t>OCO-3 located on the Japanese Experiment Module - Exposed Facility (EFU3)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620080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EFE050C-B8F3-CC5B-882E-D8381528C6E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4th Joint GSICS/IVOS Lunar Calibration Workshop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A97717B-40E2-4EEA-80C5-0CA1FAD7E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Plot of total radiance for reprojected images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9B5EF0-756E-4990-9A16-01C6F00A9E43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en-US"/>
              <a:t>Dec 6, 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66DADA-39DA-A1BF-6471-2F30540B9EB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</a:t>
            </a:r>
          </a:p>
          <a:p>
            <a:r>
              <a:rPr lang="en-US"/>
              <a:t>
</a:t>
            </a:r>
            <a:endParaRPr lang="en-US" dirty="0"/>
          </a:p>
        </p:txBody>
      </p:sp>
      <p:sp>
        <p:nvSpPr>
          <p:cNvPr id="7" name="Slide Number Placeholder 14">
            <a:extLst>
              <a:ext uri="{FF2B5EF4-FFF2-40B4-BE49-F238E27FC236}">
                <a16:creationId xmlns:a16="http://schemas.microsoft.com/office/drawing/2014/main" id="{0B61BAE3-2CA3-5F83-C440-5B5B850C2E4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6597611" y="4843386"/>
            <a:ext cx="482587" cy="300115"/>
          </a:xfrm>
        </p:spPr>
        <p:txBody>
          <a:bodyPr/>
          <a:lstStyle/>
          <a:p>
            <a:fld id="{BD193B1F-454F-4470-8937-9D53DC78F323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88AB9C-293A-C20C-0680-E45648166B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99" y="1448911"/>
            <a:ext cx="4318000" cy="2590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19EEF0-8089-AF54-66BF-033DE59638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1448911"/>
            <a:ext cx="4318000" cy="2590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02E309-8A9E-24C7-AA8F-BB5AFB6CCCAE}"/>
              </a:ext>
            </a:extLst>
          </p:cNvPr>
          <p:cNvSpPr txBox="1"/>
          <p:nvPr/>
        </p:nvSpPr>
        <p:spPr>
          <a:xfrm>
            <a:off x="2034530" y="4088418"/>
            <a:ext cx="756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ABO</a:t>
            </a:r>
            <a:r>
              <a:rPr lang="en-US" baseline="-25000" dirty="0"/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B90EA0-1026-0C6D-B9B0-E06DE6944B9D}"/>
              </a:ext>
            </a:extLst>
          </p:cNvPr>
          <p:cNvSpPr txBox="1"/>
          <p:nvPr/>
        </p:nvSpPr>
        <p:spPr>
          <a:xfrm>
            <a:off x="6454022" y="4088486"/>
            <a:ext cx="769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SCO</a:t>
            </a:r>
            <a:r>
              <a:rPr lang="en-US" baseline="-25000" dirty="0"/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A4B735-A911-4121-FF4D-75F508C8A5EE}"/>
              </a:ext>
            </a:extLst>
          </p:cNvPr>
          <p:cNvSpPr txBox="1"/>
          <p:nvPr/>
        </p:nvSpPr>
        <p:spPr>
          <a:xfrm>
            <a:off x="3372550" y="4433491"/>
            <a:ext cx="29402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Numbers indicate ratio to first pass</a:t>
            </a:r>
          </a:p>
        </p:txBody>
      </p:sp>
    </p:spTree>
    <p:extLst>
      <p:ext uri="{BB962C8B-B14F-4D97-AF65-F5344CB8AC3E}">
        <p14:creationId xmlns:p14="http://schemas.microsoft.com/office/powerpoint/2010/main" val="26339157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6855AD1-04A5-45D7-D2AF-8678692E98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Measurement dependencies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A5FFC6-247E-B535-AD5C-62B93D135D9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Dec 6, 2023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474AF0-8BBD-F15F-E6BC-EAA56FAAD54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</a:t>
            </a:r>
          </a:p>
          <a:p>
            <a:r>
              <a:rPr lang="en-US"/>
              <a:t>
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15637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EFE050C-B8F3-CC5B-882E-D8381528C6E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4th Joint GSICS/IVOS Lunar Calibration Workshop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A97717B-40E2-4EEA-80C5-0CA1FAD7E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Dependencies on measured irradiance within an orbit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4BB204-D4CB-B432-BC73-AC4EECE48E0C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253999" y="868545"/>
            <a:ext cx="8514080" cy="3827733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/>
              <a:t>Corrected Irradiance of Moon for each pass in an orbit should be the same but for:</a:t>
            </a:r>
          </a:p>
          <a:p>
            <a:r>
              <a:rPr lang="en-US" sz="1400" dirty="0"/>
              <a:t>Geometric effect</a:t>
            </a:r>
          </a:p>
          <a:p>
            <a:pPr lvl="1"/>
            <a:r>
              <a:rPr lang="en-US" sz="1400" dirty="0"/>
              <a:t>Aerospace model still needs a corrective offset to align predicted and actual moon position</a:t>
            </a:r>
          </a:p>
          <a:p>
            <a:pPr lvl="2"/>
            <a:r>
              <a:rPr lang="en-US" sz="1200" dirty="0"/>
              <a:t>Mean Azimuth offset is 0.156</a:t>
            </a:r>
            <a:r>
              <a:rPr lang="en-US" sz="1200" baseline="30000" dirty="0"/>
              <a:t>o</a:t>
            </a:r>
            <a:r>
              <a:rPr lang="en-US" sz="1200" dirty="0"/>
              <a:t>, mean Elevation is -0.039</a:t>
            </a:r>
            <a:r>
              <a:rPr lang="en-US" sz="1200" baseline="30000" dirty="0"/>
              <a:t>o</a:t>
            </a:r>
          </a:p>
          <a:p>
            <a:pPr lvl="2"/>
            <a:r>
              <a:rPr lang="en-US" sz="1200" dirty="0"/>
              <a:t>North angle (twist) change from Original model to Aerospace model ranged from </a:t>
            </a:r>
            <a:r>
              <a:rPr lang="en-US" sz="1200" kern="0" dirty="0"/>
              <a:t>0.97 to 1.27</a:t>
            </a:r>
            <a:r>
              <a:rPr lang="en-US" sz="1200" kern="0" baseline="30000" dirty="0"/>
              <a:t>o</a:t>
            </a:r>
            <a:endParaRPr lang="en-US" sz="1200" dirty="0"/>
          </a:p>
          <a:p>
            <a:pPr lvl="1"/>
            <a:r>
              <a:rPr lang="en-US" sz="1400" dirty="0"/>
              <a:t>Correct reprojection depends on Instrument to Inertial coordinate transformation twist angle</a:t>
            </a:r>
          </a:p>
          <a:p>
            <a:r>
              <a:rPr lang="en-US" sz="1400" dirty="0"/>
              <a:t>Polarization effect</a:t>
            </a:r>
          </a:p>
          <a:p>
            <a:pPr lvl="1"/>
            <a:r>
              <a:rPr lang="en-US" sz="1400" dirty="0"/>
              <a:t>OCO-3 is polarization sensitive</a:t>
            </a:r>
          </a:p>
          <a:p>
            <a:pPr lvl="1"/>
            <a:r>
              <a:rPr lang="en-US" sz="1400" dirty="0"/>
              <a:t>Moon light is polarized</a:t>
            </a:r>
          </a:p>
          <a:p>
            <a:pPr lvl="1"/>
            <a:r>
              <a:rPr lang="en-US" sz="1400" dirty="0"/>
              <a:t>Orientation of principal plane compared to slit changes from pass to pass</a:t>
            </a:r>
          </a:p>
          <a:p>
            <a:r>
              <a:rPr lang="en-US" sz="1400" dirty="0"/>
              <a:t>Distance to moon effect</a:t>
            </a:r>
          </a:p>
          <a:p>
            <a:pPr lvl="1"/>
            <a:r>
              <a:rPr lang="en-US" sz="1400" dirty="0"/>
              <a:t>Moon is observed as ISS orbits the Earth</a:t>
            </a:r>
          </a:p>
          <a:p>
            <a:pPr lvl="1"/>
            <a:r>
              <a:rPr lang="en-US" sz="1400" dirty="0"/>
              <a:t>Main component of change from pass to pass predicted by ROLO model is changing distance</a:t>
            </a:r>
          </a:p>
          <a:p>
            <a:r>
              <a:rPr lang="en-US" sz="1400" dirty="0"/>
              <a:t>Spectral effect</a:t>
            </a:r>
          </a:p>
          <a:p>
            <a:pPr lvl="1"/>
            <a:r>
              <a:rPr lang="en-US" sz="1400" dirty="0"/>
              <a:t>Projection includes specific color slice wavelengths</a:t>
            </a:r>
            <a:endParaRPr lang="en-US" kern="0" dirty="0"/>
          </a:p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9B5EF0-756E-4990-9A16-01C6F00A9E43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en-US"/>
              <a:t>Dec 6, 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66DADA-39DA-A1BF-6471-2F30540B9EB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</a:t>
            </a:r>
          </a:p>
          <a:p>
            <a:r>
              <a:rPr lang="en-US"/>
              <a:t>
</a:t>
            </a:r>
            <a:endParaRPr lang="en-US" dirty="0"/>
          </a:p>
        </p:txBody>
      </p:sp>
      <p:sp>
        <p:nvSpPr>
          <p:cNvPr id="7" name="Slide Number Placeholder 14">
            <a:extLst>
              <a:ext uri="{FF2B5EF4-FFF2-40B4-BE49-F238E27FC236}">
                <a16:creationId xmlns:a16="http://schemas.microsoft.com/office/drawing/2014/main" id="{0B61BAE3-2CA3-5F83-C440-5B5B850C2E4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6597611" y="4843386"/>
            <a:ext cx="482587" cy="300115"/>
          </a:xfrm>
        </p:spPr>
        <p:txBody>
          <a:bodyPr/>
          <a:lstStyle/>
          <a:p>
            <a:fld id="{BD193B1F-454F-4470-8937-9D53DC78F323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439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EFE050C-B8F3-CC5B-882E-D8381528C6E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4th Joint GSICS/IVOS Lunar Calibration Workshop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A97717B-40E2-4EEA-80C5-0CA1FAD7E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Coordinate system twist effect, Orbit 9317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9B5EF0-756E-4990-9A16-01C6F00A9E43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en-US"/>
              <a:t>Dec 6, 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66DADA-39DA-A1BF-6471-2F30540B9EB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</a:t>
            </a:r>
          </a:p>
          <a:p>
            <a:r>
              <a:rPr lang="en-US"/>
              <a:t>
</a:t>
            </a:r>
            <a:endParaRPr lang="en-US" dirty="0"/>
          </a:p>
        </p:txBody>
      </p:sp>
      <p:sp>
        <p:nvSpPr>
          <p:cNvPr id="7" name="Slide Number Placeholder 14">
            <a:extLst>
              <a:ext uri="{FF2B5EF4-FFF2-40B4-BE49-F238E27FC236}">
                <a16:creationId xmlns:a16="http://schemas.microsoft.com/office/drawing/2014/main" id="{0B61BAE3-2CA3-5F83-C440-5B5B850C2E4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6597611" y="4843386"/>
            <a:ext cx="482587" cy="300115"/>
          </a:xfrm>
        </p:spPr>
        <p:txBody>
          <a:bodyPr/>
          <a:lstStyle/>
          <a:p>
            <a:fld id="{BD193B1F-454F-4470-8937-9D53DC78F323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89A65B0-44A7-8D10-84C2-897906D6D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215" y="1274058"/>
            <a:ext cx="939800" cy="9398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F2EA7A3-26F0-E994-399C-9CAD77540C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5260" y="1274058"/>
            <a:ext cx="939800" cy="9398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122026A-BA2E-1EDC-1393-890AB9516E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5001" y="1274058"/>
            <a:ext cx="939800" cy="9398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AEA15DF-97FF-9748-398A-EAA2970FF9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8046" y="1274058"/>
            <a:ext cx="939800" cy="9398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8B52086-E3EF-C322-FA4A-9BC80479B1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2765" y="1274058"/>
            <a:ext cx="939800" cy="9398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9F87152-49D3-8BC3-B8F2-3FC19BF50A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95810" y="1274058"/>
            <a:ext cx="939800" cy="9398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28E29BB-6698-9DE3-A854-2D46591B21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08855" y="1274058"/>
            <a:ext cx="939800" cy="9398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71B577D-4863-9D09-8923-CFE2C3A783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400" y="235069"/>
            <a:ext cx="741680" cy="74168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0F7DD9FB-32A3-2057-6998-ED38B68303D5}"/>
              </a:ext>
            </a:extLst>
          </p:cNvPr>
          <p:cNvSpPr txBox="1"/>
          <p:nvPr/>
        </p:nvSpPr>
        <p:spPr>
          <a:xfrm>
            <a:off x="466308" y="2426989"/>
            <a:ext cx="7323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-3</a:t>
            </a:r>
            <a:r>
              <a:rPr lang="en-US" baseline="30000" dirty="0"/>
              <a:t>o</a:t>
            </a:r>
            <a:r>
              <a:rPr lang="en-US" dirty="0"/>
              <a:t>             -2</a:t>
            </a:r>
            <a:r>
              <a:rPr lang="en-US" baseline="30000" dirty="0"/>
              <a:t>o</a:t>
            </a:r>
            <a:r>
              <a:rPr lang="en-US" dirty="0"/>
              <a:t>             -1</a:t>
            </a:r>
            <a:r>
              <a:rPr lang="en-US" baseline="30000" dirty="0"/>
              <a:t>o</a:t>
            </a:r>
            <a:r>
              <a:rPr lang="en-US" dirty="0"/>
              <a:t>              0</a:t>
            </a:r>
            <a:r>
              <a:rPr lang="en-US" baseline="30000" dirty="0"/>
              <a:t>o</a:t>
            </a:r>
            <a:r>
              <a:rPr lang="en-US" dirty="0"/>
              <a:t>              1</a:t>
            </a:r>
            <a:r>
              <a:rPr lang="en-US" baseline="30000" dirty="0"/>
              <a:t>o</a:t>
            </a:r>
            <a:r>
              <a:rPr lang="en-US" dirty="0"/>
              <a:t>              2</a:t>
            </a:r>
            <a:r>
              <a:rPr lang="en-US" baseline="30000" dirty="0"/>
              <a:t>o</a:t>
            </a:r>
            <a:r>
              <a:rPr lang="en-US" dirty="0"/>
              <a:t>              3</a:t>
            </a:r>
            <a:r>
              <a:rPr lang="en-US" baseline="30000" dirty="0"/>
              <a:t>o</a:t>
            </a:r>
            <a:endParaRPr lang="en-US" dirty="0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BE7679A6-A461-8BCB-1614-BA1F8F13BD7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8785" y="3090437"/>
            <a:ext cx="939800" cy="9398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8227FA0-7560-9F2B-9C54-73C0C36CF35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38464" y="3090437"/>
            <a:ext cx="939800" cy="9398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5E0712A-6C45-E5A2-73EC-80C9AAEE2E8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51509" y="3090437"/>
            <a:ext cx="939800" cy="9398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DC058143-FE35-F587-7A19-7A69D09AE04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71188" y="3079026"/>
            <a:ext cx="939800" cy="9398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1179C11-4407-252B-C985-6BFE249EC3F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82765" y="3087230"/>
            <a:ext cx="939800" cy="9398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1198B6EB-A8C9-13C7-98E6-3DB7DC6FD1B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894342" y="3087230"/>
            <a:ext cx="939800" cy="9398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988B83B8-0386-EE05-69E4-2B9D193235A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008855" y="3087230"/>
            <a:ext cx="939800" cy="939800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1DFAA06E-B6B1-E58F-D702-2F6872CEC300}"/>
              </a:ext>
            </a:extLst>
          </p:cNvPr>
          <p:cNvSpPr txBox="1"/>
          <p:nvPr/>
        </p:nvSpPr>
        <p:spPr>
          <a:xfrm>
            <a:off x="7952246" y="1555283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pass 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ECE1D2A-AC8E-6202-017B-830D3BAFFE94}"/>
              </a:ext>
            </a:extLst>
          </p:cNvPr>
          <p:cNvSpPr txBox="1"/>
          <p:nvPr/>
        </p:nvSpPr>
        <p:spPr>
          <a:xfrm>
            <a:off x="7952246" y="3364260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pass 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1F47F8-7717-6B5D-1176-10D22BED7C3A}"/>
              </a:ext>
            </a:extLst>
          </p:cNvPr>
          <p:cNvSpPr txBox="1"/>
          <p:nvPr/>
        </p:nvSpPr>
        <p:spPr>
          <a:xfrm>
            <a:off x="551663" y="4276644"/>
            <a:ext cx="4737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 “roundness” can determine best twist.</a:t>
            </a:r>
          </a:p>
        </p:txBody>
      </p:sp>
    </p:spTree>
    <p:extLst>
      <p:ext uri="{BB962C8B-B14F-4D97-AF65-F5344CB8AC3E}">
        <p14:creationId xmlns:p14="http://schemas.microsoft.com/office/powerpoint/2010/main" val="15096772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EFE050C-B8F3-CC5B-882E-D8381528C6E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4th Joint GSICS/IVOS Lunar Calibration Workshop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A97717B-40E2-4EEA-80C5-0CA1FAD7E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Coordinate twist effect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9B5EF0-756E-4990-9A16-01C6F00A9E43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en-US"/>
              <a:t>Dec 6, 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66DADA-39DA-A1BF-6471-2F30540B9EB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</a:t>
            </a:r>
          </a:p>
          <a:p>
            <a:r>
              <a:rPr lang="en-US"/>
              <a:t>
</a:t>
            </a:r>
            <a:endParaRPr lang="en-US" dirty="0"/>
          </a:p>
        </p:txBody>
      </p:sp>
      <p:sp>
        <p:nvSpPr>
          <p:cNvPr id="7" name="Slide Number Placeholder 14">
            <a:extLst>
              <a:ext uri="{FF2B5EF4-FFF2-40B4-BE49-F238E27FC236}">
                <a16:creationId xmlns:a16="http://schemas.microsoft.com/office/drawing/2014/main" id="{0B61BAE3-2CA3-5F83-C440-5B5B850C2E4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6597611" y="4843386"/>
            <a:ext cx="482587" cy="300115"/>
          </a:xfrm>
        </p:spPr>
        <p:txBody>
          <a:bodyPr/>
          <a:lstStyle/>
          <a:p>
            <a:fld id="{BD193B1F-454F-4470-8937-9D53DC78F323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FE34C3D-9EE1-4832-ED94-DA322F5A60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957819"/>
            <a:ext cx="4318000" cy="25908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36C84BE-9E3E-C17E-2F23-A217AD957E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957819"/>
            <a:ext cx="4318000" cy="25908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B6ED602-2B33-E294-B74D-2C6E486C56A0}"/>
              </a:ext>
            </a:extLst>
          </p:cNvPr>
          <p:cNvSpPr txBox="1"/>
          <p:nvPr/>
        </p:nvSpPr>
        <p:spPr>
          <a:xfrm>
            <a:off x="508763" y="3650725"/>
            <a:ext cx="58929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Plots of Irradiance (relative to Irradiance at twist 0) versus twist</a:t>
            </a:r>
          </a:p>
          <a:p>
            <a:r>
              <a:rPr lang="en-US" sz="1600" dirty="0"/>
              <a:t>Pass 1 has a 1% per degree effect</a:t>
            </a:r>
          </a:p>
          <a:p>
            <a:r>
              <a:rPr lang="en-US" sz="1600" dirty="0"/>
              <a:t>Pass 4 has a 4% per degree effect</a:t>
            </a:r>
          </a:p>
        </p:txBody>
      </p:sp>
    </p:spTree>
    <p:extLst>
      <p:ext uri="{BB962C8B-B14F-4D97-AF65-F5344CB8AC3E}">
        <p14:creationId xmlns:p14="http://schemas.microsoft.com/office/powerpoint/2010/main" val="33015001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EFE050C-B8F3-CC5B-882E-D8381528C6E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4th Joint GSICS/IVOS Lunar Calibration Workshop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A97717B-40E2-4EEA-80C5-0CA1FAD7E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Polarization correction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4BB204-D4CB-B432-BC73-AC4EECE48E0C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253999" y="868545"/>
            <a:ext cx="8514080" cy="3827733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/>
              <a:t>Polarization sensitivity would have the following functional form: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1600" dirty="0"/>
              <a:t>Where:</a:t>
            </a:r>
          </a:p>
          <a:p>
            <a:pPr marL="0" indent="0">
              <a:buNone/>
            </a:pPr>
            <a:r>
              <a:rPr lang="en-US" sz="1600" dirty="0"/>
              <a:t>	</a:t>
            </a:r>
            <a:r>
              <a:rPr lang="en-US" sz="1600" dirty="0" err="1"/>
              <a:t>I</a:t>
            </a:r>
            <a:r>
              <a:rPr lang="en-US" sz="1600" baseline="-25000" dirty="0" err="1"/>
              <a:t>m</a:t>
            </a:r>
            <a:r>
              <a:rPr lang="en-US" sz="1600" baseline="-25000" dirty="0"/>
              <a:t> </a:t>
            </a:r>
            <a:r>
              <a:rPr lang="en-US" sz="1600" dirty="0"/>
              <a:t>	is the measured radiance</a:t>
            </a:r>
          </a:p>
          <a:p>
            <a:pPr marL="0" indent="0">
              <a:buNone/>
            </a:pPr>
            <a:r>
              <a:rPr lang="en-US" sz="1600" dirty="0"/>
              <a:t>	I</a:t>
            </a:r>
            <a:r>
              <a:rPr lang="en-US" sz="1600" baseline="-25000" dirty="0"/>
              <a:t>t	</a:t>
            </a:r>
            <a:r>
              <a:rPr lang="en-US" sz="1600" dirty="0"/>
              <a:t>is the radiance with no polarization sensitivity</a:t>
            </a:r>
          </a:p>
          <a:p>
            <a:pPr marL="0" indent="0">
              <a:buNone/>
            </a:pPr>
            <a:r>
              <a:rPr lang="en-US" sz="1600" i="1" dirty="0"/>
              <a:t>	p</a:t>
            </a:r>
            <a:r>
              <a:rPr lang="en-US" sz="1600" i="1" baseline="-25000" dirty="0"/>
              <a:t>a	</a:t>
            </a:r>
            <a:r>
              <a:rPr lang="en-US" sz="1600" dirty="0"/>
              <a:t>is the polarization amplitude (different for each band)</a:t>
            </a:r>
          </a:p>
          <a:p>
            <a:pPr marL="0" indent="0">
              <a:buNone/>
            </a:pPr>
            <a:r>
              <a:rPr lang="en-US" sz="1600" dirty="0"/>
              <a:t>	β	is the angle of polarization angle of the principal plane</a:t>
            </a:r>
          </a:p>
          <a:p>
            <a:pPr marL="0" indent="0">
              <a:buNone/>
            </a:pPr>
            <a:r>
              <a:rPr lang="en-US" sz="1600" dirty="0"/>
              <a:t>	𝜹	is axis of polarization sensitivity (highest measured signal)  [Should be close to 0]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0" indent="0">
              <a:buNone/>
            </a:pPr>
            <a:r>
              <a:rPr lang="en-US" sz="1400" dirty="0"/>
              <a:t>	</a:t>
            </a:r>
            <a:r>
              <a:rPr lang="en-US" sz="1200" dirty="0"/>
              <a:t>MODIS Polarization-Sensitivity Analysis, Sun and </a:t>
            </a:r>
            <a:r>
              <a:rPr lang="en-US" sz="1200" dirty="0" err="1"/>
              <a:t>Xiong</a:t>
            </a:r>
            <a:endParaRPr lang="en-US" sz="1200" dirty="0"/>
          </a:p>
          <a:p>
            <a:pPr marL="0" indent="0">
              <a:buNone/>
            </a:pPr>
            <a:r>
              <a:rPr lang="en-US" sz="1200" dirty="0"/>
              <a:t>	IEEE Transactions on Geoscience and Remote Sensing, Vol 45, No. 9, September 2007</a:t>
            </a:r>
          </a:p>
          <a:p>
            <a:endParaRPr lang="en-US" kern="0" dirty="0"/>
          </a:p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9B5EF0-756E-4990-9A16-01C6F00A9E43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en-US"/>
              <a:t>Dec 6, 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66DADA-39DA-A1BF-6471-2F30540B9EB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</a:t>
            </a:r>
          </a:p>
          <a:p>
            <a:r>
              <a:rPr lang="en-US"/>
              <a:t>
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88C8A6-F0DE-E9E6-4AFB-35809627A01E}"/>
              </a:ext>
            </a:extLst>
          </p:cNvPr>
          <p:cNvSpPr txBox="1"/>
          <p:nvPr/>
        </p:nvSpPr>
        <p:spPr>
          <a:xfrm>
            <a:off x="2904716" y="1463041"/>
            <a:ext cx="33345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I</a:t>
            </a:r>
            <a:r>
              <a:rPr lang="en-US" baseline="-25000" dirty="0" err="1"/>
              <a:t>m</a:t>
            </a:r>
            <a:r>
              <a:rPr lang="en-US" dirty="0"/>
              <a:t> = I</a:t>
            </a:r>
            <a:r>
              <a:rPr lang="en-US" baseline="-25000" dirty="0"/>
              <a:t>t</a:t>
            </a:r>
            <a:r>
              <a:rPr lang="en-US" dirty="0"/>
              <a:t> [ 1 + </a:t>
            </a:r>
            <a:r>
              <a:rPr lang="en-US" i="1" dirty="0"/>
              <a:t>p</a:t>
            </a:r>
            <a:r>
              <a:rPr lang="en-US" i="1" baseline="-25000" dirty="0"/>
              <a:t>a</a:t>
            </a:r>
            <a:r>
              <a:rPr lang="en-US" dirty="0"/>
              <a:t> cos(2β – 2𝜹) ]</a:t>
            </a:r>
          </a:p>
        </p:txBody>
      </p:sp>
      <p:sp>
        <p:nvSpPr>
          <p:cNvPr id="8" name="Slide Number Placeholder 14">
            <a:extLst>
              <a:ext uri="{FF2B5EF4-FFF2-40B4-BE49-F238E27FC236}">
                <a16:creationId xmlns:a16="http://schemas.microsoft.com/office/drawing/2014/main" id="{917C7371-E0BC-FFAE-6412-D8F786490F27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6597611" y="4843386"/>
            <a:ext cx="482587" cy="300115"/>
          </a:xfrm>
        </p:spPr>
        <p:txBody>
          <a:bodyPr/>
          <a:lstStyle/>
          <a:p>
            <a:fld id="{BD193B1F-454F-4470-8937-9D53DC78F323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213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EFE050C-B8F3-CC5B-882E-D8381528C6E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4th Joint GSICS/IVOS Lunar Calibration Workshop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A97717B-40E2-4EEA-80C5-0CA1FAD7E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Expected lunar polarization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4BB204-D4CB-B432-BC73-AC4EECE48E0C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253999" y="868545"/>
            <a:ext cx="3438548" cy="3827733"/>
          </a:xfrm>
        </p:spPr>
        <p:txBody>
          <a:bodyPr/>
          <a:lstStyle/>
          <a:p>
            <a:r>
              <a:rPr lang="en-US" sz="1600" dirty="0"/>
              <a:t>The amount that the Moon is polarized ( </a:t>
            </a:r>
            <a:r>
              <a:rPr lang="en-US" sz="1600" i="1" dirty="0"/>
              <a:t>p</a:t>
            </a:r>
            <a:r>
              <a:rPr lang="en-US" sz="1600" i="1" baseline="-25000" dirty="0"/>
              <a:t>a </a:t>
            </a:r>
            <a:r>
              <a:rPr lang="en-US" sz="1600" dirty="0"/>
              <a:t>)</a:t>
            </a:r>
            <a:r>
              <a:rPr lang="en-US" sz="1600" i="1" dirty="0"/>
              <a:t> </a:t>
            </a:r>
            <a:r>
              <a:rPr lang="en-US" sz="1600" dirty="0"/>
              <a:t>is dependent on lunar phase and observed wavelength. Measurements in the 1960s showed the Moon more polarized in shorter wavelengths and more polarized for waning phases.</a:t>
            </a:r>
          </a:p>
          <a:p>
            <a:r>
              <a:rPr lang="en-US" sz="1600" dirty="0" err="1"/>
              <a:t>Umov</a:t>
            </a:r>
            <a:r>
              <a:rPr lang="en-US" sz="1600" dirty="0"/>
              <a:t> effect has darker surfaces as more polarized and waning phases have more darker Mare.</a:t>
            </a:r>
          </a:p>
          <a:p>
            <a:r>
              <a:rPr lang="en-US" sz="1600" dirty="0"/>
              <a:t>LIME model includes parametric function for polarization out to SWIR (1640 nm), </a:t>
            </a:r>
            <a:r>
              <a:rPr lang="en-US" sz="1600" i="1" dirty="0"/>
              <a:t>p</a:t>
            </a:r>
            <a:r>
              <a:rPr lang="en-US" sz="1600" i="1" baseline="-25000" dirty="0"/>
              <a:t>a  </a:t>
            </a:r>
            <a:r>
              <a:rPr lang="en-US" sz="1600" dirty="0"/>
              <a:t>from -0.01 to 0.06</a:t>
            </a:r>
          </a:p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9B5EF0-756E-4990-9A16-01C6F00A9E43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en-US"/>
              <a:t>Dec 6, 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66DADA-39DA-A1BF-6471-2F30540B9EB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</a:t>
            </a:r>
          </a:p>
          <a:p>
            <a:r>
              <a:rPr lang="en-US"/>
              <a:t>
</a:t>
            </a:r>
            <a:endParaRPr lang="en-US" dirty="0"/>
          </a:p>
        </p:txBody>
      </p:sp>
      <p:pic>
        <p:nvPicPr>
          <p:cNvPr id="9" name="Picture 1" descr="page14image82208096">
            <a:extLst>
              <a:ext uri="{FF2B5EF4-FFF2-40B4-BE49-F238E27FC236}">
                <a16:creationId xmlns:a16="http://schemas.microsoft.com/office/drawing/2014/main" id="{3B50EBF3-8839-C4EF-02AC-C5712312D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333" y="1438640"/>
            <a:ext cx="3571747" cy="206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page14image82212256">
            <a:extLst>
              <a:ext uri="{FF2B5EF4-FFF2-40B4-BE49-F238E27FC236}">
                <a16:creationId xmlns:a16="http://schemas.microsoft.com/office/drawing/2014/main" id="{9C1EB2AA-02C4-B47B-BEC3-EFBE10990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860" y="3598114"/>
            <a:ext cx="423567" cy="384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page14image82206432">
            <a:extLst>
              <a:ext uri="{FF2B5EF4-FFF2-40B4-BE49-F238E27FC236}">
                <a16:creationId xmlns:a16="http://schemas.microsoft.com/office/drawing/2014/main" id="{3F2314AF-0F02-3757-C526-EFBB2F2A1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955" y="3606032"/>
            <a:ext cx="187161" cy="315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page14image82209136">
            <a:extLst>
              <a:ext uri="{FF2B5EF4-FFF2-40B4-BE49-F238E27FC236}">
                <a16:creationId xmlns:a16="http://schemas.microsoft.com/office/drawing/2014/main" id="{38E244E1-5525-AE4A-E311-FE10A8F24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900" y="3598114"/>
            <a:ext cx="354612" cy="325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18F2981-D2FE-52F4-1569-A086546104B8}"/>
              </a:ext>
            </a:extLst>
          </p:cNvPr>
          <p:cNvSpPr txBox="1"/>
          <p:nvPr/>
        </p:nvSpPr>
        <p:spPr>
          <a:xfrm>
            <a:off x="3692546" y="1462471"/>
            <a:ext cx="16369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Bands from 320-600 nm</a:t>
            </a:r>
          </a:p>
          <a:p>
            <a:r>
              <a:rPr lang="en-US" sz="1000" dirty="0"/>
              <a:t>Coyne and </a:t>
            </a:r>
            <a:r>
              <a:rPr lang="en-US" sz="1000" dirty="0" err="1"/>
              <a:t>Pellicori</a:t>
            </a:r>
            <a:r>
              <a:rPr lang="en-US" sz="1000" dirty="0"/>
              <a:t>, 1970</a:t>
            </a:r>
          </a:p>
        </p:txBody>
      </p:sp>
      <p:sp>
        <p:nvSpPr>
          <p:cNvPr id="20" name="Slide Number Placeholder 14">
            <a:extLst>
              <a:ext uri="{FF2B5EF4-FFF2-40B4-BE49-F238E27FC236}">
                <a16:creationId xmlns:a16="http://schemas.microsoft.com/office/drawing/2014/main" id="{40422A5F-AB2E-2DEE-3808-F6DD056F69C6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6597611" y="4843386"/>
            <a:ext cx="482587" cy="300115"/>
          </a:xfrm>
        </p:spPr>
        <p:txBody>
          <a:bodyPr/>
          <a:lstStyle/>
          <a:p>
            <a:fld id="{BD193B1F-454F-4470-8937-9D53DC78F323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82788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EFE050C-B8F3-CC5B-882E-D8381528C6E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4th Joint GSICS/IVOS Lunar Calibration Workshop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A97717B-40E2-4EEA-80C5-0CA1FAD7E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Fitting for polarization amplitude (</a:t>
            </a:r>
            <a:r>
              <a:rPr lang="en-US" i="1" dirty="0"/>
              <a:t>p</a:t>
            </a:r>
            <a:r>
              <a:rPr lang="en-US" i="1" baseline="-25000" dirty="0"/>
              <a:t>a</a:t>
            </a:r>
            <a:r>
              <a:rPr lang="en-US" dirty="0"/>
              <a:t> = DOLP)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9B5EF0-756E-4990-9A16-01C6F00A9E43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en-US"/>
              <a:t>Dec 6, 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66DADA-39DA-A1BF-6471-2F30540B9EB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</a:t>
            </a:r>
          </a:p>
          <a:p>
            <a:r>
              <a:rPr lang="en-US"/>
              <a:t>
</a:t>
            </a:r>
            <a:endParaRPr lang="en-US" dirty="0"/>
          </a:p>
        </p:txBody>
      </p:sp>
      <p:sp>
        <p:nvSpPr>
          <p:cNvPr id="7" name="Slide Number Placeholder 14">
            <a:extLst>
              <a:ext uri="{FF2B5EF4-FFF2-40B4-BE49-F238E27FC236}">
                <a16:creationId xmlns:a16="http://schemas.microsoft.com/office/drawing/2014/main" id="{0B61BAE3-2CA3-5F83-C440-5B5B850C2E4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6597611" y="4843386"/>
            <a:ext cx="482587" cy="300115"/>
          </a:xfrm>
        </p:spPr>
        <p:txBody>
          <a:bodyPr/>
          <a:lstStyle/>
          <a:p>
            <a:fld id="{BD193B1F-454F-4470-8937-9D53DC78F323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43FA3A-9039-ED2C-8F58-2D3164F3C6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1063070"/>
            <a:ext cx="4318000" cy="2590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70CF73F-550B-4C96-BBE6-16BBE84596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1063070"/>
            <a:ext cx="4318000" cy="25908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87D6D81-2082-AD89-3E3E-AF49E1B602A6}"/>
              </a:ext>
            </a:extLst>
          </p:cNvPr>
          <p:cNvSpPr txBox="1"/>
          <p:nvPr/>
        </p:nvSpPr>
        <p:spPr>
          <a:xfrm>
            <a:off x="823303" y="1255811"/>
            <a:ext cx="8034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p</a:t>
            </a:r>
            <a:r>
              <a:rPr lang="en-US" sz="1400" i="1" baseline="-25000" dirty="0"/>
              <a:t>a</a:t>
            </a:r>
            <a:r>
              <a:rPr lang="en-US" sz="1400" i="1" dirty="0"/>
              <a:t> </a:t>
            </a:r>
            <a:r>
              <a:rPr lang="en-US" sz="1400" dirty="0"/>
              <a:t>= 0.1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2A91DF-27D7-1033-B7E1-A2C35128B9D4}"/>
              </a:ext>
            </a:extLst>
          </p:cNvPr>
          <p:cNvSpPr txBox="1"/>
          <p:nvPr/>
        </p:nvSpPr>
        <p:spPr>
          <a:xfrm>
            <a:off x="823303" y="2050693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p</a:t>
            </a:r>
            <a:r>
              <a:rPr lang="en-US" sz="1400" i="1" baseline="-25000" dirty="0"/>
              <a:t>a</a:t>
            </a:r>
            <a:r>
              <a:rPr lang="en-US" sz="1400" i="1" dirty="0"/>
              <a:t> </a:t>
            </a:r>
            <a:r>
              <a:rPr lang="en-US" sz="1400" dirty="0"/>
              <a:t>= 0.05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9B1EBC-E232-1C16-10D4-1495FCDD92E3}"/>
              </a:ext>
            </a:extLst>
          </p:cNvPr>
          <p:cNvSpPr txBox="1"/>
          <p:nvPr/>
        </p:nvSpPr>
        <p:spPr>
          <a:xfrm>
            <a:off x="1017148" y="4140975"/>
            <a:ext cx="7109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Ratio to first pass 9317 ABO</a:t>
            </a:r>
            <a:r>
              <a:rPr lang="en-US" baseline="-25000" dirty="0"/>
              <a:t>2, </a:t>
            </a:r>
            <a:r>
              <a:rPr lang="en-US" dirty="0"/>
              <a:t>WCO</a:t>
            </a:r>
            <a:r>
              <a:rPr lang="en-US" baseline="-25000" dirty="0"/>
              <a:t>2 </a:t>
            </a:r>
            <a:r>
              <a:rPr lang="en-US" dirty="0"/>
              <a:t> Phase -51</a:t>
            </a:r>
            <a:r>
              <a:rPr lang="en-US" baseline="30000" dirty="0"/>
              <a:t>o</a:t>
            </a:r>
            <a:r>
              <a:rPr lang="en-US" dirty="0"/>
              <a:t> (82% illumination)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538D459-87C1-C68C-72BB-5C629C9F8817}"/>
              </a:ext>
            </a:extLst>
          </p:cNvPr>
          <p:cNvSpPr txBox="1"/>
          <p:nvPr/>
        </p:nvSpPr>
        <p:spPr>
          <a:xfrm>
            <a:off x="5141303" y="1363533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p</a:t>
            </a:r>
            <a:r>
              <a:rPr lang="en-US" sz="1400" i="1" baseline="-25000" dirty="0"/>
              <a:t>a</a:t>
            </a:r>
            <a:r>
              <a:rPr lang="en-US" sz="1400" i="1" dirty="0"/>
              <a:t> </a:t>
            </a:r>
            <a:r>
              <a:rPr lang="en-US" sz="1400" dirty="0"/>
              <a:t>= 0.05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0363BB1-7374-DCCB-2104-3CC45AA8B644}"/>
              </a:ext>
            </a:extLst>
          </p:cNvPr>
          <p:cNvSpPr txBox="1"/>
          <p:nvPr/>
        </p:nvSpPr>
        <p:spPr>
          <a:xfrm>
            <a:off x="5141303" y="2331374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p</a:t>
            </a:r>
            <a:r>
              <a:rPr lang="en-US" sz="1400" i="1" baseline="-25000" dirty="0"/>
              <a:t>a</a:t>
            </a:r>
            <a:r>
              <a:rPr lang="en-US" sz="1400" i="1" dirty="0"/>
              <a:t> </a:t>
            </a:r>
            <a:r>
              <a:rPr lang="en-US" sz="1400" dirty="0"/>
              <a:t>= 0.03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1AC3FF-1AF4-82EA-A04D-F350DB57F725}"/>
              </a:ext>
            </a:extLst>
          </p:cNvPr>
          <p:cNvSpPr txBox="1"/>
          <p:nvPr/>
        </p:nvSpPr>
        <p:spPr>
          <a:xfrm>
            <a:off x="495488" y="3585608"/>
            <a:ext cx="155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Fit </a:t>
            </a:r>
            <a:r>
              <a:rPr lang="en-US" i="1" dirty="0"/>
              <a:t>p</a:t>
            </a:r>
            <a:r>
              <a:rPr lang="en-US" i="1" baseline="-25000" dirty="0"/>
              <a:t>a</a:t>
            </a:r>
            <a:r>
              <a:rPr lang="en-US" dirty="0"/>
              <a:t> = 0.082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5B0136-208C-BE48-A606-35F0ED6591B3}"/>
              </a:ext>
            </a:extLst>
          </p:cNvPr>
          <p:cNvSpPr txBox="1"/>
          <p:nvPr/>
        </p:nvSpPr>
        <p:spPr>
          <a:xfrm>
            <a:off x="4813488" y="3577054"/>
            <a:ext cx="155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Fit </a:t>
            </a:r>
            <a:r>
              <a:rPr lang="en-US" i="1" dirty="0"/>
              <a:t>p</a:t>
            </a:r>
            <a:r>
              <a:rPr lang="en-US" i="1" baseline="-25000" dirty="0"/>
              <a:t>a</a:t>
            </a:r>
            <a:r>
              <a:rPr lang="en-US" dirty="0"/>
              <a:t> = 0.049</a:t>
            </a:r>
          </a:p>
        </p:txBody>
      </p:sp>
    </p:spTree>
    <p:extLst>
      <p:ext uri="{BB962C8B-B14F-4D97-AF65-F5344CB8AC3E}">
        <p14:creationId xmlns:p14="http://schemas.microsoft.com/office/powerpoint/2010/main" val="12203390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EFE050C-B8F3-CC5B-882E-D8381528C6E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4th Joint GSICS/IVOS Lunar Calibration Workshop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A97717B-40E2-4EEA-80C5-0CA1FAD7E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Fitting for polarization amplitude (</a:t>
            </a:r>
            <a:r>
              <a:rPr lang="en-US" i="1" dirty="0"/>
              <a:t>p</a:t>
            </a:r>
            <a:r>
              <a:rPr lang="en-US" i="1" baseline="-25000" dirty="0"/>
              <a:t>a</a:t>
            </a:r>
            <a:r>
              <a:rPr lang="en-US" dirty="0"/>
              <a:t> = DOLP)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9B5EF0-756E-4990-9A16-01C6F00A9E43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en-US"/>
              <a:t>Dec 6, 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66DADA-39DA-A1BF-6471-2F30540B9EB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</a:t>
            </a:r>
          </a:p>
          <a:p>
            <a:r>
              <a:rPr lang="en-US"/>
              <a:t>
</a:t>
            </a:r>
            <a:endParaRPr lang="en-US" dirty="0"/>
          </a:p>
        </p:txBody>
      </p:sp>
      <p:sp>
        <p:nvSpPr>
          <p:cNvPr id="7" name="Slide Number Placeholder 14">
            <a:extLst>
              <a:ext uri="{FF2B5EF4-FFF2-40B4-BE49-F238E27FC236}">
                <a16:creationId xmlns:a16="http://schemas.microsoft.com/office/drawing/2014/main" id="{0B61BAE3-2CA3-5F83-C440-5B5B850C2E4E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6597611" y="4843386"/>
            <a:ext cx="482587" cy="300115"/>
          </a:xfrm>
        </p:spPr>
        <p:txBody>
          <a:bodyPr/>
          <a:lstStyle/>
          <a:p>
            <a:fld id="{BD193B1F-454F-4470-8937-9D53DC78F323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9B1EBC-E232-1C16-10D4-1495FCDD92E3}"/>
              </a:ext>
            </a:extLst>
          </p:cNvPr>
          <p:cNvSpPr txBox="1"/>
          <p:nvPr/>
        </p:nvSpPr>
        <p:spPr>
          <a:xfrm>
            <a:off x="1116051" y="3978771"/>
            <a:ext cx="741772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Ratio to first pass 15739 ABO</a:t>
            </a:r>
            <a:r>
              <a:rPr lang="en-US" baseline="-25000" dirty="0"/>
              <a:t>2, </a:t>
            </a:r>
            <a:r>
              <a:rPr lang="en-US" dirty="0"/>
              <a:t>WCO</a:t>
            </a:r>
            <a:r>
              <a:rPr lang="en-US" baseline="-25000" dirty="0"/>
              <a:t>2 </a:t>
            </a:r>
            <a:r>
              <a:rPr lang="en-US" dirty="0"/>
              <a:t> Phase 39</a:t>
            </a:r>
            <a:r>
              <a:rPr lang="en-US" baseline="30000" dirty="0"/>
              <a:t>o </a:t>
            </a:r>
            <a:r>
              <a:rPr lang="en-US" dirty="0"/>
              <a:t>(89% illumination) </a:t>
            </a:r>
          </a:p>
          <a:p>
            <a:r>
              <a:rPr lang="en-US" sz="1400" dirty="0"/>
              <a:t>In most cases, the polarization and twist effect are intermingled, at these angles (~90</a:t>
            </a:r>
            <a:r>
              <a:rPr lang="en-US" sz="1400" baseline="30000" dirty="0"/>
              <a:t>o</a:t>
            </a:r>
            <a:r>
              <a:rPr lang="en-US" sz="1400" dirty="0"/>
              <a:t>) an inflection in the polarization effect can reveal a twist effect.  Further investigation needed.</a:t>
            </a:r>
            <a:endParaRPr lang="en-US" sz="1400" baseline="-25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3ABB42-FB14-FF2A-9455-791B07927B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1063070"/>
            <a:ext cx="4318000" cy="2590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909C75-17A0-D8C2-0421-3621D347B3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063070"/>
            <a:ext cx="4318000" cy="2590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5AE6E1D-8F70-62E8-101F-23EA76A2E567}"/>
              </a:ext>
            </a:extLst>
          </p:cNvPr>
          <p:cNvSpPr txBox="1"/>
          <p:nvPr/>
        </p:nvSpPr>
        <p:spPr>
          <a:xfrm>
            <a:off x="5223424" y="1663592"/>
            <a:ext cx="8034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p</a:t>
            </a:r>
            <a:r>
              <a:rPr lang="en-US" sz="1400" i="1" baseline="-25000" dirty="0"/>
              <a:t>a</a:t>
            </a:r>
            <a:r>
              <a:rPr lang="en-US" sz="1400" i="1" dirty="0"/>
              <a:t> </a:t>
            </a:r>
            <a:r>
              <a:rPr lang="en-US" sz="1400" dirty="0"/>
              <a:t>= 0.1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DF0155-AD1F-19D8-5BB2-C3138BFED688}"/>
              </a:ext>
            </a:extLst>
          </p:cNvPr>
          <p:cNvSpPr txBox="1"/>
          <p:nvPr/>
        </p:nvSpPr>
        <p:spPr>
          <a:xfrm>
            <a:off x="5223424" y="2458676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p</a:t>
            </a:r>
            <a:r>
              <a:rPr lang="en-US" sz="1400" i="1" baseline="-25000" dirty="0"/>
              <a:t>a</a:t>
            </a:r>
            <a:r>
              <a:rPr lang="en-US" sz="1400" i="1" dirty="0"/>
              <a:t> </a:t>
            </a:r>
            <a:r>
              <a:rPr lang="en-US" sz="1400" dirty="0"/>
              <a:t>= 0.05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88A2DE-D1A3-8D1C-C384-34836FD09C5C}"/>
              </a:ext>
            </a:extLst>
          </p:cNvPr>
          <p:cNvSpPr txBox="1"/>
          <p:nvPr/>
        </p:nvSpPr>
        <p:spPr>
          <a:xfrm>
            <a:off x="965199" y="1510843"/>
            <a:ext cx="8034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p</a:t>
            </a:r>
            <a:r>
              <a:rPr lang="en-US" sz="1400" i="1" baseline="-25000" dirty="0"/>
              <a:t>a</a:t>
            </a:r>
            <a:r>
              <a:rPr lang="en-US" sz="1400" i="1" dirty="0"/>
              <a:t> </a:t>
            </a:r>
            <a:r>
              <a:rPr lang="en-US" sz="1400" dirty="0"/>
              <a:t>= 0.2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26BED3-D421-D3BB-EB3B-52A0B0F82F8F}"/>
              </a:ext>
            </a:extLst>
          </p:cNvPr>
          <p:cNvSpPr txBox="1"/>
          <p:nvPr/>
        </p:nvSpPr>
        <p:spPr>
          <a:xfrm>
            <a:off x="965198" y="2358470"/>
            <a:ext cx="8034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p</a:t>
            </a:r>
            <a:r>
              <a:rPr lang="en-US" sz="1400" i="1" baseline="-25000" dirty="0"/>
              <a:t>a</a:t>
            </a:r>
            <a:r>
              <a:rPr lang="en-US" sz="1400" i="1" dirty="0"/>
              <a:t> </a:t>
            </a:r>
            <a:r>
              <a:rPr lang="en-US" sz="1400" dirty="0"/>
              <a:t>= 0.1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3ACBE1-03A5-9E4D-E065-AACD6456801D}"/>
              </a:ext>
            </a:extLst>
          </p:cNvPr>
          <p:cNvSpPr txBox="1"/>
          <p:nvPr/>
        </p:nvSpPr>
        <p:spPr>
          <a:xfrm>
            <a:off x="4824913" y="3605709"/>
            <a:ext cx="155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Fit </a:t>
            </a:r>
            <a:r>
              <a:rPr lang="en-US" i="1" dirty="0"/>
              <a:t>p</a:t>
            </a:r>
            <a:r>
              <a:rPr lang="en-US" i="1" baseline="-25000" dirty="0"/>
              <a:t>a</a:t>
            </a:r>
            <a:r>
              <a:rPr lang="en-US" dirty="0"/>
              <a:t> = 0.065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152530-7724-66AA-96C9-601169DFBF5A}"/>
              </a:ext>
            </a:extLst>
          </p:cNvPr>
          <p:cNvSpPr txBox="1"/>
          <p:nvPr/>
        </p:nvSpPr>
        <p:spPr>
          <a:xfrm>
            <a:off x="506913" y="3586625"/>
            <a:ext cx="155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Fit </a:t>
            </a:r>
            <a:r>
              <a:rPr lang="en-US" i="1" dirty="0"/>
              <a:t>p</a:t>
            </a:r>
            <a:r>
              <a:rPr lang="en-US" i="1" baseline="-25000" dirty="0"/>
              <a:t>a</a:t>
            </a:r>
            <a:r>
              <a:rPr lang="en-US" dirty="0"/>
              <a:t> = 0.155</a:t>
            </a:r>
          </a:p>
        </p:txBody>
      </p:sp>
    </p:spTree>
    <p:extLst>
      <p:ext uri="{BB962C8B-B14F-4D97-AF65-F5344CB8AC3E}">
        <p14:creationId xmlns:p14="http://schemas.microsoft.com/office/powerpoint/2010/main" val="18757851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EFE050C-B8F3-CC5B-882E-D8381528C6E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4th Joint GSICS/IVOS Lunar Calibration Workshop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A97717B-40E2-4EEA-80C5-0CA1FAD7E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Polarization fits, using orbits with 3+ passes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9B5EF0-756E-4990-9A16-01C6F00A9E43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en-US"/>
              <a:t>Dec 6, 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66DADA-39DA-A1BF-6471-2F30540B9EB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</a:t>
            </a:r>
          </a:p>
          <a:p>
            <a:r>
              <a:rPr lang="en-US"/>
              <a:t>
</a:t>
            </a:r>
            <a:endParaRPr lang="en-US" dirty="0"/>
          </a:p>
        </p:txBody>
      </p:sp>
      <p:sp>
        <p:nvSpPr>
          <p:cNvPr id="8" name="Slide Number Placeholder 14">
            <a:extLst>
              <a:ext uri="{FF2B5EF4-FFF2-40B4-BE49-F238E27FC236}">
                <a16:creationId xmlns:a16="http://schemas.microsoft.com/office/drawing/2014/main" id="{349F5262-F80A-B187-AC5F-D5E1C3BF3D64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6597611" y="4843386"/>
            <a:ext cx="482587" cy="300115"/>
          </a:xfrm>
        </p:spPr>
        <p:txBody>
          <a:bodyPr/>
          <a:lstStyle/>
          <a:p>
            <a:fld id="{BD193B1F-454F-4470-8937-9D53DC78F323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EFD4FA-8ED4-6226-32D6-7CF77CE3A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999" y="772958"/>
            <a:ext cx="3429000" cy="2057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7A842EF-A0D1-7BB9-CF2D-0D1D0EF667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1000" y="762000"/>
            <a:ext cx="3429000" cy="2057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CB27F19-AB66-2845-0A92-F6E0AF9652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500" y="2728777"/>
            <a:ext cx="34290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2232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EFE050C-B8F3-CC5B-882E-D8381528C6E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4th Joint GSICS/IVOS Lunar Calibration Workshop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A97717B-40E2-4EEA-80C5-0CA1FAD7E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OCO-3 Lunar Calibration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4BB204-D4CB-B432-BC73-AC4EECE48E0C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253999" y="857388"/>
            <a:ext cx="5244510" cy="3827733"/>
          </a:xfrm>
        </p:spPr>
        <p:txBody>
          <a:bodyPr/>
          <a:lstStyle/>
          <a:p>
            <a:r>
              <a:rPr lang="en-US" sz="1600" kern="0" dirty="0"/>
              <a:t>OCO-3 has been observing the Moon from the International Space Station several times per year since 3/2020 and with the instrument since 9/2020</a:t>
            </a:r>
          </a:p>
          <a:p>
            <a:r>
              <a:rPr lang="en-US" sz="1600" kern="0" dirty="0"/>
              <a:t>Lunar calibration augments other calibration activities</a:t>
            </a:r>
          </a:p>
          <a:p>
            <a:pPr lvl="1"/>
            <a:r>
              <a:rPr lang="en-US" sz="1400" kern="0" dirty="0"/>
              <a:t>Radiometric trending</a:t>
            </a:r>
          </a:p>
          <a:p>
            <a:pPr lvl="2"/>
            <a:r>
              <a:rPr lang="en-US" sz="1200" kern="0" dirty="0"/>
              <a:t>Long term radiometric degradation has been derived from Lamp 1, which is aging</a:t>
            </a:r>
          </a:p>
          <a:p>
            <a:pPr lvl="2"/>
            <a:r>
              <a:rPr lang="en-US" sz="1200" kern="0" dirty="0"/>
              <a:t>Confirm radiance scale after return from storage</a:t>
            </a:r>
          </a:p>
          <a:p>
            <a:pPr lvl="1"/>
            <a:r>
              <a:rPr lang="en-US" sz="1400" kern="0" dirty="0"/>
              <a:t>Attempt absolute calibration</a:t>
            </a:r>
          </a:p>
          <a:p>
            <a:pPr lvl="2"/>
            <a:r>
              <a:rPr lang="en-US" sz="1200" kern="0" dirty="0"/>
              <a:t>Compare integrated calibrated signal (L1b) to Lunar Irradiance models</a:t>
            </a:r>
          </a:p>
          <a:p>
            <a:pPr lvl="1"/>
            <a:r>
              <a:rPr lang="en-US" sz="1400" kern="0" dirty="0"/>
              <a:t>Spectral comparisons</a:t>
            </a:r>
          </a:p>
          <a:p>
            <a:pPr lvl="2"/>
            <a:r>
              <a:rPr lang="en-US" sz="1200" kern="0" dirty="0"/>
              <a:t>vs time (e.g. before/after DECON), band and OCO-2</a:t>
            </a:r>
            <a:endParaRPr lang="en-US" sz="1400" kern="0" dirty="0"/>
          </a:p>
          <a:p>
            <a:pPr lvl="1"/>
            <a:r>
              <a:rPr lang="en-US" sz="1400" kern="0" dirty="0"/>
              <a:t>Confirm PMA geometric calibration</a:t>
            </a:r>
          </a:p>
          <a:p>
            <a:pPr lvl="2"/>
            <a:r>
              <a:rPr lang="en-US" sz="1200" kern="0" dirty="0"/>
              <a:t>Internal Context Camera to instrument transformation</a:t>
            </a:r>
          </a:p>
          <a:p>
            <a:pPr lvl="2"/>
            <a:r>
              <a:rPr lang="en-US" sz="1200" kern="0" dirty="0"/>
              <a:t>Lunar target is a good for instrument and ICC detection</a:t>
            </a:r>
          </a:p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9B5EF0-756E-4990-9A16-01C6F00A9E43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en-US"/>
              <a:t>Dec 6, 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66DADA-39DA-A1BF-6471-2F30540B9EB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</a:t>
            </a:r>
          </a:p>
          <a:p>
            <a:r>
              <a:rPr lang="en-US"/>
              <a:t>
</a:t>
            </a:r>
            <a:endParaRPr lang="en-US" dirty="0"/>
          </a:p>
        </p:txBody>
      </p:sp>
      <p:sp>
        <p:nvSpPr>
          <p:cNvPr id="14" name="Slide Number Placeholder 14">
            <a:extLst>
              <a:ext uri="{FF2B5EF4-FFF2-40B4-BE49-F238E27FC236}">
                <a16:creationId xmlns:a16="http://schemas.microsoft.com/office/drawing/2014/main" id="{BCBD22C5-7619-8DEC-BA0A-FD154BEDD6EA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6597611" y="4849173"/>
            <a:ext cx="482587" cy="300115"/>
          </a:xfrm>
        </p:spPr>
        <p:txBody>
          <a:bodyPr/>
          <a:lstStyle/>
          <a:p>
            <a:fld id="{BD193B1F-454F-4470-8937-9D53DC78F323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088952E-D78F-4E6C-7CF1-DCA8EC0939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237" y="338059"/>
            <a:ext cx="2680843" cy="267843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D48B90A-4EFF-E12B-F332-F2228E953FAB}"/>
              </a:ext>
            </a:extLst>
          </p:cNvPr>
          <p:cNvSpPr txBox="1"/>
          <p:nvPr/>
        </p:nvSpPr>
        <p:spPr>
          <a:xfrm>
            <a:off x="8111560" y="348219"/>
            <a:ext cx="710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ECC image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D30E892-8E79-E1B0-37D7-E03D0DF02E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440" y="2940141"/>
            <a:ext cx="3215640" cy="174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7306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6855AD1-04A5-45D7-D2AF-8678692E98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Compare to ROLO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A5FFC6-247E-B535-AD5C-62B93D135D9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Dec 6, 2023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474AF0-8BBD-F15F-E6BC-EAA56FAAD54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</a:t>
            </a:r>
          </a:p>
          <a:p>
            <a:r>
              <a:rPr lang="en-US"/>
              <a:t>
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2024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EFE050C-B8F3-CC5B-882E-D8381528C6E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4th Joint GSICS/IVOS Lunar Calibration Workshop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A97717B-40E2-4EEA-80C5-0CA1FAD7E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ROLO algorithm for OCO-3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4BB204-D4CB-B432-BC73-AC4EECE48E0C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253999" y="868545"/>
            <a:ext cx="8514080" cy="382773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ROLO 2005 formula implemented in IDL using </a:t>
            </a:r>
            <a:r>
              <a:rPr lang="en-US" sz="1600" dirty="0" err="1"/>
              <a:t>cspice</a:t>
            </a:r>
            <a:r>
              <a:rPr lang="en-US" sz="1600" dirty="0"/>
              <a:t> for geometry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/>
              <a:t> </a:t>
            </a:r>
            <a:r>
              <a:rPr lang="en-US" sz="1400" dirty="0" err="1"/>
              <a:t>Rolo</a:t>
            </a:r>
            <a:r>
              <a:rPr lang="en-US" sz="1400" dirty="0"/>
              <a:t> has coefficients for 32 bands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400" dirty="0"/>
              <a:t>OCO-3 closest bands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1200" dirty="0"/>
              <a:t>763.7 and 774.8 nm for ABO</a:t>
            </a:r>
            <a:r>
              <a:rPr lang="en-US" sz="1200" baseline="-25000" dirty="0"/>
              <a:t>2</a:t>
            </a:r>
            <a:r>
              <a:rPr lang="en-US" sz="1200" dirty="0"/>
              <a:t> (765)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1200" dirty="0"/>
              <a:t>1538.7 and1633.6 nm for WCO</a:t>
            </a:r>
            <a:r>
              <a:rPr lang="en-US" sz="1200" baseline="-25000" dirty="0"/>
              <a:t>2</a:t>
            </a:r>
            <a:r>
              <a:rPr lang="en-US" sz="1200" dirty="0"/>
              <a:t> (1608)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1200" dirty="0"/>
              <a:t>1981.5 and 2126.3 nm for SCO</a:t>
            </a:r>
            <a:r>
              <a:rPr lang="en-US" sz="1200" baseline="-25000" dirty="0"/>
              <a:t>2</a:t>
            </a:r>
            <a:r>
              <a:rPr lang="en-US" sz="1200" dirty="0"/>
              <a:t> (2064)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400" dirty="0"/>
              <a:t>Interpolate between two nearest ROLO bands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/>
              <a:t>ROLO uses Solar spectrum from </a:t>
            </a:r>
            <a:r>
              <a:rPr lang="en-US" sz="1400" dirty="0" err="1"/>
              <a:t>Wehrli</a:t>
            </a:r>
            <a:r>
              <a:rPr lang="en-US" sz="1400" dirty="0"/>
              <a:t>, C., July 1985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200" dirty="0"/>
              <a:t>Quantized at 2nm for ABO</a:t>
            </a:r>
            <a:r>
              <a:rPr lang="en-US" sz="1200" baseline="-25000" dirty="0"/>
              <a:t>2 </a:t>
            </a:r>
            <a:r>
              <a:rPr lang="en-US" sz="1200" dirty="0"/>
              <a:t>and 5nm for WCO</a:t>
            </a:r>
            <a:r>
              <a:rPr lang="en-US" sz="1200" baseline="-25000" dirty="0"/>
              <a:t>2</a:t>
            </a:r>
            <a:r>
              <a:rPr lang="en-US" sz="1200" dirty="0"/>
              <a:t> and SCO</a:t>
            </a:r>
            <a:r>
              <a:rPr lang="en-US" sz="1200" baseline="-25000" dirty="0"/>
              <a:t>2</a:t>
            </a:r>
            <a:r>
              <a:rPr lang="en-US" sz="1200" dirty="0"/>
              <a:t>, not very good for high resolution OCO-3</a:t>
            </a:r>
            <a:endParaRPr lang="en-US" sz="1200" baseline="-25000" dirty="0"/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200" dirty="0"/>
              <a:t>Given in W/m</a:t>
            </a:r>
            <a:r>
              <a:rPr lang="en-US" sz="1200" baseline="30000" dirty="0"/>
              <a:t>2</a:t>
            </a:r>
            <a:r>
              <a:rPr lang="en-US" sz="1200" dirty="0"/>
              <a:t>/nm.  For OCO-3 L1b comparison, need to convert to photons/sec/m</a:t>
            </a:r>
            <a:r>
              <a:rPr lang="en-US" sz="1200" baseline="30000" dirty="0"/>
              <a:t>2</a:t>
            </a:r>
            <a:r>
              <a:rPr lang="en-US" sz="1200" dirty="0"/>
              <a:t>/um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/>
              <a:t>ROLO valid for phase angles ~1.5 degrees to 97 degrees (= 44% illumination)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200" dirty="0"/>
              <a:t>6 out of 12 observations apply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400" dirty="0"/>
              <a:t>Does not consider polarization</a:t>
            </a:r>
          </a:p>
          <a:p>
            <a:endParaRPr lang="en-US" kern="0" dirty="0"/>
          </a:p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9B5EF0-756E-4990-9A16-01C6F00A9E43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en-US" dirty="0"/>
              <a:t>Dec 6, 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66DADA-39DA-A1BF-6471-2F30540B9EB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/>
              <a:t>This document has been reviewed and determined not to contain export controlled technical data.</a:t>
            </a:r>
          </a:p>
          <a:p>
            <a:r>
              <a:rPr lang="en-US" dirty="0"/>
              <a:t>
</a:t>
            </a:r>
          </a:p>
        </p:txBody>
      </p:sp>
      <p:sp>
        <p:nvSpPr>
          <p:cNvPr id="8" name="Slide Number Placeholder 14">
            <a:extLst>
              <a:ext uri="{FF2B5EF4-FFF2-40B4-BE49-F238E27FC236}">
                <a16:creationId xmlns:a16="http://schemas.microsoft.com/office/drawing/2014/main" id="{349F5262-F80A-B187-AC5F-D5E1C3BF3D64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6597611" y="4843386"/>
            <a:ext cx="482587" cy="300115"/>
          </a:xfrm>
        </p:spPr>
        <p:txBody>
          <a:bodyPr/>
          <a:lstStyle/>
          <a:p>
            <a:fld id="{BD193B1F-454F-4470-8937-9D53DC78F323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1252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EFE050C-B8F3-CC5B-882E-D8381528C6E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4th Joint GSICS/IVOS Lunar Calibration Workshop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A97717B-40E2-4EEA-80C5-0CA1FAD7E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Irradiance ratio vs ROLO algorithm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9B5EF0-756E-4990-9A16-01C6F00A9E43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en-US" dirty="0"/>
              <a:t>Dec 6, 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66DADA-39DA-A1BF-6471-2F30540B9EB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/>
              <a:t>This document has been reviewed and determined not to contain export controlled technical data.</a:t>
            </a:r>
          </a:p>
          <a:p>
            <a:r>
              <a:rPr lang="en-US" dirty="0"/>
              <a:t>
</a:t>
            </a:r>
          </a:p>
        </p:txBody>
      </p:sp>
      <p:sp>
        <p:nvSpPr>
          <p:cNvPr id="8" name="Slide Number Placeholder 14">
            <a:extLst>
              <a:ext uri="{FF2B5EF4-FFF2-40B4-BE49-F238E27FC236}">
                <a16:creationId xmlns:a16="http://schemas.microsoft.com/office/drawing/2014/main" id="{349F5262-F80A-B187-AC5F-D5E1C3BF3D64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6597611" y="4843386"/>
            <a:ext cx="482587" cy="300115"/>
          </a:xfrm>
        </p:spPr>
        <p:txBody>
          <a:bodyPr/>
          <a:lstStyle/>
          <a:p>
            <a:fld id="{BD193B1F-454F-4470-8937-9D53DC78F323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07FE11-A528-F6E6-35B0-7E78C43E8CDD}"/>
              </a:ext>
            </a:extLst>
          </p:cNvPr>
          <p:cNvSpPr txBox="1"/>
          <p:nvPr/>
        </p:nvSpPr>
        <p:spPr>
          <a:xfrm>
            <a:off x="350636" y="2974063"/>
            <a:ext cx="25068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Ratios hover around 70% for all bands.  But this isn’t real due to vicarious calibration and near simultaneous nadir</a:t>
            </a:r>
          </a:p>
          <a:p>
            <a:r>
              <a:rPr lang="en-US" sz="1600" dirty="0"/>
              <a:t>OCO-2 overpasses.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254682-95BC-C375-B9A6-EA87BF295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999" y="725619"/>
            <a:ext cx="3302000" cy="1981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84F933D-65AD-85D0-C374-72AFD8B882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0254" y="705710"/>
            <a:ext cx="3429000" cy="2057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47EECAA-6602-60D1-C7E1-3423F24158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500" y="2688828"/>
            <a:ext cx="34290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6369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EFE050C-B8F3-CC5B-882E-D8381528C6E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4th Joint GSICS/IVOS Lunar Calibration Workshop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A97717B-40E2-4EEA-80C5-0CA1FAD7E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4BB204-D4CB-B432-BC73-AC4EECE48E0C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253999" y="868545"/>
            <a:ext cx="8514080" cy="382773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OCO-3 Lunar Calibration has many challenges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Limited dataset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Geometric uncertainties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Measurement peculiarities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Competing effects of coordinate system twist and polarization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400" dirty="0"/>
              <a:t>Irradiance Band ratios can eliminate geometric affects and just show polarization effect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Need a good Lunar Irradiance model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400" dirty="0"/>
              <a:t>Handles polarization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400" dirty="0"/>
              <a:t>Well covered at SWIR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1400" dirty="0"/>
              <a:t>High resolution Solar Irradiance spectra (TSIS)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9B5EF0-756E-4990-9A16-01C6F00A9E43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en-US" dirty="0"/>
              <a:t>Dec 6, 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66DADA-39DA-A1BF-6471-2F30540B9EB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/>
              <a:t>This document has been reviewed and determined not to contain export controlled technical data.</a:t>
            </a:r>
          </a:p>
          <a:p>
            <a:r>
              <a:rPr lang="en-US" dirty="0"/>
              <a:t>
</a:t>
            </a:r>
          </a:p>
        </p:txBody>
      </p:sp>
      <p:sp>
        <p:nvSpPr>
          <p:cNvPr id="8" name="Slide Number Placeholder 14">
            <a:extLst>
              <a:ext uri="{FF2B5EF4-FFF2-40B4-BE49-F238E27FC236}">
                <a16:creationId xmlns:a16="http://schemas.microsoft.com/office/drawing/2014/main" id="{349F5262-F80A-B187-AC5F-D5E1C3BF3D64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6597611" y="4843386"/>
            <a:ext cx="482587" cy="300115"/>
          </a:xfrm>
        </p:spPr>
        <p:txBody>
          <a:bodyPr/>
          <a:lstStyle/>
          <a:p>
            <a:fld id="{BD193B1F-454F-4470-8937-9D53DC78F323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6907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 6, 2023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</a:t>
            </a:r>
          </a:p>
          <a:p>
            <a:r>
              <a:rPr lang="en-US"/>
              <a:t>
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9288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6855AD1-04A5-45D7-D2AF-8678692E98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Dataset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A5FFC6-247E-B535-AD5C-62B93D135D9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Dec 6, 2023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474AF0-8BBD-F15F-E6BC-EAA56FAAD54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</a:t>
            </a:r>
          </a:p>
          <a:p>
            <a:r>
              <a:rPr lang="en-US"/>
              <a:t>
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9340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EFE050C-B8F3-CC5B-882E-D8381528C6E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4th Joint GSICS/IVOS Lunar Calibration Workshop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A97717B-40E2-4EEA-80C5-0CA1FAD7E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OCO-3 Lunar Acquisition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4BB204-D4CB-B432-BC73-AC4EECE48E0C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253999" y="868545"/>
            <a:ext cx="5157756" cy="3827733"/>
          </a:xfrm>
        </p:spPr>
        <p:txBody>
          <a:bodyPr/>
          <a:lstStyle/>
          <a:p>
            <a:r>
              <a:rPr lang="en-US" sz="1600" dirty="0"/>
              <a:t>Direct PMA in front of Moon path</a:t>
            </a:r>
          </a:p>
          <a:p>
            <a:r>
              <a:rPr lang="en-US" sz="1600" dirty="0"/>
              <a:t>Moon will pass over the slit due to ISS orbital motion</a:t>
            </a:r>
          </a:p>
          <a:p>
            <a:pPr lvl="1"/>
            <a:r>
              <a:rPr lang="en-US" sz="1400" dirty="0"/>
              <a:t>Sometimes pass is truncated</a:t>
            </a:r>
          </a:p>
          <a:p>
            <a:r>
              <a:rPr lang="en-US" sz="1600" dirty="0"/>
              <a:t>Slew in front of Moon again</a:t>
            </a:r>
          </a:p>
          <a:p>
            <a:r>
              <a:rPr lang="en-US" sz="1600" dirty="0"/>
              <a:t>Repeat X times while Moon is visible in FOR</a:t>
            </a:r>
          </a:p>
          <a:p>
            <a:pPr lvl="1"/>
            <a:r>
              <a:rPr lang="en-US" sz="1400" dirty="0"/>
              <a:t>Usually 2 to 8 passes per orbit</a:t>
            </a:r>
          </a:p>
          <a:p>
            <a:r>
              <a:rPr lang="en-US" sz="1600" dirty="0"/>
              <a:t>Slit crossing angle varies by pass, curved path</a:t>
            </a:r>
          </a:p>
          <a:p>
            <a:pPr lvl="1"/>
            <a:r>
              <a:rPr lang="en-US" sz="1400" dirty="0"/>
              <a:t>Low angle of attack can result in Moon off the detector or not fully sampled</a:t>
            </a:r>
          </a:p>
          <a:p>
            <a:endParaRPr lang="en-US" kern="0" dirty="0"/>
          </a:p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9B5EF0-756E-4990-9A16-01C6F00A9E43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en-US"/>
              <a:t>Dec 6, 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66DADA-39DA-A1BF-6471-2F30540B9EB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</a:t>
            </a:r>
          </a:p>
          <a:p>
            <a:r>
              <a:rPr lang="en-US"/>
              <a:t>
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F3C1F7-69D7-D9ED-E7AE-9C810FC909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1755" y="762000"/>
            <a:ext cx="3481959" cy="34819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090AF7-04C2-3981-CFF7-0DC1EBA62999}"/>
              </a:ext>
            </a:extLst>
          </p:cNvPr>
          <p:cNvSpPr txBox="1"/>
          <p:nvPr/>
        </p:nvSpPr>
        <p:spPr>
          <a:xfrm>
            <a:off x="6133104" y="4274786"/>
            <a:ext cx="21771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                        Y (h) </a:t>
            </a:r>
            <a:r>
              <a:rPr lang="en-US" sz="1000" dirty="0">
                <a:sym typeface="Wingdings" pitchFamily="2" charset="2"/>
              </a:rPr>
              <a:t></a:t>
            </a:r>
            <a:endParaRPr lang="en-US" sz="1000" dirty="0"/>
          </a:p>
          <a:p>
            <a:r>
              <a:rPr lang="en-US" sz="1000" dirty="0"/>
              <a:t>Focal plane image of moon with slit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4DFB0B2-631C-9634-F5E8-76596B6DE2D3}"/>
              </a:ext>
            </a:extLst>
          </p:cNvPr>
          <p:cNvSpPr/>
          <p:nvPr/>
        </p:nvSpPr>
        <p:spPr>
          <a:xfrm rot="16200000">
            <a:off x="4858101" y="2310321"/>
            <a:ext cx="6799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  <a:r>
              <a:rPr lang="en-US" sz="1000" dirty="0"/>
              <a:t>Z (v) </a:t>
            </a:r>
            <a:r>
              <a:rPr lang="en-US" sz="1000" dirty="0">
                <a:sym typeface="Wingdings" pitchFamily="2" charset="2"/>
              </a:rPr>
              <a:t></a:t>
            </a:r>
            <a:endParaRPr lang="en-US" sz="1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A91F475-830D-F4BA-0E75-38B65C5A3E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346"/>
          <a:stretch/>
        </p:blipFill>
        <p:spPr>
          <a:xfrm>
            <a:off x="1042177" y="3290649"/>
            <a:ext cx="3581400" cy="1438650"/>
          </a:xfrm>
          <a:prstGeom prst="rect">
            <a:avLst/>
          </a:prstGeom>
        </p:spPr>
      </p:pic>
      <p:sp>
        <p:nvSpPr>
          <p:cNvPr id="11" name="Slide Number Placeholder 14">
            <a:extLst>
              <a:ext uri="{FF2B5EF4-FFF2-40B4-BE49-F238E27FC236}">
                <a16:creationId xmlns:a16="http://schemas.microsoft.com/office/drawing/2014/main" id="{37F6FF6C-037B-00EB-E14F-595E95129B22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6597611" y="4843386"/>
            <a:ext cx="482587" cy="300115"/>
          </a:xfrm>
        </p:spPr>
        <p:txBody>
          <a:bodyPr/>
          <a:lstStyle/>
          <a:p>
            <a:fld id="{BD193B1F-454F-4470-8937-9D53DC78F323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899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EFE050C-B8F3-CC5B-882E-D8381528C6E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4th Joint GSICS/IVOS Lunar Calibration Workshop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A97717B-40E2-4EEA-80C5-0CA1FAD7E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OCO-3 Lunar dataset opportunities compared to OCO-2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4BB204-D4CB-B432-BC73-AC4EECE48E0C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253999" y="868545"/>
            <a:ext cx="8514080" cy="3827733"/>
          </a:xfrm>
        </p:spPr>
        <p:txBody>
          <a:bodyPr/>
          <a:lstStyle/>
          <a:p>
            <a:r>
              <a:rPr lang="en-US" sz="1600" dirty="0"/>
              <a:t>Opportunities more restricted than OCO-2</a:t>
            </a:r>
          </a:p>
          <a:p>
            <a:pPr lvl="1"/>
            <a:r>
              <a:rPr lang="en-US" sz="1400" dirty="0"/>
              <a:t>Limited to a small “Field of Regard” (FOR) of 40 x 12 degrees, recent changes at the station reduces this area</a:t>
            </a:r>
          </a:p>
          <a:p>
            <a:pPr lvl="1"/>
            <a:r>
              <a:rPr lang="en-US" sz="1400" dirty="0"/>
              <a:t>Opportunities depend on fortuitous Solar and Lunar geometry</a:t>
            </a:r>
          </a:p>
          <a:p>
            <a:pPr lvl="1"/>
            <a:r>
              <a:rPr lang="en-US" sz="1400" dirty="0"/>
              <a:t>Typically 4 to 9 orbits, spread over up to 4 days (45 orbits)</a:t>
            </a:r>
          </a:p>
          <a:p>
            <a:pPr lvl="1"/>
            <a:r>
              <a:rPr lang="en-US" sz="1400" dirty="0"/>
              <a:t>Need to avoid hazards</a:t>
            </a:r>
          </a:p>
          <a:p>
            <a:pPr lvl="2"/>
            <a:r>
              <a:rPr lang="en-US" sz="1400" dirty="0"/>
              <a:t>Solar panels, radiator glints</a:t>
            </a:r>
          </a:p>
          <a:p>
            <a:pPr lvl="1"/>
            <a:r>
              <a:rPr lang="en-US" sz="1400" dirty="0"/>
              <a:t>Some observations scrubbed</a:t>
            </a:r>
          </a:p>
          <a:p>
            <a:pPr lvl="2"/>
            <a:r>
              <a:rPr lang="en-US" sz="1400" dirty="0"/>
              <a:t>Low solar beta angle</a:t>
            </a:r>
          </a:p>
          <a:p>
            <a:pPr lvl="2"/>
            <a:r>
              <a:rPr lang="en-US" sz="1400" dirty="0"/>
              <a:t>Changing station geometry</a:t>
            </a:r>
          </a:p>
          <a:p>
            <a:pPr lvl="2"/>
            <a:r>
              <a:rPr lang="en-US" sz="1400" dirty="0"/>
              <a:t>ISS events, </a:t>
            </a:r>
            <a:r>
              <a:rPr lang="en-US" sz="1400" dirty="0" err="1"/>
              <a:t>reboost</a:t>
            </a:r>
            <a:r>
              <a:rPr lang="en-US" sz="1400" dirty="0"/>
              <a:t>, etc.</a:t>
            </a:r>
          </a:p>
          <a:p>
            <a:pPr lvl="1"/>
            <a:r>
              <a:rPr lang="en-US" sz="1400" dirty="0"/>
              <a:t>Some during Earth eclipse (good)</a:t>
            </a:r>
          </a:p>
          <a:p>
            <a:pPr lvl="1"/>
            <a:r>
              <a:rPr lang="en-US" sz="1400" dirty="0"/>
              <a:t>Some not (not so good)</a:t>
            </a:r>
          </a:p>
          <a:p>
            <a:pPr lvl="1"/>
            <a:r>
              <a:rPr lang="en-US" sz="1400" dirty="0"/>
              <a:t>Limited by testbed resources</a:t>
            </a:r>
          </a:p>
          <a:p>
            <a:pPr lvl="1"/>
            <a:r>
              <a:rPr lang="en-US" sz="1400" dirty="0"/>
              <a:t>12 observations so far</a:t>
            </a:r>
          </a:p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9B5EF0-756E-4990-9A16-01C6F00A9E43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en-US"/>
              <a:t>Dec 6, 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66DADA-39DA-A1BF-6471-2F30540B9EB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</a:t>
            </a:r>
          </a:p>
          <a:p>
            <a:r>
              <a:rPr lang="en-US"/>
              <a:t>
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146B68-20A8-4033-2FB0-9A0632E88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1" y="2415358"/>
            <a:ext cx="5156200" cy="2280920"/>
          </a:xfrm>
          <a:prstGeom prst="rect">
            <a:avLst/>
          </a:prstGeom>
        </p:spPr>
      </p:pic>
      <p:sp>
        <p:nvSpPr>
          <p:cNvPr id="8" name="Slide Number Placeholder 14">
            <a:extLst>
              <a:ext uri="{FF2B5EF4-FFF2-40B4-BE49-F238E27FC236}">
                <a16:creationId xmlns:a16="http://schemas.microsoft.com/office/drawing/2014/main" id="{42403F71-2C0E-9BEE-5560-C21DAB4E5AC5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6597611" y="4860747"/>
            <a:ext cx="482587" cy="300115"/>
          </a:xfrm>
        </p:spPr>
        <p:txBody>
          <a:bodyPr/>
          <a:lstStyle/>
          <a:p>
            <a:fld id="{BD193B1F-454F-4470-8937-9D53DC78F323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6671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EFE050C-B8F3-CC5B-882E-D8381528C6E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4th Joint GSICS/IVOS Lunar Calibration Workshop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A97717B-40E2-4EEA-80C5-0CA1FAD7E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OCO-3 Lunar dataset challenges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4BB204-D4CB-B432-BC73-AC4EECE48E0C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253999" y="868545"/>
            <a:ext cx="8514080" cy="3827733"/>
          </a:xfrm>
        </p:spPr>
        <p:txBody>
          <a:bodyPr/>
          <a:lstStyle/>
          <a:p>
            <a:r>
              <a:rPr lang="en-US" sz="1600" dirty="0"/>
              <a:t>More variation in phase than OCO-2</a:t>
            </a:r>
          </a:p>
          <a:p>
            <a:pPr lvl="1"/>
            <a:r>
              <a:rPr lang="en-US" sz="1400" dirty="0"/>
              <a:t>OCO-2 uses near full and ¾ phase</a:t>
            </a:r>
          </a:p>
          <a:p>
            <a:pPr lvl="1"/>
            <a:r>
              <a:rPr lang="en-US" sz="1400" dirty="0"/>
              <a:t>OCO-3 lunar illumination ranges from 5 to 94 %</a:t>
            </a:r>
          </a:p>
          <a:p>
            <a:pPr lvl="1"/>
            <a:r>
              <a:rPr lang="en-US" sz="1400" dirty="0"/>
              <a:t>OCO-3 abs(phase angle) range 30</a:t>
            </a:r>
            <a:r>
              <a:rPr lang="en-US" sz="1400" baseline="30000" dirty="0"/>
              <a:t>o</a:t>
            </a:r>
            <a:r>
              <a:rPr lang="en-US" sz="1400" dirty="0"/>
              <a:t> to 145</a:t>
            </a:r>
            <a:r>
              <a:rPr lang="en-US" sz="1400" baseline="30000" dirty="0"/>
              <a:t>o</a:t>
            </a:r>
            <a:r>
              <a:rPr lang="en-US" sz="1400" dirty="0"/>
              <a:t> </a:t>
            </a:r>
          </a:p>
          <a:p>
            <a:pPr lvl="1"/>
            <a:r>
              <a:rPr lang="en-US" sz="1400" dirty="0"/>
              <a:t>Waxing and Waning</a:t>
            </a:r>
          </a:p>
          <a:p>
            <a:pPr lvl="1"/>
            <a:r>
              <a:rPr lang="en-US" sz="1400" dirty="0"/>
              <a:t>About half are less illumination than covered by Lunar Irradiance models (e.g. ROLO)</a:t>
            </a:r>
          </a:p>
          <a:p>
            <a:r>
              <a:rPr lang="en-US" sz="1600" kern="0" dirty="0"/>
              <a:t>Geometrically uncalibrated region of Pointing Mirror Assembly (PMA) space</a:t>
            </a:r>
          </a:p>
          <a:p>
            <a:pPr lvl="1"/>
            <a:r>
              <a:rPr lang="en-US" sz="1400" kern="0" dirty="0"/>
              <a:t>Original geometric model replaced by Aerospace Corp parametric model for instrument to inertial transformation using Earth pointed data</a:t>
            </a:r>
          </a:p>
          <a:p>
            <a:r>
              <a:rPr lang="en-US" sz="1600" kern="0" dirty="0"/>
              <a:t>Variation in oversampling ratios, but always oversampled</a:t>
            </a:r>
          </a:p>
          <a:p>
            <a:r>
              <a:rPr lang="en-US" sz="1600" kern="0" dirty="0"/>
              <a:t>Polarization effects</a:t>
            </a:r>
          </a:p>
          <a:p>
            <a:r>
              <a:rPr lang="en-US" sz="1600" kern="0" dirty="0"/>
              <a:t>Slit has curvature, Moon crossing angle can be different depending where it occurs</a:t>
            </a:r>
          </a:p>
          <a:p>
            <a:r>
              <a:rPr lang="en-US" sz="1600" kern="0" dirty="0"/>
              <a:t>ICC has been cooperative for simultaneous observations only for Sept 2022 and July 2023 and two images for Oct 2023</a:t>
            </a:r>
          </a:p>
          <a:p>
            <a:endParaRPr lang="en-US" kern="0" dirty="0"/>
          </a:p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9B5EF0-756E-4990-9A16-01C6F00A9E43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en-US"/>
              <a:t>Dec 6, 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66DADA-39DA-A1BF-6471-2F30540B9EB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</a:t>
            </a:r>
          </a:p>
          <a:p>
            <a:r>
              <a:rPr lang="en-US"/>
              <a:t>
</a:t>
            </a:r>
            <a:endParaRPr lang="en-US" dirty="0"/>
          </a:p>
        </p:txBody>
      </p:sp>
      <p:sp>
        <p:nvSpPr>
          <p:cNvPr id="7" name="Slide Number Placeholder 14">
            <a:extLst>
              <a:ext uri="{FF2B5EF4-FFF2-40B4-BE49-F238E27FC236}">
                <a16:creationId xmlns:a16="http://schemas.microsoft.com/office/drawing/2014/main" id="{BCF1D072-0FAB-AE35-A4CA-7FE01FE2B3AA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6597611" y="4849173"/>
            <a:ext cx="482587" cy="300115"/>
          </a:xfrm>
        </p:spPr>
        <p:txBody>
          <a:bodyPr/>
          <a:lstStyle/>
          <a:p>
            <a:fld id="{BD193B1F-454F-4470-8937-9D53DC78F323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7017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E972E19B-DF9B-4520-B181-30E1FC9FF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Lunar observations 2020-2023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21"/>
          </p:nvPr>
        </p:nvSpPr>
        <p:spPr>
          <a:xfrm>
            <a:off x="2546390" y="4843386"/>
            <a:ext cx="4051221" cy="300115"/>
          </a:xfrm>
        </p:spPr>
        <p:txBody>
          <a:bodyPr/>
          <a:lstStyle/>
          <a:p>
            <a:r>
              <a:rPr lang="en-US" b="1" i="0" dirty="0">
                <a:solidFill>
                  <a:srgbClr val="BA0C2F"/>
                </a:solidFill>
                <a:effectLst/>
                <a:latin typeface="Roboto-Light" panose="02000000000000000000" pitchFamily="2" charset="0"/>
              </a:rPr>
              <a:t>This document has been reviewed and determined not to contain export controlled technical data.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5C8B6DFB-0BE8-47B5-8302-F1677638EA1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6597611" y="4843386"/>
            <a:ext cx="482587" cy="300115"/>
          </a:xfrm>
        </p:spPr>
        <p:txBody>
          <a:bodyPr/>
          <a:lstStyle/>
          <a:p>
            <a:fld id="{BD193B1F-454F-4470-8937-9D53DC78F323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0"/>
          </p:nvPr>
        </p:nvSpPr>
        <p:spPr>
          <a:xfrm>
            <a:off x="1485900" y="4843386"/>
            <a:ext cx="1060490" cy="300115"/>
          </a:xfrm>
        </p:spPr>
        <p:txBody>
          <a:bodyPr/>
          <a:lstStyle/>
          <a:p>
            <a:r>
              <a:rPr lang="en-US"/>
              <a:t>Dec 6, 2023</a:t>
            </a:r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C148CC0-9DC9-0546-40AC-ABB3B508ED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4229467"/>
              </p:ext>
            </p:extLst>
          </p:nvPr>
        </p:nvGraphicFramePr>
        <p:xfrm>
          <a:off x="457198" y="1346355"/>
          <a:ext cx="8229603" cy="32355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7233">
                  <a:extLst>
                    <a:ext uri="{9D8B030D-6E8A-4147-A177-3AD203B41FA5}">
                      <a16:colId xmlns:a16="http://schemas.microsoft.com/office/drawing/2014/main" val="4045150011"/>
                    </a:ext>
                  </a:extLst>
                </a:gridCol>
                <a:gridCol w="509186">
                  <a:extLst>
                    <a:ext uri="{9D8B030D-6E8A-4147-A177-3AD203B41FA5}">
                      <a16:colId xmlns:a16="http://schemas.microsoft.com/office/drawing/2014/main" val="1405455451"/>
                    </a:ext>
                  </a:extLst>
                </a:gridCol>
                <a:gridCol w="528992">
                  <a:extLst>
                    <a:ext uri="{9D8B030D-6E8A-4147-A177-3AD203B41FA5}">
                      <a16:colId xmlns:a16="http://schemas.microsoft.com/office/drawing/2014/main" val="1137703544"/>
                    </a:ext>
                  </a:extLst>
                </a:gridCol>
                <a:gridCol w="513877">
                  <a:extLst>
                    <a:ext uri="{9D8B030D-6E8A-4147-A177-3AD203B41FA5}">
                      <a16:colId xmlns:a16="http://schemas.microsoft.com/office/drawing/2014/main" val="730333338"/>
                    </a:ext>
                  </a:extLst>
                </a:gridCol>
                <a:gridCol w="498764">
                  <a:extLst>
                    <a:ext uri="{9D8B030D-6E8A-4147-A177-3AD203B41FA5}">
                      <a16:colId xmlns:a16="http://schemas.microsoft.com/office/drawing/2014/main" val="2345894069"/>
                    </a:ext>
                  </a:extLst>
                </a:gridCol>
                <a:gridCol w="544106">
                  <a:extLst>
                    <a:ext uri="{9D8B030D-6E8A-4147-A177-3AD203B41FA5}">
                      <a16:colId xmlns:a16="http://schemas.microsoft.com/office/drawing/2014/main" val="1878728823"/>
                    </a:ext>
                  </a:extLst>
                </a:gridCol>
                <a:gridCol w="566777">
                  <a:extLst>
                    <a:ext uri="{9D8B030D-6E8A-4147-A177-3AD203B41FA5}">
                      <a16:colId xmlns:a16="http://schemas.microsoft.com/office/drawing/2014/main" val="4041468718"/>
                    </a:ext>
                  </a:extLst>
                </a:gridCol>
                <a:gridCol w="551662">
                  <a:extLst>
                    <a:ext uri="{9D8B030D-6E8A-4147-A177-3AD203B41FA5}">
                      <a16:colId xmlns:a16="http://schemas.microsoft.com/office/drawing/2014/main" val="3862584208"/>
                    </a:ext>
                  </a:extLst>
                </a:gridCol>
                <a:gridCol w="581891">
                  <a:extLst>
                    <a:ext uri="{9D8B030D-6E8A-4147-A177-3AD203B41FA5}">
                      <a16:colId xmlns:a16="http://schemas.microsoft.com/office/drawing/2014/main" val="1832895222"/>
                    </a:ext>
                  </a:extLst>
                </a:gridCol>
                <a:gridCol w="566777">
                  <a:extLst>
                    <a:ext uri="{9D8B030D-6E8A-4147-A177-3AD203B41FA5}">
                      <a16:colId xmlns:a16="http://schemas.microsoft.com/office/drawing/2014/main" val="2646450923"/>
                    </a:ext>
                  </a:extLst>
                </a:gridCol>
                <a:gridCol w="593314">
                  <a:extLst>
                    <a:ext uri="{9D8B030D-6E8A-4147-A177-3AD203B41FA5}">
                      <a16:colId xmlns:a16="http://schemas.microsoft.com/office/drawing/2014/main" val="2885667305"/>
                    </a:ext>
                  </a:extLst>
                </a:gridCol>
                <a:gridCol w="532686">
                  <a:extLst>
                    <a:ext uri="{9D8B030D-6E8A-4147-A177-3AD203B41FA5}">
                      <a16:colId xmlns:a16="http://schemas.microsoft.com/office/drawing/2014/main" val="2278248028"/>
                    </a:ext>
                  </a:extLst>
                </a:gridCol>
                <a:gridCol w="634790">
                  <a:extLst>
                    <a:ext uri="{9D8B030D-6E8A-4147-A177-3AD203B41FA5}">
                      <a16:colId xmlns:a16="http://schemas.microsoft.com/office/drawing/2014/main" val="2213427830"/>
                    </a:ext>
                  </a:extLst>
                </a:gridCol>
                <a:gridCol w="539710">
                  <a:extLst>
                    <a:ext uri="{9D8B030D-6E8A-4147-A177-3AD203B41FA5}">
                      <a16:colId xmlns:a16="http://schemas.microsoft.com/office/drawing/2014/main" val="3135157508"/>
                    </a:ext>
                  </a:extLst>
                </a:gridCol>
                <a:gridCol w="559838">
                  <a:extLst>
                    <a:ext uri="{9D8B030D-6E8A-4147-A177-3AD203B41FA5}">
                      <a16:colId xmlns:a16="http://schemas.microsoft.com/office/drawing/2014/main" val="3977596828"/>
                    </a:ext>
                  </a:extLst>
                </a:gridCol>
              </a:tblGrid>
              <a:tr h="613827">
                <a:tc>
                  <a:txBody>
                    <a:bodyPr/>
                    <a:lstStyle/>
                    <a:p>
                      <a:r>
                        <a:rPr lang="en-US" sz="900" dirty="0"/>
                        <a:t>Date</a:t>
                      </a:r>
                    </a:p>
                  </a:txBody>
                  <a:tcPr marL="72190" marR="72190" marT="36095" marB="36095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Mar</a:t>
                      </a:r>
                    </a:p>
                    <a:p>
                      <a:r>
                        <a:rPr lang="en-US" sz="900" dirty="0"/>
                        <a:t>2,</a:t>
                      </a:r>
                    </a:p>
                    <a:p>
                      <a:r>
                        <a:rPr lang="en-US" sz="900" dirty="0"/>
                        <a:t>2020</a:t>
                      </a:r>
                    </a:p>
                  </a:txBody>
                  <a:tcPr marL="72190" marR="72190" marT="36095" marB="36095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May  19-20, 2020</a:t>
                      </a:r>
                    </a:p>
                  </a:txBody>
                  <a:tcPr marL="72190" marR="72190" marT="36095" marB="36095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Sep </a:t>
                      </a:r>
                    </a:p>
                    <a:p>
                      <a:r>
                        <a:rPr lang="en-US" sz="900" dirty="0"/>
                        <a:t>15, 2020</a:t>
                      </a:r>
                    </a:p>
                  </a:txBody>
                  <a:tcPr marL="72190" marR="72190" marT="36095" marB="36095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Dec    4-6, 2020</a:t>
                      </a:r>
                    </a:p>
                  </a:txBody>
                  <a:tcPr marL="72190" marR="72190" marT="36095" marB="36095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Dec</a:t>
                      </a:r>
                    </a:p>
                    <a:p>
                      <a:r>
                        <a:rPr lang="en-US" sz="900" dirty="0"/>
                        <a:t>24-25, 2020</a:t>
                      </a:r>
                    </a:p>
                  </a:txBody>
                  <a:tcPr marL="72190" marR="72190" marT="36095" marB="36095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Feb</a:t>
                      </a:r>
                    </a:p>
                    <a:p>
                      <a:r>
                        <a:rPr lang="en-US" sz="900" dirty="0"/>
                        <a:t>21-23, 2021</a:t>
                      </a:r>
                    </a:p>
                  </a:txBody>
                  <a:tcPr marL="72190" marR="72190" marT="36095" marB="36095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Apr</a:t>
                      </a:r>
                    </a:p>
                    <a:p>
                      <a:r>
                        <a:rPr lang="en-US" sz="900" dirty="0"/>
                        <a:t>21-23, 2021</a:t>
                      </a:r>
                    </a:p>
                  </a:txBody>
                  <a:tcPr marL="72190" marR="72190" marT="36095" marB="36095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Feb</a:t>
                      </a:r>
                    </a:p>
                    <a:p>
                      <a:r>
                        <a:rPr lang="en-US" sz="900" dirty="0"/>
                        <a:t>12-14,</a:t>
                      </a:r>
                    </a:p>
                    <a:p>
                      <a:r>
                        <a:rPr lang="en-US" sz="900" dirty="0"/>
                        <a:t>2022</a:t>
                      </a:r>
                    </a:p>
                  </a:txBody>
                  <a:tcPr marL="72190" marR="72190" marT="36095" marB="36095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Mar</a:t>
                      </a:r>
                    </a:p>
                    <a:p>
                      <a:r>
                        <a:rPr lang="en-US" sz="900" dirty="0"/>
                        <a:t>6-8,</a:t>
                      </a:r>
                    </a:p>
                    <a:p>
                      <a:r>
                        <a:rPr lang="en-US" sz="900" dirty="0"/>
                        <a:t>2022</a:t>
                      </a:r>
                    </a:p>
                  </a:txBody>
                  <a:tcPr marL="72190" marR="72190" marT="36095" marB="36095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Jul</a:t>
                      </a:r>
                    </a:p>
                    <a:p>
                      <a:r>
                        <a:rPr lang="en-US" sz="900" dirty="0"/>
                        <a:t>22-24,</a:t>
                      </a:r>
                    </a:p>
                    <a:p>
                      <a:r>
                        <a:rPr lang="en-US" sz="900" dirty="0"/>
                        <a:t>2022</a:t>
                      </a:r>
                    </a:p>
                  </a:txBody>
                  <a:tcPr marL="72190" marR="72190" marT="36095" marB="36095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Sep </a:t>
                      </a:r>
                    </a:p>
                    <a:p>
                      <a:r>
                        <a:rPr lang="en-US" sz="900" dirty="0"/>
                        <a:t>19-20,</a:t>
                      </a:r>
                    </a:p>
                    <a:p>
                      <a:r>
                        <a:rPr lang="en-US" sz="900" dirty="0"/>
                        <a:t>2022</a:t>
                      </a:r>
                    </a:p>
                  </a:txBody>
                  <a:tcPr marL="72190" marR="72190" marT="36095" marB="36095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Apr</a:t>
                      </a:r>
                    </a:p>
                    <a:p>
                      <a:r>
                        <a:rPr lang="en-US" sz="900" dirty="0"/>
                        <a:t>25-28, 2023</a:t>
                      </a:r>
                    </a:p>
                  </a:txBody>
                  <a:tcPr marL="72190" marR="72190" marT="36095" marB="36095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Jul </a:t>
                      </a:r>
                    </a:p>
                    <a:p>
                      <a:r>
                        <a:rPr lang="en-US" sz="900" dirty="0"/>
                        <a:t>14,</a:t>
                      </a:r>
                    </a:p>
                    <a:p>
                      <a:r>
                        <a:rPr lang="en-US" sz="900" dirty="0"/>
                        <a:t>2023</a:t>
                      </a:r>
                    </a:p>
                  </a:txBody>
                  <a:tcPr marL="72190" marR="72190" marT="36095" marB="36095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Oct</a:t>
                      </a:r>
                    </a:p>
                    <a:p>
                      <a:r>
                        <a:rPr lang="en-US" sz="900" dirty="0"/>
                        <a:t>3,</a:t>
                      </a:r>
                    </a:p>
                    <a:p>
                      <a:r>
                        <a:rPr lang="en-US" sz="900" dirty="0"/>
                        <a:t>2023</a:t>
                      </a:r>
                    </a:p>
                  </a:txBody>
                  <a:tcPr marL="72190" marR="72190" marT="36095" marB="36095"/>
                </a:tc>
                <a:extLst>
                  <a:ext uri="{0D108BD9-81ED-4DB2-BD59-A6C34878D82A}">
                    <a16:rowId xmlns:a16="http://schemas.microsoft.com/office/drawing/2014/main" val="498405847"/>
                  </a:ext>
                </a:extLst>
              </a:tr>
              <a:tr h="613827"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bg1"/>
                          </a:solidFill>
                        </a:rPr>
                        <a:t>% Illum</a:t>
                      </a:r>
                    </a:p>
                  </a:txBody>
                  <a:tcPr marL="72190" marR="72190" marT="36095" marB="36095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49 -51%</a:t>
                      </a:r>
                    </a:p>
                  </a:txBody>
                  <a:tcPr marL="72190" marR="72190" marT="36095" marB="36095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8.4 - 6.9%</a:t>
                      </a:r>
                    </a:p>
                  </a:txBody>
                  <a:tcPr marL="72190" marR="72190" marT="36095" marB="36095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5.9 - 4.8%</a:t>
                      </a:r>
                    </a:p>
                  </a:txBody>
                  <a:tcPr marL="72190" marR="72190" marT="36095" marB="36095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84 - 69%</a:t>
                      </a:r>
                    </a:p>
                  </a:txBody>
                  <a:tcPr marL="72190" marR="72190" marT="36095" marB="36095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73 - 82%</a:t>
                      </a:r>
                    </a:p>
                  </a:txBody>
                  <a:tcPr marL="72190" marR="72190" marT="36095" marB="36095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68 - 81%</a:t>
                      </a:r>
                    </a:p>
                  </a:txBody>
                  <a:tcPr marL="72190" marR="72190" marT="36095" marB="36095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64 - 78%</a:t>
                      </a:r>
                    </a:p>
                  </a:txBody>
                  <a:tcPr marL="72190" marR="72190" marT="36095" marB="36095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87 -</a:t>
                      </a:r>
                    </a:p>
                    <a:p>
                      <a:r>
                        <a:rPr lang="en-US" sz="900" dirty="0"/>
                        <a:t>94%</a:t>
                      </a:r>
                    </a:p>
                  </a:txBody>
                  <a:tcPr marL="72190" marR="72190" marT="36095" marB="36095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17 -</a:t>
                      </a:r>
                    </a:p>
                    <a:p>
                      <a:r>
                        <a:rPr lang="en-US" sz="900" dirty="0"/>
                        <a:t>30%</a:t>
                      </a:r>
                    </a:p>
                  </a:txBody>
                  <a:tcPr marL="72190" marR="72190" marT="36095" marB="36095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34 -</a:t>
                      </a:r>
                    </a:p>
                    <a:p>
                      <a:r>
                        <a:rPr lang="en-US" sz="900" dirty="0"/>
                        <a:t>16%</a:t>
                      </a:r>
                    </a:p>
                  </a:txBody>
                  <a:tcPr marL="72190" marR="72190" marT="36095" marB="36095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35 -</a:t>
                      </a:r>
                    </a:p>
                    <a:p>
                      <a:r>
                        <a:rPr lang="en-US" sz="900" dirty="0"/>
                        <a:t>30%</a:t>
                      </a:r>
                    </a:p>
                  </a:txBody>
                  <a:tcPr marL="72190" marR="72190" marT="36095" marB="36095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30 - 55%</a:t>
                      </a:r>
                    </a:p>
                  </a:txBody>
                  <a:tcPr marL="72190" marR="72190" marT="36095" marB="36095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11.4 -8.7%</a:t>
                      </a:r>
                    </a:p>
                  </a:txBody>
                  <a:tcPr marL="72190" marR="72190" marT="36095" marB="36095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83 - 79%</a:t>
                      </a:r>
                    </a:p>
                  </a:txBody>
                  <a:tcPr marL="72190" marR="72190" marT="36095" marB="36095"/>
                </a:tc>
                <a:extLst>
                  <a:ext uri="{0D108BD9-81ED-4DB2-BD59-A6C34878D82A}">
                    <a16:rowId xmlns:a16="http://schemas.microsoft.com/office/drawing/2014/main" val="2247559171"/>
                  </a:ext>
                </a:extLst>
              </a:tr>
              <a:tr h="636086"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bg1"/>
                          </a:solidFill>
                        </a:rPr>
                        <a:t>Orbits</a:t>
                      </a:r>
                    </a:p>
                    <a:p>
                      <a:endParaRPr lang="en-US" sz="900" dirty="0"/>
                    </a:p>
                  </a:txBody>
                  <a:tcPr marL="72190" marR="72190" marT="36095" marB="36095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4704 -</a:t>
                      </a:r>
                    </a:p>
                    <a:p>
                      <a:r>
                        <a:rPr lang="en-US" sz="900" dirty="0"/>
                        <a:t>4707 (4)</a:t>
                      </a:r>
                    </a:p>
                  </a:txBody>
                  <a:tcPr marL="72190" marR="72190" marT="36095" marB="36095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5912 -</a:t>
                      </a:r>
                    </a:p>
                    <a:p>
                      <a:r>
                        <a:rPr lang="en-US" sz="900" dirty="0"/>
                        <a:t>5915</a:t>
                      </a:r>
                    </a:p>
                    <a:p>
                      <a:r>
                        <a:rPr lang="en-US" sz="900" dirty="0"/>
                        <a:t>(5)</a:t>
                      </a:r>
                    </a:p>
                  </a:txBody>
                  <a:tcPr marL="72190" marR="72190" marT="36095" marB="36095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7750 -7753 (4)</a:t>
                      </a:r>
                    </a:p>
                  </a:txBody>
                  <a:tcPr marL="72190" marR="72190" marT="36095" marB="36095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8991 -</a:t>
                      </a:r>
                    </a:p>
                    <a:p>
                      <a:r>
                        <a:rPr lang="en-US" sz="900" dirty="0"/>
                        <a:t>9016</a:t>
                      </a:r>
                    </a:p>
                    <a:p>
                      <a:r>
                        <a:rPr lang="en-US" sz="900" dirty="0"/>
                        <a:t>(6)</a:t>
                      </a:r>
                    </a:p>
                  </a:txBody>
                  <a:tcPr marL="72190" marR="72190" marT="36095" marB="36095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9298 -</a:t>
                      </a:r>
                    </a:p>
                    <a:p>
                      <a:r>
                        <a:rPr lang="en-US" sz="900" dirty="0"/>
                        <a:t>9317 </a:t>
                      </a:r>
                    </a:p>
                    <a:p>
                      <a:r>
                        <a:rPr lang="en-US" sz="900" dirty="0"/>
                        <a:t>(6)</a:t>
                      </a:r>
                    </a:p>
                  </a:txBody>
                  <a:tcPr marL="72190" marR="72190" marT="36095" marB="36095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10215 -</a:t>
                      </a:r>
                    </a:p>
                    <a:p>
                      <a:r>
                        <a:rPr lang="en-US" sz="900" dirty="0"/>
                        <a:t>10240</a:t>
                      </a:r>
                    </a:p>
                    <a:p>
                      <a:r>
                        <a:rPr lang="en-US" sz="900" dirty="0"/>
                        <a:t>(9)</a:t>
                      </a:r>
                    </a:p>
                  </a:txBody>
                  <a:tcPr marL="72190" marR="72190" marT="36095" marB="36095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11129 -</a:t>
                      </a:r>
                    </a:p>
                    <a:p>
                      <a:r>
                        <a:rPr lang="en-US" sz="900" dirty="0"/>
                        <a:t>11151 (9)</a:t>
                      </a:r>
                    </a:p>
                  </a:txBody>
                  <a:tcPr marL="72190" marR="72190" marT="36095" marB="36095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15732 -</a:t>
                      </a:r>
                    </a:p>
                    <a:p>
                      <a:r>
                        <a:rPr lang="en-US" sz="900" dirty="0"/>
                        <a:t>15752</a:t>
                      </a:r>
                    </a:p>
                    <a:p>
                      <a:r>
                        <a:rPr lang="en-US" sz="900" dirty="0"/>
                        <a:t>(8)</a:t>
                      </a:r>
                    </a:p>
                  </a:txBody>
                  <a:tcPr marL="72190" marR="72190" marT="36095" marB="36095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16071 -</a:t>
                      </a:r>
                    </a:p>
                    <a:p>
                      <a:r>
                        <a:rPr lang="en-US" sz="900" dirty="0"/>
                        <a:t>16094</a:t>
                      </a:r>
                    </a:p>
                    <a:p>
                      <a:r>
                        <a:rPr lang="en-US" sz="900" dirty="0"/>
                        <a:t>(8)</a:t>
                      </a:r>
                    </a:p>
                  </a:txBody>
                  <a:tcPr marL="72190" marR="72190" marT="36095" marB="36095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18200 -</a:t>
                      </a:r>
                    </a:p>
                    <a:p>
                      <a:r>
                        <a:rPr lang="en-US" sz="900" dirty="0"/>
                        <a:t>18233</a:t>
                      </a:r>
                    </a:p>
                    <a:p>
                      <a:r>
                        <a:rPr lang="en-US" sz="900" dirty="0"/>
                        <a:t>(8)</a:t>
                      </a:r>
                    </a:p>
                  </a:txBody>
                  <a:tcPr marL="72190" marR="72190" marT="36095" marB="36095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19119 -</a:t>
                      </a:r>
                    </a:p>
                    <a:p>
                      <a:r>
                        <a:rPr lang="en-US" sz="900" dirty="0"/>
                        <a:t>19127</a:t>
                      </a:r>
                    </a:p>
                    <a:p>
                      <a:r>
                        <a:rPr lang="en-US" sz="900" dirty="0"/>
                        <a:t>(9)</a:t>
                      </a:r>
                    </a:p>
                  </a:txBody>
                  <a:tcPr marL="72190" marR="72190" marT="36095" marB="36095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22498 -</a:t>
                      </a:r>
                    </a:p>
                    <a:p>
                      <a:r>
                        <a:rPr lang="en-US" sz="900" dirty="0"/>
                        <a:t>22541</a:t>
                      </a:r>
                    </a:p>
                    <a:p>
                      <a:r>
                        <a:rPr lang="en-US" sz="900" dirty="0"/>
                        <a:t>(8)</a:t>
                      </a:r>
                    </a:p>
                  </a:txBody>
                  <a:tcPr marL="72190" marR="72190" marT="36095" marB="36095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22732 -</a:t>
                      </a:r>
                    </a:p>
                    <a:p>
                      <a:r>
                        <a:rPr lang="en-US" sz="900" dirty="0"/>
                        <a:t>22739</a:t>
                      </a:r>
                    </a:p>
                    <a:p>
                      <a:r>
                        <a:rPr lang="en-US" sz="900" dirty="0"/>
                        <a:t>(8)</a:t>
                      </a:r>
                    </a:p>
                  </a:txBody>
                  <a:tcPr marL="72190" marR="72190" marT="36095" marB="36095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24983 -</a:t>
                      </a:r>
                    </a:p>
                    <a:p>
                      <a:r>
                        <a:rPr lang="en-US" sz="900" dirty="0"/>
                        <a:t>24990</a:t>
                      </a:r>
                    </a:p>
                    <a:p>
                      <a:r>
                        <a:rPr lang="en-US" sz="900" dirty="0"/>
                        <a:t>(8)</a:t>
                      </a:r>
                    </a:p>
                  </a:txBody>
                  <a:tcPr marL="72190" marR="72190" marT="36095" marB="36095"/>
                </a:tc>
                <a:extLst>
                  <a:ext uri="{0D108BD9-81ED-4DB2-BD59-A6C34878D82A}">
                    <a16:rowId xmlns:a16="http://schemas.microsoft.com/office/drawing/2014/main" val="3478029296"/>
                  </a:ext>
                </a:extLst>
              </a:tr>
              <a:tr h="613827"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bg1"/>
                          </a:solidFill>
                        </a:rPr>
                        <a:t># Good Pass</a:t>
                      </a:r>
                    </a:p>
                  </a:txBody>
                  <a:tcPr marL="72190" marR="72190" marT="36095" marB="36095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4 out of 14</a:t>
                      </a:r>
                    </a:p>
                  </a:txBody>
                  <a:tcPr marL="72190" marR="72190" marT="36095" marB="36095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10 out of 18</a:t>
                      </a:r>
                    </a:p>
                  </a:txBody>
                  <a:tcPr marL="72190" marR="72190" marT="36095" marB="36095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9 out of 12</a:t>
                      </a:r>
                    </a:p>
                  </a:txBody>
                  <a:tcPr marL="72190" marR="72190" marT="36095" marB="36095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10 out of 30</a:t>
                      </a:r>
                    </a:p>
                  </a:txBody>
                  <a:tcPr marL="72190" marR="72190" marT="36095" marB="36095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27 out of 34</a:t>
                      </a:r>
                    </a:p>
                  </a:txBody>
                  <a:tcPr marL="72190" marR="72190" marT="36095" marB="36095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21 out of 42</a:t>
                      </a:r>
                    </a:p>
                  </a:txBody>
                  <a:tcPr marL="72190" marR="72190" marT="36095" marB="36095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33 out of 39</a:t>
                      </a:r>
                    </a:p>
                  </a:txBody>
                  <a:tcPr marL="72190" marR="72190" marT="36095" marB="36095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24 out of 28</a:t>
                      </a:r>
                    </a:p>
                  </a:txBody>
                  <a:tcPr marL="72190" marR="72190" marT="36095" marB="36095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37 out of 43</a:t>
                      </a:r>
                    </a:p>
                  </a:txBody>
                  <a:tcPr marL="72190" marR="72190" marT="36095" marB="36095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17 out of 22</a:t>
                      </a:r>
                    </a:p>
                  </a:txBody>
                  <a:tcPr marL="72190" marR="72190" marT="36095" marB="36095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18 out of 18</a:t>
                      </a:r>
                    </a:p>
                  </a:txBody>
                  <a:tcPr marL="72190" marR="72190" marT="36095" marB="36095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12 out of 21</a:t>
                      </a:r>
                    </a:p>
                  </a:txBody>
                  <a:tcPr marL="72190" marR="72190" marT="36095" marB="36095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16 out of 16</a:t>
                      </a:r>
                    </a:p>
                  </a:txBody>
                  <a:tcPr marL="72190" marR="72190" marT="36095" marB="36095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20 out of 38</a:t>
                      </a:r>
                    </a:p>
                  </a:txBody>
                  <a:tcPr marL="72190" marR="72190" marT="36095" marB="36095"/>
                </a:tc>
                <a:extLst>
                  <a:ext uri="{0D108BD9-81ED-4DB2-BD59-A6C34878D82A}">
                    <a16:rowId xmlns:a16="http://schemas.microsoft.com/office/drawing/2014/main" val="1934902661"/>
                  </a:ext>
                </a:extLst>
              </a:tr>
              <a:tr h="755158"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chemeClr val="bg1"/>
                          </a:solidFill>
                        </a:rPr>
                        <a:t>Notes</a:t>
                      </a:r>
                    </a:p>
                  </a:txBody>
                  <a:tcPr marL="72190" marR="72190" marT="36095" marB="36095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Trial, ICC only</a:t>
                      </a:r>
                    </a:p>
                  </a:txBody>
                  <a:tcPr marL="72190" marR="72190" marT="36095" marB="36095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Trial, ICC only</a:t>
                      </a:r>
                    </a:p>
                  </a:txBody>
                  <a:tcPr marL="72190" marR="72190" marT="36095" marB="36095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First data</a:t>
                      </a:r>
                    </a:p>
                  </a:txBody>
                  <a:tcPr marL="72190" marR="72190" marT="36095" marB="36095"/>
                </a:tc>
                <a:tc>
                  <a:txBody>
                    <a:bodyPr/>
                    <a:lstStyle/>
                    <a:p>
                      <a:endParaRPr lang="en-US" sz="900"/>
                    </a:p>
                  </a:txBody>
                  <a:tcPr marL="72190" marR="72190" marT="36095" marB="36095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OCO-2</a:t>
                      </a:r>
                    </a:p>
                    <a:p>
                      <a:endParaRPr lang="en-US" sz="900" dirty="0"/>
                    </a:p>
                    <a:p>
                      <a:r>
                        <a:rPr lang="en-US" sz="900" b="1" dirty="0"/>
                        <a:t>Before major </a:t>
                      </a:r>
                      <a:r>
                        <a:rPr lang="en-US" sz="900" b="1" dirty="0" err="1"/>
                        <a:t>Decon</a:t>
                      </a:r>
                      <a:endParaRPr lang="en-US" sz="900" b="1" dirty="0"/>
                    </a:p>
                  </a:txBody>
                  <a:tcPr marL="72190" marR="72190" marT="36095" marB="36095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OCO-2</a:t>
                      </a:r>
                    </a:p>
                    <a:p>
                      <a:endParaRPr lang="en-US" sz="900" dirty="0"/>
                    </a:p>
                    <a:p>
                      <a:r>
                        <a:rPr lang="en-US" sz="900" b="1" dirty="0"/>
                        <a:t>After major </a:t>
                      </a:r>
                      <a:r>
                        <a:rPr lang="en-US" sz="900" b="1" dirty="0" err="1"/>
                        <a:t>Decon</a:t>
                      </a:r>
                      <a:endParaRPr lang="en-US" sz="900" b="1" dirty="0"/>
                    </a:p>
                  </a:txBody>
                  <a:tcPr marL="72190" marR="72190" marT="36095" marB="36095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OCO-2</a:t>
                      </a:r>
                    </a:p>
                    <a:p>
                      <a:endParaRPr lang="en-US" sz="900" dirty="0"/>
                    </a:p>
                    <a:p>
                      <a:r>
                        <a:rPr lang="en-US" sz="900" dirty="0"/>
                        <a:t>SA </a:t>
                      </a:r>
                      <a:r>
                        <a:rPr lang="en-US" sz="900" dirty="0" err="1"/>
                        <a:t>anom</a:t>
                      </a:r>
                      <a:endParaRPr lang="en-US" sz="900" dirty="0"/>
                    </a:p>
                  </a:txBody>
                  <a:tcPr marL="72190" marR="72190" marT="36095" marB="36095"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72190" marR="72190" marT="36095" marB="36095"/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marL="72190" marR="72190" marT="36095" marB="36095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Earth</a:t>
                      </a:r>
                    </a:p>
                    <a:p>
                      <a:r>
                        <a:rPr lang="en-US" sz="900" dirty="0"/>
                        <a:t>Glare</a:t>
                      </a:r>
                    </a:p>
                  </a:txBody>
                  <a:tcPr marL="72190" marR="72190" marT="36095" marB="36095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Earth</a:t>
                      </a:r>
                    </a:p>
                    <a:p>
                      <a:r>
                        <a:rPr lang="en-US" sz="900" dirty="0"/>
                        <a:t>Glare,</a:t>
                      </a:r>
                    </a:p>
                    <a:p>
                      <a:r>
                        <a:rPr lang="en-US" sz="900" dirty="0"/>
                        <a:t>ICC</a:t>
                      </a:r>
                    </a:p>
                  </a:txBody>
                  <a:tcPr marL="72190" marR="72190" marT="36095" marB="36095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OCO-2</a:t>
                      </a:r>
                    </a:p>
                    <a:p>
                      <a:endParaRPr lang="en-US" sz="900" dirty="0"/>
                    </a:p>
                    <a:p>
                      <a:r>
                        <a:rPr lang="en-US" sz="900" dirty="0"/>
                        <a:t>Moon obscured for some</a:t>
                      </a:r>
                    </a:p>
                  </a:txBody>
                  <a:tcPr marL="72190" marR="72190" marT="36095" marB="36095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SA </a:t>
                      </a:r>
                      <a:r>
                        <a:rPr lang="en-US" sz="900" dirty="0" err="1"/>
                        <a:t>anom</a:t>
                      </a:r>
                      <a:r>
                        <a:rPr lang="en-US" sz="900" dirty="0"/>
                        <a:t>, ICC</a:t>
                      </a:r>
                    </a:p>
                  </a:txBody>
                  <a:tcPr marL="72190" marR="72190" marT="36095" marB="36095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2 ICC</a:t>
                      </a:r>
                    </a:p>
                  </a:txBody>
                  <a:tcPr marL="72190" marR="72190" marT="36095" marB="36095"/>
                </a:tc>
                <a:extLst>
                  <a:ext uri="{0D108BD9-81ED-4DB2-BD59-A6C34878D82A}">
                    <a16:rowId xmlns:a16="http://schemas.microsoft.com/office/drawing/2014/main" val="101271269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5464986-0551-1A8B-DD74-C8C3C564086B}"/>
              </a:ext>
            </a:extLst>
          </p:cNvPr>
          <p:cNvSpPr txBox="1"/>
          <p:nvPr/>
        </p:nvSpPr>
        <p:spPr>
          <a:xfrm>
            <a:off x="10331605" y="2032310"/>
            <a:ext cx="0" cy="0"/>
          </a:xfrm>
          <a:prstGeom prst="rect">
            <a:avLst/>
          </a:prstGeom>
        </p:spPr>
        <p:txBody>
          <a:bodyPr vert="horz" wrap="none" lIns="68580" tIns="34290" rIns="68580" bIns="34290" rtlCol="0">
            <a:noAutofit/>
          </a:bodyPr>
          <a:lstStyle/>
          <a:p>
            <a:endParaRPr lang="en-US" sz="135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051B37F-4F9A-6293-CB8B-DCCEFCC65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676" y="868757"/>
            <a:ext cx="370840" cy="3708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65B00EB-ECED-69B7-4B20-A0A4FAF792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2150" y="868757"/>
            <a:ext cx="370840" cy="3708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8A69F3E-3171-1706-EAAF-05580365E0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0624" y="868757"/>
            <a:ext cx="370840" cy="3708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B935B60-C185-438A-9729-89182B246D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9098" y="868757"/>
            <a:ext cx="370840" cy="37084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B57A5DC-0210-CA66-FE17-4913D4728E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07572" y="868757"/>
            <a:ext cx="370840" cy="37084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151AF49-DCF1-D208-49CB-C9EBADB47F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54365" y="868757"/>
            <a:ext cx="370840" cy="37084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0CD6C33-BD09-2FF7-9798-86776E7C2E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01159" y="868757"/>
            <a:ext cx="370840" cy="37084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9F6662E-5727-41A1-A122-99EA98DBDEB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79313" y="873336"/>
            <a:ext cx="370840" cy="37084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477F91B-90A5-387D-A160-35421F8D851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26106" y="873336"/>
            <a:ext cx="370840" cy="37084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8630930-80B5-EA07-E337-7D5B5A70BAD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19964" y="873336"/>
            <a:ext cx="370840" cy="37084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63E4DAB-5856-7A54-30B1-725944A6AF9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87277" y="873336"/>
            <a:ext cx="370840" cy="37084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B663C0F-3AA1-332B-D10C-63E2FC7B63F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62147" y="873336"/>
            <a:ext cx="370840" cy="37084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4899981-3DB2-8240-A430-86BD4F4ED5C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672602" y="864179"/>
            <a:ext cx="370840" cy="37084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ED5A641-13C4-623C-B05F-99AC659BE63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242066" y="864179"/>
            <a:ext cx="370840" cy="370840"/>
          </a:xfrm>
          <a:prstGeom prst="rect">
            <a:avLst/>
          </a:prstGeom>
        </p:spPr>
      </p:pic>
      <p:sp>
        <p:nvSpPr>
          <p:cNvPr id="42" name="Text Placeholder 1">
            <a:extLst>
              <a:ext uri="{FF2B5EF4-FFF2-40B4-BE49-F238E27FC236}">
                <a16:creationId xmlns:a16="http://schemas.microsoft.com/office/drawing/2014/main" id="{4E871DB0-BDED-235E-C2EE-85CBBFC74B1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54000" y="132080"/>
            <a:ext cx="8514080" cy="205979"/>
          </a:xfrm>
        </p:spPr>
        <p:txBody>
          <a:bodyPr/>
          <a:lstStyle/>
          <a:p>
            <a:r>
              <a:rPr lang="en-US" dirty="0"/>
              <a:t>4th Joint GSICS/IVOS Lunar Calibration Workshop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8540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6855AD1-04A5-45D7-D2AF-8678692E98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Data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A5FFC6-247E-B535-AD5C-62B93D135D9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Dec 6, 2023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474AF0-8BBD-F15F-E6BC-EAA56FAAD54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This document has been reviewed and determined not to contain export controlled technical data.</a:t>
            </a:r>
          </a:p>
          <a:p>
            <a:r>
              <a:rPr lang="en-US"/>
              <a:t>
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608181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522&quot;&gt;&lt;object type=&quot;3&quot; unique_id=&quot;10523&quot;&gt;&lt;property id=&quot;20148&quot; value=&quot;5&quot;/&gt;&lt;property id=&quot;20300&quot; value=&quot;Slide 1&quot;/&gt;&lt;property id=&quot;20307&quot; value=&quot;277&quot;/&gt;&lt;/object&gt;&lt;object type=&quot;3&quot; unique_id=&quot;10524&quot;&gt;&lt;property id=&quot;20148&quot; value=&quot;5&quot;/&gt;&lt;property id=&quot;20300&quot; value=&quot;Slide 2&quot;/&gt;&lt;property id=&quot;20307&quot; value=&quot;281&quot;/&gt;&lt;/object&gt;&lt;object type=&quot;3&quot; unique_id=&quot;10525&quot;&gt;&lt;property id=&quot;20148&quot; value=&quot;5&quot;/&gt;&lt;property id=&quot;20300&quot; value=&quot;Slide 3&quot;/&gt;&lt;property id=&quot;20307&quot; value=&quot;280&quot;/&gt;&lt;/object&gt;&lt;object type=&quot;3&quot; unique_id=&quot;10526&quot;&gt;&lt;property id=&quot;20148&quot; value=&quot;5&quot;/&gt;&lt;property id=&quot;20300&quot; value=&quot;Slide 4&quot;/&gt;&lt;property id=&quot;20307&quot; value=&quot;278&quot;/&gt;&lt;/object&gt;&lt;/object&gt;&lt;object type=&quot;8&quot; unique_id=&quot;10532&quot;&gt;&lt;/object&gt;&lt;/object&gt;&lt;/database&gt;"/>
  <p:tag name="MMPROD_NEXTUNIQUEID" val="10010"/>
  <p:tag name="SECTOMILLISECCONVERTED" val="1"/>
</p:tagLst>
</file>

<file path=ppt/theme/theme1.xml><?xml version="1.0" encoding="utf-8"?>
<a:theme xmlns:a="http://schemas.openxmlformats.org/drawingml/2006/main" name="NASAjpl-WhiteTheme-16x9-vA6">
  <a:themeElements>
    <a:clrScheme name="NASA-JPL - Jan 2017">
      <a:dk1>
        <a:sysClr val="windowText" lastClr="000000"/>
      </a:dk1>
      <a:lt1>
        <a:sysClr val="window" lastClr="FFFFFF"/>
      </a:lt1>
      <a:dk2>
        <a:srgbClr val="5D5D60"/>
      </a:dk2>
      <a:lt2>
        <a:srgbClr val="E4E9EF"/>
      </a:lt2>
      <a:accent1>
        <a:srgbClr val="6083AA"/>
      </a:accent1>
      <a:accent2>
        <a:srgbClr val="94A8C2"/>
      </a:accent2>
      <a:accent3>
        <a:srgbClr val="0B3D91"/>
      </a:accent3>
      <a:accent4>
        <a:srgbClr val="E31937"/>
      </a:accent4>
      <a:accent5>
        <a:srgbClr val="F2A900"/>
      </a:accent5>
      <a:accent6>
        <a:srgbClr val="A4B34C"/>
      </a:accent6>
      <a:hlink>
        <a:srgbClr val="0E7EE0"/>
      </a:hlink>
      <a:folHlink>
        <a:srgbClr val="0E7EE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  <a:effectLst/>
      </a:spPr>
      <a:bodyPr rtlCol="0" anchor="ctr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mpd="sng">
          <a:solidFill>
            <a:schemeClr val="bg1">
              <a:lumMod val="65000"/>
            </a:schemeClr>
          </a:solidFill>
          <a:tailEnd type="arrow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NASAjpl-BlackTheme-16x9-vA6">
  <a:themeElements>
    <a:clrScheme name="NASA-JPL - Jan 2017">
      <a:dk1>
        <a:sysClr val="windowText" lastClr="000000"/>
      </a:dk1>
      <a:lt1>
        <a:sysClr val="window" lastClr="FFFFFF"/>
      </a:lt1>
      <a:dk2>
        <a:srgbClr val="5D5D60"/>
      </a:dk2>
      <a:lt2>
        <a:srgbClr val="E4E9EF"/>
      </a:lt2>
      <a:accent1>
        <a:srgbClr val="6083AA"/>
      </a:accent1>
      <a:accent2>
        <a:srgbClr val="94A8C2"/>
      </a:accent2>
      <a:accent3>
        <a:srgbClr val="0B3D91"/>
      </a:accent3>
      <a:accent4>
        <a:srgbClr val="E31937"/>
      </a:accent4>
      <a:accent5>
        <a:srgbClr val="F2A900"/>
      </a:accent5>
      <a:accent6>
        <a:srgbClr val="A4B34C"/>
      </a:accent6>
      <a:hlink>
        <a:srgbClr val="0E7EE0"/>
      </a:hlink>
      <a:folHlink>
        <a:srgbClr val="0E7EE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>
            <a:lumMod val="50000"/>
          </a:schemeClr>
        </a:solidFill>
        <a:ln>
          <a:noFill/>
        </a:ln>
        <a:effectLst/>
      </a:spPr>
      <a:bodyPr rtlCol="0" anchor="ctr"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mpd="sng">
          <a:solidFill>
            <a:schemeClr val="tx2"/>
          </a:solidFill>
          <a:headEnd type="arrow"/>
          <a:tailEnd type="arrow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err="1" smtClean="0">
            <a:solidFill>
              <a:schemeClr val="bg1"/>
            </a:solidFill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21268</TotalTime>
  <Words>3312</Words>
  <Application>Microsoft Macintosh PowerPoint</Application>
  <PresentationFormat>On-screen Show (16:9)</PresentationFormat>
  <Paragraphs>569</Paragraphs>
  <Slides>34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Arial</vt:lpstr>
      <vt:lpstr>Roboto-Light</vt:lpstr>
      <vt:lpstr>NASAjpl-WhiteTheme-16x9-vA6</vt:lpstr>
      <vt:lpstr>NASAjpl-BlackTheme-16x9-vA6</vt:lpstr>
      <vt:lpstr>PowerPoint Presentation</vt:lpstr>
      <vt:lpstr>Orbiting Carbon Observatory 3</vt:lpstr>
      <vt:lpstr>OCO-3 Lunar Calibration</vt:lpstr>
      <vt:lpstr>PowerPoint Presentation</vt:lpstr>
      <vt:lpstr>OCO-3 Lunar Acquisition</vt:lpstr>
      <vt:lpstr>OCO-3 Lunar dataset opportunities compared to OCO-2 </vt:lpstr>
      <vt:lpstr>OCO-3 Lunar dataset challenges</vt:lpstr>
      <vt:lpstr>Lunar observations 2020-2023</vt:lpstr>
      <vt:lpstr>PowerPoint Presentation</vt:lpstr>
      <vt:lpstr>Lunar color slice data</vt:lpstr>
      <vt:lpstr>Orbit 9317, pass 1 showing wavelength dependence</vt:lpstr>
      <vt:lpstr>Differing angles of attack pass to pass (Orbit 9301, ABO2)</vt:lpstr>
      <vt:lpstr>Rejected passes</vt:lpstr>
      <vt:lpstr>PowerPoint Presentation</vt:lpstr>
      <vt:lpstr>Measured Irradiance</vt:lpstr>
      <vt:lpstr>Oversampling ratio</vt:lpstr>
      <vt:lpstr>Discrepancy after Oversampling correction</vt:lpstr>
      <vt:lpstr>Reprojection to Inertial space grid centered on Moon</vt:lpstr>
      <vt:lpstr>Orbit 9317 ABO2 Moon reprojection </vt:lpstr>
      <vt:lpstr>Plot of total radiance for reprojected images</vt:lpstr>
      <vt:lpstr>PowerPoint Presentation</vt:lpstr>
      <vt:lpstr>Dependencies on measured irradiance within an orbit</vt:lpstr>
      <vt:lpstr>Coordinate system twist effect, Orbit 9317</vt:lpstr>
      <vt:lpstr>Coordinate twist effect</vt:lpstr>
      <vt:lpstr>Polarization correction</vt:lpstr>
      <vt:lpstr>Expected lunar polarization</vt:lpstr>
      <vt:lpstr>Fitting for polarization amplitude (pa = DOLP)</vt:lpstr>
      <vt:lpstr>Fitting for polarization amplitude (pa = DOLP)</vt:lpstr>
      <vt:lpstr>Polarization fits, using orbits with 3+ passes</vt:lpstr>
      <vt:lpstr>PowerPoint Presentation</vt:lpstr>
      <vt:lpstr>Using ROLO algorithm for OCO-3</vt:lpstr>
      <vt:lpstr>Irradiance ratio vs ROLO algorithm</vt:lpstr>
      <vt:lpstr>Summary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Carolyn M Stolze</dc:creator>
  <cp:lastModifiedBy>Haemmerle, Vance R (US 398E)</cp:lastModifiedBy>
  <cp:revision>209</cp:revision>
  <dcterms:created xsi:type="dcterms:W3CDTF">2016-09-08T21:41:17Z</dcterms:created>
  <dcterms:modified xsi:type="dcterms:W3CDTF">2023-12-05T23:01:13Z</dcterms:modified>
</cp:coreProperties>
</file>