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3"/>
  </p:notesMasterIdLst>
  <p:sldIdLst>
    <p:sldId id="256" r:id="rId3"/>
    <p:sldId id="767" r:id="rId4"/>
    <p:sldId id="768" r:id="rId5"/>
    <p:sldId id="769" r:id="rId6"/>
    <p:sldId id="770" r:id="rId7"/>
    <p:sldId id="771" r:id="rId8"/>
    <p:sldId id="772" r:id="rId9"/>
    <p:sldId id="763" r:id="rId10"/>
    <p:sldId id="779" r:id="rId11"/>
    <p:sldId id="765" r:id="rId12"/>
    <p:sldId id="781" r:id="rId13"/>
    <p:sldId id="782" r:id="rId14"/>
    <p:sldId id="783" r:id="rId15"/>
    <p:sldId id="784" r:id="rId16"/>
    <p:sldId id="785" r:id="rId17"/>
    <p:sldId id="787" r:id="rId18"/>
    <p:sldId id="762" r:id="rId19"/>
    <p:sldId id="788" r:id="rId20"/>
    <p:sldId id="778" r:id="rId21"/>
    <p:sldId id="261" r:id="rId22"/>
  </p:sldIdLst>
  <p:sldSz cx="12192000" cy="6858000"/>
  <p:notesSz cx="6858000" cy="9144000"/>
  <p:embeddedFontLst>
    <p:embeddedFont>
      <p:font typeface="Batang" panose="02030600000101010101" pitchFamily="18" charset="-127"/>
      <p:regular r:id="rId24"/>
    </p:embeddedFon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ec+g8UOsd1Uynr6amTz85mvW/X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7EC6AD-20FC-48BB-B462-B7B92CBAA73A}">
  <a:tblStyle styleId="{757EC6AD-20FC-48BB-B462-B7B92CBAA73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3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8"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 Id="rId4"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7:notes"/>
          <p:cNvSpPr txBox="1">
            <a:spLocks noGrp="1"/>
          </p:cNvSpPr>
          <p:nvPr>
            <p:ph type="body" idx="1"/>
          </p:nvPr>
        </p:nvSpPr>
        <p:spPr>
          <a:xfrm>
            <a:off x="689452" y="4360744"/>
            <a:ext cx="5515610" cy="4131231"/>
          </a:xfrm>
          <a:prstGeom prst="rect">
            <a:avLst/>
          </a:prstGeom>
          <a:noFill/>
          <a:ln>
            <a:noFill/>
          </a:ln>
        </p:spPr>
        <p:txBody>
          <a:bodyPr spcFirstLastPara="1" wrap="square" lIns="91850" tIns="45925" rIns="91850" bIns="45925" anchor="t" anchorCtr="0">
            <a:noAutofit/>
          </a:bodyPr>
          <a:lstStyle/>
          <a:p>
            <a:pPr marL="0" lvl="0" indent="0" algn="l" rtl="0">
              <a:lnSpc>
                <a:spcPct val="100000"/>
              </a:lnSpc>
              <a:spcBef>
                <a:spcPts val="0"/>
              </a:spcBef>
              <a:spcAft>
                <a:spcPts val="0"/>
              </a:spcAft>
              <a:buSzPts val="1400"/>
              <a:buNone/>
            </a:pPr>
            <a:endParaRPr/>
          </a:p>
        </p:txBody>
      </p:sp>
      <p:sp>
        <p:nvSpPr>
          <p:cNvPr id="93" name="Google Shape;93;p7:notes"/>
          <p:cNvSpPr>
            <a:spLocks noGrp="1" noRot="1" noChangeAspect="1"/>
          </p:cNvSpPr>
          <p:nvPr>
            <p:ph type="sldImg" idx="2"/>
          </p:nvPr>
        </p:nvSpPr>
        <p:spPr>
          <a:xfrm>
            <a:off x="388938" y="688975"/>
            <a:ext cx="6116637"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lternate Interior " type="obj">
  <p:cSld name="OBJECT">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838200" y="64947"/>
            <a:ext cx="10430132" cy="8187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1E4E79"/>
              </a:buClr>
              <a:buSzPts val="4400"/>
              <a:buFont typeface="Calibri"/>
              <a:buNone/>
              <a:defRPr sz="4400" b="0" i="0" u="none" strike="noStrike" cap="none">
                <a:solidFill>
                  <a:srgbClr val="01007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7" name="Google Shape;27;p23"/>
          <p:cNvSpPr txBox="1">
            <a:spLocks noGrp="1"/>
          </p:cNvSpPr>
          <p:nvPr>
            <p:ph type="body" idx="1"/>
          </p:nvPr>
        </p:nvSpPr>
        <p:spPr>
          <a:xfrm>
            <a:off x="838200" y="1016035"/>
            <a:ext cx="10515600" cy="51609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8"/>
        <p:cNvGrpSpPr/>
        <p:nvPr/>
      </p:nvGrpSpPr>
      <p:grpSpPr>
        <a:xfrm>
          <a:off x="0" y="0"/>
          <a:ext cx="0" cy="0"/>
          <a:chOff x="0" y="0"/>
          <a:chExt cx="0" cy="0"/>
        </a:xfrm>
      </p:grpSpPr>
      <p:sp>
        <p:nvSpPr>
          <p:cNvPr id="29" name="Google Shape;29;p2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Google Shape;31;p24"/>
          <p:cNvSpPr/>
          <p:nvPr/>
        </p:nvSpPr>
        <p:spPr>
          <a:xfrm>
            <a:off x="0" y="685800"/>
            <a:ext cx="11582400" cy="18288"/>
          </a:xfrm>
          <a:prstGeom prst="rect">
            <a:avLst/>
          </a:prstGeom>
          <a:solidFill>
            <a:srgbClr val="FFD24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2" name="Google Shape;32;p24"/>
          <p:cNvSpPr txBox="1">
            <a:spLocks noGrp="1"/>
          </p:cNvSpPr>
          <p:nvPr>
            <p:ph type="title"/>
          </p:nvPr>
        </p:nvSpPr>
        <p:spPr>
          <a:xfrm>
            <a:off x="1727200" y="228600"/>
            <a:ext cx="9855200" cy="493078"/>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27"/>
          <p:cNvSpPr txBox="1">
            <a:spLocks noGrp="1"/>
          </p:cNvSpPr>
          <p:nvPr>
            <p:ph type="title"/>
          </p:nvPr>
        </p:nvSpPr>
        <p:spPr>
          <a:xfrm>
            <a:off x="838200" y="64947"/>
            <a:ext cx="10430132" cy="81878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E4E79"/>
              </a:buClr>
              <a:buSzPts val="1800"/>
              <a:buFont typeface="Arial"/>
              <a:buNone/>
              <a:defRPr sz="4400" b="0" i="0" u="none" strike="noStrike" cap="none">
                <a:solidFill>
                  <a:srgbClr val="01007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0" name="Google Shape;5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20"/>
          <p:cNvPicPr preferRelativeResize="0"/>
          <p:nvPr/>
        </p:nvPicPr>
        <p:blipFill rotWithShape="1">
          <a:blip r:embed="rId3">
            <a:alphaModFix/>
          </a:blip>
          <a:srcRect/>
          <a:stretch/>
        </p:blipFill>
        <p:spPr>
          <a:xfrm>
            <a:off x="0" y="3864"/>
            <a:ext cx="5681472" cy="6863523"/>
          </a:xfrm>
          <a:prstGeom prst="rect">
            <a:avLst/>
          </a:prstGeom>
          <a:noFill/>
          <a:ln>
            <a:noFill/>
          </a:ln>
        </p:spPr>
      </p:pic>
      <p:pic>
        <p:nvPicPr>
          <p:cNvPr id="12" name="Google Shape;12;p20"/>
          <p:cNvPicPr preferRelativeResize="0"/>
          <p:nvPr/>
        </p:nvPicPr>
        <p:blipFill rotWithShape="1">
          <a:blip r:embed="rId4">
            <a:alphaModFix/>
          </a:blip>
          <a:srcRect/>
          <a:stretch/>
        </p:blipFill>
        <p:spPr>
          <a:xfrm>
            <a:off x="1797978" y="-6531"/>
            <a:ext cx="2554425" cy="2322609"/>
          </a:xfrm>
          <a:prstGeom prst="rect">
            <a:avLst/>
          </a:prstGeom>
          <a:noFill/>
          <a:ln>
            <a:noFill/>
          </a:ln>
        </p:spPr>
      </p:pic>
      <p:sp>
        <p:nvSpPr>
          <p:cNvPr id="13" name="Google Shape;13;p20"/>
          <p:cNvSpPr/>
          <p:nvPr/>
        </p:nvSpPr>
        <p:spPr>
          <a:xfrm>
            <a:off x="-2931" y="5229428"/>
            <a:ext cx="5429250" cy="1636299"/>
          </a:xfrm>
          <a:custGeom>
            <a:avLst/>
            <a:gdLst/>
            <a:ahLst/>
            <a:cxnLst/>
            <a:rect l="l" t="t" r="r" b="b"/>
            <a:pathLst>
              <a:path w="5252842" h="1481199" extrusionOk="0">
                <a:moveTo>
                  <a:pt x="0" y="0"/>
                </a:moveTo>
                <a:lnTo>
                  <a:pt x="4584800" y="602"/>
                </a:lnTo>
                <a:lnTo>
                  <a:pt x="5252842" y="1475751"/>
                </a:lnTo>
                <a:lnTo>
                  <a:pt x="0" y="1481199"/>
                </a:lnTo>
                <a:lnTo>
                  <a:pt x="0" y="0"/>
                </a:lnTo>
                <a:close/>
              </a:path>
            </a:pathLst>
          </a:custGeom>
          <a:solidFill>
            <a:schemeClr val="dk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 name="Google Shape;14;p20"/>
          <p:cNvSpPr txBox="1"/>
          <p:nvPr/>
        </p:nvSpPr>
        <p:spPr>
          <a:xfrm>
            <a:off x="407916" y="4737000"/>
            <a:ext cx="4174500" cy="1039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br>
              <a:rPr lang="en-US" sz="2400" b="0" i="0" u="none" strike="noStrike" cap="none">
                <a:solidFill>
                  <a:schemeClr val="lt1"/>
                </a:solidFill>
                <a:latin typeface="Calibri"/>
                <a:ea typeface="Calibri"/>
                <a:cs typeface="Calibri"/>
                <a:sym typeface="Calibri"/>
              </a:rPr>
            </a:br>
            <a:r>
              <a:rPr lang="en-US" sz="2400" b="0" i="0" u="none" strike="noStrike" cap="none">
                <a:solidFill>
                  <a:schemeClr val="lt1"/>
                </a:solidFill>
                <a:latin typeface="Calibri"/>
                <a:ea typeface="Calibri"/>
                <a:cs typeface="Calibri"/>
                <a:sym typeface="Calibri"/>
              </a:rPr>
              <a:t>National Environmental Satellite, Data, and Information Service</a:t>
            </a:r>
            <a:endParaRPr sz="1400" b="0" i="0" u="none" strike="noStrike" cap="none">
              <a:solidFill>
                <a:srgbClr val="000000"/>
              </a:solidFill>
              <a:latin typeface="Arial"/>
              <a:ea typeface="Arial"/>
              <a:cs typeface="Arial"/>
              <a:sym typeface="Arial"/>
            </a:endParaRPr>
          </a:p>
        </p:txBody>
      </p:sp>
      <p:pic>
        <p:nvPicPr>
          <p:cNvPr id="15" name="Google Shape;15;p20"/>
          <p:cNvPicPr preferRelativeResize="0"/>
          <p:nvPr/>
        </p:nvPicPr>
        <p:blipFill rotWithShape="1">
          <a:blip r:embed="rId5">
            <a:alphaModFix/>
          </a:blip>
          <a:srcRect/>
          <a:stretch/>
        </p:blipFill>
        <p:spPr>
          <a:xfrm>
            <a:off x="2822438" y="2932354"/>
            <a:ext cx="2064886" cy="206488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22"/>
          <p:cNvSpPr txBox="1">
            <a:spLocks noGrp="1"/>
          </p:cNvSpPr>
          <p:nvPr>
            <p:ph type="body" idx="1"/>
          </p:nvPr>
        </p:nvSpPr>
        <p:spPr>
          <a:xfrm>
            <a:off x="838200" y="1016035"/>
            <a:ext cx="10515600" cy="516092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NTR"/>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22"/>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sp>
        <p:nvSpPr>
          <p:cNvPr id="20" name="Google Shape;20;p22"/>
          <p:cNvSpPr/>
          <p:nvPr/>
        </p:nvSpPr>
        <p:spPr>
          <a:xfrm>
            <a:off x="0" y="6401053"/>
            <a:ext cx="11656200" cy="477025"/>
          </a:xfrm>
          <a:custGeom>
            <a:avLst/>
            <a:gdLst/>
            <a:ahLst/>
            <a:cxnLst/>
            <a:rect l="l" t="t" r="r" b="b"/>
            <a:pathLst>
              <a:path w="11776909" h="540829" extrusionOk="0">
                <a:moveTo>
                  <a:pt x="0" y="13291"/>
                </a:moveTo>
                <a:lnTo>
                  <a:pt x="11543662" y="0"/>
                </a:lnTo>
                <a:lnTo>
                  <a:pt x="11776909" y="540829"/>
                </a:lnTo>
                <a:lnTo>
                  <a:pt x="0" y="540829"/>
                </a:lnTo>
                <a:lnTo>
                  <a:pt x="0" y="13291"/>
                </a:lnTo>
                <a:close/>
              </a:path>
            </a:pathLst>
          </a:custGeom>
          <a:solidFill>
            <a:srgbClr val="007D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nvGrpSpPr>
          <p:cNvPr id="21" name="Google Shape;21;p22"/>
          <p:cNvGrpSpPr/>
          <p:nvPr/>
        </p:nvGrpSpPr>
        <p:grpSpPr>
          <a:xfrm>
            <a:off x="108830" y="6112041"/>
            <a:ext cx="667507" cy="667507"/>
            <a:chOff x="310960" y="5520595"/>
            <a:chExt cx="1239704" cy="1239704"/>
          </a:xfrm>
        </p:grpSpPr>
        <p:sp>
          <p:nvSpPr>
            <p:cNvPr id="22" name="Google Shape;22;p22"/>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3" name="Google Shape;23;p22"/>
            <p:cNvPicPr preferRelativeResize="0"/>
            <p:nvPr/>
          </p:nvPicPr>
          <p:blipFill rotWithShape="1">
            <a:blip r:embed="rId5">
              <a:alphaModFix/>
            </a:blip>
            <a:srcRect/>
            <a:stretch/>
          </p:blipFill>
          <p:spPr>
            <a:xfrm>
              <a:off x="352776" y="5562411"/>
              <a:ext cx="1156072" cy="1156072"/>
            </a:xfrm>
            <a:prstGeom prst="rect">
              <a:avLst/>
            </a:prstGeom>
            <a:noFill/>
            <a:ln>
              <a:noFill/>
            </a:ln>
          </p:spPr>
        </p:pic>
      </p:grpSp>
      <p:sp>
        <p:nvSpPr>
          <p:cNvPr id="24" name="Google Shape;24;p22"/>
          <p:cNvSpPr txBox="1"/>
          <p:nvPr/>
        </p:nvSpPr>
        <p:spPr>
          <a:xfrm>
            <a:off x="923667" y="6485276"/>
            <a:ext cx="766306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200" b="0" i="0" u="none" strike="noStrike" cap="none">
                <a:solidFill>
                  <a:schemeClr val="lt1"/>
                </a:solidFill>
                <a:latin typeface="Calibri"/>
                <a:ea typeface="Calibri"/>
                <a:cs typeface="Calibri"/>
                <a:sym typeface="Calibri"/>
              </a:rPr>
              <a:t>National Environmental Satellite, Data, and Information Service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1.wmf"/><Relationship Id="rId3" Type="http://schemas.openxmlformats.org/officeDocument/2006/relationships/image" Target="../media/image11.jpeg"/><Relationship Id="rId7" Type="http://schemas.openxmlformats.org/officeDocument/2006/relationships/image" Target="../media/image32.pn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png"/><Relationship Id="rId11" Type="http://schemas.openxmlformats.org/officeDocument/2006/relationships/image" Target="../media/image30.wmf"/><Relationship Id="rId5" Type="http://schemas.openxmlformats.org/officeDocument/2006/relationships/image" Target="../media/image13.png"/><Relationship Id="rId10" Type="http://schemas.openxmlformats.org/officeDocument/2006/relationships/oleObject" Target="../embeddings/oleObject7.bin"/><Relationship Id="rId4" Type="http://schemas.openxmlformats.org/officeDocument/2006/relationships/image" Target="../media/image12.png"/><Relationship Id="rId9" Type="http://schemas.openxmlformats.org/officeDocument/2006/relationships/image" Target="../media/image29.wmf"/><Relationship Id="rId14" Type="http://schemas.openxmlformats.org/officeDocument/2006/relationships/image" Target="../media/image19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8.wmf"/><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0.wmf"/><Relationship Id="rId5" Type="http://schemas.openxmlformats.org/officeDocument/2006/relationships/image" Target="../media/image8.png"/><Relationship Id="rId10" Type="http://schemas.openxmlformats.org/officeDocument/2006/relationships/oleObject" Target="../embeddings/oleObject4.bin"/><Relationship Id="rId4" Type="http://schemas.openxmlformats.org/officeDocument/2006/relationships/image" Target="../media/image7.wmf"/><Relationship Id="rId9" Type="http://schemas.openxmlformats.org/officeDocument/2006/relationships/image" Target="../media/image9.w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gsics.nesdis.noaa.gov/wiki/Development/LunarWorkArea" TargetMode="Externa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5.bin"/><Relationship Id="rId4" Type="http://schemas.openxmlformats.org/officeDocument/2006/relationships/hyperlink" Target="https://gsics.nesdis.noaa.gov/wiki/Development/LunarWorkAre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p:nvPr/>
        </p:nvSpPr>
        <p:spPr>
          <a:xfrm>
            <a:off x="5093902" y="1791622"/>
            <a:ext cx="6803925" cy="3041694"/>
          </a:xfrm>
          <a:prstGeom prst="rect">
            <a:avLst/>
          </a:prstGeom>
          <a:noFill/>
          <a:ln>
            <a:noFill/>
          </a:ln>
        </p:spPr>
        <p:txBody>
          <a:bodyPr spcFirstLastPara="1" wrap="square" lIns="91425" tIns="45700" rIns="91425" bIns="45700" anchor="b" anchorCtr="0">
            <a:noAutofit/>
          </a:bodyPr>
          <a:lstStyle/>
          <a:p>
            <a:pPr lvl="0">
              <a:lnSpc>
                <a:spcPct val="90000"/>
              </a:lnSpc>
            </a:pPr>
            <a:r>
              <a:rPr lang="en-US" sz="4000" b="1" dirty="0"/>
              <a:t>Operational Radiometric Calibration of NOAA-20 VIIRS using lunar and Solar Diffuser observations</a:t>
            </a:r>
            <a:endParaRPr sz="1050" b="0" i="0" u="none" strike="noStrike" cap="none" dirty="0">
              <a:solidFill>
                <a:srgbClr val="010078"/>
              </a:solidFill>
              <a:latin typeface="Calibri"/>
              <a:ea typeface="Calibri"/>
              <a:cs typeface="Calibri"/>
              <a:sym typeface="Calibri"/>
            </a:endParaRPr>
          </a:p>
        </p:txBody>
      </p:sp>
      <p:sp>
        <p:nvSpPr>
          <p:cNvPr id="58" name="Google Shape;58;p1"/>
          <p:cNvSpPr txBox="1"/>
          <p:nvPr/>
        </p:nvSpPr>
        <p:spPr>
          <a:xfrm>
            <a:off x="451478" y="6114123"/>
            <a:ext cx="4200660" cy="573721"/>
          </a:xfrm>
          <a:prstGeom prst="rect">
            <a:avLst/>
          </a:prstGeom>
          <a:noFill/>
          <a:ln>
            <a:noFill/>
          </a:ln>
        </p:spPr>
        <p:txBody>
          <a:bodyPr spcFirstLastPara="1" wrap="square" lIns="0" tIns="0" rIns="0" bIns="0" anchor="ctr" anchorCtr="0">
            <a:noAutofit/>
          </a:bodyPr>
          <a:lstStyle/>
          <a:p>
            <a:pPr lvl="0">
              <a:lnSpc>
                <a:spcPct val="90000"/>
              </a:lnSpc>
              <a:buClr>
                <a:schemeClr val="lt1"/>
              </a:buClr>
              <a:buSzPts val="1400"/>
            </a:pPr>
            <a:r>
              <a:rPr lang="en-US" sz="2000" b="0" i="0" u="none" strike="noStrike" cap="none" dirty="0">
                <a:solidFill>
                  <a:schemeClr val="accent2">
                    <a:lumMod val="40000"/>
                    <a:lumOff val="60000"/>
                  </a:schemeClr>
                </a:solidFill>
                <a:latin typeface="Calibri"/>
                <a:ea typeface="Calibri"/>
                <a:cs typeface="Calibri"/>
                <a:sym typeface="Calibri"/>
              </a:rPr>
              <a:t>For the 4</a:t>
            </a:r>
            <a:r>
              <a:rPr lang="en-US" sz="2000" b="0" i="0" u="none" strike="noStrike" cap="none" baseline="30000" dirty="0">
                <a:solidFill>
                  <a:schemeClr val="accent2">
                    <a:lumMod val="40000"/>
                    <a:lumOff val="60000"/>
                  </a:schemeClr>
                </a:solidFill>
                <a:latin typeface="Calibri"/>
                <a:ea typeface="Calibri"/>
                <a:cs typeface="Calibri"/>
                <a:sym typeface="Calibri"/>
              </a:rPr>
              <a:t>th</a:t>
            </a:r>
            <a:r>
              <a:rPr lang="en-US" sz="2000" dirty="0">
                <a:solidFill>
                  <a:schemeClr val="accent2">
                    <a:lumMod val="40000"/>
                    <a:lumOff val="60000"/>
                  </a:schemeClr>
                </a:solidFill>
                <a:latin typeface="Calibri"/>
                <a:ea typeface="Calibri"/>
                <a:cs typeface="Calibri"/>
                <a:sym typeface="Calibri"/>
              </a:rPr>
              <a:t> GSICS / IVOS Lunar </a:t>
            </a:r>
            <a:r>
              <a:rPr lang="en-US" sz="2000" b="0" i="0" u="none" strike="noStrike" cap="none" dirty="0">
                <a:solidFill>
                  <a:schemeClr val="accent2">
                    <a:lumMod val="40000"/>
                    <a:lumOff val="60000"/>
                  </a:schemeClr>
                </a:solidFill>
                <a:latin typeface="Calibri"/>
                <a:ea typeface="Calibri"/>
                <a:cs typeface="Calibri"/>
                <a:sym typeface="Calibri"/>
              </a:rPr>
              <a:t>Calibration Workshop</a:t>
            </a:r>
          </a:p>
          <a:p>
            <a:pPr marL="0" marR="0" lvl="0" indent="0" algn="l" rtl="0">
              <a:lnSpc>
                <a:spcPct val="90000"/>
              </a:lnSpc>
              <a:spcBef>
                <a:spcPts val="0"/>
              </a:spcBef>
              <a:spcAft>
                <a:spcPts val="0"/>
              </a:spcAft>
              <a:buClr>
                <a:schemeClr val="lt1"/>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59" name="Google Shape;59;p1"/>
          <p:cNvSpPr txBox="1"/>
          <p:nvPr/>
        </p:nvSpPr>
        <p:spPr>
          <a:xfrm>
            <a:off x="5465194" y="5202966"/>
            <a:ext cx="6587260" cy="830997"/>
          </a:xfrm>
          <a:prstGeom prst="rect">
            <a:avLst/>
          </a:prstGeom>
          <a:noFill/>
          <a:ln>
            <a:noFill/>
          </a:ln>
        </p:spPr>
        <p:txBody>
          <a:bodyPr spcFirstLastPara="1" wrap="square" lIns="91425" tIns="45700" rIns="91425" bIns="45700" anchor="t" anchorCtr="0">
            <a:noAutofit/>
          </a:bodyPr>
          <a:lstStyle/>
          <a:p>
            <a:pPr lvl="0"/>
            <a:r>
              <a:rPr lang="en-US" sz="2400" b="1" i="0" u="none" strike="noStrike" cap="none" dirty="0">
                <a:solidFill>
                  <a:srgbClr val="000000"/>
                </a:solidFill>
                <a:latin typeface="Calibri"/>
                <a:ea typeface="Calibri"/>
                <a:cs typeface="Calibri"/>
                <a:sym typeface="Calibri"/>
              </a:rPr>
              <a:t>NOAA VIIRS SDR team: </a:t>
            </a:r>
          </a:p>
          <a:p>
            <a:pPr lvl="0"/>
            <a:r>
              <a:rPr lang="en-US" sz="2400" b="1" i="0" u="none" strike="noStrike" cap="none" dirty="0">
                <a:solidFill>
                  <a:srgbClr val="000000"/>
                </a:solidFill>
                <a:latin typeface="Calibri"/>
                <a:ea typeface="Calibri"/>
                <a:cs typeface="Calibri"/>
                <a:sym typeface="Calibri"/>
              </a:rPr>
              <a:t>Taeyoung Choi</a:t>
            </a:r>
            <a:r>
              <a:rPr lang="en-US" sz="2400" b="1" i="0" u="none" strike="noStrike" cap="none" baseline="30000" dirty="0">
                <a:solidFill>
                  <a:srgbClr val="000000"/>
                </a:solidFill>
                <a:latin typeface="Calibri"/>
                <a:ea typeface="Calibri"/>
                <a:cs typeface="Calibri"/>
                <a:sym typeface="Calibri"/>
              </a:rPr>
              <a:t>1</a:t>
            </a:r>
            <a:r>
              <a:rPr lang="en-US" sz="2400" b="1" i="0" u="none" strike="noStrike" cap="none" dirty="0">
                <a:solidFill>
                  <a:srgbClr val="000000"/>
                </a:solidFill>
                <a:latin typeface="Calibri"/>
                <a:ea typeface="Calibri"/>
                <a:cs typeface="Calibri"/>
                <a:sym typeface="Calibri"/>
              </a:rPr>
              <a:t>,</a:t>
            </a:r>
            <a:r>
              <a:rPr lang="en-US" sz="2400" b="1" dirty="0">
                <a:latin typeface="Calibri"/>
                <a:ea typeface="Calibri"/>
                <a:cs typeface="Calibri"/>
                <a:sym typeface="Calibri"/>
              </a:rPr>
              <a:t> Changyong Cao</a:t>
            </a:r>
            <a:r>
              <a:rPr lang="en-US" sz="2400" b="1" baseline="30000" dirty="0">
                <a:latin typeface="Calibri"/>
                <a:ea typeface="Calibri"/>
                <a:cs typeface="Calibri"/>
                <a:sym typeface="Calibri"/>
              </a:rPr>
              <a:t>2</a:t>
            </a:r>
            <a:r>
              <a:rPr lang="en-US" sz="2400" b="1" dirty="0">
                <a:latin typeface="Calibri"/>
                <a:ea typeface="Calibri"/>
                <a:cs typeface="Calibri"/>
                <a:sym typeface="Calibri"/>
              </a:rPr>
              <a:t>, Xi Shao</a:t>
            </a:r>
            <a:r>
              <a:rPr lang="en-US" sz="2400" b="1" baseline="30000" dirty="0">
                <a:latin typeface="Calibri"/>
                <a:ea typeface="Calibri"/>
                <a:cs typeface="Calibri"/>
                <a:sym typeface="Calibri"/>
              </a:rPr>
              <a:t>3</a:t>
            </a:r>
            <a:r>
              <a:rPr lang="en-US" sz="2400" b="1" i="0" u="none" strike="noStrike" cap="none" dirty="0">
                <a:solidFill>
                  <a:srgbClr val="000000"/>
                </a:solidFill>
                <a:latin typeface="Calibri"/>
                <a:ea typeface="Calibri"/>
                <a:cs typeface="Calibri"/>
                <a:sym typeface="Calibri"/>
              </a:rPr>
              <a:t>, </a:t>
            </a:r>
          </a:p>
          <a:p>
            <a:pPr lvl="0"/>
            <a:r>
              <a:rPr lang="en-US" sz="2400" b="1" i="0" u="none" strike="noStrike" cap="none" dirty="0">
                <a:solidFill>
                  <a:srgbClr val="000000"/>
                </a:solidFill>
                <a:latin typeface="Calibri"/>
                <a:ea typeface="Calibri"/>
                <a:cs typeface="Calibri"/>
                <a:sym typeface="Calibri"/>
              </a:rPr>
              <a:t>Slawomir Blonski</a:t>
            </a:r>
            <a:r>
              <a:rPr lang="en-US" sz="2400" b="1" i="0" u="none" strike="noStrike" cap="none" baseline="30000" dirty="0">
                <a:solidFill>
                  <a:srgbClr val="000000"/>
                </a:solidFill>
                <a:latin typeface="Calibri"/>
                <a:ea typeface="Calibri"/>
                <a:cs typeface="Calibri"/>
                <a:sym typeface="Calibri"/>
              </a:rPr>
              <a:t>1</a:t>
            </a:r>
            <a:r>
              <a:rPr lang="en-US" sz="2400" b="1" i="0" u="none" strike="noStrike" cap="none" dirty="0">
                <a:solidFill>
                  <a:srgbClr val="000000"/>
                </a:solidFill>
                <a:latin typeface="Calibri"/>
                <a:ea typeface="Calibri"/>
                <a:cs typeface="Calibri"/>
                <a:sym typeface="Calibri"/>
              </a:rPr>
              <a:t>, Wenhui Wang</a:t>
            </a:r>
            <a:r>
              <a:rPr lang="en-US" sz="2400" b="1" i="0" u="none" strike="noStrike" cap="none" baseline="30000" dirty="0">
                <a:solidFill>
                  <a:srgbClr val="000000"/>
                </a:solidFill>
                <a:latin typeface="Calibri"/>
                <a:ea typeface="Calibri"/>
                <a:cs typeface="Calibri"/>
                <a:sym typeface="Calibri"/>
              </a:rPr>
              <a:t>3</a:t>
            </a:r>
            <a:endParaRPr sz="24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2400" b="1" i="0" u="none" strike="noStrike" cap="none" dirty="0">
                <a:solidFill>
                  <a:srgbClr val="7F7F7F"/>
                </a:solidFill>
                <a:latin typeface="Calibri"/>
                <a:ea typeface="Calibri"/>
                <a:cs typeface="Calibri"/>
                <a:sym typeface="Calibri"/>
              </a:rPr>
              <a:t> </a:t>
            </a:r>
            <a:r>
              <a:rPr lang="en-US" sz="1800" b="1" i="0" u="none" strike="noStrike" cap="none" baseline="30000" dirty="0">
                <a:solidFill>
                  <a:srgbClr val="000000"/>
                </a:solidFill>
                <a:latin typeface="Calibri"/>
                <a:ea typeface="Calibri"/>
                <a:cs typeface="Calibri"/>
                <a:sym typeface="Calibri"/>
              </a:rPr>
              <a:t>1</a:t>
            </a:r>
            <a:r>
              <a:rPr lang="en-US" sz="1800" b="1" i="0" u="none" strike="noStrike" cap="none" dirty="0">
                <a:solidFill>
                  <a:srgbClr val="000000"/>
                </a:solidFill>
                <a:latin typeface="Calibri"/>
                <a:ea typeface="Calibri"/>
                <a:cs typeface="Calibri"/>
                <a:sym typeface="Calibri"/>
              </a:rPr>
              <a:t>GST/NOAA, </a:t>
            </a:r>
            <a:r>
              <a:rPr lang="en-US" sz="1800" b="1" i="0" u="none" strike="noStrike" cap="none" baseline="30000" dirty="0">
                <a:solidFill>
                  <a:srgbClr val="000000"/>
                </a:solidFill>
                <a:latin typeface="Calibri"/>
                <a:ea typeface="Calibri"/>
                <a:cs typeface="Calibri"/>
                <a:sym typeface="Calibri"/>
              </a:rPr>
              <a:t>2</a:t>
            </a:r>
            <a:r>
              <a:rPr lang="en-US" sz="1800" b="1" i="0" u="none" strike="noStrike" cap="none" dirty="0">
                <a:solidFill>
                  <a:srgbClr val="000000"/>
                </a:solidFill>
                <a:latin typeface="Calibri"/>
                <a:ea typeface="Calibri"/>
                <a:cs typeface="Calibri"/>
                <a:sym typeface="Calibri"/>
              </a:rPr>
              <a:t>NOAA/NESDIS/STAR, </a:t>
            </a:r>
            <a:r>
              <a:rPr lang="en-US" sz="1800" b="1" i="0" u="none" strike="noStrike" cap="none" baseline="30000" dirty="0">
                <a:solidFill>
                  <a:srgbClr val="000000"/>
                </a:solidFill>
                <a:latin typeface="Calibri"/>
                <a:ea typeface="Calibri"/>
                <a:cs typeface="Calibri"/>
                <a:sym typeface="Calibri"/>
              </a:rPr>
              <a:t>3</a:t>
            </a:r>
            <a:r>
              <a:rPr lang="en-US" sz="1800" b="1" i="0" u="none" strike="noStrike" cap="none" dirty="0">
                <a:solidFill>
                  <a:srgbClr val="000000"/>
                </a:solidFill>
                <a:latin typeface="Calibri"/>
                <a:ea typeface="Calibri"/>
                <a:cs typeface="Calibri"/>
                <a:sym typeface="Calibri"/>
              </a:rPr>
              <a:t>University of Maryland/NOAA</a:t>
            </a:r>
            <a:endParaRPr sz="2400" b="1"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E5438-17D2-4E3B-AB4E-082B3FEBA2A2}"/>
              </a:ext>
            </a:extLst>
          </p:cNvPr>
          <p:cNvSpPr>
            <a:spLocks noGrp="1"/>
          </p:cNvSpPr>
          <p:nvPr>
            <p:ph type="title"/>
          </p:nvPr>
        </p:nvSpPr>
        <p:spPr>
          <a:xfrm>
            <a:off x="1176792" y="203201"/>
            <a:ext cx="10177007" cy="1257578"/>
          </a:xfrm>
        </p:spPr>
        <p:txBody>
          <a:bodyPr>
            <a:normAutofit/>
          </a:bodyPr>
          <a:lstStyle/>
          <a:p>
            <a:r>
              <a:rPr lang="en-US" sz="2800" dirty="0"/>
              <a:t>Example: NOAA-20 Lunar Roll Maneuver Scheduling on 2023/06/28 and Confirmation</a:t>
            </a:r>
          </a:p>
        </p:txBody>
      </p:sp>
      <p:sp>
        <p:nvSpPr>
          <p:cNvPr id="6" name="TextBox 5">
            <a:extLst>
              <a:ext uri="{FF2B5EF4-FFF2-40B4-BE49-F238E27FC236}">
                <a16:creationId xmlns:a16="http://schemas.microsoft.com/office/drawing/2014/main" id="{23445FB2-CD63-475C-81EA-D2FEA4678B0B}"/>
              </a:ext>
            </a:extLst>
          </p:cNvPr>
          <p:cNvSpPr txBox="1"/>
          <p:nvPr/>
        </p:nvSpPr>
        <p:spPr>
          <a:xfrm>
            <a:off x="7561690" y="1510546"/>
            <a:ext cx="4442983" cy="523220"/>
          </a:xfrm>
          <a:prstGeom prst="rect">
            <a:avLst/>
          </a:prstGeom>
          <a:noFill/>
        </p:spPr>
        <p:txBody>
          <a:bodyPr wrap="square" rtlCol="0">
            <a:spAutoFit/>
          </a:bodyPr>
          <a:lstStyle/>
          <a:p>
            <a:r>
              <a:rPr lang="en-US" dirty="0"/>
              <a:t>Confirmation of successful lunar roll maneuver and lunar data acquisition by NOAA/STAR </a:t>
            </a:r>
          </a:p>
        </p:txBody>
      </p:sp>
      <p:sp>
        <p:nvSpPr>
          <p:cNvPr id="7" name="TextBox 6">
            <a:extLst>
              <a:ext uri="{FF2B5EF4-FFF2-40B4-BE49-F238E27FC236}">
                <a16:creationId xmlns:a16="http://schemas.microsoft.com/office/drawing/2014/main" id="{92CC387A-41AD-4912-BB34-D29CE5B85DD5}"/>
              </a:ext>
            </a:extLst>
          </p:cNvPr>
          <p:cNvSpPr txBox="1"/>
          <p:nvPr/>
        </p:nvSpPr>
        <p:spPr>
          <a:xfrm>
            <a:off x="1388749" y="1762437"/>
            <a:ext cx="4707251" cy="369332"/>
          </a:xfrm>
          <a:prstGeom prst="rect">
            <a:avLst/>
          </a:prstGeom>
          <a:noFill/>
        </p:spPr>
        <p:txBody>
          <a:bodyPr wrap="none" rtlCol="0">
            <a:spAutoFit/>
          </a:bodyPr>
          <a:lstStyle/>
          <a:p>
            <a:r>
              <a:rPr lang="en-US" dirty="0"/>
              <a:t>Lunar Roll Maneuver Scheduling by NOAA/NSOF</a:t>
            </a:r>
          </a:p>
        </p:txBody>
      </p:sp>
      <p:pic>
        <p:nvPicPr>
          <p:cNvPr id="3" name="Picture 2">
            <a:extLst>
              <a:ext uri="{FF2B5EF4-FFF2-40B4-BE49-F238E27FC236}">
                <a16:creationId xmlns:a16="http://schemas.microsoft.com/office/drawing/2014/main" id="{639DDA54-DD7D-4972-9C87-481B369BB5F4}"/>
              </a:ext>
            </a:extLst>
          </p:cNvPr>
          <p:cNvPicPr>
            <a:picLocks noChangeAspect="1"/>
          </p:cNvPicPr>
          <p:nvPr/>
        </p:nvPicPr>
        <p:blipFill>
          <a:blip r:embed="rId2"/>
          <a:stretch>
            <a:fillRect/>
          </a:stretch>
        </p:blipFill>
        <p:spPr>
          <a:xfrm>
            <a:off x="228631" y="2313614"/>
            <a:ext cx="6681052" cy="3317840"/>
          </a:xfrm>
          <a:prstGeom prst="rect">
            <a:avLst/>
          </a:prstGeom>
        </p:spPr>
      </p:pic>
      <p:pic>
        <p:nvPicPr>
          <p:cNvPr id="4" name="Picture 3">
            <a:extLst>
              <a:ext uri="{FF2B5EF4-FFF2-40B4-BE49-F238E27FC236}">
                <a16:creationId xmlns:a16="http://schemas.microsoft.com/office/drawing/2014/main" id="{FEA0C52C-22FC-4FFF-BEE5-1780A472813D}"/>
              </a:ext>
            </a:extLst>
          </p:cNvPr>
          <p:cNvPicPr>
            <a:picLocks noChangeAspect="1"/>
          </p:cNvPicPr>
          <p:nvPr/>
        </p:nvPicPr>
        <p:blipFill>
          <a:blip r:embed="rId3"/>
          <a:stretch>
            <a:fillRect/>
          </a:stretch>
        </p:blipFill>
        <p:spPr>
          <a:xfrm>
            <a:off x="7673711" y="2067124"/>
            <a:ext cx="3903388" cy="4050586"/>
          </a:xfrm>
          <a:prstGeom prst="rect">
            <a:avLst/>
          </a:prstGeom>
        </p:spPr>
      </p:pic>
    </p:spTree>
    <p:extLst>
      <p:ext uri="{BB962C8B-B14F-4D97-AF65-F5344CB8AC3E}">
        <p14:creationId xmlns:p14="http://schemas.microsoft.com/office/powerpoint/2010/main" val="2871080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a:xfrm>
            <a:off x="838200" y="64947"/>
            <a:ext cx="7256228" cy="818782"/>
          </a:xfrm>
        </p:spPr>
        <p:txBody>
          <a:bodyPr/>
          <a:lstStyle/>
          <a:p>
            <a:r>
              <a:rPr lang="en-US" dirty="0"/>
              <a:t>Results</a:t>
            </a:r>
          </a:p>
        </p:txBody>
      </p:sp>
      <p:sp>
        <p:nvSpPr>
          <p:cNvPr id="3" name="Text Placeholder 2">
            <a:extLst>
              <a:ext uri="{FF2B5EF4-FFF2-40B4-BE49-F238E27FC236}">
                <a16:creationId xmlns:a16="http://schemas.microsoft.com/office/drawing/2014/main" id="{3A1FAB07-DD42-4A23-AB64-192FD886CD9C}"/>
              </a:ext>
            </a:extLst>
          </p:cNvPr>
          <p:cNvSpPr>
            <a:spLocks noGrp="1"/>
          </p:cNvSpPr>
          <p:nvPr>
            <p:ph type="body" idx="1"/>
          </p:nvPr>
        </p:nvSpPr>
        <p:spPr>
          <a:xfrm>
            <a:off x="838200" y="1016035"/>
            <a:ext cx="4664103" cy="5160928"/>
          </a:xfrm>
        </p:spPr>
        <p:txBody>
          <a:bodyPr>
            <a:normAutofit fontScale="92500"/>
          </a:bodyPr>
          <a:lstStyle/>
          <a:p>
            <a:r>
              <a:rPr lang="en-US" dirty="0"/>
              <a:t>The H-factor (SD degradation) showed pattern changes in 2023. </a:t>
            </a:r>
          </a:p>
          <a:p>
            <a:r>
              <a:rPr lang="en-US" dirty="0"/>
              <a:t>There are increased solar activities according the NOAA Space Weather Prediction Center (SWPC) with the 10.7 solar flux. </a:t>
            </a:r>
          </a:p>
          <a:p>
            <a:r>
              <a:rPr lang="en-US" dirty="0"/>
              <a:t>Assumed that the increased solar flux smoothed the surface of SD. </a:t>
            </a:r>
          </a:p>
          <a:p>
            <a:pPr lvl="1"/>
            <a:r>
              <a:rPr lang="en-US" dirty="0"/>
              <a:t>Also observed in the S-NPP H-factors. </a:t>
            </a:r>
          </a:p>
        </p:txBody>
      </p:sp>
      <p:pic>
        <p:nvPicPr>
          <p:cNvPr id="5" name="Picture 4">
            <a:extLst>
              <a:ext uri="{FF2B5EF4-FFF2-40B4-BE49-F238E27FC236}">
                <a16:creationId xmlns:a16="http://schemas.microsoft.com/office/drawing/2014/main" id="{0E7115F3-FE6F-451F-AF55-4DFDA86D49EE}"/>
              </a:ext>
            </a:extLst>
          </p:cNvPr>
          <p:cNvPicPr>
            <a:picLocks noChangeAspect="1"/>
          </p:cNvPicPr>
          <p:nvPr/>
        </p:nvPicPr>
        <p:blipFill>
          <a:blip r:embed="rId2"/>
          <a:stretch>
            <a:fillRect/>
          </a:stretch>
        </p:blipFill>
        <p:spPr>
          <a:xfrm>
            <a:off x="6471128" y="166978"/>
            <a:ext cx="4453963" cy="3194488"/>
          </a:xfrm>
          <a:prstGeom prst="rect">
            <a:avLst/>
          </a:prstGeom>
        </p:spPr>
      </p:pic>
      <p:pic>
        <p:nvPicPr>
          <p:cNvPr id="6" name="Picture 5">
            <a:extLst>
              <a:ext uri="{FF2B5EF4-FFF2-40B4-BE49-F238E27FC236}">
                <a16:creationId xmlns:a16="http://schemas.microsoft.com/office/drawing/2014/main" id="{78B3B9B5-A6E9-447E-B24B-BB8E5AB0F43E}"/>
              </a:ext>
            </a:extLst>
          </p:cNvPr>
          <p:cNvPicPr>
            <a:picLocks noChangeAspect="1"/>
          </p:cNvPicPr>
          <p:nvPr/>
        </p:nvPicPr>
        <p:blipFill>
          <a:blip r:embed="rId3"/>
          <a:stretch>
            <a:fillRect/>
          </a:stretch>
        </p:blipFill>
        <p:spPr>
          <a:xfrm>
            <a:off x="5581593" y="3429000"/>
            <a:ext cx="6374801" cy="2812774"/>
          </a:xfrm>
          <a:prstGeom prst="rect">
            <a:avLst/>
          </a:prstGeom>
        </p:spPr>
      </p:pic>
      <p:sp>
        <p:nvSpPr>
          <p:cNvPr id="7" name="Rectangle 6">
            <a:extLst>
              <a:ext uri="{FF2B5EF4-FFF2-40B4-BE49-F238E27FC236}">
                <a16:creationId xmlns:a16="http://schemas.microsoft.com/office/drawing/2014/main" id="{64294D41-A2A7-40CC-B8B0-AFF8AB4422B9}"/>
              </a:ext>
            </a:extLst>
          </p:cNvPr>
          <p:cNvSpPr/>
          <p:nvPr/>
        </p:nvSpPr>
        <p:spPr>
          <a:xfrm>
            <a:off x="6363331" y="6155419"/>
            <a:ext cx="4990469" cy="307777"/>
          </a:xfrm>
          <a:prstGeom prst="rect">
            <a:avLst/>
          </a:prstGeom>
        </p:spPr>
        <p:txBody>
          <a:bodyPr wrap="none">
            <a:spAutoFit/>
          </a:bodyPr>
          <a:lstStyle/>
          <a:p>
            <a:r>
              <a:rPr lang="en-US" dirty="0"/>
              <a:t>https://www.swpc.noaa.gov/products/solar-cycle-progression</a:t>
            </a:r>
          </a:p>
        </p:txBody>
      </p:sp>
    </p:spTree>
    <p:extLst>
      <p:ext uri="{BB962C8B-B14F-4D97-AF65-F5344CB8AC3E}">
        <p14:creationId xmlns:p14="http://schemas.microsoft.com/office/powerpoint/2010/main" val="358763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p:txBody>
          <a:bodyPr/>
          <a:lstStyle/>
          <a:p>
            <a:r>
              <a:rPr lang="en-US" dirty="0"/>
              <a:t>Results: SD and Lunar Calibration</a:t>
            </a:r>
          </a:p>
        </p:txBody>
      </p:sp>
      <p:sp>
        <p:nvSpPr>
          <p:cNvPr id="3" name="Text Placeholder 2">
            <a:extLst>
              <a:ext uri="{FF2B5EF4-FFF2-40B4-BE49-F238E27FC236}">
                <a16:creationId xmlns:a16="http://schemas.microsoft.com/office/drawing/2014/main" id="{3A1FAB07-DD42-4A23-AB64-192FD886CD9C}"/>
              </a:ext>
            </a:extLst>
          </p:cNvPr>
          <p:cNvSpPr>
            <a:spLocks noGrp="1"/>
          </p:cNvSpPr>
          <p:nvPr>
            <p:ph type="body" idx="1"/>
          </p:nvPr>
        </p:nvSpPr>
        <p:spPr>
          <a:xfrm>
            <a:off x="745067" y="786436"/>
            <a:ext cx="5141181" cy="5151656"/>
          </a:xfrm>
        </p:spPr>
        <p:txBody>
          <a:bodyPr>
            <a:normAutofit fontScale="92500" lnSpcReduction="10000"/>
          </a:bodyPr>
          <a:lstStyle/>
          <a:p>
            <a:r>
              <a:rPr lang="en-US" sz="3200" dirty="0"/>
              <a:t>Over 6 years of operation, on-orbit SD (lines) and lunar (symbols) F-factors are consistent within 1 percent level. </a:t>
            </a:r>
          </a:p>
          <a:p>
            <a:r>
              <a:rPr lang="en-US" sz="3200" dirty="0"/>
              <a:t>To estimate the long-term lunar F-factor trends, the Mann-Kendall (MK)* test was applied. </a:t>
            </a:r>
          </a:p>
          <a:p>
            <a:pPr lvl="1"/>
            <a:r>
              <a:rPr lang="en-US" sz="2800" dirty="0"/>
              <a:t>For 95 % confidence Interval (CI), absolute value of Z</a:t>
            </a:r>
            <a:r>
              <a:rPr lang="en-US" sz="2800" baseline="-25000" dirty="0"/>
              <a:t>M‑K </a:t>
            </a:r>
            <a:r>
              <a:rPr lang="en-US" sz="2800" dirty="0"/>
              <a:t>&gt; 1.96 means there is a long-term trend.</a:t>
            </a:r>
          </a:p>
        </p:txBody>
      </p:sp>
      <p:pic>
        <p:nvPicPr>
          <p:cNvPr id="4" name="Picture 3">
            <a:extLst>
              <a:ext uri="{FF2B5EF4-FFF2-40B4-BE49-F238E27FC236}">
                <a16:creationId xmlns:a16="http://schemas.microsoft.com/office/drawing/2014/main" id="{759F36C5-AEAA-43F5-BF79-3A8CD3E030CC}"/>
              </a:ext>
            </a:extLst>
          </p:cNvPr>
          <p:cNvPicPr/>
          <p:nvPr/>
        </p:nvPicPr>
        <p:blipFill>
          <a:blip r:embed="rId2"/>
          <a:stretch>
            <a:fillRect/>
          </a:stretch>
        </p:blipFill>
        <p:spPr>
          <a:xfrm>
            <a:off x="6472361" y="695548"/>
            <a:ext cx="5311471" cy="3176737"/>
          </a:xfrm>
          <a:prstGeom prst="rect">
            <a:avLst/>
          </a:prstGeom>
        </p:spPr>
      </p:pic>
      <p:graphicFrame>
        <p:nvGraphicFramePr>
          <p:cNvPr id="5" name="Table 4">
            <a:extLst>
              <a:ext uri="{FF2B5EF4-FFF2-40B4-BE49-F238E27FC236}">
                <a16:creationId xmlns:a16="http://schemas.microsoft.com/office/drawing/2014/main" id="{2F9B3ADA-CDC5-438C-8E7C-5F3432A14864}"/>
              </a:ext>
            </a:extLst>
          </p:cNvPr>
          <p:cNvGraphicFramePr>
            <a:graphicFrameLocks noGrp="1"/>
          </p:cNvGraphicFramePr>
          <p:nvPr>
            <p:extLst>
              <p:ext uri="{D42A27DB-BD31-4B8C-83A1-F6EECF244321}">
                <p14:modId xmlns:p14="http://schemas.microsoft.com/office/powerpoint/2010/main" val="1907370950"/>
              </p:ext>
            </p:extLst>
          </p:nvPr>
        </p:nvGraphicFramePr>
        <p:xfrm>
          <a:off x="7084613" y="3952934"/>
          <a:ext cx="4493820" cy="2438400"/>
        </p:xfrm>
        <a:graphic>
          <a:graphicData uri="http://schemas.openxmlformats.org/drawingml/2006/table">
            <a:tbl>
              <a:tblPr firstRow="1" bandRow="1">
                <a:tableStyleId>{757EC6AD-20FC-48BB-B462-B7B92CBAA73A}</a:tableStyleId>
              </a:tblPr>
              <a:tblGrid>
                <a:gridCol w="1123455">
                  <a:extLst>
                    <a:ext uri="{9D8B030D-6E8A-4147-A177-3AD203B41FA5}">
                      <a16:colId xmlns:a16="http://schemas.microsoft.com/office/drawing/2014/main" val="3172430103"/>
                    </a:ext>
                  </a:extLst>
                </a:gridCol>
                <a:gridCol w="1123455">
                  <a:extLst>
                    <a:ext uri="{9D8B030D-6E8A-4147-A177-3AD203B41FA5}">
                      <a16:colId xmlns:a16="http://schemas.microsoft.com/office/drawing/2014/main" val="2317970894"/>
                    </a:ext>
                  </a:extLst>
                </a:gridCol>
                <a:gridCol w="1068785">
                  <a:extLst>
                    <a:ext uri="{9D8B030D-6E8A-4147-A177-3AD203B41FA5}">
                      <a16:colId xmlns:a16="http://schemas.microsoft.com/office/drawing/2014/main" val="3191492349"/>
                    </a:ext>
                  </a:extLst>
                </a:gridCol>
                <a:gridCol w="1178125">
                  <a:extLst>
                    <a:ext uri="{9D8B030D-6E8A-4147-A177-3AD203B41FA5}">
                      <a16:colId xmlns:a16="http://schemas.microsoft.com/office/drawing/2014/main" val="3916852196"/>
                    </a:ext>
                  </a:extLst>
                </a:gridCol>
              </a:tblGrid>
              <a:tr h="0">
                <a:tc>
                  <a:txBody>
                    <a:bodyPr/>
                    <a:lstStyle/>
                    <a:p>
                      <a:pPr marL="0" marR="0" algn="ctr">
                        <a:spcBef>
                          <a:spcPts val="0"/>
                        </a:spcBef>
                        <a:spcAft>
                          <a:spcPts val="0"/>
                        </a:spcAft>
                      </a:pPr>
                      <a:r>
                        <a:rPr lang="en-US" sz="1000" dirty="0">
                          <a:effectLst/>
                        </a:rPr>
                        <a:t>Band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Lunar F-factor </a:t>
                      </a:r>
                      <a:endParaRPr lang="en-US" sz="1100" dirty="0">
                        <a:effectLst/>
                      </a:endParaRPr>
                    </a:p>
                    <a:p>
                      <a:pPr marL="0" marR="0" algn="ctr">
                        <a:spcBef>
                          <a:spcPts val="0"/>
                        </a:spcBef>
                        <a:spcAft>
                          <a:spcPts val="0"/>
                        </a:spcAft>
                      </a:pPr>
                      <a:r>
                        <a:rPr lang="en-US" sz="1000" dirty="0">
                          <a:effectLst/>
                        </a:rPr>
                        <a:t> % change/year</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a:effectLst/>
                        </a:rPr>
                        <a:t>M-K test decision</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Z</a:t>
                      </a:r>
                      <a:r>
                        <a:rPr lang="en-US" sz="1000" baseline="-25000" dirty="0">
                          <a:effectLst/>
                        </a:rPr>
                        <a:t>M‑K </a:t>
                      </a:r>
                      <a:r>
                        <a:rPr lang="en-US" sz="1000" dirty="0">
                          <a:effectLst/>
                        </a:rPr>
                        <a:t>value</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280660660"/>
                  </a:ext>
                </a:extLst>
              </a:tr>
              <a:tr h="0">
                <a:tc>
                  <a:txBody>
                    <a:bodyPr/>
                    <a:lstStyle/>
                    <a:p>
                      <a:pPr marL="0" marR="0" algn="ctr">
                        <a:spcBef>
                          <a:spcPts val="0"/>
                        </a:spcBef>
                        <a:spcAft>
                          <a:spcPts val="0"/>
                        </a:spcAft>
                      </a:pPr>
                      <a:r>
                        <a:rPr lang="en-US" sz="1000">
                          <a:effectLst/>
                        </a:rPr>
                        <a:t>I1</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0.154</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a:effectLst/>
                        </a:rPr>
                        <a:t>Trend found</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5.02</a:t>
                      </a:r>
                      <a:endParaRPr lang="en-US" sz="11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093674622"/>
                  </a:ext>
                </a:extLst>
              </a:tr>
              <a:tr h="0">
                <a:tc>
                  <a:txBody>
                    <a:bodyPr/>
                    <a:lstStyle/>
                    <a:p>
                      <a:pPr marL="0" marR="0" algn="ctr">
                        <a:spcBef>
                          <a:spcPts val="0"/>
                        </a:spcBef>
                        <a:spcAft>
                          <a:spcPts val="0"/>
                        </a:spcAft>
                      </a:pPr>
                      <a:r>
                        <a:rPr lang="en-US" sz="1000">
                          <a:effectLst/>
                        </a:rPr>
                        <a:t>I2</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0.012</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No trend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0.64</a:t>
                      </a:r>
                      <a:endParaRPr lang="en-US" sz="11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4062511888"/>
                  </a:ext>
                </a:extLst>
              </a:tr>
              <a:tr h="0">
                <a:tc>
                  <a:txBody>
                    <a:bodyPr/>
                    <a:lstStyle/>
                    <a:p>
                      <a:pPr marL="0" marR="0" algn="ctr">
                        <a:spcBef>
                          <a:spcPts val="0"/>
                        </a:spcBef>
                        <a:spcAft>
                          <a:spcPts val="0"/>
                        </a:spcAft>
                      </a:pPr>
                      <a:r>
                        <a:rPr lang="en-US" sz="1000">
                          <a:effectLst/>
                        </a:rPr>
                        <a:t>I3</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0.020</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No trend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0.93</a:t>
                      </a:r>
                      <a:endParaRPr lang="en-US" sz="11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56182445"/>
                  </a:ext>
                </a:extLst>
              </a:tr>
              <a:tr h="0">
                <a:tc>
                  <a:txBody>
                    <a:bodyPr/>
                    <a:lstStyle/>
                    <a:p>
                      <a:pPr marL="0" marR="0" algn="ctr">
                        <a:spcBef>
                          <a:spcPts val="0"/>
                        </a:spcBef>
                        <a:spcAft>
                          <a:spcPts val="0"/>
                        </a:spcAft>
                      </a:pPr>
                      <a:r>
                        <a:rPr lang="en-US" sz="1000">
                          <a:effectLst/>
                        </a:rPr>
                        <a:t>M1</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0.045</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No trend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1.87</a:t>
                      </a:r>
                      <a:endParaRPr lang="en-US" sz="11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946865059"/>
                  </a:ext>
                </a:extLst>
              </a:tr>
              <a:tr h="0">
                <a:tc>
                  <a:txBody>
                    <a:bodyPr/>
                    <a:lstStyle/>
                    <a:p>
                      <a:pPr marL="0" marR="0" algn="ctr">
                        <a:spcBef>
                          <a:spcPts val="0"/>
                        </a:spcBef>
                        <a:spcAft>
                          <a:spcPts val="0"/>
                        </a:spcAft>
                      </a:pPr>
                      <a:r>
                        <a:rPr lang="en-US" sz="1000">
                          <a:effectLst/>
                        </a:rPr>
                        <a:t>M2</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a:effectLst/>
                        </a:rPr>
                        <a:t>0.103</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Trend found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4.01</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4093892670"/>
                  </a:ext>
                </a:extLst>
              </a:tr>
              <a:tr h="0">
                <a:tc>
                  <a:txBody>
                    <a:bodyPr/>
                    <a:lstStyle/>
                    <a:p>
                      <a:pPr marL="0" marR="0" algn="ctr">
                        <a:spcBef>
                          <a:spcPts val="0"/>
                        </a:spcBef>
                        <a:spcAft>
                          <a:spcPts val="0"/>
                        </a:spcAft>
                      </a:pPr>
                      <a:r>
                        <a:rPr lang="en-US" sz="1000">
                          <a:effectLst/>
                        </a:rPr>
                        <a:t>M3</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a:effectLst/>
                        </a:rPr>
                        <a:t>0.104</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Trend found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4.45</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51574247"/>
                  </a:ext>
                </a:extLst>
              </a:tr>
              <a:tr h="0">
                <a:tc>
                  <a:txBody>
                    <a:bodyPr/>
                    <a:lstStyle/>
                    <a:p>
                      <a:pPr marL="0" marR="0" algn="ctr">
                        <a:spcBef>
                          <a:spcPts val="0"/>
                        </a:spcBef>
                        <a:spcAft>
                          <a:spcPts val="0"/>
                        </a:spcAft>
                      </a:pPr>
                      <a:r>
                        <a:rPr lang="en-US" sz="1000">
                          <a:effectLst/>
                        </a:rPr>
                        <a:t>M4</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a:effectLst/>
                        </a:rPr>
                        <a:t>0.096</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dirty="0">
                          <a:effectLst/>
                        </a:rPr>
                        <a:t>Trend found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4.23</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907869926"/>
                  </a:ext>
                </a:extLst>
              </a:tr>
              <a:tr h="0">
                <a:tc>
                  <a:txBody>
                    <a:bodyPr/>
                    <a:lstStyle/>
                    <a:p>
                      <a:pPr marL="0" marR="0" algn="ctr">
                        <a:spcBef>
                          <a:spcPts val="0"/>
                        </a:spcBef>
                        <a:spcAft>
                          <a:spcPts val="0"/>
                        </a:spcAft>
                      </a:pPr>
                      <a:r>
                        <a:rPr lang="en-US" sz="1000" kern="1200">
                          <a:effectLst/>
                        </a:rPr>
                        <a:t>M5</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0.084</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Trend found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4.01</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503888905"/>
                  </a:ext>
                </a:extLst>
              </a:tr>
              <a:tr h="0">
                <a:tc>
                  <a:txBody>
                    <a:bodyPr/>
                    <a:lstStyle/>
                    <a:p>
                      <a:pPr marL="0" marR="0" algn="ctr">
                        <a:spcBef>
                          <a:spcPts val="0"/>
                        </a:spcBef>
                        <a:spcAft>
                          <a:spcPts val="0"/>
                        </a:spcAft>
                      </a:pPr>
                      <a:r>
                        <a:rPr lang="en-US" sz="1000" kern="1200">
                          <a:effectLst/>
                        </a:rPr>
                        <a:t>M6</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0.087</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Trend found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3.64</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263115761"/>
                  </a:ext>
                </a:extLst>
              </a:tr>
              <a:tr h="0">
                <a:tc>
                  <a:txBody>
                    <a:bodyPr/>
                    <a:lstStyle/>
                    <a:p>
                      <a:pPr marL="0" marR="0" algn="ctr">
                        <a:spcBef>
                          <a:spcPts val="0"/>
                        </a:spcBef>
                        <a:spcAft>
                          <a:spcPts val="0"/>
                        </a:spcAft>
                      </a:pPr>
                      <a:r>
                        <a:rPr lang="en-US" sz="1000" kern="1200">
                          <a:effectLst/>
                        </a:rPr>
                        <a:t>M7</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0.008</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No trend</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1.26</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018237384"/>
                  </a:ext>
                </a:extLst>
              </a:tr>
              <a:tr h="0">
                <a:tc>
                  <a:txBody>
                    <a:bodyPr/>
                    <a:lstStyle/>
                    <a:p>
                      <a:pPr marL="0" marR="0" algn="ctr">
                        <a:spcBef>
                          <a:spcPts val="0"/>
                        </a:spcBef>
                        <a:spcAft>
                          <a:spcPts val="0"/>
                        </a:spcAft>
                      </a:pPr>
                      <a:r>
                        <a:rPr lang="en-US" sz="1000" kern="1200">
                          <a:effectLst/>
                        </a:rPr>
                        <a:t>M8</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0.037</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Trend found</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2.53</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411547858"/>
                  </a:ext>
                </a:extLst>
              </a:tr>
              <a:tr h="0">
                <a:tc>
                  <a:txBody>
                    <a:bodyPr/>
                    <a:lstStyle/>
                    <a:p>
                      <a:pPr marL="0" marR="0" algn="ctr">
                        <a:spcBef>
                          <a:spcPts val="0"/>
                        </a:spcBef>
                        <a:spcAft>
                          <a:spcPts val="0"/>
                        </a:spcAft>
                      </a:pPr>
                      <a:r>
                        <a:rPr lang="en-US" sz="1000" kern="1200">
                          <a:effectLst/>
                        </a:rPr>
                        <a:t>M9</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-0.010</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No trend</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-0.01</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4045277213"/>
                  </a:ext>
                </a:extLst>
              </a:tr>
              <a:tr h="0">
                <a:tc>
                  <a:txBody>
                    <a:bodyPr/>
                    <a:lstStyle/>
                    <a:p>
                      <a:pPr marL="0" marR="0" algn="ctr">
                        <a:spcBef>
                          <a:spcPts val="0"/>
                        </a:spcBef>
                        <a:spcAft>
                          <a:spcPts val="0"/>
                        </a:spcAft>
                      </a:pPr>
                      <a:r>
                        <a:rPr lang="en-US" sz="1000" kern="1200">
                          <a:effectLst/>
                        </a:rPr>
                        <a:t>M10</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0.052</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Trend found</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3.04</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07878548"/>
                  </a:ext>
                </a:extLst>
              </a:tr>
              <a:tr h="0">
                <a:tc>
                  <a:txBody>
                    <a:bodyPr/>
                    <a:lstStyle/>
                    <a:p>
                      <a:pPr marL="0" marR="0" algn="ctr">
                        <a:spcBef>
                          <a:spcPts val="0"/>
                        </a:spcBef>
                        <a:spcAft>
                          <a:spcPts val="0"/>
                        </a:spcAft>
                      </a:pPr>
                      <a:r>
                        <a:rPr lang="en-US" sz="1000" kern="1200">
                          <a:effectLst/>
                        </a:rPr>
                        <a:t>M11</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0.059</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a:effectLst/>
                        </a:rPr>
                        <a:t>Trend found</a:t>
                      </a:r>
                      <a:endParaRPr lang="en-US" sz="11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000" kern="1200" dirty="0">
                          <a:effectLst/>
                        </a:rPr>
                        <a:t>3.11</a:t>
                      </a:r>
                      <a:endParaRPr lang="en-US" sz="11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633770063"/>
                  </a:ext>
                </a:extLst>
              </a:tr>
            </a:tbl>
          </a:graphicData>
        </a:graphic>
      </p:graphicFrame>
      <p:sp>
        <p:nvSpPr>
          <p:cNvPr id="6" name="Rectangle 5">
            <a:extLst>
              <a:ext uri="{FF2B5EF4-FFF2-40B4-BE49-F238E27FC236}">
                <a16:creationId xmlns:a16="http://schemas.microsoft.com/office/drawing/2014/main" id="{911DC65B-9095-4899-9E92-426649891F42}"/>
              </a:ext>
            </a:extLst>
          </p:cNvPr>
          <p:cNvSpPr/>
          <p:nvPr/>
        </p:nvSpPr>
        <p:spPr>
          <a:xfrm>
            <a:off x="1168289" y="5748398"/>
            <a:ext cx="5317141" cy="646331"/>
          </a:xfrm>
          <a:prstGeom prst="rect">
            <a:avLst/>
          </a:prstGeom>
        </p:spPr>
        <p:txBody>
          <a:bodyPr wrap="square">
            <a:spAutoFit/>
          </a:bodyPr>
          <a:lstStyle/>
          <a:p>
            <a:r>
              <a:rPr lang="en-US" sz="1800" dirty="0">
                <a:latin typeface="Times New Roman" panose="02020603050405020304" pitchFamily="18" charset="0"/>
                <a:ea typeface="Batang" panose="02030600000101010101" pitchFamily="18" charset="-127"/>
              </a:rPr>
              <a:t>*R. O. Gilbert, </a:t>
            </a:r>
            <a:r>
              <a:rPr lang="en-US" sz="1800" i="1" dirty="0">
                <a:latin typeface="Times New Roman" panose="02020603050405020304" pitchFamily="18" charset="0"/>
                <a:ea typeface="Batang" panose="02030600000101010101" pitchFamily="18" charset="-127"/>
              </a:rPr>
              <a:t>Statistical Methods for Environmental Pollution Monitoring.</a:t>
            </a:r>
            <a:r>
              <a:rPr lang="en-US" sz="1800" dirty="0">
                <a:latin typeface="Times New Roman" panose="02020603050405020304" pitchFamily="18" charset="0"/>
                <a:ea typeface="Batang" panose="02030600000101010101" pitchFamily="18" charset="-127"/>
              </a:rPr>
              <a:t> United States, 1987.</a:t>
            </a:r>
            <a:endParaRPr lang="en-US" sz="1800" dirty="0"/>
          </a:p>
        </p:txBody>
      </p:sp>
    </p:spTree>
    <p:extLst>
      <p:ext uri="{BB962C8B-B14F-4D97-AF65-F5344CB8AC3E}">
        <p14:creationId xmlns:p14="http://schemas.microsoft.com/office/powerpoint/2010/main" val="199456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a:xfrm>
            <a:off x="365759" y="64947"/>
            <a:ext cx="11112649" cy="818782"/>
          </a:xfrm>
        </p:spPr>
        <p:txBody>
          <a:bodyPr>
            <a:normAutofit fontScale="90000"/>
          </a:bodyPr>
          <a:lstStyle/>
          <a:p>
            <a:r>
              <a:rPr lang="en-US" dirty="0"/>
              <a:t>Results: Operational F-Factor Update on Nov. 2021</a:t>
            </a:r>
          </a:p>
        </p:txBody>
      </p:sp>
      <p:sp>
        <p:nvSpPr>
          <p:cNvPr id="3" name="Text Placeholder 2">
            <a:extLst>
              <a:ext uri="{FF2B5EF4-FFF2-40B4-BE49-F238E27FC236}">
                <a16:creationId xmlns:a16="http://schemas.microsoft.com/office/drawing/2014/main" id="{3A1FAB07-DD42-4A23-AB64-192FD886CD9C}"/>
              </a:ext>
            </a:extLst>
          </p:cNvPr>
          <p:cNvSpPr>
            <a:spLocks noGrp="1"/>
          </p:cNvSpPr>
          <p:nvPr>
            <p:ph type="body" idx="1"/>
          </p:nvPr>
        </p:nvSpPr>
        <p:spPr>
          <a:xfrm>
            <a:off x="838200" y="1016035"/>
            <a:ext cx="4121075" cy="2308078"/>
          </a:xfrm>
        </p:spPr>
        <p:txBody>
          <a:bodyPr>
            <a:normAutofit fontScale="92500" lnSpcReduction="10000"/>
          </a:bodyPr>
          <a:lstStyle/>
          <a:p>
            <a:r>
              <a:rPr lang="en-US" dirty="0"/>
              <a:t>The NOAA VIIRS team applied long-term slope from lunar and DCC trends on Nov. 2021</a:t>
            </a:r>
          </a:p>
          <a:p>
            <a:r>
              <a:rPr lang="en-US" dirty="0"/>
              <a:t>To catch the long-term trend by Nov. 2023.</a:t>
            </a:r>
          </a:p>
        </p:txBody>
      </p:sp>
      <p:pic>
        <p:nvPicPr>
          <p:cNvPr id="4" name="Picture 3">
            <a:extLst>
              <a:ext uri="{FF2B5EF4-FFF2-40B4-BE49-F238E27FC236}">
                <a16:creationId xmlns:a16="http://schemas.microsoft.com/office/drawing/2014/main" id="{63C85F89-15C6-4BBC-BC63-9704F288B38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52472" y="3918072"/>
            <a:ext cx="4787302" cy="2874981"/>
          </a:xfrm>
          <a:prstGeom prst="rect">
            <a:avLst/>
          </a:prstGeom>
          <a:noFill/>
          <a:ln>
            <a:noFill/>
          </a:ln>
        </p:spPr>
      </p:pic>
      <p:pic>
        <p:nvPicPr>
          <p:cNvPr id="5" name="Picture 4">
            <a:extLst>
              <a:ext uri="{FF2B5EF4-FFF2-40B4-BE49-F238E27FC236}">
                <a16:creationId xmlns:a16="http://schemas.microsoft.com/office/drawing/2014/main" id="{F5686DDA-C02E-413A-BBF2-6BE38FD0FFFF}"/>
              </a:ext>
            </a:extLst>
          </p:cNvPr>
          <p:cNvPicPr/>
          <p:nvPr/>
        </p:nvPicPr>
        <p:blipFill>
          <a:blip r:embed="rId3"/>
          <a:stretch>
            <a:fillRect/>
          </a:stretch>
        </p:blipFill>
        <p:spPr>
          <a:xfrm>
            <a:off x="6556265" y="963410"/>
            <a:ext cx="4787302" cy="2874981"/>
          </a:xfrm>
          <a:prstGeom prst="rect">
            <a:avLst/>
          </a:prstGeom>
        </p:spPr>
      </p:pic>
      <p:graphicFrame>
        <p:nvGraphicFramePr>
          <p:cNvPr id="7" name="Table 6">
            <a:extLst>
              <a:ext uri="{FF2B5EF4-FFF2-40B4-BE49-F238E27FC236}">
                <a16:creationId xmlns:a16="http://schemas.microsoft.com/office/drawing/2014/main" id="{B5CB978B-85FA-4B41-A1BA-58D7672333C7}"/>
              </a:ext>
            </a:extLst>
          </p:cNvPr>
          <p:cNvGraphicFramePr>
            <a:graphicFrameLocks noGrp="1"/>
          </p:cNvGraphicFramePr>
          <p:nvPr>
            <p:extLst>
              <p:ext uri="{D42A27DB-BD31-4B8C-83A1-F6EECF244321}">
                <p14:modId xmlns:p14="http://schemas.microsoft.com/office/powerpoint/2010/main" val="433808726"/>
              </p:ext>
            </p:extLst>
          </p:nvPr>
        </p:nvGraphicFramePr>
        <p:xfrm>
          <a:off x="241674" y="3702919"/>
          <a:ext cx="6314591" cy="2377439"/>
        </p:xfrm>
        <a:graphic>
          <a:graphicData uri="http://schemas.openxmlformats.org/drawingml/2006/table">
            <a:tbl>
              <a:tblPr firstRow="1" firstCol="1" bandRow="1">
                <a:tableStyleId>{757EC6AD-20FC-48BB-B462-B7B92CBAA73A}</a:tableStyleId>
              </a:tblPr>
              <a:tblGrid>
                <a:gridCol w="1018039">
                  <a:extLst>
                    <a:ext uri="{9D8B030D-6E8A-4147-A177-3AD203B41FA5}">
                      <a16:colId xmlns:a16="http://schemas.microsoft.com/office/drawing/2014/main" val="485323154"/>
                    </a:ext>
                  </a:extLst>
                </a:gridCol>
                <a:gridCol w="990525">
                  <a:extLst>
                    <a:ext uri="{9D8B030D-6E8A-4147-A177-3AD203B41FA5}">
                      <a16:colId xmlns:a16="http://schemas.microsoft.com/office/drawing/2014/main" val="553732111"/>
                    </a:ext>
                  </a:extLst>
                </a:gridCol>
                <a:gridCol w="1031795">
                  <a:extLst>
                    <a:ext uri="{9D8B030D-6E8A-4147-A177-3AD203B41FA5}">
                      <a16:colId xmlns:a16="http://schemas.microsoft.com/office/drawing/2014/main" val="2131404376"/>
                    </a:ext>
                  </a:extLst>
                </a:gridCol>
                <a:gridCol w="963009">
                  <a:extLst>
                    <a:ext uri="{9D8B030D-6E8A-4147-A177-3AD203B41FA5}">
                      <a16:colId xmlns:a16="http://schemas.microsoft.com/office/drawing/2014/main" val="3077297482"/>
                    </a:ext>
                  </a:extLst>
                </a:gridCol>
                <a:gridCol w="1320698">
                  <a:extLst>
                    <a:ext uri="{9D8B030D-6E8A-4147-A177-3AD203B41FA5}">
                      <a16:colId xmlns:a16="http://schemas.microsoft.com/office/drawing/2014/main" val="396522598"/>
                    </a:ext>
                  </a:extLst>
                </a:gridCol>
                <a:gridCol w="990525">
                  <a:extLst>
                    <a:ext uri="{9D8B030D-6E8A-4147-A177-3AD203B41FA5}">
                      <a16:colId xmlns:a16="http://schemas.microsoft.com/office/drawing/2014/main" val="1949737321"/>
                    </a:ext>
                  </a:extLst>
                </a:gridCol>
              </a:tblGrid>
              <a:tr h="709213">
                <a:tc>
                  <a:txBody>
                    <a:bodyPr/>
                    <a:lstStyle/>
                    <a:p>
                      <a:pPr marL="0" marR="0" algn="ctr">
                        <a:lnSpc>
                          <a:spcPts val="1600"/>
                        </a:lnSpc>
                        <a:spcBef>
                          <a:spcPts val="0"/>
                        </a:spcBef>
                        <a:spcAft>
                          <a:spcPts val="0"/>
                        </a:spcAft>
                      </a:pPr>
                      <a:r>
                        <a:rPr lang="en-US" sz="1800" dirty="0">
                          <a:effectLst/>
                        </a:rPr>
                        <a:t>Band</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Lunar trend*</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DCC monthly*</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DCC daily*</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Updated lunar trend</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LUT slope</a:t>
                      </a:r>
                      <a:endParaRPr lang="en-US" sz="24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53587980"/>
                  </a:ext>
                </a:extLst>
              </a:tr>
              <a:tr h="238318">
                <a:tc>
                  <a:txBody>
                    <a:bodyPr/>
                    <a:lstStyle/>
                    <a:p>
                      <a:pPr marL="0" marR="0" algn="ctr">
                        <a:lnSpc>
                          <a:spcPts val="1600"/>
                        </a:lnSpc>
                        <a:spcBef>
                          <a:spcPts val="0"/>
                        </a:spcBef>
                        <a:spcAft>
                          <a:spcPts val="0"/>
                        </a:spcAft>
                      </a:pPr>
                      <a:r>
                        <a:rPr lang="en-US" sz="1800">
                          <a:effectLst/>
                        </a:rPr>
                        <a:t>M1</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0.013</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0.07</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0.01</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0.045</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0.031</a:t>
                      </a:r>
                      <a:endParaRPr lang="en-US" sz="24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766679295"/>
                  </a:ext>
                </a:extLst>
              </a:tr>
              <a:tr h="238318">
                <a:tc>
                  <a:txBody>
                    <a:bodyPr/>
                    <a:lstStyle/>
                    <a:p>
                      <a:pPr marL="0" marR="0" algn="ctr">
                        <a:lnSpc>
                          <a:spcPts val="1600"/>
                        </a:lnSpc>
                        <a:spcBef>
                          <a:spcPts val="0"/>
                        </a:spcBef>
                        <a:spcAft>
                          <a:spcPts val="0"/>
                        </a:spcAft>
                      </a:pPr>
                      <a:r>
                        <a:rPr lang="en-US" sz="1800">
                          <a:effectLst/>
                        </a:rPr>
                        <a:t>M2</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0.095</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0.09</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0.05</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0.103</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0.219</a:t>
                      </a:r>
                      <a:endParaRPr lang="en-US" sz="24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944140684"/>
                  </a:ext>
                </a:extLst>
              </a:tr>
              <a:tr h="238318">
                <a:tc>
                  <a:txBody>
                    <a:bodyPr/>
                    <a:lstStyle/>
                    <a:p>
                      <a:pPr marL="0" marR="0" algn="ctr">
                        <a:lnSpc>
                          <a:spcPts val="1600"/>
                        </a:lnSpc>
                        <a:spcBef>
                          <a:spcPts val="0"/>
                        </a:spcBef>
                        <a:spcAft>
                          <a:spcPts val="0"/>
                        </a:spcAft>
                      </a:pPr>
                      <a:r>
                        <a:rPr lang="en-US" sz="1800">
                          <a:effectLst/>
                        </a:rPr>
                        <a:t>M3</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0.074</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0.03</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0.03</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0.104</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0.171</a:t>
                      </a:r>
                      <a:endParaRPr lang="en-US" sz="24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4172202169"/>
                  </a:ext>
                </a:extLst>
              </a:tr>
              <a:tr h="238318">
                <a:tc>
                  <a:txBody>
                    <a:bodyPr/>
                    <a:lstStyle/>
                    <a:p>
                      <a:pPr marL="0" marR="0" algn="ctr">
                        <a:lnSpc>
                          <a:spcPts val="1600"/>
                        </a:lnSpc>
                        <a:spcBef>
                          <a:spcPts val="0"/>
                        </a:spcBef>
                        <a:spcAft>
                          <a:spcPts val="0"/>
                        </a:spcAft>
                      </a:pPr>
                      <a:r>
                        <a:rPr lang="en-US" sz="1800">
                          <a:effectLst/>
                        </a:rPr>
                        <a:t>M4</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0.079</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0.07</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0.06</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0.096</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0.187</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817852299"/>
                  </a:ext>
                </a:extLst>
              </a:tr>
              <a:tr h="238318">
                <a:tc>
                  <a:txBody>
                    <a:bodyPr/>
                    <a:lstStyle/>
                    <a:p>
                      <a:pPr marL="0" marR="0" algn="ctr">
                        <a:lnSpc>
                          <a:spcPts val="1600"/>
                        </a:lnSpc>
                        <a:spcBef>
                          <a:spcPts val="0"/>
                        </a:spcBef>
                        <a:spcAft>
                          <a:spcPts val="0"/>
                        </a:spcAft>
                      </a:pPr>
                      <a:r>
                        <a:rPr lang="en-US" sz="1800">
                          <a:effectLst/>
                        </a:rPr>
                        <a:t>M5</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0.072</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0.08</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0.06</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kern="1200" dirty="0">
                          <a:effectLst/>
                        </a:rPr>
                        <a:t>0.084</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0.171</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480547961"/>
                  </a:ext>
                </a:extLst>
              </a:tr>
              <a:tr h="238318">
                <a:tc>
                  <a:txBody>
                    <a:bodyPr/>
                    <a:lstStyle/>
                    <a:p>
                      <a:pPr marL="0" marR="0" algn="ctr">
                        <a:lnSpc>
                          <a:spcPts val="1600"/>
                        </a:lnSpc>
                        <a:spcBef>
                          <a:spcPts val="0"/>
                        </a:spcBef>
                        <a:spcAft>
                          <a:spcPts val="0"/>
                        </a:spcAft>
                      </a:pPr>
                      <a:r>
                        <a:rPr lang="en-US" sz="1800">
                          <a:effectLst/>
                        </a:rPr>
                        <a:t>M6</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0.047</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 N/A</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N/A </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kern="1200">
                          <a:effectLst/>
                        </a:rPr>
                        <a:t>0.087</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0.108</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829523197"/>
                  </a:ext>
                </a:extLst>
              </a:tr>
              <a:tr h="238318">
                <a:tc>
                  <a:txBody>
                    <a:bodyPr/>
                    <a:lstStyle/>
                    <a:p>
                      <a:pPr marL="0" marR="0" algn="ctr">
                        <a:lnSpc>
                          <a:spcPts val="1600"/>
                        </a:lnSpc>
                        <a:spcBef>
                          <a:spcPts val="0"/>
                        </a:spcBef>
                        <a:spcAft>
                          <a:spcPts val="0"/>
                        </a:spcAft>
                      </a:pPr>
                      <a:r>
                        <a:rPr lang="en-US" sz="1800">
                          <a:effectLst/>
                        </a:rPr>
                        <a:t>I1</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0.107</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0.15</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0.1</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a:effectLst/>
                        </a:rPr>
                        <a:t>0.154</a:t>
                      </a:r>
                      <a:endParaRPr lang="en-US" sz="24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lnSpc>
                          <a:spcPts val="1600"/>
                        </a:lnSpc>
                        <a:spcBef>
                          <a:spcPts val="0"/>
                        </a:spcBef>
                        <a:spcAft>
                          <a:spcPts val="0"/>
                        </a:spcAft>
                      </a:pPr>
                      <a:r>
                        <a:rPr lang="en-US" sz="1800" dirty="0">
                          <a:effectLst/>
                        </a:rPr>
                        <a:t>0.245</a:t>
                      </a:r>
                      <a:endParaRPr lang="en-US" sz="24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927430370"/>
                  </a:ext>
                </a:extLst>
              </a:tr>
            </a:tbl>
          </a:graphicData>
        </a:graphic>
      </p:graphicFrame>
    </p:spTree>
    <p:extLst>
      <p:ext uri="{BB962C8B-B14F-4D97-AF65-F5344CB8AC3E}">
        <p14:creationId xmlns:p14="http://schemas.microsoft.com/office/powerpoint/2010/main" val="488476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a:xfrm>
            <a:off x="537882" y="64947"/>
            <a:ext cx="11220226" cy="818782"/>
          </a:xfrm>
        </p:spPr>
        <p:txBody>
          <a:bodyPr>
            <a:normAutofit fontScale="90000"/>
          </a:bodyPr>
          <a:lstStyle/>
          <a:p>
            <a:r>
              <a:rPr lang="en-US" dirty="0"/>
              <a:t>Results: Operational F-Factor Update on Nov. 2021</a:t>
            </a:r>
          </a:p>
        </p:txBody>
      </p:sp>
      <p:pic>
        <p:nvPicPr>
          <p:cNvPr id="5" name="Picture 4">
            <a:extLst>
              <a:ext uri="{FF2B5EF4-FFF2-40B4-BE49-F238E27FC236}">
                <a16:creationId xmlns:a16="http://schemas.microsoft.com/office/drawing/2014/main" id="{B6621BB1-2811-43E1-B399-23B1A8D59E11}"/>
              </a:ext>
            </a:extLst>
          </p:cNvPr>
          <p:cNvPicPr/>
          <p:nvPr/>
        </p:nvPicPr>
        <p:blipFill>
          <a:blip r:embed="rId2"/>
          <a:stretch>
            <a:fillRect/>
          </a:stretch>
        </p:blipFill>
        <p:spPr>
          <a:xfrm>
            <a:off x="161365" y="977859"/>
            <a:ext cx="3732904" cy="2515687"/>
          </a:xfrm>
          <a:prstGeom prst="rect">
            <a:avLst/>
          </a:prstGeom>
        </p:spPr>
      </p:pic>
      <p:pic>
        <p:nvPicPr>
          <p:cNvPr id="6" name="Picture 5">
            <a:extLst>
              <a:ext uri="{FF2B5EF4-FFF2-40B4-BE49-F238E27FC236}">
                <a16:creationId xmlns:a16="http://schemas.microsoft.com/office/drawing/2014/main" id="{67B0114E-FB55-427F-9317-E11D067C7FD6}"/>
              </a:ext>
            </a:extLst>
          </p:cNvPr>
          <p:cNvPicPr/>
          <p:nvPr/>
        </p:nvPicPr>
        <p:blipFill rotWithShape="1">
          <a:blip r:embed="rId3"/>
          <a:srcRect b="51680"/>
          <a:stretch/>
        </p:blipFill>
        <p:spPr>
          <a:xfrm>
            <a:off x="3894269" y="913313"/>
            <a:ext cx="7239897" cy="2515686"/>
          </a:xfrm>
          <a:prstGeom prst="rect">
            <a:avLst/>
          </a:prstGeom>
        </p:spPr>
      </p:pic>
      <p:pic>
        <p:nvPicPr>
          <p:cNvPr id="7" name="Picture 6">
            <a:extLst>
              <a:ext uri="{FF2B5EF4-FFF2-40B4-BE49-F238E27FC236}">
                <a16:creationId xmlns:a16="http://schemas.microsoft.com/office/drawing/2014/main" id="{170AF862-B81C-4D61-BB99-DE1029A2AB52}"/>
              </a:ext>
            </a:extLst>
          </p:cNvPr>
          <p:cNvPicPr/>
          <p:nvPr/>
        </p:nvPicPr>
        <p:blipFill rotWithShape="1">
          <a:blip r:embed="rId3"/>
          <a:srcRect t="49468"/>
          <a:stretch/>
        </p:blipFill>
        <p:spPr>
          <a:xfrm>
            <a:off x="276057" y="3587676"/>
            <a:ext cx="7238160" cy="2630244"/>
          </a:xfrm>
          <a:prstGeom prst="rect">
            <a:avLst/>
          </a:prstGeom>
        </p:spPr>
      </p:pic>
      <p:pic>
        <p:nvPicPr>
          <p:cNvPr id="8" name="Picture 7">
            <a:extLst>
              <a:ext uri="{FF2B5EF4-FFF2-40B4-BE49-F238E27FC236}">
                <a16:creationId xmlns:a16="http://schemas.microsoft.com/office/drawing/2014/main" id="{26796613-A742-4E70-8C17-3EED738D679C}"/>
              </a:ext>
            </a:extLst>
          </p:cNvPr>
          <p:cNvPicPr/>
          <p:nvPr/>
        </p:nvPicPr>
        <p:blipFill>
          <a:blip r:embed="rId4"/>
          <a:stretch>
            <a:fillRect/>
          </a:stretch>
        </p:blipFill>
        <p:spPr>
          <a:xfrm>
            <a:off x="7783196" y="3702233"/>
            <a:ext cx="3490818" cy="2515686"/>
          </a:xfrm>
          <a:prstGeom prst="rect">
            <a:avLst/>
          </a:prstGeom>
        </p:spPr>
      </p:pic>
    </p:spTree>
    <p:extLst>
      <p:ext uri="{BB962C8B-B14F-4D97-AF65-F5344CB8AC3E}">
        <p14:creationId xmlns:p14="http://schemas.microsoft.com/office/powerpoint/2010/main" val="172325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a:xfrm>
            <a:off x="242371" y="64947"/>
            <a:ext cx="11270256" cy="818782"/>
          </a:xfrm>
        </p:spPr>
        <p:txBody>
          <a:bodyPr>
            <a:normAutofit fontScale="90000"/>
          </a:bodyPr>
          <a:lstStyle/>
          <a:p>
            <a:r>
              <a:rPr lang="en-US" dirty="0"/>
              <a:t>Results: Validation Using the DCC time-series trends</a:t>
            </a:r>
          </a:p>
        </p:txBody>
      </p:sp>
      <p:sp>
        <p:nvSpPr>
          <p:cNvPr id="3" name="Text Placeholder 2">
            <a:extLst>
              <a:ext uri="{FF2B5EF4-FFF2-40B4-BE49-F238E27FC236}">
                <a16:creationId xmlns:a16="http://schemas.microsoft.com/office/drawing/2014/main" id="{3A1FAB07-DD42-4A23-AB64-192FD886CD9C}"/>
              </a:ext>
            </a:extLst>
          </p:cNvPr>
          <p:cNvSpPr>
            <a:spLocks noGrp="1"/>
          </p:cNvSpPr>
          <p:nvPr>
            <p:ph type="body" idx="1"/>
          </p:nvPr>
        </p:nvSpPr>
        <p:spPr>
          <a:xfrm>
            <a:off x="838200" y="1016035"/>
            <a:ext cx="3981226" cy="5160928"/>
          </a:xfrm>
        </p:spPr>
        <p:txBody>
          <a:bodyPr>
            <a:normAutofit fontScale="92500" lnSpcReduction="10000"/>
          </a:bodyPr>
          <a:lstStyle/>
          <a:p>
            <a:r>
              <a:rPr lang="en-US" dirty="0"/>
              <a:t>With the updated calibration, the long-term DCC trends are derived from the VIIRS SDRs. </a:t>
            </a:r>
          </a:p>
          <a:p>
            <a:r>
              <a:rPr lang="en-US" dirty="0"/>
              <a:t>The monthly DCC time-series for the operational NOAA-20 RSB SDRs show very stable trends. </a:t>
            </a:r>
          </a:p>
          <a:p>
            <a:r>
              <a:rPr lang="en-US" dirty="0"/>
              <a:t>In all RSB bands, |Z</a:t>
            </a:r>
            <a:r>
              <a:rPr lang="en-US" baseline="-25000" dirty="0"/>
              <a:t>M‑K</a:t>
            </a:r>
            <a:r>
              <a:rPr lang="en-US" dirty="0"/>
              <a:t>|&lt; 1.96 except band I3. </a:t>
            </a:r>
          </a:p>
          <a:p>
            <a:pPr lvl="1"/>
            <a:r>
              <a:rPr lang="en-US" dirty="0"/>
              <a:t>NOAA VIIRS team is watching I3 and M10. </a:t>
            </a:r>
          </a:p>
        </p:txBody>
      </p:sp>
      <p:pic>
        <p:nvPicPr>
          <p:cNvPr id="4" name="Picture 3">
            <a:extLst>
              <a:ext uri="{FF2B5EF4-FFF2-40B4-BE49-F238E27FC236}">
                <a16:creationId xmlns:a16="http://schemas.microsoft.com/office/drawing/2014/main" id="{5A8E9155-A0A1-4143-B103-EAA16A7B4A7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587042" y="750539"/>
            <a:ext cx="5681290" cy="2971607"/>
          </a:xfrm>
          <a:prstGeom prst="rect">
            <a:avLst/>
          </a:prstGeom>
          <a:noFill/>
          <a:ln>
            <a:noFill/>
          </a:ln>
        </p:spPr>
      </p:pic>
      <p:pic>
        <p:nvPicPr>
          <p:cNvPr id="5" name="Picture 4">
            <a:extLst>
              <a:ext uri="{FF2B5EF4-FFF2-40B4-BE49-F238E27FC236}">
                <a16:creationId xmlns:a16="http://schemas.microsoft.com/office/drawing/2014/main" id="{A05B0158-CD4B-4790-A5FF-1BA0B62D56B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95236" y="3722146"/>
            <a:ext cx="5371202" cy="3135854"/>
          </a:xfrm>
          <a:prstGeom prst="rect">
            <a:avLst/>
          </a:prstGeom>
          <a:noFill/>
          <a:ln>
            <a:noFill/>
          </a:ln>
        </p:spPr>
      </p:pic>
    </p:spTree>
    <p:extLst>
      <p:ext uri="{BB962C8B-B14F-4D97-AF65-F5344CB8AC3E}">
        <p14:creationId xmlns:p14="http://schemas.microsoft.com/office/powerpoint/2010/main" val="2921086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DFEC7-1EBD-4F05-943A-5075CB428994}"/>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3A1FAB07-DD42-4A23-AB64-192FD886CD9C}"/>
              </a:ext>
            </a:extLst>
          </p:cNvPr>
          <p:cNvSpPr>
            <a:spLocks noGrp="1"/>
          </p:cNvSpPr>
          <p:nvPr>
            <p:ph type="body" idx="1"/>
          </p:nvPr>
        </p:nvSpPr>
        <p:spPr/>
        <p:txBody>
          <a:bodyPr>
            <a:normAutofit fontScale="92500" lnSpcReduction="20000"/>
          </a:bodyPr>
          <a:lstStyle/>
          <a:p>
            <a:r>
              <a:rPr lang="en-US" dirty="0"/>
              <a:t>Over the five years of on-orbit operation, the NOAA-20 VIIRS showed very stable on-orbit radiometric stability better than 0.5 percent level in all RSB bands</a:t>
            </a:r>
          </a:p>
          <a:p>
            <a:pPr lvl="1"/>
            <a:r>
              <a:rPr lang="en-US" dirty="0"/>
              <a:t>From the on-board SD-based calibration, independent monthly lunar calibrations and DCC observation results.</a:t>
            </a:r>
          </a:p>
          <a:p>
            <a:r>
              <a:rPr lang="en-US" dirty="0"/>
              <a:t>The operational radiometric F-factors were set to a constant level in each detector, gain state, and HAM side, since April, 2018.</a:t>
            </a:r>
          </a:p>
          <a:p>
            <a:r>
              <a:rPr lang="en-US" dirty="0"/>
              <a:t>Even with its excellent stability, the NOAA VIIRS SDR team applied small positive correction slopes in the F-factors to provide accurate radiometric products from the observed  long-term trends in lunar and DCD calibrations. </a:t>
            </a:r>
          </a:p>
          <a:p>
            <a:r>
              <a:rPr lang="en-US" dirty="0"/>
              <a:t>The NOAA VIIRS SDR team will revise the long-term correction slopes around November 2023 with updated lunar and DCC calibrations.</a:t>
            </a:r>
          </a:p>
          <a:p>
            <a:pPr lvl="1"/>
            <a:r>
              <a:rPr lang="en-US" dirty="0"/>
              <a:t>to provide higher radiometric accuracy of the NOAA-20 VIIRS SDR product to the users.</a:t>
            </a:r>
          </a:p>
        </p:txBody>
      </p:sp>
    </p:spTree>
    <p:extLst>
      <p:ext uri="{BB962C8B-B14F-4D97-AF65-F5344CB8AC3E}">
        <p14:creationId xmlns:p14="http://schemas.microsoft.com/office/powerpoint/2010/main" val="2455139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5C15-C070-4468-B2DC-362DCED036F0}"/>
              </a:ext>
            </a:extLst>
          </p:cNvPr>
          <p:cNvSpPr>
            <a:spLocks noGrp="1"/>
          </p:cNvSpPr>
          <p:nvPr>
            <p:ph type="title"/>
          </p:nvPr>
        </p:nvSpPr>
        <p:spPr>
          <a:xfrm>
            <a:off x="838200" y="681037"/>
            <a:ext cx="10430132" cy="1278392"/>
          </a:xfrm>
        </p:spPr>
        <p:txBody>
          <a:bodyPr>
            <a:normAutofit/>
          </a:bodyPr>
          <a:lstStyle/>
          <a:p>
            <a:r>
              <a:rPr lang="en-US" sz="6000" dirty="0"/>
              <a:t>Disclaimer</a:t>
            </a:r>
            <a:endParaRPr lang="en-US" dirty="0"/>
          </a:p>
        </p:txBody>
      </p:sp>
      <p:sp>
        <p:nvSpPr>
          <p:cNvPr id="3" name="Content Placeholder 2">
            <a:extLst>
              <a:ext uri="{FF2B5EF4-FFF2-40B4-BE49-F238E27FC236}">
                <a16:creationId xmlns:a16="http://schemas.microsoft.com/office/drawing/2014/main" id="{73851C66-AC93-48A4-8903-776C9FD87661}"/>
              </a:ext>
            </a:extLst>
          </p:cNvPr>
          <p:cNvSpPr>
            <a:spLocks noGrp="1"/>
          </p:cNvSpPr>
          <p:nvPr>
            <p:ph idx="1"/>
          </p:nvPr>
        </p:nvSpPr>
        <p:spPr>
          <a:xfrm>
            <a:off x="838200" y="2238103"/>
            <a:ext cx="10515600" cy="3518263"/>
          </a:xfrm>
        </p:spPr>
        <p:txBody>
          <a:bodyPr>
            <a:normAutofit/>
          </a:bodyPr>
          <a:lstStyle/>
          <a:p>
            <a:r>
              <a:rPr lang="en-US" sz="4000" dirty="0"/>
              <a:t>The scientific results and conclusions, as well as any views or opinions expressed herein, are those of the author(s) and do not necessarily reflect those of NOAA or the Department of Commerce.</a:t>
            </a:r>
          </a:p>
          <a:p>
            <a:endParaRPr lang="en-US" dirty="0"/>
          </a:p>
        </p:txBody>
      </p:sp>
    </p:spTree>
    <p:extLst>
      <p:ext uri="{BB962C8B-B14F-4D97-AF65-F5344CB8AC3E}">
        <p14:creationId xmlns:p14="http://schemas.microsoft.com/office/powerpoint/2010/main" val="150357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DA34C-C09B-4CB1-A34E-5470BD877D5C}"/>
              </a:ext>
            </a:extLst>
          </p:cNvPr>
          <p:cNvSpPr>
            <a:spLocks noGrp="1"/>
          </p:cNvSpPr>
          <p:nvPr>
            <p:ph type="title"/>
          </p:nvPr>
        </p:nvSpPr>
        <p:spPr>
          <a:xfrm>
            <a:off x="1003663" y="2183497"/>
            <a:ext cx="10430132" cy="2074993"/>
          </a:xfrm>
        </p:spPr>
        <p:txBody>
          <a:bodyPr>
            <a:normAutofit/>
          </a:bodyPr>
          <a:lstStyle/>
          <a:p>
            <a:r>
              <a:rPr lang="en-US" sz="5400" dirty="0"/>
              <a:t>Backup Slide</a:t>
            </a:r>
          </a:p>
        </p:txBody>
      </p:sp>
    </p:spTree>
    <p:extLst>
      <p:ext uri="{BB962C8B-B14F-4D97-AF65-F5344CB8AC3E}">
        <p14:creationId xmlns:p14="http://schemas.microsoft.com/office/powerpoint/2010/main" val="2450673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VIIRS Lunar Calibration</a:t>
            </a:r>
          </a:p>
        </p:txBody>
      </p:sp>
      <p:sp>
        <p:nvSpPr>
          <p:cNvPr id="3" name="Content Placeholder 2"/>
          <p:cNvSpPr>
            <a:spLocks noGrp="1"/>
          </p:cNvSpPr>
          <p:nvPr>
            <p:ph idx="1"/>
          </p:nvPr>
        </p:nvSpPr>
        <p:spPr>
          <a:xfrm>
            <a:off x="723900" y="1527177"/>
            <a:ext cx="9886950" cy="4241183"/>
          </a:xfrm>
        </p:spPr>
        <p:txBody>
          <a:bodyPr/>
          <a:lstStyle/>
          <a:p>
            <a:r>
              <a:rPr lang="en-US" dirty="0"/>
              <a:t>Moon solid angle </a:t>
            </a:r>
          </a:p>
          <a:p>
            <a:r>
              <a:rPr lang="en-US" dirty="0"/>
              <a:t>Effectively illumined surface ratio by the phase angle</a:t>
            </a:r>
          </a:p>
        </p:txBody>
      </p:sp>
      <p:grpSp>
        <p:nvGrpSpPr>
          <p:cNvPr id="24" name="Group 23"/>
          <p:cNvGrpSpPr/>
          <p:nvPr/>
        </p:nvGrpSpPr>
        <p:grpSpPr>
          <a:xfrm>
            <a:off x="7944858" y="2469964"/>
            <a:ext cx="3762652" cy="3797207"/>
            <a:chOff x="4962662" y="2374293"/>
            <a:chExt cx="3762652" cy="3797207"/>
          </a:xfrm>
        </p:grpSpPr>
        <p:pic>
          <p:nvPicPr>
            <p:cNvPr id="84994" name="Picture 2" descr="http://www.bakesforbreastcancer.org/wp-content/uploads/2012/03/sun.jpg"/>
            <p:cNvPicPr>
              <a:picLocks noChangeAspect="1" noChangeArrowheads="1"/>
            </p:cNvPicPr>
            <p:nvPr/>
          </p:nvPicPr>
          <p:blipFill>
            <a:blip r:embed="rId3"/>
            <a:srcRect/>
            <a:stretch>
              <a:fillRect/>
            </a:stretch>
          </p:blipFill>
          <p:spPr bwMode="auto">
            <a:xfrm>
              <a:off x="4962662" y="2529408"/>
              <a:ext cx="566668" cy="576944"/>
            </a:xfrm>
            <a:prstGeom prst="rect">
              <a:avLst/>
            </a:prstGeom>
            <a:noFill/>
          </p:spPr>
        </p:pic>
        <p:pic>
          <p:nvPicPr>
            <p:cNvPr id="84998" name="Picture 6"/>
            <p:cNvPicPr>
              <a:picLocks noChangeAspect="1" noChangeArrowheads="1"/>
            </p:cNvPicPr>
            <p:nvPr/>
          </p:nvPicPr>
          <p:blipFill>
            <a:blip r:embed="rId4"/>
            <a:srcRect/>
            <a:stretch>
              <a:fillRect/>
            </a:stretch>
          </p:blipFill>
          <p:spPr bwMode="auto">
            <a:xfrm>
              <a:off x="5827076" y="5221350"/>
              <a:ext cx="924904" cy="580818"/>
            </a:xfrm>
            <a:prstGeom prst="rect">
              <a:avLst/>
            </a:prstGeom>
            <a:noFill/>
            <a:ln w="9525">
              <a:noFill/>
              <a:miter lim="800000"/>
              <a:headEnd/>
              <a:tailEnd/>
            </a:ln>
          </p:spPr>
        </p:pic>
        <p:pic>
          <p:nvPicPr>
            <p:cNvPr id="84996" name="Picture 4" descr="https://upload.wikimedia.org/wikipedia/commons/2/22/Earth_Western_Hemisphere_transparent_background.png"/>
            <p:cNvPicPr>
              <a:picLocks noChangeAspect="1" noChangeArrowheads="1"/>
            </p:cNvPicPr>
            <p:nvPr/>
          </p:nvPicPr>
          <p:blipFill>
            <a:blip r:embed="rId5"/>
            <a:srcRect/>
            <a:stretch>
              <a:fillRect/>
            </a:stretch>
          </p:blipFill>
          <p:spPr bwMode="auto">
            <a:xfrm>
              <a:off x="6257698" y="4550839"/>
              <a:ext cx="988564" cy="988564"/>
            </a:xfrm>
            <a:prstGeom prst="rect">
              <a:avLst/>
            </a:prstGeom>
            <a:noFill/>
          </p:spPr>
        </p:pic>
        <p:pic>
          <p:nvPicPr>
            <p:cNvPr id="85002" name="Picture 10" descr="http://managementscience.biz/wp-content/uploads/ktz/moon-phases-tumblr-transparent-2xpu70uohnmpmzvg57h8ga.png"/>
            <p:cNvPicPr>
              <a:picLocks noChangeAspect="1" noChangeArrowheads="1"/>
            </p:cNvPicPr>
            <p:nvPr/>
          </p:nvPicPr>
          <p:blipFill>
            <a:blip r:embed="rId6"/>
            <a:srcRect l="68249" t="25569" b="23085"/>
            <a:stretch>
              <a:fillRect/>
            </a:stretch>
          </p:blipFill>
          <p:spPr bwMode="auto">
            <a:xfrm rot="1624095">
              <a:off x="7479037" y="4127910"/>
              <a:ext cx="478892" cy="580818"/>
            </a:xfrm>
            <a:prstGeom prst="rect">
              <a:avLst/>
            </a:prstGeom>
            <a:noFill/>
          </p:spPr>
        </p:pic>
        <p:cxnSp>
          <p:nvCxnSpPr>
            <p:cNvPr id="13" name="Straight Connector 12"/>
            <p:cNvCxnSpPr/>
            <p:nvPr/>
          </p:nvCxnSpPr>
          <p:spPr>
            <a:xfrm>
              <a:off x="5300867" y="2835958"/>
              <a:ext cx="2451653" cy="15823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387546" y="4418319"/>
              <a:ext cx="1364974" cy="9885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802667" y="4169232"/>
              <a:ext cx="2215652" cy="369332"/>
            </a:xfrm>
            <a:prstGeom prst="rect">
              <a:avLst/>
            </a:prstGeom>
            <a:noFill/>
          </p:spPr>
          <p:txBody>
            <a:bodyPr wrap="square" rtlCol="0">
              <a:spAutoFit/>
            </a:bodyPr>
            <a:lstStyle/>
            <a:p>
              <a:r>
                <a:rPr lang="en-US" dirty="0">
                  <a:solidFill>
                    <a:srgbClr val="0070C0"/>
                  </a:solidFill>
                </a:rPr>
                <a:t>Phase Angle </a:t>
              </a:r>
              <a:r>
                <a:rPr lang="en-US" b="1" i="1" dirty="0">
                  <a:solidFill>
                    <a:srgbClr val="0070C0"/>
                  </a:solidFill>
                  <a:sym typeface="Symbol"/>
                </a:rPr>
                <a:t></a:t>
              </a:r>
              <a:endParaRPr lang="en-US" b="1" i="1" dirty="0">
                <a:solidFill>
                  <a:srgbClr val="0070C0"/>
                </a:solidFill>
              </a:endParaRPr>
            </a:p>
          </p:txBody>
        </p:sp>
        <mc:AlternateContent xmlns:mc="http://schemas.openxmlformats.org/markup-compatibility/2006" xmlns:a14="http://schemas.microsoft.com/office/drawing/2010/main">
          <mc:Choice Requires="a14">
            <p:sp>
              <p:nvSpPr>
                <p:cNvPr id="85003" name="Object 11"/>
                <p:cNvSpPr txBox="1"/>
                <p:nvPr/>
              </p:nvSpPr>
              <p:spPr bwMode="auto">
                <a:xfrm>
                  <a:off x="7246067" y="3298404"/>
                  <a:ext cx="1012825" cy="614363"/>
                </a:xfrm>
                <a:prstGeom prst="rect">
                  <a:avLst/>
                </a:prstGeom>
                <a:noFill/>
                <a:ln>
                  <a:noFill/>
                </a:ln>
                <a:effectLst/>
              </p:spPr>
              <p:txBody>
                <a:bodyPr>
                  <a:normAutofit/>
                </a:bodyPr>
                <a:lstStyle/>
                <a:p>
                  <a:pPr/>
                  <a14:m>
                    <m:oMathPara xmlns:m="http://schemas.openxmlformats.org/officeDocument/2006/math">
                      <m:oMathParaPr>
                        <m:jc m:val="centerGroup"/>
                      </m:oMathParaPr>
                      <m:oMath xmlns:m="http://schemas.openxmlformats.org/officeDocument/2006/math">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m:t>
                                </m:r>
                              </m:e>
                            </m:func>
                            <m:r>
                              <a:rPr lang="en-US" i="1">
                                <a:solidFill>
                                  <a:srgbClr val="000000"/>
                                </a:solidFill>
                                <a:latin typeface="Cambria Math" panose="02040503050406030204" pitchFamily="18" charset="0"/>
                              </a:rPr>
                              <m:t>𝜑</m:t>
                            </m:r>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2</m:t>
                            </m:r>
                          </m:den>
                        </m:f>
                      </m:oMath>
                    </m:oMathPara>
                  </a14:m>
                  <a:endParaRPr lang="en-US"/>
                </a:p>
              </p:txBody>
            </p:sp>
          </mc:Choice>
          <mc:Fallback xmlns="">
            <p:sp>
              <p:nvSpPr>
                <p:cNvPr id="85003" name="Object 11"/>
                <p:cNvSpPr txBox="1">
                  <a:spLocks noRot="1" noChangeAspect="1" noMove="1" noResize="1" noEditPoints="1" noAdjustHandles="1" noChangeArrowheads="1" noChangeShapeType="1" noTextEdit="1"/>
                </p:cNvSpPr>
                <p:nvPr/>
              </p:nvSpPr>
              <p:spPr bwMode="auto">
                <a:xfrm>
                  <a:off x="7246067" y="3298404"/>
                  <a:ext cx="1012825" cy="614363"/>
                </a:xfrm>
                <a:prstGeom prst="rect">
                  <a:avLst/>
                </a:prstGeom>
                <a:blipFill>
                  <a:blip r:embed="rId7"/>
                  <a:stretch>
                    <a:fillRect r="-1807"/>
                  </a:stretch>
                </a:blipFill>
                <a:ln>
                  <a:noFill/>
                </a:ln>
                <a:effectLst/>
              </p:spPr>
              <p:txBody>
                <a:bodyPr/>
                <a:lstStyle/>
                <a:p>
                  <a:r>
                    <a:rPr lang="en-US">
                      <a:noFill/>
                    </a:rPr>
                    <a:t> </a:t>
                  </a:r>
                </a:p>
              </p:txBody>
            </p:sp>
          </mc:Fallback>
        </mc:AlternateContent>
        <p:sp>
          <p:nvSpPr>
            <p:cNvPr id="19" name="TextBox 18"/>
            <p:cNvSpPr txBox="1"/>
            <p:nvPr/>
          </p:nvSpPr>
          <p:spPr>
            <a:xfrm>
              <a:off x="7040853" y="2374293"/>
              <a:ext cx="1645947" cy="923330"/>
            </a:xfrm>
            <a:prstGeom prst="rect">
              <a:avLst/>
            </a:prstGeom>
            <a:noFill/>
          </p:spPr>
          <p:txBody>
            <a:bodyPr wrap="square" rtlCol="0">
              <a:spAutoFit/>
            </a:bodyPr>
            <a:lstStyle/>
            <a:p>
              <a:r>
                <a:rPr lang="en-US" dirty="0"/>
                <a:t>Effectively illuminated surface ratio</a:t>
              </a:r>
            </a:p>
          </p:txBody>
        </p:sp>
        <p:sp>
          <p:nvSpPr>
            <p:cNvPr id="21" name="TextBox 20"/>
            <p:cNvSpPr txBox="1"/>
            <p:nvPr/>
          </p:nvSpPr>
          <p:spPr>
            <a:xfrm>
              <a:off x="4962662" y="2374293"/>
              <a:ext cx="864414" cy="369332"/>
            </a:xfrm>
            <a:prstGeom prst="rect">
              <a:avLst/>
            </a:prstGeom>
            <a:noFill/>
          </p:spPr>
          <p:txBody>
            <a:bodyPr wrap="square" rtlCol="0">
              <a:spAutoFit/>
            </a:bodyPr>
            <a:lstStyle/>
            <a:p>
              <a:r>
                <a:rPr lang="en-US" dirty="0"/>
                <a:t>Sun</a:t>
              </a:r>
            </a:p>
          </p:txBody>
        </p:sp>
        <p:sp>
          <p:nvSpPr>
            <p:cNvPr id="22" name="TextBox 21"/>
            <p:cNvSpPr txBox="1"/>
            <p:nvPr/>
          </p:nvSpPr>
          <p:spPr>
            <a:xfrm>
              <a:off x="7791034" y="4233653"/>
              <a:ext cx="934280" cy="369332"/>
            </a:xfrm>
            <a:prstGeom prst="rect">
              <a:avLst/>
            </a:prstGeom>
            <a:noFill/>
          </p:spPr>
          <p:txBody>
            <a:bodyPr wrap="square" rtlCol="0">
              <a:spAutoFit/>
            </a:bodyPr>
            <a:lstStyle/>
            <a:p>
              <a:pPr algn="ctr"/>
              <a:r>
                <a:rPr lang="en-US" dirty="0"/>
                <a:t>Moon</a:t>
              </a:r>
            </a:p>
          </p:txBody>
        </p:sp>
        <p:sp>
          <p:nvSpPr>
            <p:cNvPr id="23" name="TextBox 22"/>
            <p:cNvSpPr txBox="1"/>
            <p:nvPr/>
          </p:nvSpPr>
          <p:spPr>
            <a:xfrm>
              <a:off x="5827075" y="5802168"/>
              <a:ext cx="1213777" cy="369332"/>
            </a:xfrm>
            <a:prstGeom prst="rect">
              <a:avLst/>
            </a:prstGeom>
            <a:noFill/>
          </p:spPr>
          <p:txBody>
            <a:bodyPr wrap="square" rtlCol="0">
              <a:spAutoFit/>
            </a:bodyPr>
            <a:lstStyle/>
            <a:p>
              <a:r>
                <a:rPr lang="en-US" dirty="0"/>
                <a:t>Satellite</a:t>
              </a:r>
            </a:p>
          </p:txBody>
        </p:sp>
      </p:grpSp>
      <p:grpSp>
        <p:nvGrpSpPr>
          <p:cNvPr id="28" name="Group 27"/>
          <p:cNvGrpSpPr/>
          <p:nvPr/>
        </p:nvGrpSpPr>
        <p:grpSpPr>
          <a:xfrm>
            <a:off x="1376626" y="3830691"/>
            <a:ext cx="5120816" cy="1312565"/>
            <a:chOff x="141762" y="4520737"/>
            <a:chExt cx="5120816" cy="1312565"/>
          </a:xfrm>
        </p:grpSpPr>
        <p:pic>
          <p:nvPicPr>
            <p:cNvPr id="39" name="Picture 6"/>
            <p:cNvPicPr>
              <a:picLocks noChangeAspect="1" noChangeArrowheads="1"/>
            </p:cNvPicPr>
            <p:nvPr/>
          </p:nvPicPr>
          <p:blipFill>
            <a:blip r:embed="rId4"/>
            <a:srcRect/>
            <a:stretch>
              <a:fillRect/>
            </a:stretch>
          </p:blipFill>
          <p:spPr bwMode="auto">
            <a:xfrm>
              <a:off x="141762" y="5058614"/>
              <a:ext cx="924904" cy="580818"/>
            </a:xfrm>
            <a:prstGeom prst="rect">
              <a:avLst/>
            </a:prstGeom>
            <a:noFill/>
            <a:ln w="9525">
              <a:noFill/>
              <a:miter lim="800000"/>
              <a:headEnd/>
              <a:tailEnd/>
            </a:ln>
          </p:spPr>
        </p:pic>
        <p:pic>
          <p:nvPicPr>
            <p:cNvPr id="25" name="Picture 10" descr="http://managementscience.biz/wp-content/uploads/ktz/moon-phases-tumblr-transparent-2xpu70uohnmpmzvg57h8ga.png"/>
            <p:cNvPicPr>
              <a:picLocks noChangeAspect="1" noChangeArrowheads="1"/>
            </p:cNvPicPr>
            <p:nvPr/>
          </p:nvPicPr>
          <p:blipFill>
            <a:blip r:embed="rId6"/>
            <a:srcRect l="68249" t="25569" b="23085"/>
            <a:stretch>
              <a:fillRect/>
            </a:stretch>
          </p:blipFill>
          <p:spPr bwMode="auto">
            <a:xfrm>
              <a:off x="3651558" y="4520737"/>
              <a:ext cx="1082227" cy="1312565"/>
            </a:xfrm>
            <a:prstGeom prst="rect">
              <a:avLst/>
            </a:prstGeom>
            <a:noFill/>
          </p:spPr>
        </p:pic>
        <p:cxnSp>
          <p:nvCxnSpPr>
            <p:cNvPr id="27" name="Straight Connector 26"/>
            <p:cNvCxnSpPr/>
            <p:nvPr/>
          </p:nvCxnSpPr>
          <p:spPr>
            <a:xfrm flipH="1">
              <a:off x="451818" y="4610054"/>
              <a:ext cx="3783496" cy="6859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51818" y="5296015"/>
              <a:ext cx="3783496" cy="474018"/>
            </a:xfrm>
            <a:prstGeom prst="line">
              <a:avLst/>
            </a:prstGeom>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135922" y="4610054"/>
              <a:ext cx="246406" cy="11599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H="1">
              <a:off x="451818" y="5177020"/>
              <a:ext cx="3783496" cy="11899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85004" name="Object 12"/>
            <p:cNvGraphicFramePr>
              <a:graphicFrameLocks noChangeAspect="1"/>
            </p:cNvGraphicFramePr>
            <p:nvPr/>
          </p:nvGraphicFramePr>
          <p:xfrm>
            <a:off x="4135922" y="4915965"/>
            <a:ext cx="1126656" cy="522109"/>
          </p:xfrm>
          <a:graphic>
            <a:graphicData uri="http://schemas.openxmlformats.org/presentationml/2006/ole">
              <mc:AlternateContent xmlns:mc="http://schemas.openxmlformats.org/markup-compatibility/2006">
                <mc:Choice xmlns:v="urn:schemas-microsoft-com:vml" Requires="v">
                  <p:oleObj spid="_x0000_s3143" name="Equation" r:id="rId8" imgW="520560" imgH="241200" progId="Equation.3">
                    <p:embed/>
                  </p:oleObj>
                </mc:Choice>
                <mc:Fallback>
                  <p:oleObj name="Equation" r:id="rId8" imgW="520560" imgH="241200" progId="Equation.3">
                    <p:embed/>
                    <p:pic>
                      <p:nvPicPr>
                        <p:cNvPr id="85004"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5922" y="4915965"/>
                          <a:ext cx="1126656" cy="522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005" name="Object 13"/>
            <p:cNvGraphicFramePr>
              <a:graphicFrameLocks noChangeAspect="1"/>
            </p:cNvGraphicFramePr>
            <p:nvPr/>
          </p:nvGraphicFramePr>
          <p:xfrm>
            <a:off x="2077625" y="4733896"/>
            <a:ext cx="1573933" cy="562119"/>
          </p:xfrm>
          <a:graphic>
            <a:graphicData uri="http://schemas.openxmlformats.org/presentationml/2006/ole">
              <mc:AlternateContent xmlns:mc="http://schemas.openxmlformats.org/markup-compatibility/2006">
                <mc:Choice xmlns:v="urn:schemas-microsoft-com:vml" Requires="v">
                  <p:oleObj spid="_x0000_s3144" name="Equation" r:id="rId10" imgW="711000" imgH="253800" progId="Equation.3">
                    <p:embed/>
                  </p:oleObj>
                </mc:Choice>
                <mc:Fallback>
                  <p:oleObj name="Equation" r:id="rId10" imgW="711000" imgH="253800" progId="Equation.3">
                    <p:embed/>
                    <p:pic>
                      <p:nvPicPr>
                        <p:cNvPr id="85005"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77625" y="4733896"/>
                          <a:ext cx="1573933" cy="5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85006" name="Object 14"/>
          <p:cNvGraphicFramePr>
            <a:graphicFrameLocks noChangeAspect="1"/>
          </p:cNvGraphicFramePr>
          <p:nvPr>
            <p:extLst/>
          </p:nvPr>
        </p:nvGraphicFramePr>
        <p:xfrm>
          <a:off x="2088357" y="2707644"/>
          <a:ext cx="3681412" cy="852487"/>
        </p:xfrm>
        <a:graphic>
          <a:graphicData uri="http://schemas.openxmlformats.org/presentationml/2006/ole">
            <mc:AlternateContent xmlns:mc="http://schemas.openxmlformats.org/markup-compatibility/2006">
              <mc:Choice xmlns:v="urn:schemas-microsoft-com:vml" Requires="v">
                <p:oleObj spid="_x0000_s3145" name="Equation" r:id="rId12" imgW="2031840" imgH="469800" progId="Equation.3">
                  <p:embed/>
                </p:oleObj>
              </mc:Choice>
              <mc:Fallback>
                <p:oleObj name="Equation" r:id="rId12" imgW="2031840" imgH="469800" progId="Equation.3">
                  <p:embed/>
                  <p:pic>
                    <p:nvPicPr>
                      <p:cNvPr id="85006"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88357" y="2707644"/>
                        <a:ext cx="3681412"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0" name="Object 9">
                <a:extLst>
                  <a:ext uri="{FF2B5EF4-FFF2-40B4-BE49-F238E27FC236}">
                    <a16:creationId xmlns:a16="http://schemas.microsoft.com/office/drawing/2014/main" id="{2EBA824A-6699-4AEF-9A1E-35A17966C51A}"/>
                  </a:ext>
                </a:extLst>
              </p:cNvPr>
              <p:cNvSpPr txBox="1"/>
              <p:nvPr/>
            </p:nvSpPr>
            <p:spPr bwMode="auto">
              <a:xfrm>
                <a:off x="838200" y="5392510"/>
                <a:ext cx="7483528" cy="1312565"/>
              </a:xfrm>
              <a:prstGeom prst="rect">
                <a:avLst/>
              </a:prstGeom>
              <a:noFill/>
            </p:spPr>
            <p:txBody>
              <a:bodyPr>
                <a:normAutofit/>
              </a:bodyPr>
              <a:lstStyle/>
              <a:p>
                <a:pPr/>
                <a14:m>
                  <m:oMathPara xmlns:m="http://schemas.openxmlformats.org/officeDocument/2006/math">
                    <m:oMathParaPr>
                      <m:jc m:val="centerGroup"/>
                    </m:oMathParaPr>
                    <m:oMath xmlns:m="http://schemas.openxmlformats.org/officeDocument/2006/math">
                      <m:r>
                        <a:rPr lang="en-US" b="0" i="1" smtClean="0">
                          <a:solidFill>
                            <a:srgbClr val="000000"/>
                          </a:solidFill>
                          <a:latin typeface="Cambria Math" panose="02040503050406030204" pitchFamily="18" charset="0"/>
                        </a:rPr>
                        <m:t>𝑂𝑏𝑠𝑒𝑟𝑣𝑒𝑑</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𝐿𝑢𝑛𝑎𝑟</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𝐼𝑟𝑟𝑎𝑑𝑖𝑎𝑛𝑐𝑒</m:t>
                      </m:r>
                      <m:r>
                        <a:rPr lang="en-US" b="0" i="1" smtClean="0">
                          <a:solidFill>
                            <a:srgbClr val="000000"/>
                          </a:solidFill>
                          <a:latin typeface="Cambria Math" panose="02040503050406030204" pitchFamily="18" charset="0"/>
                        </a:rPr>
                        <m:t> =</m:t>
                      </m:r>
                      <m:r>
                        <a:rPr lang="en-US" i="1" smtClean="0">
                          <a:solidFill>
                            <a:srgbClr val="000000"/>
                          </a:solidFill>
                          <a:latin typeface="Cambria Math" panose="02040503050406030204" pitchFamily="18" charset="0"/>
                        </a:rPr>
                        <m:t>𝐴𝑣𝑒𝑟𝑎𝑔𝑒𝑑</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𝐿𝑢𝑛𝑎𝑟</m:t>
                      </m:r>
                      <m:r>
                        <a:rPr lang="en-US" b="0" i="1" smtClean="0">
                          <a:solidFill>
                            <a:srgbClr val="000000"/>
                          </a:solidFill>
                          <a:latin typeface="Cambria Math" panose="02040503050406030204" pitchFamily="18" charset="0"/>
                        </a:rPr>
                        <m:t> </m:t>
                      </m:r>
                      <m:r>
                        <a:rPr lang="en-US" b="0" i="1" smtClean="0">
                          <a:solidFill>
                            <a:srgbClr val="000000"/>
                          </a:solidFill>
                          <a:latin typeface="Cambria Math" panose="02040503050406030204" pitchFamily="18" charset="0"/>
                        </a:rPr>
                        <m:t>𝑅𝑎𝑑𝑖𝑎𝑛𝑐𝑒</m:t>
                      </m:r>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𝜋</m:t>
                          </m:r>
                          <m:r>
                            <a:rPr lang="en-US" i="1">
                              <a:solidFill>
                                <a:srgbClr val="000000"/>
                              </a:solidFill>
                              <a:latin typeface="Cambria Math" panose="02040503050406030204" pitchFamily="18" charset="0"/>
                            </a:rPr>
                            <m:t>⋅</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𝑅</m:t>
                              </m:r>
                            </m:e>
                            <m:sub>
                              <m:r>
                                <a:rPr lang="en-US" i="1">
                                  <a:solidFill>
                                    <a:srgbClr val="000000"/>
                                  </a:solidFill>
                                  <a:latin typeface="Cambria Math" panose="02040503050406030204" pitchFamily="18" charset="0"/>
                                </a:rPr>
                                <m:t>𝑚𝑜𝑜𝑛</m:t>
                              </m:r>
                            </m:sub>
                            <m:sup>
                              <m:r>
                                <a:rPr lang="en-US" i="1">
                                  <a:solidFill>
                                    <a:srgbClr val="000000"/>
                                  </a:solidFill>
                                  <a:latin typeface="Cambria Math" panose="02040503050406030204" pitchFamily="18" charset="0"/>
                                </a:rPr>
                                <m:t>2</m:t>
                              </m:r>
                            </m:sup>
                          </m:sSubSup>
                        </m:num>
                        <m:den>
                          <m:r>
                            <a:rPr lang="en-US" i="1">
                              <a:solidFill>
                                <a:srgbClr val="000000"/>
                              </a:solidFill>
                              <a:latin typeface="Cambria Math" panose="02040503050406030204" pitchFamily="18" charset="0"/>
                            </a:rPr>
                            <m:t>𝐷𝑖𝑠</m:t>
                          </m:r>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𝑆𝑎𝑡</m:t>
                              </m:r>
                              <m:func>
                                <m:funcPr>
                                  <m:ctrlPr>
                                    <a:rPr lang="en-US" i="1">
                                      <a:solidFill>
                                        <a:srgbClr val="000000"/>
                                      </a:solidFill>
                                      <a:latin typeface="Cambria Math" panose="02040503050406030204" pitchFamily="18" charset="0"/>
                                    </a:rPr>
                                  </m:ctrlPr>
                                </m:funcPr>
                                <m:fName>
                                  <m:r>
                                    <a:rPr lang="en-US" i="0">
                                      <a:solidFill>
                                        <a:srgbClr val="000000"/>
                                      </a:solidFill>
                                      <a:latin typeface="Cambria Math" panose="02040503050406030204" pitchFamily="18" charset="0"/>
                                    </a:rPr>
                                    <m:t>_</m:t>
                                  </m:r>
                                </m:fName>
                                <m:e>
                                  <m:r>
                                    <a:rPr lang="en-US" i="1">
                                      <a:solidFill>
                                        <a:srgbClr val="000000"/>
                                      </a:solidFill>
                                      <a:latin typeface="Cambria Math" panose="02040503050406030204" pitchFamily="18" charset="0"/>
                                    </a:rPr>
                                    <m:t>𝑀</m:t>
                                  </m:r>
                                </m:e>
                              </m:func>
                              <m:r>
                                <a:rPr lang="en-US" i="1">
                                  <a:solidFill>
                                    <a:srgbClr val="000000"/>
                                  </a:solidFill>
                                  <a:latin typeface="Cambria Math" panose="02040503050406030204" pitchFamily="18" charset="0"/>
                                </a:rPr>
                                <m:t>𝑜𝑜𝑛</m:t>
                              </m:r>
                            </m:sub>
                            <m:sup>
                              <m:r>
                                <a:rPr lang="en-US" i="1">
                                  <a:solidFill>
                                    <a:srgbClr val="000000"/>
                                  </a:solidFill>
                                  <a:latin typeface="Cambria Math" panose="02040503050406030204" pitchFamily="18" charset="0"/>
                                </a:rPr>
                                <m:t>2</m:t>
                              </m:r>
                            </m:sup>
                          </m:sSubSup>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func>
                            <m:funcPr>
                              <m:ctrlPr>
                                <a:rPr lang="en-US" i="1">
                                  <a:solidFill>
                                    <a:srgbClr val="000000"/>
                                  </a:solidFill>
                                  <a:latin typeface="Cambria Math" panose="02040503050406030204" pitchFamily="18" charset="0"/>
                                </a:rPr>
                              </m:ctrlPr>
                            </m:funcPr>
                            <m:fName>
                              <m:r>
                                <m:rPr>
                                  <m:sty m:val="p"/>
                                </m:rPr>
                                <a:rPr lang="en-US" i="0">
                                  <a:solidFill>
                                    <a:srgbClr val="000000"/>
                                  </a:solidFill>
                                  <a:latin typeface="Cambria Math" panose="02040503050406030204" pitchFamily="18" charset="0"/>
                                </a:rPr>
                                <m:t>cos</m:t>
                              </m:r>
                            </m:fName>
                            <m:e>
                              <m:r>
                                <a:rPr lang="en-US" i="1">
                                  <a:solidFill>
                                    <a:srgbClr val="000000"/>
                                  </a:solidFill>
                                  <a:latin typeface="Cambria Math" panose="02040503050406030204" pitchFamily="18" charset="0"/>
                                </a:rPr>
                                <m:t>(</m:t>
                              </m:r>
                              <m:r>
                                <a:rPr lang="en-US" i="1" smtClean="0">
                                  <a:solidFill>
                                    <a:srgbClr val="000000"/>
                                  </a:solidFill>
                                  <a:latin typeface="Cambria Math" panose="02040503050406030204" pitchFamily="18" charset="0"/>
                                  <a:ea typeface="Cambria Math" panose="02040503050406030204" pitchFamily="18" charset="0"/>
                                </a:rPr>
                                <m:t>𝜑</m:t>
                              </m:r>
                            </m:e>
                          </m:func>
                          <m:r>
                            <a:rPr lang="en-US" i="1">
                              <a:solidFill>
                                <a:srgbClr val="000000"/>
                              </a:solidFill>
                              <a:latin typeface="Cambria Math" panose="02040503050406030204" pitchFamily="18" charset="0"/>
                            </a:rPr>
                            <m:t>)</m:t>
                          </m:r>
                        </m:num>
                        <m:den>
                          <m:r>
                            <a:rPr lang="en-US" i="1">
                              <a:solidFill>
                                <a:srgbClr val="000000"/>
                              </a:solidFill>
                              <a:latin typeface="Cambria Math" panose="02040503050406030204" pitchFamily="18" charset="0"/>
                            </a:rPr>
                            <m:t>2</m:t>
                          </m:r>
                        </m:den>
                      </m:f>
                    </m:oMath>
                  </m:oMathPara>
                </a14:m>
                <a:endParaRPr lang="en-US" dirty="0"/>
              </a:p>
            </p:txBody>
          </p:sp>
        </mc:Choice>
        <mc:Fallback xmlns="">
          <p:sp>
            <p:nvSpPr>
              <p:cNvPr id="30" name="Object 9">
                <a:extLst>
                  <a:ext uri="{FF2B5EF4-FFF2-40B4-BE49-F238E27FC236}">
                    <a16:creationId xmlns:a16="http://schemas.microsoft.com/office/drawing/2014/main" id="{2EBA824A-6699-4AEF-9A1E-35A17966C51A}"/>
                  </a:ext>
                </a:extLst>
              </p:cNvPr>
              <p:cNvSpPr txBox="1">
                <a:spLocks noRot="1" noChangeAspect="1" noMove="1" noResize="1" noEditPoints="1" noAdjustHandles="1" noChangeArrowheads="1" noChangeShapeType="1" noTextEdit="1"/>
              </p:cNvSpPr>
              <p:nvPr/>
            </p:nvSpPr>
            <p:spPr bwMode="auto">
              <a:xfrm>
                <a:off x="838200" y="5392510"/>
                <a:ext cx="7483528" cy="1312565"/>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701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905"/>
            <a:ext cx="10515600" cy="902842"/>
          </a:xfrm>
        </p:spPr>
        <p:txBody>
          <a:bodyPr/>
          <a:lstStyle/>
          <a:p>
            <a:r>
              <a:rPr lang="en-US" dirty="0"/>
              <a:t>Introduction</a:t>
            </a:r>
          </a:p>
        </p:txBody>
      </p:sp>
      <p:sp>
        <p:nvSpPr>
          <p:cNvPr id="3" name="Content Placeholder 2"/>
          <p:cNvSpPr>
            <a:spLocks noGrp="1"/>
          </p:cNvSpPr>
          <p:nvPr>
            <p:ph idx="1"/>
          </p:nvPr>
        </p:nvSpPr>
        <p:spPr>
          <a:xfrm>
            <a:off x="1095374" y="976746"/>
            <a:ext cx="10086975" cy="1633161"/>
          </a:xfrm>
        </p:spPr>
        <p:txBody>
          <a:bodyPr>
            <a:normAutofit fontScale="77500" lnSpcReduction="20000"/>
          </a:bodyPr>
          <a:lstStyle/>
          <a:p>
            <a:r>
              <a:rPr lang="en-US" dirty="0"/>
              <a:t>Visible Infrared Imaging Radiometer Suite (VIIRS) is a scanning radiometer on Suomi-NPP and NOAA 20 satellites at ~829 km altitudes. </a:t>
            </a:r>
          </a:p>
          <a:p>
            <a:pPr lvl="1"/>
            <a:r>
              <a:rPr lang="en-US" dirty="0"/>
              <a:t>NOAA 20 local time of equator crossings is at 1:30 pm. </a:t>
            </a:r>
          </a:p>
          <a:p>
            <a:r>
              <a:rPr lang="en-US" dirty="0"/>
              <a:t>It produces radiometric measurements with moderate spatial resolutions and 22 spectral bands. </a:t>
            </a:r>
          </a:p>
          <a:p>
            <a:endParaRPr lang="en-US" dirty="0"/>
          </a:p>
        </p:txBody>
      </p:sp>
      <p:pic>
        <p:nvPicPr>
          <p:cNvPr id="5" name="Picture 2"/>
          <p:cNvPicPr>
            <a:picLocks noChangeAspect="1" noChangeArrowheads="1"/>
          </p:cNvPicPr>
          <p:nvPr/>
        </p:nvPicPr>
        <p:blipFill>
          <a:blip r:embed="rId2"/>
          <a:srcRect/>
          <a:stretch>
            <a:fillRect/>
          </a:stretch>
        </p:blipFill>
        <p:spPr bwMode="auto">
          <a:xfrm>
            <a:off x="2898661" y="2609907"/>
            <a:ext cx="6153191" cy="3757633"/>
          </a:xfrm>
          <a:prstGeom prst="rect">
            <a:avLst/>
          </a:prstGeom>
          <a:noFill/>
          <a:ln w="9525">
            <a:noFill/>
            <a:miter lim="800000"/>
            <a:headEnd/>
            <a:tailEnd/>
          </a:ln>
        </p:spPr>
      </p:pic>
      <p:sp>
        <p:nvSpPr>
          <p:cNvPr id="6" name="TextBox 5"/>
          <p:cNvSpPr txBox="1"/>
          <p:nvPr/>
        </p:nvSpPr>
        <p:spPr>
          <a:xfrm>
            <a:off x="4277834" y="6473450"/>
            <a:ext cx="4302704" cy="369332"/>
          </a:xfrm>
          <a:prstGeom prst="rect">
            <a:avLst/>
          </a:prstGeom>
          <a:noFill/>
        </p:spPr>
        <p:txBody>
          <a:bodyPr wrap="square" rtlCol="0">
            <a:spAutoFit/>
          </a:bodyPr>
          <a:lstStyle/>
          <a:p>
            <a:pPr algn="ctr"/>
            <a:r>
              <a:rPr lang="en-US" dirty="0"/>
              <a:t>Source: VIIRS Radiometric ATBD.</a:t>
            </a:r>
          </a:p>
        </p:txBody>
      </p:sp>
    </p:spTree>
    <p:extLst>
      <p:ext uri="{BB962C8B-B14F-4D97-AF65-F5344CB8AC3E}">
        <p14:creationId xmlns:p14="http://schemas.microsoft.com/office/powerpoint/2010/main" val="2507398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7"/>
          <p:cNvSpPr txBox="1">
            <a:spLocks noGrp="1"/>
          </p:cNvSpPr>
          <p:nvPr>
            <p:ph type="title"/>
          </p:nvPr>
        </p:nvSpPr>
        <p:spPr>
          <a:xfrm>
            <a:off x="1524" y="228600"/>
            <a:ext cx="12188952" cy="493078"/>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2400"/>
              <a:buFont typeface="Arial"/>
              <a:buNone/>
            </a:pPr>
            <a:r>
              <a:rPr lang="en-US"/>
              <a:t>VIIRS Sensor Data Record (SDR) Requirements</a:t>
            </a:r>
            <a:endParaRPr>
              <a:solidFill>
                <a:srgbClr val="FF0000"/>
              </a:solidFill>
            </a:endParaRPr>
          </a:p>
        </p:txBody>
      </p:sp>
      <p:graphicFrame>
        <p:nvGraphicFramePr>
          <p:cNvPr id="96" name="Google Shape;96;p7"/>
          <p:cNvGraphicFramePr/>
          <p:nvPr/>
        </p:nvGraphicFramePr>
        <p:xfrm>
          <a:off x="1379221" y="648526"/>
          <a:ext cx="9433550" cy="5787342"/>
        </p:xfrm>
        <a:graphic>
          <a:graphicData uri="http://schemas.openxmlformats.org/drawingml/2006/table">
            <a:tbl>
              <a:tblPr>
                <a:noFill/>
                <a:tableStyleId>{757EC6AD-20FC-48BB-B462-B7B92CBAA73A}</a:tableStyleId>
              </a:tblPr>
              <a:tblGrid>
                <a:gridCol w="556325">
                  <a:extLst>
                    <a:ext uri="{9D8B030D-6E8A-4147-A177-3AD203B41FA5}">
                      <a16:colId xmlns:a16="http://schemas.microsoft.com/office/drawing/2014/main" val="20000"/>
                    </a:ext>
                  </a:extLst>
                </a:gridCol>
                <a:gridCol w="550875">
                  <a:extLst>
                    <a:ext uri="{9D8B030D-6E8A-4147-A177-3AD203B41FA5}">
                      <a16:colId xmlns:a16="http://schemas.microsoft.com/office/drawing/2014/main" val="20001"/>
                    </a:ext>
                  </a:extLst>
                </a:gridCol>
                <a:gridCol w="1077700">
                  <a:extLst>
                    <a:ext uri="{9D8B030D-6E8A-4147-A177-3AD203B41FA5}">
                      <a16:colId xmlns:a16="http://schemas.microsoft.com/office/drawing/2014/main" val="20002"/>
                    </a:ext>
                  </a:extLst>
                </a:gridCol>
                <a:gridCol w="959625">
                  <a:extLst>
                    <a:ext uri="{9D8B030D-6E8A-4147-A177-3AD203B41FA5}">
                      <a16:colId xmlns:a16="http://schemas.microsoft.com/office/drawing/2014/main" val="20003"/>
                    </a:ext>
                  </a:extLst>
                </a:gridCol>
                <a:gridCol w="974375">
                  <a:extLst>
                    <a:ext uri="{9D8B030D-6E8A-4147-A177-3AD203B41FA5}">
                      <a16:colId xmlns:a16="http://schemas.microsoft.com/office/drawing/2014/main" val="20004"/>
                    </a:ext>
                  </a:extLst>
                </a:gridCol>
                <a:gridCol w="1771550">
                  <a:extLst>
                    <a:ext uri="{9D8B030D-6E8A-4147-A177-3AD203B41FA5}">
                      <a16:colId xmlns:a16="http://schemas.microsoft.com/office/drawing/2014/main" val="20005"/>
                    </a:ext>
                  </a:extLst>
                </a:gridCol>
                <a:gridCol w="1771550">
                  <a:extLst>
                    <a:ext uri="{9D8B030D-6E8A-4147-A177-3AD203B41FA5}">
                      <a16:colId xmlns:a16="http://schemas.microsoft.com/office/drawing/2014/main" val="20006"/>
                    </a:ext>
                  </a:extLst>
                </a:gridCol>
                <a:gridCol w="1771550">
                  <a:extLst>
                    <a:ext uri="{9D8B030D-6E8A-4147-A177-3AD203B41FA5}">
                      <a16:colId xmlns:a16="http://schemas.microsoft.com/office/drawing/2014/main" val="20007"/>
                    </a:ext>
                  </a:extLst>
                </a:gridCol>
              </a:tblGrid>
              <a:tr h="408000">
                <a:tc gridSpan="2">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Band</a:t>
                      </a:r>
                      <a:endParaRPr sz="1400" u="none" strike="noStrike" cap="none"/>
                    </a:p>
                  </a:txBody>
                  <a:tcPr marL="91450" marR="91450" marT="45725" marB="45725">
                    <a:solidFill>
                      <a:srgbClr val="4F81BD"/>
                    </a:solidFill>
                  </a:tcPr>
                </a:tc>
                <a:tc hMerge="1">
                  <a:txBody>
                    <a:bodyPr/>
                    <a:lstStyle/>
                    <a:p>
                      <a:endParaRPr lang="en-US"/>
                    </a:p>
                  </a:txBody>
                  <a:tcPr/>
                </a:tc>
                <a:tc>
                  <a:txBody>
                    <a:bodyPr/>
                    <a:lstStyle/>
                    <a:p>
                      <a:pPr marL="0" marR="0" lvl="0" indent="0" algn="ctr" rtl="0">
                        <a:lnSpc>
                          <a:spcPct val="80000"/>
                        </a:lnSpc>
                        <a:spcBef>
                          <a:spcPts val="0"/>
                        </a:spcBef>
                        <a:spcAft>
                          <a:spcPts val="0"/>
                        </a:spcAft>
                        <a:buClr>
                          <a:srgbClr val="000000"/>
                        </a:buClr>
                        <a:buSzPts val="1000"/>
                        <a:buFont typeface="Arial"/>
                        <a:buNone/>
                      </a:pPr>
                      <a:r>
                        <a:rPr lang="en-US" sz="1000" b="1" u="none" strike="noStrike" cap="none">
                          <a:solidFill>
                            <a:schemeClr val="lt1"/>
                          </a:solidFill>
                          <a:latin typeface="Calibri"/>
                          <a:ea typeface="Calibri"/>
                          <a:cs typeface="Calibri"/>
                          <a:sym typeface="Calibri"/>
                        </a:rPr>
                        <a:t>Center </a:t>
                      </a:r>
                      <a:endParaRPr sz="1400" u="none" strike="noStrike" cap="none"/>
                    </a:p>
                    <a:p>
                      <a:pPr marL="0" marR="0" lvl="0" indent="0" algn="ctr" rtl="0">
                        <a:lnSpc>
                          <a:spcPct val="80000"/>
                        </a:lnSpc>
                        <a:spcBef>
                          <a:spcPts val="0"/>
                        </a:spcBef>
                        <a:spcAft>
                          <a:spcPts val="0"/>
                        </a:spcAft>
                        <a:buClr>
                          <a:srgbClr val="000000"/>
                        </a:buClr>
                        <a:buSzPts val="1000"/>
                        <a:buFont typeface="Arial"/>
                        <a:buNone/>
                      </a:pPr>
                      <a:r>
                        <a:rPr lang="en-US" sz="1000" b="1" u="none" strike="noStrike" cap="none">
                          <a:solidFill>
                            <a:schemeClr val="lt1"/>
                          </a:solidFill>
                          <a:latin typeface="Calibri"/>
                          <a:ea typeface="Calibri"/>
                          <a:cs typeface="Calibri"/>
                          <a:sym typeface="Calibri"/>
                        </a:rPr>
                        <a:t>Wavelength (nm)</a:t>
                      </a:r>
                      <a:endParaRPr sz="1400" u="none" strike="noStrike" cap="none"/>
                    </a:p>
                  </a:txBody>
                  <a:tcPr marL="9525" marR="9525" marT="27425" marB="27425">
                    <a:solidFill>
                      <a:srgbClr val="4F81BD"/>
                    </a:solidFill>
                  </a:tcPr>
                </a:tc>
                <a:tc>
                  <a:txBody>
                    <a:bodyPr/>
                    <a:lstStyle/>
                    <a:p>
                      <a:pPr marL="0" marR="0" lvl="0" indent="0" algn="ctr" rtl="0">
                        <a:lnSpc>
                          <a:spcPct val="80000"/>
                        </a:lnSpc>
                        <a:spcBef>
                          <a:spcPts val="0"/>
                        </a:spcBef>
                        <a:spcAft>
                          <a:spcPts val="0"/>
                        </a:spcAft>
                        <a:buClr>
                          <a:schemeClr val="lt1"/>
                        </a:buClr>
                        <a:buSzPts val="1000"/>
                        <a:buFont typeface="Calibri"/>
                        <a:buNone/>
                      </a:pPr>
                      <a:r>
                        <a:rPr lang="en-US" sz="1000" b="1" u="none" strike="noStrike" cap="none">
                          <a:solidFill>
                            <a:schemeClr val="lt1"/>
                          </a:solidFill>
                          <a:latin typeface="Calibri"/>
                          <a:ea typeface="Calibri"/>
                          <a:cs typeface="Calibri"/>
                          <a:sym typeface="Calibri"/>
                        </a:rPr>
                        <a:t>Maximum FOV @ Nadir (km)</a:t>
                      </a:r>
                      <a:endParaRPr sz="1400" u="none" strike="noStrike" cap="none"/>
                    </a:p>
                  </a:txBody>
                  <a:tcPr marL="9525" marR="9525" marT="27425" marB="27425">
                    <a:solidFill>
                      <a:srgbClr val="4F81BD"/>
                    </a:solidFill>
                  </a:tcPr>
                </a:tc>
                <a:tc>
                  <a:txBody>
                    <a:bodyPr/>
                    <a:lstStyle/>
                    <a:p>
                      <a:pPr marL="0" marR="0" lvl="0" indent="0" algn="ctr" rtl="0">
                        <a:lnSpc>
                          <a:spcPct val="80000"/>
                        </a:lnSpc>
                        <a:spcBef>
                          <a:spcPts val="0"/>
                        </a:spcBef>
                        <a:spcAft>
                          <a:spcPts val="0"/>
                        </a:spcAft>
                        <a:buClr>
                          <a:schemeClr val="lt1"/>
                        </a:buClr>
                        <a:buSzPts val="1000"/>
                        <a:buFont typeface="Calibri"/>
                        <a:buNone/>
                      </a:pPr>
                      <a:r>
                        <a:rPr lang="en-US" sz="1000" b="1" u="none" strike="noStrike" cap="none">
                          <a:solidFill>
                            <a:schemeClr val="lt1"/>
                          </a:solidFill>
                          <a:latin typeface="Calibri"/>
                          <a:ea typeface="Calibri"/>
                          <a:cs typeface="Calibri"/>
                          <a:sym typeface="Calibri"/>
                        </a:rPr>
                        <a:t>Maximum FOV @ Edge-of-Scan (km)</a:t>
                      </a:r>
                      <a:endParaRPr sz="1400" u="none" strike="noStrike" cap="none"/>
                    </a:p>
                  </a:txBody>
                  <a:tcPr marL="9525" marR="9525" marT="27425" marB="27425">
                    <a:solidFill>
                      <a:srgbClr val="4F81BD"/>
                    </a:solidFill>
                  </a:tcPr>
                </a:tc>
                <a:tc>
                  <a:txBody>
                    <a:bodyPr/>
                    <a:lstStyle/>
                    <a:p>
                      <a:pPr marL="0" marR="0" lvl="0" indent="0" algn="ctr" rtl="0">
                        <a:lnSpc>
                          <a:spcPct val="80000"/>
                        </a:lnSpc>
                        <a:spcBef>
                          <a:spcPts val="0"/>
                        </a:spcBef>
                        <a:spcAft>
                          <a:spcPts val="0"/>
                        </a:spcAft>
                        <a:buClr>
                          <a:srgbClr val="000000"/>
                        </a:buClr>
                        <a:buSzPts val="1100"/>
                        <a:buFont typeface="Arial"/>
                        <a:buNone/>
                      </a:pPr>
                      <a:r>
                        <a:rPr lang="en-US" sz="1100" u="none" strike="noStrike" cap="none">
                          <a:latin typeface="Calibri"/>
                          <a:ea typeface="Calibri"/>
                          <a:cs typeface="Calibri"/>
                          <a:sym typeface="Calibri"/>
                        </a:rPr>
                        <a:t>Ltyp or Ttyp (spec)</a:t>
                      </a:r>
                      <a:endParaRPr sz="1000" u="none" strike="noStrike" cap="none">
                        <a:latin typeface="Calibri"/>
                        <a:ea typeface="Calibri"/>
                        <a:cs typeface="Calibri"/>
                        <a:sym typeface="Calibri"/>
                      </a:endParaRPr>
                    </a:p>
                  </a:txBody>
                  <a:tcPr marL="9525" marR="9525" marT="27425" marB="27425">
                    <a:solidFill>
                      <a:srgbClr val="4F81BD"/>
                    </a:solidFill>
                  </a:tcPr>
                </a:tc>
                <a:tc>
                  <a:txBody>
                    <a:bodyPr/>
                    <a:lstStyle/>
                    <a:p>
                      <a:pPr marL="0" marR="0" lvl="0" indent="0" algn="ctr" rtl="0">
                        <a:lnSpc>
                          <a:spcPct val="80000"/>
                        </a:lnSpc>
                        <a:spcBef>
                          <a:spcPts val="0"/>
                        </a:spcBef>
                        <a:spcAft>
                          <a:spcPts val="0"/>
                        </a:spcAft>
                        <a:buClr>
                          <a:srgbClr val="000000"/>
                        </a:buClr>
                        <a:buSzPts val="1000"/>
                        <a:buFont typeface="Arial"/>
                        <a:buNone/>
                      </a:pPr>
                      <a:r>
                        <a:rPr lang="en-US" sz="1000" b="1" u="none" strike="noStrike" cap="none">
                          <a:solidFill>
                            <a:schemeClr val="lt1"/>
                          </a:solidFill>
                          <a:latin typeface="Calibri"/>
                          <a:ea typeface="Calibri"/>
                          <a:cs typeface="Calibri"/>
                          <a:sym typeface="Calibri"/>
                        </a:rPr>
                        <a:t>Specification</a:t>
                      </a:r>
                      <a:endParaRPr sz="1400" u="none" strike="noStrike" cap="none"/>
                    </a:p>
                    <a:p>
                      <a:pPr marL="0" marR="0" lvl="0" indent="0" algn="ctr" rtl="0">
                        <a:lnSpc>
                          <a:spcPct val="80000"/>
                        </a:lnSpc>
                        <a:spcBef>
                          <a:spcPts val="0"/>
                        </a:spcBef>
                        <a:spcAft>
                          <a:spcPts val="0"/>
                        </a:spcAft>
                        <a:buClr>
                          <a:srgbClr val="000000"/>
                        </a:buClr>
                        <a:buSzPts val="1000"/>
                        <a:buFont typeface="Arial"/>
                        <a:buNone/>
                      </a:pPr>
                      <a:r>
                        <a:rPr lang="en-US" sz="1000" b="1" u="none" strike="noStrike" cap="none">
                          <a:solidFill>
                            <a:schemeClr val="lt1"/>
                          </a:solidFill>
                          <a:latin typeface="Calibri"/>
                          <a:ea typeface="Calibri"/>
                          <a:cs typeface="Calibri"/>
                          <a:sym typeface="Calibri"/>
                        </a:rPr>
                        <a:t>SNR (RSB &amp; DNB)</a:t>
                      </a:r>
                      <a:endParaRPr sz="1400" u="none" strike="noStrike" cap="none"/>
                    </a:p>
                    <a:p>
                      <a:pPr marL="0" marR="0" lvl="0" indent="0" algn="ctr" rtl="0">
                        <a:lnSpc>
                          <a:spcPct val="80000"/>
                        </a:lnSpc>
                        <a:spcBef>
                          <a:spcPts val="0"/>
                        </a:spcBef>
                        <a:spcAft>
                          <a:spcPts val="0"/>
                        </a:spcAft>
                        <a:buClr>
                          <a:schemeClr val="lt1"/>
                        </a:buClr>
                        <a:buSzPts val="1000"/>
                        <a:buFont typeface="Calibri"/>
                        <a:buNone/>
                      </a:pPr>
                      <a:r>
                        <a:rPr lang="en-US" sz="1000" b="1" u="none" strike="noStrike" cap="none">
                          <a:solidFill>
                            <a:schemeClr val="lt1"/>
                          </a:solidFill>
                          <a:latin typeface="Calibri"/>
                          <a:ea typeface="Calibri"/>
                          <a:cs typeface="Calibri"/>
                          <a:sym typeface="Calibri"/>
                        </a:rPr>
                        <a:t>NEDT (TEB)</a:t>
                      </a:r>
                      <a:endParaRPr sz="1400" u="none" strike="noStrike" cap="none"/>
                    </a:p>
                  </a:txBody>
                  <a:tcPr marL="9525" marR="9525" marT="27425" marB="27425">
                    <a:solidFill>
                      <a:srgbClr val="4F81BD"/>
                    </a:solidFill>
                  </a:tcPr>
                </a:tc>
                <a:tc>
                  <a:txBody>
                    <a:bodyPr/>
                    <a:lstStyle/>
                    <a:p>
                      <a:pPr marL="0" marR="0" lvl="0" indent="0" algn="ctr" rtl="0">
                        <a:lnSpc>
                          <a:spcPct val="80000"/>
                        </a:lnSpc>
                        <a:spcBef>
                          <a:spcPts val="0"/>
                        </a:spcBef>
                        <a:spcAft>
                          <a:spcPts val="0"/>
                        </a:spcAft>
                        <a:buClr>
                          <a:srgbClr val="000000"/>
                        </a:buClr>
                        <a:buSzPts val="1000"/>
                        <a:buFont typeface="Arial"/>
                        <a:buNone/>
                      </a:pPr>
                      <a:r>
                        <a:rPr lang="en-US" sz="1000" b="1" u="none" strike="noStrike" cap="none">
                          <a:solidFill>
                            <a:schemeClr val="lt1"/>
                          </a:solidFill>
                          <a:latin typeface="Calibri"/>
                          <a:ea typeface="Calibri"/>
                          <a:cs typeface="Calibri"/>
                          <a:sym typeface="Calibri"/>
                        </a:rPr>
                        <a:t>Accuracy Specification</a:t>
                      </a:r>
                      <a:endParaRPr sz="1400" u="none" strike="noStrike" cap="none"/>
                    </a:p>
                  </a:txBody>
                  <a:tcPr marL="91450" marR="91450" marT="45725" marB="45725">
                    <a:solidFill>
                      <a:srgbClr val="4F81BD"/>
                    </a:solidFill>
                  </a:tcPr>
                </a:tc>
                <a:extLst>
                  <a:ext uri="{0D108BD9-81ED-4DB2-BD59-A6C34878D82A}">
                    <a16:rowId xmlns:a16="http://schemas.microsoft.com/office/drawing/2014/main" val="10000"/>
                  </a:ext>
                </a:extLst>
              </a:tr>
              <a:tr h="235400">
                <a:tc rowSpan="14">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RSB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412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155, 44.9 (LG, HG)</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316, 352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2%</a:t>
                      </a:r>
                      <a:endParaRPr sz="1400" u="none" strike="noStrike" cap="none"/>
                    </a:p>
                  </a:txBody>
                  <a:tcPr marL="91450" marR="91450" marT="45725" marB="45725" anchor="ctr"/>
                </a:tc>
                <a:extLst>
                  <a:ext uri="{0D108BD9-81ED-4DB2-BD59-A6C34878D82A}">
                    <a16:rowId xmlns:a16="http://schemas.microsoft.com/office/drawing/2014/main" val="10001"/>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M2</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445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146, 40 (LG, HG)</a:t>
                      </a:r>
                      <a:endParaRPr sz="1000" u="none" strike="noStrike" cap="none">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409, 380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2"/>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M3</a:t>
                      </a:r>
                      <a:endParaRPr sz="1000" b="1"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488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123, 32 (LG, HG)</a:t>
                      </a:r>
                      <a:endParaRPr sz="1000" u="none" strike="noStrike" cap="none">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414, 416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3"/>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M4</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555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90, 21 (LG, HG)</a:t>
                      </a:r>
                      <a:endParaRPr sz="1000" u="none" strike="noStrike" cap="none">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315, 362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4"/>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M5</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672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68, 10 (LG, HG)</a:t>
                      </a:r>
                      <a:endParaRPr sz="1000" u="none" strike="noStrike" cap="none">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360, 242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5"/>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M6</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746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9.6</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199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6"/>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M7</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865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33.4, 6.4(LG, HG)</a:t>
                      </a:r>
                      <a:endParaRPr sz="1000" u="none" strike="noStrike" cap="none">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340, 215 (LG,HG)</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7"/>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M8</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1240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5.4</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74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8"/>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M9</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1378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6</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83</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09"/>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1610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7.3</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342</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0"/>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M11</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2250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1.0</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90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1"/>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I1</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640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22</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119</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2"/>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I2</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865</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25</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150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3"/>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I3</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1610</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7.3</a:t>
                      </a:r>
                      <a:endParaRPr sz="1000" b="0" i="0" u="none" strike="noStrike" cap="none">
                        <a:solidFill>
                          <a:schemeClr val="dk1"/>
                        </a:solidFill>
                        <a:latin typeface="Calibri"/>
                        <a:ea typeface="Calibri"/>
                        <a:cs typeface="Calibri"/>
                        <a:sym typeface="Calibri"/>
                      </a:endParaRPr>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2%</a:t>
                      </a:r>
                      <a:endParaRPr sz="1400" u="none" strike="noStrike" cap="none"/>
                    </a:p>
                  </a:txBody>
                  <a:tcPr marL="91450" marR="91450" marT="45725" marB="45725"/>
                </a:tc>
                <a:extLst>
                  <a:ext uri="{0D108BD9-81ED-4DB2-BD59-A6C34878D82A}">
                    <a16:rowId xmlns:a16="http://schemas.microsoft.com/office/drawing/2014/main" val="10014"/>
                  </a:ext>
                </a:extLst>
              </a:tr>
              <a:tr h="235400">
                <a:tc rowSpan="7">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TEB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M12</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3700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270</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0.396</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0.7% (0.13 K)</a:t>
                      </a:r>
                      <a:endParaRPr sz="1400" u="none" strike="noStrike" cap="none"/>
                    </a:p>
                  </a:txBody>
                  <a:tcPr marL="91450" marR="91450" marT="45725" marB="45725" anchor="ctr"/>
                </a:tc>
                <a:extLst>
                  <a:ext uri="{0D108BD9-81ED-4DB2-BD59-A6C34878D82A}">
                    <a16:rowId xmlns:a16="http://schemas.microsoft.com/office/drawing/2014/main" val="10015"/>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M13</a:t>
                      </a:r>
                      <a:endParaRPr sz="1000" b="1"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4050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380, 300 (LG, HG)</a:t>
                      </a:r>
                      <a:endParaRPr sz="100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0.107,</a:t>
                      </a:r>
                      <a:r>
                        <a:rPr lang="en-US" sz="1000" u="none" strike="noStrike" cap="none">
                          <a:latin typeface="Calibri"/>
                          <a:ea typeface="Calibri"/>
                          <a:cs typeface="Calibri"/>
                          <a:sym typeface="Calibri"/>
                        </a:rPr>
                        <a:t> 0.423 (LG, HG)</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0.7% (0.13 K)</a:t>
                      </a:r>
                      <a:endParaRPr sz="1400" u="none" strike="noStrike" cap="none"/>
                    </a:p>
                  </a:txBody>
                  <a:tcPr marL="91450" marR="91450" marT="45725" marB="45725" anchor="ctr"/>
                </a:tc>
                <a:extLst>
                  <a:ext uri="{0D108BD9-81ED-4DB2-BD59-A6C34878D82A}">
                    <a16:rowId xmlns:a16="http://schemas.microsoft.com/office/drawing/2014/main" val="10016"/>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M14</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8550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270</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0.091</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0.6% (0.26 K)</a:t>
                      </a:r>
                      <a:endParaRPr sz="1400" u="none" strike="noStrike" cap="none"/>
                    </a:p>
                  </a:txBody>
                  <a:tcPr marL="91450" marR="91450" marT="45725" marB="45725" anchor="ctr"/>
                </a:tc>
                <a:extLst>
                  <a:ext uri="{0D108BD9-81ED-4DB2-BD59-A6C34878D82A}">
                    <a16:rowId xmlns:a16="http://schemas.microsoft.com/office/drawing/2014/main" val="10017"/>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alibri"/>
                          <a:ea typeface="Calibri"/>
                          <a:cs typeface="Calibri"/>
                          <a:sym typeface="Calibri"/>
                        </a:rPr>
                        <a:t>M15</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10763</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300</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0.07</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0.4% (0.22 K)</a:t>
                      </a:r>
                      <a:endParaRPr sz="1400" u="none" strike="noStrike" cap="none"/>
                    </a:p>
                  </a:txBody>
                  <a:tcPr marL="91450" marR="91450" marT="45725" marB="45725" anchor="ctr"/>
                </a:tc>
                <a:extLst>
                  <a:ext uri="{0D108BD9-81ED-4DB2-BD59-A6C34878D82A}">
                    <a16:rowId xmlns:a16="http://schemas.microsoft.com/office/drawing/2014/main" val="10018"/>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M16</a:t>
                      </a:r>
                      <a:endParaRPr sz="1000" b="1"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12013</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1.6</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300</a:t>
                      </a:r>
                      <a:endParaRPr sz="100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0.072</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0.4% (0.24 K)</a:t>
                      </a:r>
                      <a:endParaRPr sz="1400" u="none" strike="noStrike" cap="none"/>
                    </a:p>
                  </a:txBody>
                  <a:tcPr marL="91450" marR="91450" marT="45725" marB="45725" anchor="ctr"/>
                </a:tc>
                <a:extLst>
                  <a:ext uri="{0D108BD9-81ED-4DB2-BD59-A6C34878D82A}">
                    <a16:rowId xmlns:a16="http://schemas.microsoft.com/office/drawing/2014/main" val="10019"/>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I4</a:t>
                      </a:r>
                      <a:endParaRPr sz="1000" b="1"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3740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270</a:t>
                      </a:r>
                      <a:endParaRPr sz="100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2.5</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5% (0.97 K)</a:t>
                      </a:r>
                      <a:endParaRPr sz="1400" u="none" strike="noStrike" cap="none"/>
                    </a:p>
                  </a:txBody>
                  <a:tcPr marL="91450" marR="91450" marT="45725" marB="45725" anchor="ctr"/>
                </a:tc>
                <a:extLst>
                  <a:ext uri="{0D108BD9-81ED-4DB2-BD59-A6C34878D82A}">
                    <a16:rowId xmlns:a16="http://schemas.microsoft.com/office/drawing/2014/main" val="10020"/>
                  </a:ext>
                </a:extLst>
              </a:tr>
              <a:tr h="2354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I5</a:t>
                      </a:r>
                      <a:endParaRPr sz="1000" b="1"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11450</a:t>
                      </a:r>
                      <a:endParaRPr sz="1400" u="none" strike="noStrike" cap="none"/>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0.4</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chemeClr val="dk1"/>
                        </a:buClr>
                        <a:buSzPts val="1000"/>
                        <a:buFont typeface="Calibri"/>
                        <a:buNone/>
                      </a:pPr>
                      <a:r>
                        <a:rPr lang="en-US" sz="1000" b="0" i="0" u="none" strike="noStrike" cap="none">
                          <a:solidFill>
                            <a:schemeClr val="dk1"/>
                          </a:solidFill>
                          <a:latin typeface="Calibri"/>
                          <a:ea typeface="Calibri"/>
                          <a:cs typeface="Calibri"/>
                          <a:sym typeface="Calibri"/>
                        </a:rPr>
                        <a:t>0.8</a:t>
                      </a:r>
                      <a:endParaRPr sz="1400" u="none" strike="noStrike" cap="none"/>
                    </a:p>
                  </a:txBody>
                  <a:tcPr marL="9525" marR="9525" marT="9525" marB="0"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210</a:t>
                      </a:r>
                      <a:endParaRPr sz="100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1.5</a:t>
                      </a:r>
                      <a:endParaRPr sz="1000" b="0" i="0" u="none" strike="noStrike" cap="none">
                        <a:solidFill>
                          <a:schemeClr val="dk1"/>
                        </a:solidFill>
                        <a:latin typeface="Calibri"/>
                        <a:ea typeface="Calibri"/>
                        <a:cs typeface="Calibri"/>
                        <a:sym typeface="Calibri"/>
                      </a:endParaRPr>
                    </a:p>
                  </a:txBody>
                  <a:tcPr marL="9525" marR="9525" marT="27425" marB="274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2.5% (1.5 K)</a:t>
                      </a:r>
                      <a:endParaRPr sz="1400" u="none" strike="noStrike" cap="none"/>
                    </a:p>
                  </a:txBody>
                  <a:tcPr marL="91450" marR="91450" marT="45725" marB="45725" anchor="ctr"/>
                </a:tc>
                <a:extLst>
                  <a:ext uri="{0D108BD9-81ED-4DB2-BD59-A6C34878D82A}">
                    <a16:rowId xmlns:a16="http://schemas.microsoft.com/office/drawing/2014/main" val="10021"/>
                  </a:ext>
                </a:extLst>
              </a:tr>
              <a:tr h="235400">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latin typeface="Calibri"/>
                          <a:ea typeface="Calibri"/>
                          <a:cs typeface="Calibri"/>
                          <a:sym typeface="Calibri"/>
                        </a:rPr>
                        <a:t>DNB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u="none" strike="noStrike" cap="none">
                          <a:solidFill>
                            <a:schemeClr val="dk1"/>
                          </a:solidFill>
                          <a:latin typeface="Calibri"/>
                          <a:ea typeface="Calibri"/>
                          <a:cs typeface="Calibri"/>
                          <a:sym typeface="Calibri"/>
                        </a:rPr>
                        <a:t>DNB</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700</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0.8</a:t>
                      </a:r>
                      <a:endParaRPr sz="1000" b="0" i="0" u="none" strike="noStrike" cap="none">
                        <a:solidFill>
                          <a:srgbClr val="000000"/>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Calibri"/>
                        <a:buNone/>
                      </a:pPr>
                      <a:r>
                        <a:rPr lang="en-US" sz="1000" b="0" i="0" u="none" strike="noStrike" cap="none">
                          <a:solidFill>
                            <a:srgbClr val="000000"/>
                          </a:solidFill>
                          <a:latin typeface="Calibri"/>
                          <a:ea typeface="Calibri"/>
                          <a:cs typeface="Calibri"/>
                          <a:sym typeface="Calibri"/>
                        </a:rPr>
                        <a:t>0.8</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3x10</a:t>
                      </a:r>
                      <a:r>
                        <a:rPr lang="en-US" sz="1000" u="none" strike="noStrike" cap="none" baseline="30000">
                          <a:latin typeface="Calibri"/>
                          <a:ea typeface="Calibri"/>
                          <a:cs typeface="Calibri"/>
                          <a:sym typeface="Calibri"/>
                        </a:rPr>
                        <a:t>-9</a:t>
                      </a:r>
                      <a:r>
                        <a:rPr lang="en-US" sz="1000" u="none" strike="noStrike" cap="none">
                          <a:latin typeface="Calibri"/>
                          <a:ea typeface="Calibri"/>
                          <a:cs typeface="Calibri"/>
                          <a:sym typeface="Calibri"/>
                        </a:rPr>
                        <a:t> (w/cm</a:t>
                      </a:r>
                      <a:r>
                        <a:rPr lang="en-US" sz="1000" u="none" strike="noStrike" cap="none" baseline="30000">
                          <a:latin typeface="Calibri"/>
                          <a:ea typeface="Calibri"/>
                          <a:cs typeface="Calibri"/>
                          <a:sym typeface="Calibri"/>
                        </a:rPr>
                        <a:t>2</a:t>
                      </a:r>
                      <a:r>
                        <a:rPr lang="en-US" sz="1000" u="none" strike="noStrike" cap="none">
                          <a:latin typeface="Calibri"/>
                          <a:ea typeface="Calibri"/>
                          <a:cs typeface="Calibri"/>
                          <a:sym typeface="Calibri"/>
                        </a:rPr>
                        <a:t>-sr)) (HG)</a:t>
                      </a:r>
                      <a:endParaRPr sz="1000" u="none" strike="noStrike" cap="none">
                        <a:solidFill>
                          <a:schemeClr val="dk1"/>
                        </a:solidFill>
                        <a:latin typeface="Calibri"/>
                        <a:ea typeface="Calibri"/>
                        <a:cs typeface="Calibri"/>
                        <a:sym typeface="Calibri"/>
                      </a:endParaRPr>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solidFill>
                            <a:schemeClr val="dk1"/>
                          </a:solidFill>
                          <a:latin typeface="Calibri"/>
                          <a:ea typeface="Calibri"/>
                          <a:cs typeface="Calibri"/>
                          <a:sym typeface="Calibri"/>
                        </a:rPr>
                        <a:t>6</a:t>
                      </a:r>
                      <a:endParaRPr sz="14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latin typeface="Calibri"/>
                          <a:ea typeface="Calibri"/>
                          <a:cs typeface="Calibri"/>
                          <a:sym typeface="Calibri"/>
                        </a:rPr>
                        <a:t>5%, 10%,30% (LG,MG,HG)</a:t>
                      </a:r>
                      <a:endParaRPr sz="1400" u="none" strike="noStrike" cap="none"/>
                    </a:p>
                  </a:txBody>
                  <a:tcPr marL="91450" marR="91450" marT="45725" marB="45725" anchor="ctr"/>
                </a:tc>
                <a:extLst>
                  <a:ext uri="{0D108BD9-81ED-4DB2-BD59-A6C34878D82A}">
                    <a16:rowId xmlns:a16="http://schemas.microsoft.com/office/drawing/2014/main" val="1002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459"/>
            <a:ext cx="10515600" cy="765175"/>
          </a:xfrm>
        </p:spPr>
        <p:txBody>
          <a:bodyPr/>
          <a:lstStyle/>
          <a:p>
            <a:r>
              <a:rPr lang="en-US" dirty="0"/>
              <a:t>Introduction</a:t>
            </a:r>
          </a:p>
        </p:txBody>
      </p:sp>
      <p:sp>
        <p:nvSpPr>
          <p:cNvPr id="3" name="Content Placeholder 2"/>
          <p:cNvSpPr>
            <a:spLocks noGrp="1"/>
          </p:cNvSpPr>
          <p:nvPr>
            <p:ph idx="1"/>
          </p:nvPr>
        </p:nvSpPr>
        <p:spPr>
          <a:xfrm>
            <a:off x="904875" y="924634"/>
            <a:ext cx="10677525" cy="3289108"/>
          </a:xfrm>
        </p:spPr>
        <p:txBody>
          <a:bodyPr>
            <a:normAutofit fontScale="85000" lnSpcReduction="20000"/>
          </a:bodyPr>
          <a:lstStyle/>
          <a:p>
            <a:r>
              <a:rPr lang="en-US" dirty="0"/>
              <a:t>RSB cover a spectral range from 0.412</a:t>
            </a:r>
            <a:r>
              <a:rPr lang="en-US" dirty="0">
                <a:sym typeface="Symbol"/>
              </a:rPr>
              <a:t> m</a:t>
            </a:r>
            <a:r>
              <a:rPr lang="en-US" dirty="0"/>
              <a:t> to 2.25</a:t>
            </a:r>
            <a:r>
              <a:rPr lang="en-US" dirty="0">
                <a:sym typeface="Symbol"/>
              </a:rPr>
              <a:t> m.</a:t>
            </a:r>
          </a:p>
          <a:p>
            <a:r>
              <a:rPr lang="en-US" dirty="0"/>
              <a:t>There are 14 RSB with 3 image bands (I1-I3) and 11 moderate bands (M1-M11).</a:t>
            </a:r>
          </a:p>
          <a:p>
            <a:r>
              <a:rPr lang="en-US" dirty="0"/>
              <a:t>RSB band calibration is dependent on Solar Diffuser (SD) and Solar Diffuser Stability Monitor (SDSM) observations.</a:t>
            </a:r>
          </a:p>
          <a:p>
            <a:r>
              <a:rPr lang="en-US" dirty="0"/>
              <a:t>As an independent source of calibration, moon observations can be used to validate the on-orbit SD calibration.</a:t>
            </a:r>
          </a:p>
          <a:p>
            <a:pPr lvl="1"/>
            <a:r>
              <a:rPr lang="en-US" dirty="0"/>
              <a:t>The required RSB calibration uncertainty is &lt;2 percent.</a:t>
            </a:r>
          </a:p>
          <a:p>
            <a:r>
              <a:rPr lang="en-US" dirty="0"/>
              <a:t>The SD calibration coefficient (called SD F-factors) are validated by the lunar F-factors. </a:t>
            </a:r>
          </a:p>
        </p:txBody>
      </p:sp>
      <p:pic>
        <p:nvPicPr>
          <p:cNvPr id="8" name="Picture 7"/>
          <p:cNvPicPr/>
          <p:nvPr/>
        </p:nvPicPr>
        <p:blipFill>
          <a:blip r:embed="rId2" cstate="print"/>
          <a:srcRect/>
          <a:stretch>
            <a:fillRect/>
          </a:stretch>
        </p:blipFill>
        <p:spPr bwMode="auto">
          <a:xfrm>
            <a:off x="2149023" y="3923759"/>
            <a:ext cx="7893954" cy="2867025"/>
          </a:xfrm>
          <a:prstGeom prst="rect">
            <a:avLst/>
          </a:prstGeom>
          <a:noFill/>
          <a:ln w="9525">
            <a:noFill/>
            <a:miter lim="800000"/>
            <a:headEnd/>
            <a:tailEnd/>
          </a:ln>
        </p:spPr>
      </p:pic>
    </p:spTree>
    <p:extLst>
      <p:ext uri="{BB962C8B-B14F-4D97-AF65-F5344CB8AC3E}">
        <p14:creationId xmlns:p14="http://schemas.microsoft.com/office/powerpoint/2010/main" val="42683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F7F1F-2126-4C1F-8040-A472DA4C0D7C}"/>
              </a:ext>
            </a:extLst>
          </p:cNvPr>
          <p:cNvSpPr>
            <a:spLocks noGrp="1"/>
          </p:cNvSpPr>
          <p:nvPr>
            <p:ph type="title"/>
          </p:nvPr>
        </p:nvSpPr>
        <p:spPr>
          <a:xfrm>
            <a:off x="172155" y="439292"/>
            <a:ext cx="7662334" cy="818782"/>
          </a:xfrm>
        </p:spPr>
        <p:txBody>
          <a:bodyPr/>
          <a:lstStyle/>
          <a:p>
            <a:r>
              <a:rPr lang="en-US" dirty="0"/>
              <a:t>Solar Diffuser (SD) Calibration</a:t>
            </a:r>
          </a:p>
        </p:txBody>
      </p:sp>
      <p:sp>
        <p:nvSpPr>
          <p:cNvPr id="3" name="Content Placeholder 2">
            <a:extLst>
              <a:ext uri="{FF2B5EF4-FFF2-40B4-BE49-F238E27FC236}">
                <a16:creationId xmlns:a16="http://schemas.microsoft.com/office/drawing/2014/main" id="{6A105D0F-AFF8-4D85-AD24-E98EC4D39983}"/>
              </a:ext>
            </a:extLst>
          </p:cNvPr>
          <p:cNvSpPr>
            <a:spLocks noGrp="1"/>
          </p:cNvSpPr>
          <p:nvPr>
            <p:ph idx="1"/>
          </p:nvPr>
        </p:nvSpPr>
        <p:spPr>
          <a:xfrm>
            <a:off x="838200" y="1825625"/>
            <a:ext cx="6191250" cy="4667250"/>
          </a:xfrm>
        </p:spPr>
        <p:txBody>
          <a:bodyPr>
            <a:normAutofit fontScale="92500" lnSpcReduction="20000"/>
          </a:bodyPr>
          <a:lstStyle/>
          <a:p>
            <a:r>
              <a:rPr lang="en-US" dirty="0"/>
              <a:t>At-sensor SD radiance</a:t>
            </a:r>
          </a:p>
          <a:p>
            <a:pPr lvl="1"/>
            <a:r>
              <a:rPr lang="en-US" dirty="0"/>
              <a:t>Solar illumination (through the SD screen) is diffused by the Solar Diffuser (SD). </a:t>
            </a:r>
          </a:p>
          <a:p>
            <a:pPr lvl="1"/>
            <a:r>
              <a:rPr lang="en-US" dirty="0"/>
              <a:t>SD reflectance characteristics were measured by the prelaunch calibration.</a:t>
            </a:r>
          </a:p>
          <a:p>
            <a:pPr lvl="1"/>
            <a:r>
              <a:rPr lang="en-US" dirty="0"/>
              <a:t>Degradation of SD is measured by the Solar Diffuser Stability Monitor (SDSM).</a:t>
            </a:r>
          </a:p>
          <a:p>
            <a:pPr lvl="1"/>
            <a:r>
              <a:rPr lang="en-US" dirty="0"/>
              <a:t>Solar irradiance model (Thuillier or MODTRAN) and Spectral Response Functions provides in-band </a:t>
            </a:r>
            <a:r>
              <a:rPr lang="en-US" dirty="0" err="1"/>
              <a:t>Esun</a:t>
            </a:r>
            <a:r>
              <a:rPr lang="en-US" dirty="0"/>
              <a:t> value in each band. </a:t>
            </a:r>
          </a:p>
          <a:p>
            <a:r>
              <a:rPr lang="en-US" dirty="0"/>
              <a:t>Observed at-sensor SD radiance</a:t>
            </a:r>
          </a:p>
          <a:p>
            <a:pPr lvl="1"/>
            <a:r>
              <a:rPr lang="en-US" dirty="0"/>
              <a:t>VIIRS views SD and applied quadratic equation with DN to radiance conversion coefficient. </a:t>
            </a:r>
          </a:p>
        </p:txBody>
      </p:sp>
      <p:pic>
        <p:nvPicPr>
          <p:cNvPr id="4" name="Picture 2">
            <a:extLst>
              <a:ext uri="{FF2B5EF4-FFF2-40B4-BE49-F238E27FC236}">
                <a16:creationId xmlns:a16="http://schemas.microsoft.com/office/drawing/2014/main" id="{6D2F5A47-E941-488B-AE7B-78629A222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0645" y="1597025"/>
            <a:ext cx="4399405" cy="436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10A5F89-C8DF-4A7E-A9E9-174BAA5C45DF}"/>
              </a:ext>
            </a:extLst>
          </p:cNvPr>
          <p:cNvSpPr/>
          <p:nvPr/>
        </p:nvSpPr>
        <p:spPr>
          <a:xfrm>
            <a:off x="8697599" y="611743"/>
            <a:ext cx="2302297" cy="646331"/>
          </a:xfrm>
          <a:prstGeom prst="rect">
            <a:avLst/>
          </a:prstGeom>
        </p:spPr>
        <p:txBody>
          <a:bodyPr wrap="none">
            <a:spAutoFit/>
          </a:bodyPr>
          <a:lstStyle/>
          <a:p>
            <a:r>
              <a:rPr lang="en-US" dirty="0"/>
              <a:t>Thuillier or MODTRAN</a:t>
            </a:r>
          </a:p>
          <a:p>
            <a:r>
              <a:rPr lang="en-US" dirty="0"/>
              <a:t>Solar </a:t>
            </a:r>
            <a:r>
              <a:rPr lang="en-US" dirty="0" err="1"/>
              <a:t>irradaince</a:t>
            </a:r>
            <a:r>
              <a:rPr lang="en-US" dirty="0"/>
              <a:t> model</a:t>
            </a:r>
          </a:p>
        </p:txBody>
      </p:sp>
    </p:spTree>
    <p:extLst>
      <p:ext uri="{BB962C8B-B14F-4D97-AF65-F5344CB8AC3E}">
        <p14:creationId xmlns:p14="http://schemas.microsoft.com/office/powerpoint/2010/main" val="2908000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340292"/>
            <a:ext cx="4851328" cy="863429"/>
          </a:xfrm>
        </p:spPr>
        <p:txBody>
          <a:bodyPr>
            <a:normAutofit fontScale="55000" lnSpcReduction="20000"/>
          </a:bodyPr>
          <a:lstStyle/>
          <a:p>
            <a:r>
              <a:rPr lang="en-US" sz="4000" dirty="0"/>
              <a:t>F: RSB Calibration coefficient.</a:t>
            </a:r>
          </a:p>
          <a:p>
            <a:r>
              <a:rPr lang="en-US" sz="4000" dirty="0"/>
              <a:t>H: SD degradation factor.</a:t>
            </a:r>
          </a:p>
          <a:p>
            <a:pPr lvl="1"/>
            <a:endParaRPr lang="en-US" dirty="0"/>
          </a:p>
        </p:txBody>
      </p:sp>
      <p:graphicFrame>
        <p:nvGraphicFramePr>
          <p:cNvPr id="9" name="Object 8"/>
          <p:cNvGraphicFramePr>
            <a:graphicFrameLocks noChangeAspect="1"/>
          </p:cNvGraphicFramePr>
          <p:nvPr>
            <p:extLst/>
          </p:nvPr>
        </p:nvGraphicFramePr>
        <p:xfrm>
          <a:off x="7687891" y="5599798"/>
          <a:ext cx="3833812" cy="827088"/>
        </p:xfrm>
        <a:graphic>
          <a:graphicData uri="http://schemas.openxmlformats.org/presentationml/2006/ole">
            <mc:AlternateContent xmlns:mc="http://schemas.openxmlformats.org/markup-compatibility/2006">
              <mc:Choice xmlns:v="urn:schemas-microsoft-com:vml" Requires="v">
                <p:oleObj spid="_x0000_s1122" name="Equation" r:id="rId3" imgW="2120760" imgH="457200" progId="Equation.3">
                  <p:embed/>
                </p:oleObj>
              </mc:Choice>
              <mc:Fallback>
                <p:oleObj name="Equation" r:id="rId3" imgW="2120760" imgH="457200" progId="Equation.3">
                  <p:embed/>
                  <p:pic>
                    <p:nvPicPr>
                      <p:cNvPr id="9"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891" y="5599798"/>
                        <a:ext cx="3833812"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6146" name="Object 2"/>
              <p:cNvSpPr txBox="1"/>
              <p:nvPr/>
            </p:nvSpPr>
            <p:spPr bwMode="auto">
              <a:xfrm>
                <a:off x="1041400" y="2314575"/>
                <a:ext cx="5842000" cy="1011048"/>
              </a:xfrm>
              <a:prstGeom prst="rect">
                <a:avLst/>
              </a:prstGeom>
              <a:noFill/>
              <a:extLst/>
            </p:spPr>
            <p:txBody>
              <a:bodyPr>
                <a:normAutofit/>
              </a:bodyPr>
              <a:lstStyle/>
              <a:p>
                <a:pPr/>
                <a14:m>
                  <m:oMathPara xmlns:m="http://schemas.openxmlformats.org/officeDocument/2006/math">
                    <m:oMathParaPr>
                      <m:jc m:val="centerGroup"/>
                    </m:oMathParaPr>
                    <m:oMath xmlns:m="http://schemas.openxmlformats.org/officeDocument/2006/math">
                      <m:r>
                        <a:rPr lang="en-US" i="1" smtClean="0">
                          <a:solidFill>
                            <a:srgbClr val="000000"/>
                          </a:solidFill>
                          <a:latin typeface="Cambria Math" panose="02040503050406030204" pitchFamily="18" charset="0"/>
                        </a:rPr>
                        <m:t>𝐹</m:t>
                      </m:r>
                      <m:r>
                        <a:rPr lang="en-US" i="1" smtClean="0">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𝐿</m:t>
                              </m:r>
                            </m:e>
                            <m:sub>
                              <m:r>
                                <a:rPr lang="en-US" i="1">
                                  <a:solidFill>
                                    <a:srgbClr val="000000"/>
                                  </a:solidFill>
                                  <a:latin typeface="Cambria Math" panose="02040503050406030204" pitchFamily="18" charset="0"/>
                                </a:rPr>
                                <m:t>𝑆𝑢𝑛</m:t>
                              </m:r>
                              <m:func>
                                <m:funcPr>
                                  <m:ctrlPr>
                                    <a:rPr lang="en-US" i="1">
                                      <a:solidFill>
                                        <a:srgbClr val="000000"/>
                                      </a:solidFill>
                                      <a:latin typeface="Cambria Math" panose="02040503050406030204" pitchFamily="18" charset="0"/>
                                    </a:rPr>
                                  </m:ctrlPr>
                                </m:funcPr>
                                <m:fName>
                                  <m:r>
                                    <a:rPr lang="en-US" i="0">
                                      <a:solidFill>
                                        <a:srgbClr val="000000"/>
                                      </a:solidFill>
                                      <a:latin typeface="Cambria Math" panose="02040503050406030204" pitchFamily="18" charset="0"/>
                                    </a:rPr>
                                    <m:t>_</m:t>
                                  </m:r>
                                </m:fName>
                                <m:e>
                                  <m:r>
                                    <a:rPr lang="en-US" i="1">
                                      <a:solidFill>
                                        <a:srgbClr val="000000"/>
                                      </a:solidFill>
                                      <a:latin typeface="Cambria Math" panose="02040503050406030204" pitchFamily="18" charset="0"/>
                                    </a:rPr>
                                    <m:t>𝑀</m:t>
                                  </m:r>
                                </m:e>
                              </m:func>
                              <m:r>
                                <a:rPr lang="en-US" i="1">
                                  <a:solidFill>
                                    <a:srgbClr val="000000"/>
                                  </a:solidFill>
                                  <a:latin typeface="Cambria Math" panose="02040503050406030204" pitchFamily="18" charset="0"/>
                                </a:rPr>
                                <m:t>𝑜𝑑𝑒𝑙</m:t>
                              </m:r>
                            </m:sub>
                          </m:sSub>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𝐿</m:t>
                              </m:r>
                            </m:e>
                            <m:sub>
                              <m:r>
                                <a:rPr lang="en-US" i="1">
                                  <a:solidFill>
                                    <a:srgbClr val="000000"/>
                                  </a:solidFill>
                                  <a:latin typeface="Cambria Math" panose="02040503050406030204" pitchFamily="18" charset="0"/>
                                </a:rPr>
                                <m:t>𝑆𝑢𝑛</m:t>
                              </m:r>
                              <m:func>
                                <m:funcPr>
                                  <m:ctrlPr>
                                    <a:rPr lang="en-US" i="1">
                                      <a:solidFill>
                                        <a:srgbClr val="000000"/>
                                      </a:solidFill>
                                      <a:latin typeface="Cambria Math" panose="02040503050406030204" pitchFamily="18" charset="0"/>
                                    </a:rPr>
                                  </m:ctrlPr>
                                </m:funcPr>
                                <m:fName>
                                  <m:r>
                                    <a:rPr lang="en-US" i="0">
                                      <a:solidFill>
                                        <a:srgbClr val="000000"/>
                                      </a:solidFill>
                                      <a:latin typeface="Cambria Math" panose="02040503050406030204" pitchFamily="18" charset="0"/>
                                    </a:rPr>
                                    <m:t>_</m:t>
                                  </m:r>
                                </m:fName>
                                <m:e>
                                  <m:r>
                                    <a:rPr lang="en-US" i="1">
                                      <a:solidFill>
                                        <a:srgbClr val="000000"/>
                                      </a:solidFill>
                                      <a:latin typeface="Cambria Math" panose="02040503050406030204" pitchFamily="18" charset="0"/>
                                    </a:rPr>
                                    <m:t>𝑂</m:t>
                                  </m:r>
                                </m:e>
                              </m:func>
                              <m:r>
                                <a:rPr lang="en-US" i="1">
                                  <a:solidFill>
                                    <a:srgbClr val="000000"/>
                                  </a:solidFill>
                                  <a:latin typeface="Cambria Math" panose="02040503050406030204" pitchFamily="18" charset="0"/>
                                </a:rPr>
                                <m:t>𝑏𝑠𝑒𝑟𝑣𝑎𝑡𝑖𝑜𝑛</m:t>
                              </m:r>
                            </m:sub>
                          </m:sSub>
                        </m:den>
                      </m:f>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b="0" i="1" smtClean="0">
                              <a:solidFill>
                                <a:srgbClr val="000000"/>
                              </a:solidFill>
                              <a:latin typeface="Cambria Math" panose="02040503050406030204" pitchFamily="18" charset="0"/>
                            </a:rPr>
                            <m:t>𝑅𝑒𝑓𝑒𝑟𝑒𝑛𝑐𝑒</m:t>
                          </m:r>
                          <m:r>
                            <a:rPr lang="en-US" b="0" i="1" smtClean="0">
                              <a:solidFill>
                                <a:srgbClr val="000000"/>
                              </a:solidFill>
                              <a:latin typeface="Cambria Math" panose="02040503050406030204" pitchFamily="18" charset="0"/>
                            </a:rPr>
                            <m:t>  </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𝐿</m:t>
                              </m:r>
                            </m:e>
                            <m:sub>
                              <m:r>
                                <a:rPr lang="en-US" i="1">
                                  <a:solidFill>
                                    <a:srgbClr val="000000"/>
                                  </a:solidFill>
                                  <a:latin typeface="Cambria Math" panose="02040503050406030204" pitchFamily="18" charset="0"/>
                                </a:rPr>
                                <m:t>𝑆𝑢𝑛</m:t>
                              </m:r>
                            </m:sub>
                          </m:sSub>
                        </m:num>
                        <m:den>
                          <m:r>
                            <a:rPr lang="en-US" b="0" i="1" smtClean="0">
                              <a:solidFill>
                                <a:srgbClr val="000000"/>
                              </a:solidFill>
                              <a:latin typeface="Cambria Math" panose="02040503050406030204" pitchFamily="18" charset="0"/>
                            </a:rPr>
                            <m:t>𝑂𝑏𝑠𝑒𝑟𝑣𝑒𝑑</m:t>
                          </m:r>
                          <m:r>
                            <a:rPr lang="en-US" b="0" i="1" smtClean="0">
                              <a:solidFill>
                                <a:srgbClr val="000000"/>
                              </a:solidFill>
                              <a:latin typeface="Cambria Math" panose="02040503050406030204" pitchFamily="18" charset="0"/>
                            </a:rPr>
                            <m:t>  </m:t>
                          </m:r>
                          <m:sSub>
                            <m:sSubPr>
                              <m:ctrlPr>
                                <a:rPr lang="en-US" b="0" i="1" smtClean="0">
                                  <a:solidFill>
                                    <a:srgbClr val="000000"/>
                                  </a:solidFill>
                                  <a:latin typeface="Cambria Math" panose="02040503050406030204" pitchFamily="18" charset="0"/>
                                </a:rPr>
                              </m:ctrlPr>
                            </m:sSubPr>
                            <m:e>
                              <m:r>
                                <a:rPr lang="en-US" b="0" i="1" smtClean="0">
                                  <a:solidFill>
                                    <a:srgbClr val="000000"/>
                                  </a:solidFill>
                                  <a:latin typeface="Cambria Math" panose="02040503050406030204" pitchFamily="18" charset="0"/>
                                </a:rPr>
                                <m:t>𝐿</m:t>
                              </m:r>
                            </m:e>
                            <m:sub>
                              <m:r>
                                <a:rPr lang="en-US" b="0" i="1" smtClean="0">
                                  <a:solidFill>
                                    <a:srgbClr val="000000"/>
                                  </a:solidFill>
                                  <a:latin typeface="Cambria Math" panose="02040503050406030204" pitchFamily="18" charset="0"/>
                                </a:rPr>
                                <m:t>𝑆𝑢𝑛</m:t>
                              </m:r>
                            </m:sub>
                          </m:sSub>
                        </m:den>
                      </m:f>
                    </m:oMath>
                  </m:oMathPara>
                </a14:m>
                <a:endParaRPr lang="en-US" dirty="0"/>
              </a:p>
            </p:txBody>
          </p:sp>
        </mc:Choice>
        <mc:Fallback xmlns="">
          <p:sp>
            <p:nvSpPr>
              <p:cNvPr id="6146" name="Object 2"/>
              <p:cNvSpPr txBox="1">
                <a:spLocks noRot="1" noChangeAspect="1" noMove="1" noResize="1" noEditPoints="1" noAdjustHandles="1" noChangeArrowheads="1" noChangeShapeType="1" noTextEdit="1"/>
              </p:cNvSpPr>
              <p:nvPr/>
            </p:nvSpPr>
            <p:spPr bwMode="auto">
              <a:xfrm>
                <a:off x="1041400" y="2314575"/>
                <a:ext cx="5842000" cy="1011048"/>
              </a:xfrm>
              <a:prstGeom prst="rect">
                <a:avLst/>
              </a:prstGeom>
              <a:blipFill>
                <a:blip r:embed="rId5"/>
                <a:stretch>
                  <a:fillRect/>
                </a:stretch>
              </a:blipFill>
              <a:extLst/>
            </p:spPr>
            <p:txBody>
              <a:bodyPr/>
              <a:lstStyle/>
              <a:p>
                <a:r>
                  <a:rPr lang="en-US">
                    <a:noFill/>
                  </a:rPr>
                  <a:t> </a:t>
                </a:r>
              </a:p>
            </p:txBody>
          </p:sp>
        </mc:Fallback>
      </mc:AlternateContent>
      <p:graphicFrame>
        <p:nvGraphicFramePr>
          <p:cNvPr id="6147" name="Object 3"/>
          <p:cNvGraphicFramePr>
            <a:graphicFrameLocks noChangeAspect="1"/>
          </p:cNvGraphicFramePr>
          <p:nvPr>
            <p:extLst>
              <p:ext uri="{D42A27DB-BD31-4B8C-83A1-F6EECF244321}">
                <p14:modId xmlns:p14="http://schemas.microsoft.com/office/powerpoint/2010/main" val="3610269178"/>
              </p:ext>
            </p:extLst>
          </p:nvPr>
        </p:nvGraphicFramePr>
        <p:xfrm>
          <a:off x="1499436" y="3159840"/>
          <a:ext cx="4502150" cy="806450"/>
        </p:xfrm>
        <a:graphic>
          <a:graphicData uri="http://schemas.openxmlformats.org/presentationml/2006/ole">
            <mc:AlternateContent xmlns:mc="http://schemas.openxmlformats.org/markup-compatibility/2006">
              <mc:Choice xmlns:v="urn:schemas-microsoft-com:vml" Requires="v">
                <p:oleObj spid="_x0000_s1123" name="Equation" r:id="rId6" imgW="2628720" imgH="469800" progId="Equation.3">
                  <p:embed/>
                </p:oleObj>
              </mc:Choice>
              <mc:Fallback>
                <p:oleObj name="Equation" r:id="rId6" imgW="2628720" imgH="469800" progId="Equation.3">
                  <p:embed/>
                  <p:pic>
                    <p:nvPicPr>
                      <p:cNvPr id="61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9436" y="3159840"/>
                        <a:ext cx="450215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5"/>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150" name="Object 6"/>
          <p:cNvGraphicFramePr>
            <a:graphicFrameLocks noChangeAspect="1"/>
          </p:cNvGraphicFramePr>
          <p:nvPr>
            <p:extLst>
              <p:ext uri="{D42A27DB-BD31-4B8C-83A1-F6EECF244321}">
                <p14:modId xmlns:p14="http://schemas.microsoft.com/office/powerpoint/2010/main" val="3215781965"/>
              </p:ext>
            </p:extLst>
          </p:nvPr>
        </p:nvGraphicFramePr>
        <p:xfrm>
          <a:off x="2409074" y="4229149"/>
          <a:ext cx="3373437" cy="1131887"/>
        </p:xfrm>
        <a:graphic>
          <a:graphicData uri="http://schemas.openxmlformats.org/presentationml/2006/ole">
            <mc:AlternateContent xmlns:mc="http://schemas.openxmlformats.org/markup-compatibility/2006">
              <mc:Choice xmlns:v="urn:schemas-microsoft-com:vml" Requires="v">
                <p:oleObj spid="_x0000_s1124" name="Equation" r:id="rId8" imgW="1968480" imgH="660240" progId="Equation.3">
                  <p:embed/>
                </p:oleObj>
              </mc:Choice>
              <mc:Fallback>
                <p:oleObj name="Equation" r:id="rId8" imgW="1968480" imgH="660240" progId="Equation.3">
                  <p:embed/>
                  <p:pic>
                    <p:nvPicPr>
                      <p:cNvPr id="615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9074" y="4229149"/>
                        <a:ext cx="3373437" cy="1131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1" name="Object 7"/>
          <p:cNvGraphicFramePr>
            <a:graphicFrameLocks noChangeAspect="1"/>
          </p:cNvGraphicFramePr>
          <p:nvPr>
            <p:extLst>
              <p:ext uri="{D42A27DB-BD31-4B8C-83A1-F6EECF244321}">
                <p14:modId xmlns:p14="http://schemas.microsoft.com/office/powerpoint/2010/main" val="116053934"/>
              </p:ext>
            </p:extLst>
          </p:nvPr>
        </p:nvGraphicFramePr>
        <p:xfrm>
          <a:off x="1390579" y="5547695"/>
          <a:ext cx="4984750" cy="739775"/>
        </p:xfrm>
        <a:graphic>
          <a:graphicData uri="http://schemas.openxmlformats.org/presentationml/2006/ole">
            <mc:AlternateContent xmlns:mc="http://schemas.openxmlformats.org/markup-compatibility/2006">
              <mc:Choice xmlns:v="urn:schemas-microsoft-com:vml" Requires="v">
                <p:oleObj spid="_x0000_s1125" name="Equation" r:id="rId10" imgW="2908080" imgH="431640" progId="Equation.3">
                  <p:embed/>
                </p:oleObj>
              </mc:Choice>
              <mc:Fallback>
                <p:oleObj name="Equation" r:id="rId10" imgW="2908080" imgH="431640" progId="Equation.3">
                  <p:embed/>
                  <p:pic>
                    <p:nvPicPr>
                      <p:cNvPr id="6151"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0579" y="5547695"/>
                        <a:ext cx="4984750"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8234510" y="4150538"/>
            <a:ext cx="3014515" cy="584775"/>
          </a:xfrm>
          <a:prstGeom prst="rect">
            <a:avLst/>
          </a:prstGeom>
          <a:noFill/>
        </p:spPr>
        <p:txBody>
          <a:bodyPr wrap="square" rtlCol="0">
            <a:spAutoFit/>
          </a:bodyPr>
          <a:lstStyle/>
          <a:p>
            <a:r>
              <a:rPr lang="en-US" sz="1600" dirty="0" err="1"/>
              <a:t>dn</a:t>
            </a:r>
            <a:r>
              <a:rPr lang="en-US" sz="1600" dirty="0"/>
              <a:t>: VIIRS bias removed response</a:t>
            </a:r>
          </a:p>
          <a:p>
            <a:r>
              <a:rPr lang="en-US" sz="1600" dirty="0"/>
              <a:t>dc: SDSM bias removed response</a:t>
            </a:r>
          </a:p>
        </p:txBody>
      </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59245" y="233607"/>
            <a:ext cx="3832667" cy="380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E8B15CDB-429D-4215-A2A5-5615834813F0}"/>
              </a:ext>
            </a:extLst>
          </p:cNvPr>
          <p:cNvSpPr>
            <a:spLocks noGrp="1"/>
          </p:cNvSpPr>
          <p:nvPr>
            <p:ph type="title"/>
          </p:nvPr>
        </p:nvSpPr>
        <p:spPr>
          <a:xfrm>
            <a:off x="657735" y="295700"/>
            <a:ext cx="7030156" cy="818782"/>
          </a:xfrm>
        </p:spPr>
        <p:txBody>
          <a:bodyPr/>
          <a:lstStyle/>
          <a:p>
            <a:r>
              <a:rPr lang="en-US" dirty="0"/>
              <a:t>Solar Diffuser (SD) Calibration</a:t>
            </a:r>
          </a:p>
        </p:txBody>
      </p:sp>
    </p:spTree>
    <p:extLst>
      <p:ext uri="{BB962C8B-B14F-4D97-AF65-F5344CB8AC3E}">
        <p14:creationId xmlns:p14="http://schemas.microsoft.com/office/powerpoint/2010/main" val="826361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91C11-BB61-4C21-8877-CB9DD3160038}"/>
              </a:ext>
            </a:extLst>
          </p:cNvPr>
          <p:cNvSpPr>
            <a:spLocks noGrp="1"/>
          </p:cNvSpPr>
          <p:nvPr>
            <p:ph type="title"/>
          </p:nvPr>
        </p:nvSpPr>
        <p:spPr>
          <a:xfrm>
            <a:off x="838200" y="136933"/>
            <a:ext cx="10515600" cy="1325563"/>
          </a:xfrm>
        </p:spPr>
        <p:txBody>
          <a:bodyPr/>
          <a:lstStyle/>
          <a:p>
            <a:r>
              <a:rPr lang="en-US" dirty="0"/>
              <a:t>Lunar Calibration</a:t>
            </a:r>
          </a:p>
        </p:txBody>
      </p:sp>
      <p:sp>
        <p:nvSpPr>
          <p:cNvPr id="3" name="Content Placeholder 2">
            <a:extLst>
              <a:ext uri="{FF2B5EF4-FFF2-40B4-BE49-F238E27FC236}">
                <a16:creationId xmlns:a16="http://schemas.microsoft.com/office/drawing/2014/main" id="{27128B8F-3736-4AD4-9285-3411DB715C32}"/>
              </a:ext>
            </a:extLst>
          </p:cNvPr>
          <p:cNvSpPr>
            <a:spLocks noGrp="1"/>
          </p:cNvSpPr>
          <p:nvPr>
            <p:ph idx="1"/>
          </p:nvPr>
        </p:nvSpPr>
        <p:spPr>
          <a:xfrm>
            <a:off x="731200" y="1352929"/>
            <a:ext cx="7630597" cy="4903937"/>
          </a:xfrm>
        </p:spPr>
        <p:txBody>
          <a:bodyPr>
            <a:normAutofit fontScale="92500"/>
          </a:bodyPr>
          <a:lstStyle/>
          <a:p>
            <a:r>
              <a:rPr lang="en-US" sz="3200" dirty="0"/>
              <a:t>The moon irradiance is used as an independent calibration source, complementing the SD.</a:t>
            </a:r>
          </a:p>
          <a:p>
            <a:r>
              <a:rPr lang="en-US" sz="3200" dirty="0"/>
              <a:t>Moon is used as reflector (similar role to SD). </a:t>
            </a:r>
          </a:p>
          <a:p>
            <a:pPr lvl="1"/>
            <a:r>
              <a:rPr lang="en-US" sz="2800" dirty="0"/>
              <a:t>The irradiance of the moon is modeled and provided by the </a:t>
            </a:r>
            <a:r>
              <a:rPr lang="en-GB" sz="2800" dirty="0"/>
              <a:t>Global Space-based Inter-Calibration System (GSICS) </a:t>
            </a:r>
            <a:r>
              <a:rPr lang="en-US" sz="2800" dirty="0"/>
              <a:t>Implementation of </a:t>
            </a:r>
            <a:r>
              <a:rPr lang="en-US" sz="2800" dirty="0" err="1"/>
              <a:t>RObotic</a:t>
            </a:r>
            <a:r>
              <a:rPr lang="en-US" sz="2800" dirty="0"/>
              <a:t> lunar observatory (GIRO v1.0.0) model.</a:t>
            </a:r>
          </a:p>
          <a:p>
            <a:pPr lvl="2"/>
            <a:r>
              <a:rPr lang="en-GB" sz="2400" dirty="0">
                <a:hlinkClick r:id="rId2"/>
              </a:rPr>
              <a:t>https://gsics.nesdis.noaa.gov/wiki/Development/LunarWorkArea</a:t>
            </a:r>
            <a:endParaRPr lang="en-US" sz="2400" dirty="0"/>
          </a:p>
          <a:p>
            <a:pPr lvl="1"/>
            <a:r>
              <a:rPr lang="en-US" sz="2800" dirty="0"/>
              <a:t>GIRO is supposed to be identical to ROLO model.</a:t>
            </a:r>
          </a:p>
        </p:txBody>
      </p:sp>
      <p:grpSp>
        <p:nvGrpSpPr>
          <p:cNvPr id="4" name="Group 3">
            <a:extLst>
              <a:ext uri="{FF2B5EF4-FFF2-40B4-BE49-F238E27FC236}">
                <a16:creationId xmlns:a16="http://schemas.microsoft.com/office/drawing/2014/main" id="{D7617294-4AFF-481C-8119-0B4DA4F1FB4C}"/>
              </a:ext>
            </a:extLst>
          </p:cNvPr>
          <p:cNvGrpSpPr/>
          <p:nvPr/>
        </p:nvGrpSpPr>
        <p:grpSpPr>
          <a:xfrm>
            <a:off x="8296521" y="1197815"/>
            <a:ext cx="3762652" cy="3797207"/>
            <a:chOff x="4962662" y="2374293"/>
            <a:chExt cx="3762652" cy="3797207"/>
          </a:xfrm>
        </p:grpSpPr>
        <p:pic>
          <p:nvPicPr>
            <p:cNvPr id="5" name="Picture 2" descr="http://www.bakesforbreastcancer.org/wp-content/uploads/2012/03/sun.jpg">
              <a:extLst>
                <a:ext uri="{FF2B5EF4-FFF2-40B4-BE49-F238E27FC236}">
                  <a16:creationId xmlns:a16="http://schemas.microsoft.com/office/drawing/2014/main" id="{08BEF7FD-B5AB-4D6F-8407-13984F3DA4A3}"/>
                </a:ext>
              </a:extLst>
            </p:cNvPr>
            <p:cNvPicPr>
              <a:picLocks noChangeAspect="1" noChangeArrowheads="1"/>
            </p:cNvPicPr>
            <p:nvPr/>
          </p:nvPicPr>
          <p:blipFill>
            <a:blip r:embed="rId3"/>
            <a:srcRect/>
            <a:stretch>
              <a:fillRect/>
            </a:stretch>
          </p:blipFill>
          <p:spPr bwMode="auto">
            <a:xfrm>
              <a:off x="4962662" y="2529408"/>
              <a:ext cx="566668" cy="576944"/>
            </a:xfrm>
            <a:prstGeom prst="rect">
              <a:avLst/>
            </a:prstGeom>
            <a:noFill/>
          </p:spPr>
        </p:pic>
        <p:pic>
          <p:nvPicPr>
            <p:cNvPr id="6" name="Picture 6">
              <a:extLst>
                <a:ext uri="{FF2B5EF4-FFF2-40B4-BE49-F238E27FC236}">
                  <a16:creationId xmlns:a16="http://schemas.microsoft.com/office/drawing/2014/main" id="{88029ECD-6A22-4AF3-988B-6CCF569FAFB6}"/>
                </a:ext>
              </a:extLst>
            </p:cNvPr>
            <p:cNvPicPr>
              <a:picLocks noChangeAspect="1" noChangeArrowheads="1"/>
            </p:cNvPicPr>
            <p:nvPr/>
          </p:nvPicPr>
          <p:blipFill>
            <a:blip r:embed="rId4"/>
            <a:srcRect/>
            <a:stretch>
              <a:fillRect/>
            </a:stretch>
          </p:blipFill>
          <p:spPr bwMode="auto">
            <a:xfrm>
              <a:off x="5827076" y="5221350"/>
              <a:ext cx="924904" cy="580818"/>
            </a:xfrm>
            <a:prstGeom prst="rect">
              <a:avLst/>
            </a:prstGeom>
            <a:noFill/>
            <a:ln w="9525">
              <a:noFill/>
              <a:miter lim="800000"/>
              <a:headEnd/>
              <a:tailEnd/>
            </a:ln>
          </p:spPr>
        </p:pic>
        <p:pic>
          <p:nvPicPr>
            <p:cNvPr id="7" name="Picture 4" descr="https://upload.wikimedia.org/wikipedia/commons/2/22/Earth_Western_Hemisphere_transparent_background.png">
              <a:extLst>
                <a:ext uri="{FF2B5EF4-FFF2-40B4-BE49-F238E27FC236}">
                  <a16:creationId xmlns:a16="http://schemas.microsoft.com/office/drawing/2014/main" id="{D52EB248-D768-40ED-A4AA-E8B55A313378}"/>
                </a:ext>
              </a:extLst>
            </p:cNvPr>
            <p:cNvPicPr>
              <a:picLocks noChangeAspect="1" noChangeArrowheads="1"/>
            </p:cNvPicPr>
            <p:nvPr/>
          </p:nvPicPr>
          <p:blipFill>
            <a:blip r:embed="rId5"/>
            <a:srcRect/>
            <a:stretch>
              <a:fillRect/>
            </a:stretch>
          </p:blipFill>
          <p:spPr bwMode="auto">
            <a:xfrm>
              <a:off x="6257698" y="4550839"/>
              <a:ext cx="988564" cy="988564"/>
            </a:xfrm>
            <a:prstGeom prst="rect">
              <a:avLst/>
            </a:prstGeom>
            <a:noFill/>
          </p:spPr>
        </p:pic>
        <p:pic>
          <p:nvPicPr>
            <p:cNvPr id="8" name="Picture 10" descr="http://managementscience.biz/wp-content/uploads/ktz/moon-phases-tumblr-transparent-2xpu70uohnmpmzvg57h8ga.png">
              <a:extLst>
                <a:ext uri="{FF2B5EF4-FFF2-40B4-BE49-F238E27FC236}">
                  <a16:creationId xmlns:a16="http://schemas.microsoft.com/office/drawing/2014/main" id="{6BD27F74-5994-43EB-A50F-128775C36A12}"/>
                </a:ext>
              </a:extLst>
            </p:cNvPr>
            <p:cNvPicPr>
              <a:picLocks noChangeAspect="1" noChangeArrowheads="1"/>
            </p:cNvPicPr>
            <p:nvPr/>
          </p:nvPicPr>
          <p:blipFill>
            <a:blip r:embed="rId6"/>
            <a:srcRect l="68249" t="25569" b="23085"/>
            <a:stretch>
              <a:fillRect/>
            </a:stretch>
          </p:blipFill>
          <p:spPr bwMode="auto">
            <a:xfrm rot="1971132">
              <a:off x="7479037" y="4127910"/>
              <a:ext cx="478892" cy="580818"/>
            </a:xfrm>
            <a:prstGeom prst="rect">
              <a:avLst/>
            </a:prstGeom>
            <a:noFill/>
          </p:spPr>
        </p:pic>
        <p:cxnSp>
          <p:nvCxnSpPr>
            <p:cNvPr id="9" name="Straight Connector 8">
              <a:extLst>
                <a:ext uri="{FF2B5EF4-FFF2-40B4-BE49-F238E27FC236}">
                  <a16:creationId xmlns:a16="http://schemas.microsoft.com/office/drawing/2014/main" id="{710094D5-5852-4D88-8A39-BCEB2D2BC25D}"/>
                </a:ext>
              </a:extLst>
            </p:cNvPr>
            <p:cNvCxnSpPr/>
            <p:nvPr/>
          </p:nvCxnSpPr>
          <p:spPr>
            <a:xfrm>
              <a:off x="5300867" y="2835958"/>
              <a:ext cx="2451653" cy="15823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7944E84-F7E2-458A-B25E-E10B0C784E38}"/>
                </a:ext>
              </a:extLst>
            </p:cNvPr>
            <p:cNvCxnSpPr/>
            <p:nvPr/>
          </p:nvCxnSpPr>
          <p:spPr>
            <a:xfrm flipV="1">
              <a:off x="6387546" y="4418319"/>
              <a:ext cx="1364974" cy="9885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9AEA335-6FC1-4411-AF50-013A4A6F5C85}"/>
                </a:ext>
              </a:extLst>
            </p:cNvPr>
            <p:cNvSpPr txBox="1"/>
            <p:nvPr/>
          </p:nvSpPr>
          <p:spPr>
            <a:xfrm>
              <a:off x="4962662" y="2374293"/>
              <a:ext cx="864414" cy="369332"/>
            </a:xfrm>
            <a:prstGeom prst="rect">
              <a:avLst/>
            </a:prstGeom>
            <a:noFill/>
          </p:spPr>
          <p:txBody>
            <a:bodyPr wrap="square" rtlCol="0">
              <a:spAutoFit/>
            </a:bodyPr>
            <a:lstStyle/>
            <a:p>
              <a:r>
                <a:rPr lang="en-US" dirty="0"/>
                <a:t>Sun</a:t>
              </a:r>
            </a:p>
          </p:txBody>
        </p:sp>
        <p:sp>
          <p:nvSpPr>
            <p:cNvPr id="15" name="TextBox 14">
              <a:extLst>
                <a:ext uri="{FF2B5EF4-FFF2-40B4-BE49-F238E27FC236}">
                  <a16:creationId xmlns:a16="http://schemas.microsoft.com/office/drawing/2014/main" id="{C7358716-1E6F-4591-8B64-653193F7B73D}"/>
                </a:ext>
              </a:extLst>
            </p:cNvPr>
            <p:cNvSpPr txBox="1"/>
            <p:nvPr/>
          </p:nvSpPr>
          <p:spPr>
            <a:xfrm>
              <a:off x="7791034" y="4233653"/>
              <a:ext cx="934280" cy="369332"/>
            </a:xfrm>
            <a:prstGeom prst="rect">
              <a:avLst/>
            </a:prstGeom>
            <a:noFill/>
          </p:spPr>
          <p:txBody>
            <a:bodyPr wrap="square" rtlCol="0">
              <a:spAutoFit/>
            </a:bodyPr>
            <a:lstStyle/>
            <a:p>
              <a:pPr algn="ctr"/>
              <a:r>
                <a:rPr lang="en-US" dirty="0"/>
                <a:t>Moon</a:t>
              </a:r>
            </a:p>
          </p:txBody>
        </p:sp>
        <p:sp>
          <p:nvSpPr>
            <p:cNvPr id="16" name="TextBox 15">
              <a:extLst>
                <a:ext uri="{FF2B5EF4-FFF2-40B4-BE49-F238E27FC236}">
                  <a16:creationId xmlns:a16="http://schemas.microsoft.com/office/drawing/2014/main" id="{8592A272-BAD8-457D-BB3C-2008BCF3FB7D}"/>
                </a:ext>
              </a:extLst>
            </p:cNvPr>
            <p:cNvSpPr txBox="1"/>
            <p:nvPr/>
          </p:nvSpPr>
          <p:spPr>
            <a:xfrm>
              <a:off x="5827075" y="5802168"/>
              <a:ext cx="1213777" cy="369332"/>
            </a:xfrm>
            <a:prstGeom prst="rect">
              <a:avLst/>
            </a:prstGeom>
            <a:noFill/>
          </p:spPr>
          <p:txBody>
            <a:bodyPr wrap="square" rtlCol="0">
              <a:spAutoFit/>
            </a:bodyPr>
            <a:lstStyle/>
            <a:p>
              <a:r>
                <a:rPr lang="en-US" dirty="0"/>
                <a:t>Satellite</a:t>
              </a:r>
            </a:p>
          </p:txBody>
        </p:sp>
      </p:grpSp>
      <p:sp>
        <p:nvSpPr>
          <p:cNvPr id="27" name="Rectangle 26">
            <a:extLst>
              <a:ext uri="{FF2B5EF4-FFF2-40B4-BE49-F238E27FC236}">
                <a16:creationId xmlns:a16="http://schemas.microsoft.com/office/drawing/2014/main" id="{F4743846-3781-4D75-8745-38A42BC50D8E}"/>
              </a:ext>
            </a:extLst>
          </p:cNvPr>
          <p:cNvSpPr/>
          <p:nvPr/>
        </p:nvSpPr>
        <p:spPr>
          <a:xfrm>
            <a:off x="8868055" y="995071"/>
            <a:ext cx="1864877" cy="646331"/>
          </a:xfrm>
          <a:prstGeom prst="rect">
            <a:avLst/>
          </a:prstGeom>
        </p:spPr>
        <p:txBody>
          <a:bodyPr wrap="square">
            <a:spAutoFit/>
          </a:bodyPr>
          <a:lstStyle/>
          <a:p>
            <a:r>
              <a:rPr lang="en-US" dirty="0" err="1"/>
              <a:t>Wehrli</a:t>
            </a:r>
            <a:r>
              <a:rPr lang="en-US" dirty="0"/>
              <a:t> Solar irradiance model</a:t>
            </a:r>
          </a:p>
        </p:txBody>
      </p:sp>
    </p:spTree>
    <p:extLst>
      <p:ext uri="{BB962C8B-B14F-4D97-AF65-F5344CB8AC3E}">
        <p14:creationId xmlns:p14="http://schemas.microsoft.com/office/powerpoint/2010/main" val="144485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887" y="0"/>
            <a:ext cx="10515600" cy="1325563"/>
          </a:xfrm>
        </p:spPr>
        <p:txBody>
          <a:bodyPr/>
          <a:lstStyle/>
          <a:p>
            <a:r>
              <a:rPr lang="en-US" dirty="0"/>
              <a:t>VIIRS Lunar Calibration</a:t>
            </a:r>
          </a:p>
        </p:txBody>
      </p:sp>
      <p:sp>
        <p:nvSpPr>
          <p:cNvPr id="3" name="Content Placeholder 2"/>
          <p:cNvSpPr>
            <a:spLocks noGrp="1"/>
          </p:cNvSpPr>
          <p:nvPr>
            <p:ph idx="1"/>
          </p:nvPr>
        </p:nvSpPr>
        <p:spPr>
          <a:xfrm>
            <a:off x="1066800" y="1196642"/>
            <a:ext cx="9956800" cy="1325584"/>
          </a:xfrm>
        </p:spPr>
        <p:txBody>
          <a:bodyPr>
            <a:normAutofit fontScale="92500" lnSpcReduction="10000"/>
          </a:bodyPr>
          <a:lstStyle/>
          <a:p>
            <a:r>
              <a:rPr lang="en-US" kern="0" dirty="0"/>
              <a:t>Lunar F-factor: as the secondary calibration coefficient</a:t>
            </a:r>
          </a:p>
          <a:p>
            <a:r>
              <a:rPr lang="en-US" dirty="0"/>
              <a:t>The lunar F-factor is calculated as a ratio between the modeled lunar irradiance and observed lunar irradiance.</a:t>
            </a:r>
          </a:p>
        </p:txBody>
      </p:sp>
      <mc:AlternateContent xmlns:mc="http://schemas.openxmlformats.org/markup-compatibility/2006" xmlns:a14="http://schemas.microsoft.com/office/drawing/2010/main">
        <mc:Choice Requires="a14">
          <p:sp>
            <p:nvSpPr>
              <p:cNvPr id="4099" name="Object 3"/>
              <p:cNvSpPr txBox="1"/>
              <p:nvPr/>
            </p:nvSpPr>
            <p:spPr bwMode="auto">
              <a:xfrm>
                <a:off x="2161534" y="2711084"/>
                <a:ext cx="7976305" cy="1381352"/>
              </a:xfrm>
              <a:prstGeom prst="rect">
                <a:avLst/>
              </a:prstGeom>
              <a:noFill/>
              <a:extLst/>
            </p:spPr>
            <p:txBody>
              <a:bodyPr>
                <a:no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rgbClr val="000000"/>
                          </a:solidFill>
                          <a:latin typeface="Cambria Math" panose="02040503050406030204" pitchFamily="18" charset="0"/>
                        </a:rPr>
                        <m:t>F</m:t>
                      </m:r>
                      <m:r>
                        <a:rPr lang="en-US" sz="2400" i="1">
                          <a:solidFill>
                            <a:srgbClr val="000000"/>
                          </a:solidFill>
                          <a:latin typeface="Cambria Math" panose="02040503050406030204" pitchFamily="18" charset="0"/>
                        </a:rPr>
                        <m:t>(</m:t>
                      </m:r>
                      <m:r>
                        <m:rPr>
                          <m:sty m:val="p"/>
                        </m:rPr>
                        <a:rPr lang="en-US" sz="2400">
                          <a:solidFill>
                            <a:srgbClr val="000000"/>
                          </a:solidFill>
                          <a:latin typeface="Cambria Math" panose="02040503050406030204" pitchFamily="18" charset="0"/>
                        </a:rPr>
                        <m:t>B</m:t>
                      </m:r>
                      <m:r>
                        <a:rPr lang="en-US" sz="2400" i="1">
                          <a:solidFill>
                            <a:srgbClr val="000000"/>
                          </a:solidFill>
                          <a:latin typeface="Cambria Math" panose="02040503050406030204" pitchFamily="18" charset="0"/>
                        </a:rPr>
                        <m:t>)</m:t>
                      </m:r>
                      <m:r>
                        <a:rPr lang="en-US" sz="2400">
                          <a:solidFill>
                            <a:srgbClr val="000000"/>
                          </a:solidFill>
                          <a:latin typeface="Cambria Math" panose="02040503050406030204" pitchFamily="18" charset="0"/>
                        </a:rPr>
                        <m:t> </m:t>
                      </m:r>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𝐼</m:t>
                              </m:r>
                            </m:e>
                            <m:sub>
                              <m:r>
                                <a:rPr lang="en-US" sz="2400" i="1">
                                  <a:solidFill>
                                    <a:srgbClr val="000000"/>
                                  </a:solidFill>
                                  <a:latin typeface="Cambria Math" panose="02040503050406030204" pitchFamily="18" charset="0"/>
                                </a:rPr>
                                <m:t>𝐺𝐼𝑅𝑂</m:t>
                              </m:r>
                            </m:sub>
                          </m:sSub>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num>
                        <m:den>
                          <m:r>
                            <a:rPr lang="en-US" sz="2400" i="1">
                              <a:solidFill>
                                <a:srgbClr val="000000"/>
                              </a:solidFill>
                              <a:latin typeface="Cambria Math" panose="02040503050406030204" pitchFamily="18" charset="0"/>
                            </a:rPr>
                            <m:t>𝐼</m:t>
                          </m:r>
                          <m:r>
                            <a:rPr lang="en-US" sz="2400" i="1" baseline="-25000">
                              <a:solidFill>
                                <a:srgbClr val="000000"/>
                              </a:solidFill>
                              <a:latin typeface="Cambria Math" panose="02040503050406030204" pitchFamily="18" charset="0"/>
                            </a:rPr>
                            <m:t>𝑂𝑏𝑠𝑒𝑟𝑣𝑒𝑑</m:t>
                          </m:r>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den>
                      </m:f>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𝐼</m:t>
                              </m:r>
                            </m:e>
                            <m:sub>
                              <m:r>
                                <a:rPr lang="en-US" sz="2400" i="1">
                                  <a:solidFill>
                                    <a:srgbClr val="000000"/>
                                  </a:solidFill>
                                  <a:latin typeface="Cambria Math" panose="02040503050406030204" pitchFamily="18" charset="0"/>
                                </a:rPr>
                                <m:t>𝐺𝐼𝑅𝑂</m:t>
                              </m:r>
                            </m:sub>
                          </m:sSub>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num>
                        <m:den>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𝐿</m:t>
                              </m:r>
                            </m:e>
                            <m:sub>
                              <m:r>
                                <a:rPr lang="en-US" sz="2400" i="1">
                                  <a:solidFill>
                                    <a:srgbClr val="000000"/>
                                  </a:solidFill>
                                  <a:latin typeface="Cambria Math" panose="02040503050406030204" pitchFamily="18" charset="0"/>
                                </a:rPr>
                                <m:t>𝐴𝑣𝑔</m:t>
                              </m:r>
                            </m:sub>
                          </m:sSub>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𝐵</m:t>
                          </m:r>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𝜋</m:t>
                              </m:r>
                              <m:r>
                                <a:rPr lang="en-US" sz="2400" i="1">
                                  <a:solidFill>
                                    <a:srgbClr val="000000"/>
                                  </a:solidFill>
                                  <a:latin typeface="Cambria Math" panose="02040503050406030204" pitchFamily="18" charset="0"/>
                                </a:rPr>
                                <m:t>⋅</m:t>
                              </m:r>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panose="02040503050406030204" pitchFamily="18" charset="0"/>
                                    </a:rPr>
                                    <m:t>𝑅</m:t>
                                  </m:r>
                                </m:e>
                                <m:sub>
                                  <m:r>
                                    <a:rPr lang="en-US" sz="2400" i="1">
                                      <a:solidFill>
                                        <a:srgbClr val="000000"/>
                                      </a:solidFill>
                                      <a:latin typeface="Cambria Math" panose="02040503050406030204" pitchFamily="18" charset="0"/>
                                    </a:rPr>
                                    <m:t>𝑚𝑜𝑜𝑛</m:t>
                                  </m:r>
                                </m:sub>
                                <m:sup>
                                  <m:r>
                                    <a:rPr lang="en-US" sz="2400" i="1">
                                      <a:solidFill>
                                        <a:srgbClr val="000000"/>
                                      </a:solidFill>
                                      <a:latin typeface="Cambria Math" panose="02040503050406030204" pitchFamily="18" charset="0"/>
                                    </a:rPr>
                                    <m:t>2</m:t>
                                  </m:r>
                                </m:sup>
                              </m:sSubSup>
                            </m:num>
                            <m:den>
                              <m:r>
                                <a:rPr lang="en-US" sz="2400" i="1">
                                  <a:solidFill>
                                    <a:srgbClr val="000000"/>
                                  </a:solidFill>
                                  <a:latin typeface="Cambria Math" panose="02040503050406030204" pitchFamily="18" charset="0"/>
                                </a:rPr>
                                <m:t>𝐷𝑖𝑠</m:t>
                              </m:r>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panose="02040503050406030204" pitchFamily="18" charset="0"/>
                                    </a:rPr>
                                    <m:t>𝑡</m:t>
                                  </m:r>
                                </m:e>
                                <m:sub>
                                  <m:r>
                                    <a:rPr lang="en-US" sz="2400" i="1">
                                      <a:solidFill>
                                        <a:srgbClr val="000000"/>
                                      </a:solidFill>
                                      <a:latin typeface="Cambria Math" panose="02040503050406030204" pitchFamily="18" charset="0"/>
                                    </a:rPr>
                                    <m:t>𝑆𝑎𝑡</m:t>
                                  </m:r>
                                  <m:func>
                                    <m:funcPr>
                                      <m:ctrlPr>
                                        <a:rPr lang="en-US" sz="2400" i="1">
                                          <a:solidFill>
                                            <a:srgbClr val="000000"/>
                                          </a:solidFill>
                                          <a:latin typeface="Cambria Math" panose="02040503050406030204" pitchFamily="18" charset="0"/>
                                        </a:rPr>
                                      </m:ctrlPr>
                                    </m:funcPr>
                                    <m:fName>
                                      <m:r>
                                        <a:rPr lang="en-US" sz="2400">
                                          <a:solidFill>
                                            <a:srgbClr val="000000"/>
                                          </a:solidFill>
                                          <a:latin typeface="Cambria Math" panose="02040503050406030204" pitchFamily="18" charset="0"/>
                                        </a:rPr>
                                        <m:t>_</m:t>
                                      </m:r>
                                    </m:fName>
                                    <m:e>
                                      <m:r>
                                        <a:rPr lang="en-US" sz="2400" i="1">
                                          <a:solidFill>
                                            <a:srgbClr val="000000"/>
                                          </a:solidFill>
                                          <a:latin typeface="Cambria Math" panose="02040503050406030204" pitchFamily="18" charset="0"/>
                                        </a:rPr>
                                        <m:t>𝑀</m:t>
                                      </m:r>
                                    </m:e>
                                  </m:func>
                                  <m:r>
                                    <a:rPr lang="en-US" sz="2400" i="1">
                                      <a:solidFill>
                                        <a:srgbClr val="000000"/>
                                      </a:solidFill>
                                      <a:latin typeface="Cambria Math" panose="02040503050406030204" pitchFamily="18" charset="0"/>
                                    </a:rPr>
                                    <m:t>𝑜𝑜𝑛</m:t>
                                  </m:r>
                                </m:sub>
                                <m:sup>
                                  <m:r>
                                    <a:rPr lang="en-US" sz="2400" i="1">
                                      <a:solidFill>
                                        <a:srgbClr val="000000"/>
                                      </a:solidFill>
                                      <a:latin typeface="Cambria Math" panose="02040503050406030204" pitchFamily="18" charset="0"/>
                                    </a:rPr>
                                    <m:t>2</m:t>
                                  </m:r>
                                </m:sup>
                              </m:sSubSup>
                            </m:den>
                          </m:f>
                          <m:r>
                            <a:rPr lang="en-US" sz="2400" i="1">
                              <a:solidFill>
                                <a:srgbClr val="000000"/>
                              </a:solidFill>
                              <a:latin typeface="Cambria Math" panose="02040503050406030204" pitchFamily="18" charset="0"/>
                            </a:rPr>
                            <m:t>⋅</m:t>
                          </m:r>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func>
                                <m:funcPr>
                                  <m:ctrlPr>
                                    <a:rPr lang="en-US" sz="2400" i="1">
                                      <a:solidFill>
                                        <a:srgbClr val="000000"/>
                                      </a:solidFill>
                                      <a:latin typeface="Cambria Math" panose="02040503050406030204" pitchFamily="18" charset="0"/>
                                    </a:rPr>
                                  </m:ctrlPr>
                                </m:funcPr>
                                <m:fName>
                                  <m:r>
                                    <m:rPr>
                                      <m:sty m:val="p"/>
                                    </m:rPr>
                                    <a:rPr lang="en-US" sz="2400">
                                      <a:solidFill>
                                        <a:srgbClr val="000000"/>
                                      </a:solidFill>
                                      <a:latin typeface="Cambria Math" panose="02040503050406030204" pitchFamily="18" charset="0"/>
                                    </a:rPr>
                                    <m:t>cos</m:t>
                                  </m:r>
                                </m:fName>
                                <m:e>
                                  <m:r>
                                    <a:rPr lang="en-US" sz="2400" i="1">
                                      <a:solidFill>
                                        <a:srgbClr val="000000"/>
                                      </a:solidFill>
                                      <a:latin typeface="Cambria Math" panose="02040503050406030204" pitchFamily="18" charset="0"/>
                                    </a:rPr>
                                    <m:t>(</m:t>
                                  </m:r>
                                </m:e>
                              </m:func>
                              <m:r>
                                <a:rPr lang="en-US" sz="2400" i="1">
                                  <a:solidFill>
                                    <a:srgbClr val="000000"/>
                                  </a:solidFill>
                                  <a:latin typeface="Cambria Math" panose="02040503050406030204" pitchFamily="18" charset="0"/>
                                </a:rPr>
                                <m:t>𝜑</m:t>
                              </m:r>
                              <m:r>
                                <a:rPr lang="en-US" sz="2400" i="1">
                                  <a:solidFill>
                                    <a:srgbClr val="000000"/>
                                  </a:solidFill>
                                  <a:latin typeface="Cambria Math" panose="02040503050406030204" pitchFamily="18" charset="0"/>
                                </a:rPr>
                                <m:t>)</m:t>
                              </m:r>
                            </m:num>
                            <m:den>
                              <m:r>
                                <a:rPr lang="en-US" sz="2400" i="1">
                                  <a:solidFill>
                                    <a:srgbClr val="000000"/>
                                  </a:solidFill>
                                  <a:latin typeface="Cambria Math" panose="02040503050406030204" pitchFamily="18" charset="0"/>
                                </a:rPr>
                                <m:t>2</m:t>
                              </m:r>
                            </m:den>
                          </m:f>
                        </m:den>
                      </m:f>
                    </m:oMath>
                  </m:oMathPara>
                </a14:m>
                <a:endParaRPr lang="en-US" sz="2400" dirty="0"/>
              </a:p>
            </p:txBody>
          </p:sp>
        </mc:Choice>
        <mc:Fallback xmlns="">
          <p:sp>
            <p:nvSpPr>
              <p:cNvPr id="4099" name="Object 3"/>
              <p:cNvSpPr txBox="1">
                <a:spLocks noRot="1" noChangeAspect="1" noMove="1" noResize="1" noEditPoints="1" noAdjustHandles="1" noChangeArrowheads="1" noChangeShapeType="1" noTextEdit="1"/>
              </p:cNvSpPr>
              <p:nvPr/>
            </p:nvSpPr>
            <p:spPr bwMode="auto">
              <a:xfrm>
                <a:off x="2161534" y="2711084"/>
                <a:ext cx="7976305" cy="1381352"/>
              </a:xfrm>
              <a:prstGeom prst="rect">
                <a:avLst/>
              </a:prstGeom>
              <a:blipFill>
                <a:blip r:embed="rId3"/>
                <a:stretch>
                  <a:fillRect/>
                </a:stretch>
              </a:blipFill>
              <a:extLst/>
            </p:spPr>
            <p:txBody>
              <a:bodyPr/>
              <a:lstStyle/>
              <a:p>
                <a:r>
                  <a:rPr lang="en-US">
                    <a:noFill/>
                  </a:rPr>
                  <a:t> </a:t>
                </a:r>
              </a:p>
            </p:txBody>
          </p:sp>
        </mc:Fallback>
      </mc:AlternateContent>
      <p:sp>
        <p:nvSpPr>
          <p:cNvPr id="7" name="Content Placeholder 3"/>
          <p:cNvSpPr txBox="1">
            <a:spLocks/>
          </p:cNvSpPr>
          <p:nvPr/>
        </p:nvSpPr>
        <p:spPr>
          <a:xfrm>
            <a:off x="1248223" y="4834273"/>
            <a:ext cx="10236199" cy="1162325"/>
          </a:xfrm>
          <a:prstGeom prst="rect">
            <a:avLst/>
          </a:prstGeom>
        </p:spPr>
        <p:txBody>
          <a:bodyPr lIns="102321" tIns="51161" rIns="102321" bIns="51161"/>
          <a:lstStyle/>
          <a:p>
            <a:pPr marL="0" lvl="1" defTabSz="920182" eaLnBrk="0" hangingPunct="0">
              <a:spcBef>
                <a:spcPct val="20000"/>
              </a:spcBef>
            </a:pPr>
            <a:r>
              <a:rPr lang="en-US" sz="2000" i="1" dirty="0"/>
              <a:t>I</a:t>
            </a:r>
            <a:r>
              <a:rPr lang="en-US" sz="2000" i="1" baseline="-25000" dirty="0"/>
              <a:t>GIRO</a:t>
            </a:r>
            <a:r>
              <a:rPr lang="en-US" sz="2000" dirty="0"/>
              <a:t> : band dependent lunar irradiance value from the </a:t>
            </a:r>
            <a:r>
              <a:rPr lang="en-GB" sz="2000" dirty="0"/>
              <a:t>Global Space-based Inter-Calibration System (GSICS) </a:t>
            </a:r>
            <a:r>
              <a:rPr lang="en-US" sz="2000" dirty="0"/>
              <a:t>Implementation of </a:t>
            </a:r>
            <a:r>
              <a:rPr lang="en-US" sz="2000" dirty="0" err="1"/>
              <a:t>RObotic</a:t>
            </a:r>
            <a:r>
              <a:rPr lang="en-US" sz="2000" dirty="0"/>
              <a:t> lunar observatory (GIRO v1.0.0) model </a:t>
            </a:r>
            <a:r>
              <a:rPr lang="en-GB" sz="2000" dirty="0"/>
              <a:t>(at </a:t>
            </a:r>
            <a:r>
              <a:rPr lang="en-GB" sz="2000" dirty="0">
                <a:hlinkClick r:id="rId4"/>
              </a:rPr>
              <a:t>https://gsics.nesdis.noaa.gov/wiki/Development/LunarWorkArea</a:t>
            </a:r>
            <a:r>
              <a:rPr lang="en-GB" sz="2000" dirty="0"/>
              <a:t> ), </a:t>
            </a:r>
            <a:r>
              <a:rPr lang="en-GB" sz="2000" i="1" dirty="0">
                <a:sym typeface="Symbol"/>
              </a:rPr>
              <a:t></a:t>
            </a:r>
            <a:r>
              <a:rPr lang="en-GB" sz="2000" dirty="0">
                <a:sym typeface="Symbol"/>
              </a:rPr>
              <a:t>: </a:t>
            </a:r>
            <a:r>
              <a:rPr lang="en-GB" sz="2000" dirty="0"/>
              <a:t>moon phase angle,  </a:t>
            </a:r>
            <a:r>
              <a:rPr lang="en-GB" sz="2000" i="1" dirty="0" err="1"/>
              <a:t>L</a:t>
            </a:r>
            <a:r>
              <a:rPr lang="en-GB" sz="2000" i="1" baseline="-25000" dirty="0" err="1"/>
              <a:t>Avg</a:t>
            </a:r>
            <a:r>
              <a:rPr lang="en-GB" sz="2000" dirty="0"/>
              <a:t>: averaged radiance of the effective lunar pixels</a:t>
            </a:r>
            <a:r>
              <a:rPr lang="en-US" sz="2000" dirty="0"/>
              <a:t>, </a:t>
            </a:r>
            <a:r>
              <a:rPr lang="en-US" sz="2000" i="1" dirty="0" err="1"/>
              <a:t>R</a:t>
            </a:r>
            <a:r>
              <a:rPr lang="en-US" sz="2000" i="1" baseline="-25000" dirty="0" err="1"/>
              <a:t>moon</a:t>
            </a:r>
            <a:r>
              <a:rPr lang="en-US" sz="2000" dirty="0"/>
              <a:t>: moon radius, </a:t>
            </a:r>
            <a:r>
              <a:rPr lang="en-US" sz="2000" i="1" dirty="0" err="1"/>
              <a:t>Dist</a:t>
            </a:r>
            <a:r>
              <a:rPr lang="en-US" sz="2000" i="1" baseline="-25000" dirty="0" err="1"/>
              <a:t>Sat_Moon</a:t>
            </a:r>
            <a:r>
              <a:rPr lang="en-US" sz="2000" dirty="0"/>
              <a:t>: distance between satellite and moon</a:t>
            </a:r>
          </a:p>
        </p:txBody>
      </p:sp>
      <p:graphicFrame>
        <p:nvGraphicFramePr>
          <p:cNvPr id="4100" name="Object 4"/>
          <p:cNvGraphicFramePr>
            <a:graphicFrameLocks noChangeAspect="1"/>
          </p:cNvGraphicFramePr>
          <p:nvPr>
            <p:extLst>
              <p:ext uri="{D42A27DB-BD31-4B8C-83A1-F6EECF244321}">
                <p14:modId xmlns:p14="http://schemas.microsoft.com/office/powerpoint/2010/main" val="799506218"/>
              </p:ext>
            </p:extLst>
          </p:nvPr>
        </p:nvGraphicFramePr>
        <p:xfrm>
          <a:off x="3630385" y="4092436"/>
          <a:ext cx="5471873" cy="647593"/>
        </p:xfrm>
        <a:graphic>
          <a:graphicData uri="http://schemas.openxmlformats.org/presentationml/2006/ole">
            <mc:AlternateContent xmlns:mc="http://schemas.openxmlformats.org/markup-compatibility/2006">
              <mc:Choice xmlns:v="urn:schemas-microsoft-com:vml" Requires="v">
                <p:oleObj spid="_x0000_s2074" name="Equation" r:id="rId5" imgW="2895480" imgH="342720" progId="Equation.3">
                  <p:embed/>
                </p:oleObj>
              </mc:Choice>
              <mc:Fallback>
                <p:oleObj name="Equation" r:id="rId5" imgW="2895480" imgH="342720" progId="Equation.3">
                  <p:embed/>
                  <p:pic>
                    <p:nvPicPr>
                      <p:cNvPr id="410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0385" y="4092436"/>
                        <a:ext cx="5471873" cy="6475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8153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16246-A368-4FE2-9DDB-B0BE745F53D0}"/>
              </a:ext>
            </a:extLst>
          </p:cNvPr>
          <p:cNvSpPr>
            <a:spLocks noGrp="1"/>
          </p:cNvSpPr>
          <p:nvPr>
            <p:ph type="title"/>
          </p:nvPr>
        </p:nvSpPr>
        <p:spPr>
          <a:xfrm>
            <a:off x="838200" y="365125"/>
            <a:ext cx="10515600" cy="613261"/>
          </a:xfrm>
        </p:spPr>
        <p:txBody>
          <a:bodyPr>
            <a:noAutofit/>
          </a:bodyPr>
          <a:lstStyle/>
          <a:p>
            <a:r>
              <a:rPr lang="en-US" sz="3200" dirty="0"/>
              <a:t>Prediction of Spacecraft Roll Maneuver to Support Operational VIIRS Lunar Calibration Planning and Execution </a:t>
            </a:r>
          </a:p>
        </p:txBody>
      </p:sp>
      <p:sp>
        <p:nvSpPr>
          <p:cNvPr id="4" name="Rectangle 3">
            <a:extLst>
              <a:ext uri="{FF2B5EF4-FFF2-40B4-BE49-F238E27FC236}">
                <a16:creationId xmlns:a16="http://schemas.microsoft.com/office/drawing/2014/main" id="{FCBCED88-8C50-4DBB-84B8-BEE2B4969471}"/>
              </a:ext>
            </a:extLst>
          </p:cNvPr>
          <p:cNvSpPr/>
          <p:nvPr/>
        </p:nvSpPr>
        <p:spPr>
          <a:xfrm>
            <a:off x="2343920" y="1336832"/>
            <a:ext cx="2295144" cy="850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NOAA/STAR VIIRS Cal/Val Team</a:t>
            </a:r>
          </a:p>
        </p:txBody>
      </p:sp>
      <p:sp>
        <p:nvSpPr>
          <p:cNvPr id="6" name="Rectangle 5">
            <a:extLst>
              <a:ext uri="{FF2B5EF4-FFF2-40B4-BE49-F238E27FC236}">
                <a16:creationId xmlns:a16="http://schemas.microsoft.com/office/drawing/2014/main" id="{1F1BB238-1A75-4992-A6F8-FD8072F59FBD}"/>
              </a:ext>
            </a:extLst>
          </p:cNvPr>
          <p:cNvSpPr/>
          <p:nvPr/>
        </p:nvSpPr>
        <p:spPr>
          <a:xfrm>
            <a:off x="2279912" y="3090259"/>
            <a:ext cx="2295144" cy="850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NASA/VCST</a:t>
            </a:r>
          </a:p>
        </p:txBody>
      </p:sp>
      <p:cxnSp>
        <p:nvCxnSpPr>
          <p:cNvPr id="8" name="Straight Arrow Connector 7">
            <a:extLst>
              <a:ext uri="{FF2B5EF4-FFF2-40B4-BE49-F238E27FC236}">
                <a16:creationId xmlns:a16="http://schemas.microsoft.com/office/drawing/2014/main" id="{7A091F9D-48CD-4570-9D9E-197D87E119C1}"/>
              </a:ext>
            </a:extLst>
          </p:cNvPr>
          <p:cNvCxnSpPr>
            <a:cxnSpLocks/>
            <a:stCxn id="4" idx="3"/>
            <a:endCxn id="18" idx="1"/>
          </p:cNvCxnSpPr>
          <p:nvPr/>
        </p:nvCxnSpPr>
        <p:spPr>
          <a:xfrm>
            <a:off x="4639064" y="1762028"/>
            <a:ext cx="4145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D13B62E-6CE4-4EFF-91AB-D3CC90785DF9}"/>
              </a:ext>
            </a:extLst>
          </p:cNvPr>
          <p:cNvCxnSpPr>
            <a:cxnSpLocks/>
          </p:cNvCxnSpPr>
          <p:nvPr/>
        </p:nvCxnSpPr>
        <p:spPr>
          <a:xfrm>
            <a:off x="4575056" y="3515455"/>
            <a:ext cx="5608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0CE4C04-60B5-40FF-B75F-7E07B9EF950A}"/>
              </a:ext>
            </a:extLst>
          </p:cNvPr>
          <p:cNvSpPr/>
          <p:nvPr/>
        </p:nvSpPr>
        <p:spPr>
          <a:xfrm>
            <a:off x="515120" y="2005170"/>
            <a:ext cx="1197864" cy="13255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Spacecraft Ephemeris Data or TLE Data</a:t>
            </a:r>
          </a:p>
        </p:txBody>
      </p:sp>
      <p:cxnSp>
        <p:nvCxnSpPr>
          <p:cNvPr id="13" name="Straight Arrow Connector 12">
            <a:extLst>
              <a:ext uri="{FF2B5EF4-FFF2-40B4-BE49-F238E27FC236}">
                <a16:creationId xmlns:a16="http://schemas.microsoft.com/office/drawing/2014/main" id="{BE79E18E-B4A6-455B-B6CA-3A1F042320C3}"/>
              </a:ext>
            </a:extLst>
          </p:cNvPr>
          <p:cNvCxnSpPr>
            <a:stCxn id="11" idx="3"/>
            <a:endCxn id="4" idx="1"/>
          </p:cNvCxnSpPr>
          <p:nvPr/>
        </p:nvCxnSpPr>
        <p:spPr>
          <a:xfrm flipV="1">
            <a:off x="1712984" y="1762028"/>
            <a:ext cx="630936" cy="905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9F3A2B9-753F-4AB7-927C-00BF875B27FE}"/>
              </a:ext>
            </a:extLst>
          </p:cNvPr>
          <p:cNvCxnSpPr>
            <a:stCxn id="11" idx="3"/>
            <a:endCxn id="6" idx="1"/>
          </p:cNvCxnSpPr>
          <p:nvPr/>
        </p:nvCxnSpPr>
        <p:spPr>
          <a:xfrm>
            <a:off x="1712984" y="2667952"/>
            <a:ext cx="566928" cy="8475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BAD60CA-3CC1-4F98-892F-BA3E9F468528}"/>
              </a:ext>
            </a:extLst>
          </p:cNvPr>
          <p:cNvSpPr/>
          <p:nvPr/>
        </p:nvSpPr>
        <p:spPr>
          <a:xfrm>
            <a:off x="5053594" y="1227517"/>
            <a:ext cx="2295144" cy="1069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Predicted Spacecraft Maneuver Parameters from NOAA/STAR</a:t>
            </a:r>
          </a:p>
        </p:txBody>
      </p:sp>
      <p:sp>
        <p:nvSpPr>
          <p:cNvPr id="22" name="Rectangle 21">
            <a:extLst>
              <a:ext uri="{FF2B5EF4-FFF2-40B4-BE49-F238E27FC236}">
                <a16:creationId xmlns:a16="http://schemas.microsoft.com/office/drawing/2014/main" id="{0A327C7E-1E3D-45D1-A899-1D64F28EB4B0}"/>
              </a:ext>
            </a:extLst>
          </p:cNvPr>
          <p:cNvSpPr/>
          <p:nvPr/>
        </p:nvSpPr>
        <p:spPr>
          <a:xfrm>
            <a:off x="5135890" y="2980944"/>
            <a:ext cx="2295144" cy="106902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Predicted Spacecraft Maneuver Parameters from NASA/VSCT</a:t>
            </a:r>
          </a:p>
        </p:txBody>
      </p:sp>
      <p:sp>
        <p:nvSpPr>
          <p:cNvPr id="31" name="Diamond 30">
            <a:extLst>
              <a:ext uri="{FF2B5EF4-FFF2-40B4-BE49-F238E27FC236}">
                <a16:creationId xmlns:a16="http://schemas.microsoft.com/office/drawing/2014/main" id="{424EC727-F0AF-4DD4-A132-58C633CE0794}"/>
              </a:ext>
            </a:extLst>
          </p:cNvPr>
          <p:cNvSpPr/>
          <p:nvPr/>
        </p:nvSpPr>
        <p:spPr>
          <a:xfrm>
            <a:off x="7348738" y="2091632"/>
            <a:ext cx="2401822" cy="1138835"/>
          </a:xfrm>
          <a:prstGeom prst="diamon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Maneuver Opportunity Selection; Validation</a:t>
            </a:r>
          </a:p>
        </p:txBody>
      </p:sp>
      <p:cxnSp>
        <p:nvCxnSpPr>
          <p:cNvPr id="33" name="Connector: Elbow 32">
            <a:extLst>
              <a:ext uri="{FF2B5EF4-FFF2-40B4-BE49-F238E27FC236}">
                <a16:creationId xmlns:a16="http://schemas.microsoft.com/office/drawing/2014/main" id="{0AB107E0-883D-4BDF-A1FD-432C9F7A7037}"/>
              </a:ext>
            </a:extLst>
          </p:cNvPr>
          <p:cNvCxnSpPr>
            <a:cxnSpLocks/>
            <a:stCxn id="18" idx="3"/>
            <a:endCxn id="31" idx="0"/>
          </p:cNvCxnSpPr>
          <p:nvPr/>
        </p:nvCxnSpPr>
        <p:spPr>
          <a:xfrm>
            <a:off x="7348738" y="1762028"/>
            <a:ext cx="1200911" cy="32960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5CCF502A-1524-4788-B783-20CCC8F007BC}"/>
              </a:ext>
            </a:extLst>
          </p:cNvPr>
          <p:cNvCxnSpPr>
            <a:cxnSpLocks/>
            <a:stCxn id="22" idx="3"/>
            <a:endCxn id="31" idx="2"/>
          </p:cNvCxnSpPr>
          <p:nvPr/>
        </p:nvCxnSpPr>
        <p:spPr>
          <a:xfrm flipV="1">
            <a:off x="7431034" y="3230467"/>
            <a:ext cx="1118615" cy="2849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EDEBF22-AA0D-46B0-BC0F-A820B21C6095}"/>
              </a:ext>
            </a:extLst>
          </p:cNvPr>
          <p:cNvSpPr txBox="1"/>
          <p:nvPr/>
        </p:nvSpPr>
        <p:spPr>
          <a:xfrm>
            <a:off x="515120" y="5378196"/>
            <a:ext cx="11003280" cy="1200329"/>
          </a:xfrm>
          <a:prstGeom prst="rect">
            <a:avLst/>
          </a:prstGeom>
          <a:noFill/>
        </p:spPr>
        <p:txBody>
          <a:bodyPr wrap="square" rtlCol="0">
            <a:spAutoFit/>
          </a:bodyPr>
          <a:lstStyle/>
          <a:p>
            <a:r>
              <a:rPr lang="en-US" dirty="0"/>
              <a:t>Challenges: </a:t>
            </a:r>
          </a:p>
          <a:p>
            <a:pPr marL="742950" lvl="1" indent="-285750">
              <a:buFont typeface="Arial" panose="020B0604020202020204" pitchFamily="34" charset="0"/>
              <a:buChar char="•"/>
            </a:pPr>
            <a:r>
              <a:rPr lang="en-US" dirty="0"/>
              <a:t>Mission-critical: Affect all sensors on JPSS mission; </a:t>
            </a:r>
          </a:p>
          <a:p>
            <a:pPr marL="742950" lvl="1" indent="-285750">
              <a:buFont typeface="Arial" panose="020B0604020202020204" pitchFamily="34" charset="0"/>
              <a:buChar char="•"/>
            </a:pPr>
            <a:r>
              <a:rPr lang="en-US" dirty="0"/>
              <a:t>Critical to VIIRS sensor performance; Limited number (8-9) of  opportunities each year;</a:t>
            </a:r>
          </a:p>
          <a:p>
            <a:pPr marL="742950" lvl="1" indent="-285750">
              <a:buFont typeface="Arial" panose="020B0604020202020204" pitchFamily="34" charset="0"/>
              <a:buChar char="•"/>
            </a:pPr>
            <a:r>
              <a:rPr lang="en-US" dirty="0"/>
              <a:t>Need to predict spacecraft roll maneuver timing window (to second) and roll angle  (to 0.01 degree)</a:t>
            </a:r>
          </a:p>
        </p:txBody>
      </p:sp>
      <p:cxnSp>
        <p:nvCxnSpPr>
          <p:cNvPr id="49" name="Straight Arrow Connector 48">
            <a:extLst>
              <a:ext uri="{FF2B5EF4-FFF2-40B4-BE49-F238E27FC236}">
                <a16:creationId xmlns:a16="http://schemas.microsoft.com/office/drawing/2014/main" id="{C35E2017-1986-4628-A218-CF7A7D61C180}"/>
              </a:ext>
            </a:extLst>
          </p:cNvPr>
          <p:cNvCxnSpPr>
            <a:stCxn id="31" idx="3"/>
          </p:cNvCxnSpPr>
          <p:nvPr/>
        </p:nvCxnSpPr>
        <p:spPr>
          <a:xfrm>
            <a:off x="9750560" y="2661050"/>
            <a:ext cx="347472" cy="6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F2CDB986-95F9-47A5-B608-A24A85199C44}"/>
              </a:ext>
            </a:extLst>
          </p:cNvPr>
          <p:cNvSpPr/>
          <p:nvPr/>
        </p:nvSpPr>
        <p:spPr>
          <a:xfrm>
            <a:off x="10098032" y="1782735"/>
            <a:ext cx="1338068" cy="17741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Planning at</a:t>
            </a:r>
          </a:p>
          <a:p>
            <a:pPr algn="ctr"/>
            <a:r>
              <a:rPr lang="en-US" dirty="0"/>
              <a:t>NOAA Satellite Operations Facility (NSOF)</a:t>
            </a:r>
          </a:p>
        </p:txBody>
      </p:sp>
      <p:sp>
        <p:nvSpPr>
          <p:cNvPr id="52" name="Rectangle 51">
            <a:extLst>
              <a:ext uri="{FF2B5EF4-FFF2-40B4-BE49-F238E27FC236}">
                <a16:creationId xmlns:a16="http://schemas.microsoft.com/office/drawing/2014/main" id="{4A9FDDD8-6869-4EDA-B818-9316F843D77A}"/>
              </a:ext>
            </a:extLst>
          </p:cNvPr>
          <p:cNvSpPr/>
          <p:nvPr/>
        </p:nvSpPr>
        <p:spPr>
          <a:xfrm>
            <a:off x="8119880" y="4154583"/>
            <a:ext cx="2295144" cy="125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Confirmation of maneuver plan by NOAA/STAR VIIRS Cal/Val Team</a:t>
            </a:r>
          </a:p>
        </p:txBody>
      </p:sp>
      <p:cxnSp>
        <p:nvCxnSpPr>
          <p:cNvPr id="54" name="Straight Arrow Connector 53">
            <a:extLst>
              <a:ext uri="{FF2B5EF4-FFF2-40B4-BE49-F238E27FC236}">
                <a16:creationId xmlns:a16="http://schemas.microsoft.com/office/drawing/2014/main" id="{781C5347-C46F-4ADE-BE63-3E799E232978}"/>
              </a:ext>
            </a:extLst>
          </p:cNvPr>
          <p:cNvCxnSpPr>
            <a:cxnSpLocks/>
            <a:stCxn id="50" idx="2"/>
            <a:endCxn id="50" idx="2"/>
          </p:cNvCxnSpPr>
          <p:nvPr/>
        </p:nvCxnSpPr>
        <p:spPr>
          <a:xfrm>
            <a:off x="10767066" y="355684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3F8E648-3133-43A0-841A-2BFE0FC9D0A0}"/>
              </a:ext>
            </a:extLst>
          </p:cNvPr>
          <p:cNvCxnSpPr>
            <a:cxnSpLocks/>
            <a:stCxn id="50" idx="2"/>
          </p:cNvCxnSpPr>
          <p:nvPr/>
        </p:nvCxnSpPr>
        <p:spPr>
          <a:xfrm rot="5400000">
            <a:off x="9982881" y="3988983"/>
            <a:ext cx="1216328" cy="352042"/>
          </a:xfrm>
          <a:prstGeom prst="bentConnector3">
            <a:avLst>
              <a:gd name="adj1" fmla="val 99617"/>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43E29EF-EA2E-4001-8B21-28EB600D940F}"/>
              </a:ext>
            </a:extLst>
          </p:cNvPr>
          <p:cNvSpPr/>
          <p:nvPr/>
        </p:nvSpPr>
        <p:spPr>
          <a:xfrm>
            <a:off x="5155702" y="4347972"/>
            <a:ext cx="2295144" cy="850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Spacecraft Roll Maneuver execution by NSOF</a:t>
            </a:r>
          </a:p>
        </p:txBody>
      </p:sp>
      <p:cxnSp>
        <p:nvCxnSpPr>
          <p:cNvPr id="65" name="Straight Arrow Connector 64">
            <a:extLst>
              <a:ext uri="{FF2B5EF4-FFF2-40B4-BE49-F238E27FC236}">
                <a16:creationId xmlns:a16="http://schemas.microsoft.com/office/drawing/2014/main" id="{DEF7E13F-FEE8-4F1B-BABE-A90EC3A20FCE}"/>
              </a:ext>
            </a:extLst>
          </p:cNvPr>
          <p:cNvCxnSpPr>
            <a:cxnSpLocks/>
            <a:stCxn id="52" idx="1"/>
            <a:endCxn id="63" idx="3"/>
          </p:cNvCxnSpPr>
          <p:nvPr/>
        </p:nvCxnSpPr>
        <p:spPr>
          <a:xfrm flipH="1" flipV="1">
            <a:off x="7450846" y="4773168"/>
            <a:ext cx="669034" cy="10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EEEFB6B9-E64D-4DFC-B3AB-DD1AA28375ED}"/>
              </a:ext>
            </a:extLst>
          </p:cNvPr>
          <p:cNvSpPr/>
          <p:nvPr/>
        </p:nvSpPr>
        <p:spPr>
          <a:xfrm>
            <a:off x="1589534" y="4144312"/>
            <a:ext cx="2980944" cy="1257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Confirmation of successful </a:t>
            </a:r>
            <a:r>
              <a:rPr lang="en-US" dirty="0">
                <a:solidFill>
                  <a:schemeClr val="bg1"/>
                </a:solidFill>
              </a:rPr>
              <a:t>spacecraft roll maneuver and lunar cal. by </a:t>
            </a:r>
            <a:r>
              <a:rPr lang="en-US" dirty="0"/>
              <a:t>NOAA/STAR VIIRS Cal/Val Team</a:t>
            </a:r>
          </a:p>
        </p:txBody>
      </p:sp>
      <p:cxnSp>
        <p:nvCxnSpPr>
          <p:cNvPr id="72" name="Straight Arrow Connector 71">
            <a:extLst>
              <a:ext uri="{FF2B5EF4-FFF2-40B4-BE49-F238E27FC236}">
                <a16:creationId xmlns:a16="http://schemas.microsoft.com/office/drawing/2014/main" id="{80FB0A7B-A98C-4600-849F-343F97971701}"/>
              </a:ext>
            </a:extLst>
          </p:cNvPr>
          <p:cNvCxnSpPr>
            <a:cxnSpLocks/>
            <a:stCxn id="63" idx="1"/>
            <a:endCxn id="69" idx="3"/>
          </p:cNvCxnSpPr>
          <p:nvPr/>
        </p:nvCxnSpPr>
        <p:spPr>
          <a:xfrm flipH="1">
            <a:off x="4570478" y="4773168"/>
            <a:ext cx="5852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267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E1850-D51C-4258-B999-FACC855988A2}"/>
              </a:ext>
            </a:extLst>
          </p:cNvPr>
          <p:cNvSpPr>
            <a:spLocks noGrp="1"/>
          </p:cNvSpPr>
          <p:nvPr>
            <p:ph type="title"/>
          </p:nvPr>
        </p:nvSpPr>
        <p:spPr/>
        <p:txBody>
          <a:bodyPr/>
          <a:lstStyle/>
          <a:p>
            <a:r>
              <a:rPr lang="en-US" dirty="0"/>
              <a:t>Scheduled Lunar Collections of 2018-2023</a:t>
            </a:r>
          </a:p>
        </p:txBody>
      </p:sp>
      <p:sp>
        <p:nvSpPr>
          <p:cNvPr id="3" name="Text Placeholder 2">
            <a:extLst>
              <a:ext uri="{FF2B5EF4-FFF2-40B4-BE49-F238E27FC236}">
                <a16:creationId xmlns:a16="http://schemas.microsoft.com/office/drawing/2014/main" id="{A29C1EC1-9AE5-476A-B9F2-C2052C7104CA}"/>
              </a:ext>
            </a:extLst>
          </p:cNvPr>
          <p:cNvSpPr>
            <a:spLocks noGrp="1"/>
          </p:cNvSpPr>
          <p:nvPr>
            <p:ph type="body" idx="1"/>
          </p:nvPr>
        </p:nvSpPr>
        <p:spPr>
          <a:xfrm>
            <a:off x="838200" y="883729"/>
            <a:ext cx="10515600" cy="518566"/>
          </a:xfrm>
        </p:spPr>
        <p:txBody>
          <a:bodyPr>
            <a:normAutofit fontScale="92500" lnSpcReduction="20000"/>
          </a:bodyPr>
          <a:lstStyle/>
          <a:p>
            <a:r>
              <a:rPr lang="en-US" dirty="0"/>
              <a:t>Six years of operation</a:t>
            </a:r>
          </a:p>
        </p:txBody>
      </p:sp>
      <p:graphicFrame>
        <p:nvGraphicFramePr>
          <p:cNvPr id="4" name="Table 3">
            <a:extLst>
              <a:ext uri="{FF2B5EF4-FFF2-40B4-BE49-F238E27FC236}">
                <a16:creationId xmlns:a16="http://schemas.microsoft.com/office/drawing/2014/main" id="{6C013277-E3CB-418E-89F0-68B8773CC662}"/>
              </a:ext>
            </a:extLst>
          </p:cNvPr>
          <p:cNvGraphicFramePr>
            <a:graphicFrameLocks noGrp="1"/>
          </p:cNvGraphicFramePr>
          <p:nvPr>
            <p:extLst>
              <p:ext uri="{D42A27DB-BD31-4B8C-83A1-F6EECF244321}">
                <p14:modId xmlns:p14="http://schemas.microsoft.com/office/powerpoint/2010/main" val="1637109577"/>
              </p:ext>
            </p:extLst>
          </p:nvPr>
        </p:nvGraphicFramePr>
        <p:xfrm>
          <a:off x="838200" y="1534601"/>
          <a:ext cx="5021912" cy="4754880"/>
        </p:xfrm>
        <a:graphic>
          <a:graphicData uri="http://schemas.openxmlformats.org/drawingml/2006/table">
            <a:tbl>
              <a:tblPr firstRow="1" bandRow="1">
                <a:tableStyleId>{757EC6AD-20FC-48BB-B462-B7B92CBAA73A}</a:tableStyleId>
              </a:tblPr>
              <a:tblGrid>
                <a:gridCol w="1255478">
                  <a:extLst>
                    <a:ext uri="{9D8B030D-6E8A-4147-A177-3AD203B41FA5}">
                      <a16:colId xmlns:a16="http://schemas.microsoft.com/office/drawing/2014/main" val="4269889131"/>
                    </a:ext>
                  </a:extLst>
                </a:gridCol>
                <a:gridCol w="1255478">
                  <a:extLst>
                    <a:ext uri="{9D8B030D-6E8A-4147-A177-3AD203B41FA5}">
                      <a16:colId xmlns:a16="http://schemas.microsoft.com/office/drawing/2014/main" val="732227880"/>
                    </a:ext>
                  </a:extLst>
                </a:gridCol>
                <a:gridCol w="1255478">
                  <a:extLst>
                    <a:ext uri="{9D8B030D-6E8A-4147-A177-3AD203B41FA5}">
                      <a16:colId xmlns:a16="http://schemas.microsoft.com/office/drawing/2014/main" val="2391461303"/>
                    </a:ext>
                  </a:extLst>
                </a:gridCol>
                <a:gridCol w="1255478">
                  <a:extLst>
                    <a:ext uri="{9D8B030D-6E8A-4147-A177-3AD203B41FA5}">
                      <a16:colId xmlns:a16="http://schemas.microsoft.com/office/drawing/2014/main" val="2841635420"/>
                    </a:ext>
                  </a:extLst>
                </a:gridCol>
              </a:tblGrid>
              <a:tr h="350469">
                <a:tc>
                  <a:txBody>
                    <a:bodyPr/>
                    <a:lstStyle/>
                    <a:p>
                      <a:pPr marL="0" marR="0" algn="ctr">
                        <a:spcBef>
                          <a:spcPts val="0"/>
                        </a:spcBef>
                        <a:spcAft>
                          <a:spcPts val="0"/>
                        </a:spcAft>
                      </a:pPr>
                      <a:r>
                        <a:rPr lang="en-US" sz="1200" dirty="0">
                          <a:effectLst/>
                        </a:rPr>
                        <a:t>Date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Time [UTC]</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Lunar phase angle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Spacecraft</a:t>
                      </a:r>
                      <a:endParaRPr lang="en-US" sz="1600" dirty="0">
                        <a:effectLst/>
                      </a:endParaRPr>
                    </a:p>
                    <a:p>
                      <a:pPr marL="0" marR="0" algn="ctr">
                        <a:spcBef>
                          <a:spcPts val="0"/>
                        </a:spcBef>
                        <a:spcAft>
                          <a:spcPts val="0"/>
                        </a:spcAft>
                      </a:pPr>
                      <a:r>
                        <a:rPr lang="en-US" sz="1200" dirty="0">
                          <a:effectLst/>
                        </a:rPr>
                        <a:t>roll angle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378990723"/>
                  </a:ext>
                </a:extLst>
              </a:tr>
              <a:tr h="175235">
                <a:tc>
                  <a:txBody>
                    <a:bodyPr/>
                    <a:lstStyle/>
                    <a:p>
                      <a:pPr marL="0" marR="0" algn="ctr">
                        <a:spcBef>
                          <a:spcPts val="0"/>
                        </a:spcBef>
                        <a:spcAft>
                          <a:spcPts val="0"/>
                        </a:spcAft>
                      </a:pPr>
                      <a:r>
                        <a:rPr lang="en-US" sz="1200" kern="1200">
                          <a:effectLst/>
                        </a:rPr>
                        <a:t>2017-12-29*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10:03:56</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-50.58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-7.21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334714433"/>
                  </a:ext>
                </a:extLst>
              </a:tr>
              <a:tr h="175235">
                <a:tc>
                  <a:txBody>
                    <a:bodyPr/>
                    <a:lstStyle/>
                    <a:p>
                      <a:pPr marL="0" marR="0" algn="ctr">
                        <a:spcBef>
                          <a:spcPts val="0"/>
                        </a:spcBef>
                        <a:spcAft>
                          <a:spcPts val="0"/>
                        </a:spcAft>
                      </a:pPr>
                      <a:r>
                        <a:rPr lang="en-US" sz="1200" kern="1200">
                          <a:effectLst/>
                        </a:rPr>
                        <a:t>2018-1-27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19:22:49</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-51.34</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-4.68</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88129879"/>
                  </a:ext>
                </a:extLst>
              </a:tr>
              <a:tr h="175235">
                <a:tc>
                  <a:txBody>
                    <a:bodyPr/>
                    <a:lstStyle/>
                    <a:p>
                      <a:pPr marL="0" marR="0" algn="ctr">
                        <a:spcBef>
                          <a:spcPts val="0"/>
                        </a:spcBef>
                        <a:spcAft>
                          <a:spcPts val="0"/>
                        </a:spcAft>
                      </a:pPr>
                      <a:r>
                        <a:rPr lang="en-US" sz="1200" kern="1200">
                          <a:effectLst/>
                        </a:rPr>
                        <a:t>2018-2-26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04:47:03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-1.52</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837935878"/>
                  </a:ext>
                </a:extLst>
              </a:tr>
              <a:tr h="175235">
                <a:tc>
                  <a:txBody>
                    <a:bodyPr/>
                    <a:lstStyle/>
                    <a:p>
                      <a:pPr marL="0" marR="0" algn="ctr">
                        <a:spcBef>
                          <a:spcPts val="0"/>
                        </a:spcBef>
                        <a:spcAft>
                          <a:spcPts val="0"/>
                        </a:spcAft>
                      </a:pPr>
                      <a:r>
                        <a:rPr lang="en-US" sz="1200" kern="1200">
                          <a:effectLst/>
                        </a:rPr>
                        <a:t>2018-3-27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12:32:59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-51.16</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-1.29</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802701660"/>
                  </a:ext>
                </a:extLst>
              </a:tr>
              <a:tr h="175235">
                <a:tc>
                  <a:txBody>
                    <a:bodyPr/>
                    <a:lstStyle/>
                    <a:p>
                      <a:pPr marL="0" marR="0" algn="ctr">
                        <a:spcBef>
                          <a:spcPts val="0"/>
                        </a:spcBef>
                        <a:spcAft>
                          <a:spcPts val="0"/>
                        </a:spcAft>
                      </a:pPr>
                      <a:r>
                        <a:rPr lang="en-US" sz="1200" kern="1200">
                          <a:effectLst/>
                        </a:rPr>
                        <a:t>2018-4-25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20:21:36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-50.98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-2.54</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014044889"/>
                  </a:ext>
                </a:extLst>
              </a:tr>
              <a:tr h="175235">
                <a:tc>
                  <a:txBody>
                    <a:bodyPr/>
                    <a:lstStyle/>
                    <a:p>
                      <a:pPr marL="0" marR="0" algn="ctr">
                        <a:spcBef>
                          <a:spcPts val="0"/>
                        </a:spcBef>
                        <a:spcAft>
                          <a:spcPts val="0"/>
                        </a:spcAft>
                      </a:pPr>
                      <a:r>
                        <a:rPr lang="en-US" sz="1200" kern="1200">
                          <a:effectLst/>
                        </a:rPr>
                        <a:t>2018-5-25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05:53:34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-50.31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-1.58</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708247938"/>
                  </a:ext>
                </a:extLst>
              </a:tr>
              <a:tr h="175235">
                <a:tc>
                  <a:txBody>
                    <a:bodyPr/>
                    <a:lstStyle/>
                    <a:p>
                      <a:pPr marL="0" marR="0" algn="ctr">
                        <a:spcBef>
                          <a:spcPts val="0"/>
                        </a:spcBef>
                        <a:spcAft>
                          <a:spcPts val="0"/>
                        </a:spcAft>
                      </a:pPr>
                      <a:r>
                        <a:rPr lang="en-US" sz="1200" kern="1200">
                          <a:effectLst/>
                        </a:rPr>
                        <a:t>2018-6-23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13:43:07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-51.42</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374459976"/>
                  </a:ext>
                </a:extLst>
              </a:tr>
              <a:tr h="175235">
                <a:tc>
                  <a:txBody>
                    <a:bodyPr/>
                    <a:lstStyle/>
                    <a:p>
                      <a:pPr marL="0" marR="0" algn="ctr">
                        <a:spcBef>
                          <a:spcPts val="0"/>
                        </a:spcBef>
                        <a:spcAft>
                          <a:spcPts val="0"/>
                        </a:spcAft>
                      </a:pPr>
                      <a:r>
                        <a:rPr lang="en-US" sz="1200" kern="1200">
                          <a:effectLst/>
                        </a:rPr>
                        <a:t>2018-11-19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01:54:45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-50.99</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-2.80</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730602073"/>
                  </a:ext>
                </a:extLst>
              </a:tr>
              <a:tr h="175235">
                <a:tc>
                  <a:txBody>
                    <a:bodyPr/>
                    <a:lstStyle/>
                    <a:p>
                      <a:pPr marL="0" marR="0" algn="ctr">
                        <a:spcBef>
                          <a:spcPts val="0"/>
                        </a:spcBef>
                        <a:spcAft>
                          <a:spcPts val="0"/>
                        </a:spcAft>
                      </a:pPr>
                      <a:r>
                        <a:rPr lang="en-US" sz="1200" kern="1200">
                          <a:effectLst/>
                        </a:rPr>
                        <a:t>2018-12-18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17:56:39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-51.32</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-7.86</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68845728"/>
                  </a:ext>
                </a:extLst>
              </a:tr>
              <a:tr h="175235">
                <a:tc>
                  <a:txBody>
                    <a:bodyPr/>
                    <a:lstStyle/>
                    <a:p>
                      <a:pPr marL="0" marR="0" algn="ctr">
                        <a:spcBef>
                          <a:spcPts val="0"/>
                        </a:spcBef>
                        <a:spcAft>
                          <a:spcPts val="0"/>
                        </a:spcAft>
                      </a:pPr>
                      <a:r>
                        <a:rPr lang="en-US" sz="1200" kern="1200">
                          <a:effectLst/>
                        </a:rPr>
                        <a:t>2019-1-17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09:59:05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-50.81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-5.42</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002217765"/>
                  </a:ext>
                </a:extLst>
              </a:tr>
              <a:tr h="175235">
                <a:tc>
                  <a:txBody>
                    <a:bodyPr/>
                    <a:lstStyle/>
                    <a:p>
                      <a:pPr marL="0" marR="0" algn="ctr">
                        <a:spcBef>
                          <a:spcPts val="0"/>
                        </a:spcBef>
                        <a:spcAft>
                          <a:spcPts val="0"/>
                        </a:spcAft>
                      </a:pPr>
                      <a:r>
                        <a:rPr lang="en-US" sz="1200" kern="1200">
                          <a:effectLst/>
                        </a:rPr>
                        <a:t>2019-2-15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22:44:41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-50.84</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-1.35</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12171915"/>
                  </a:ext>
                </a:extLst>
              </a:tr>
              <a:tr h="175235">
                <a:tc>
                  <a:txBody>
                    <a:bodyPr/>
                    <a:lstStyle/>
                    <a:p>
                      <a:pPr marL="0" marR="0" algn="ctr">
                        <a:spcBef>
                          <a:spcPts val="0"/>
                        </a:spcBef>
                        <a:spcAft>
                          <a:spcPts val="0"/>
                        </a:spcAft>
                      </a:pPr>
                      <a:r>
                        <a:rPr lang="en-US" sz="1200" kern="1200">
                          <a:effectLst/>
                        </a:rPr>
                        <a:t>2019-3-17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08:11:05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-51.19</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879777128"/>
                  </a:ext>
                </a:extLst>
              </a:tr>
              <a:tr h="175235">
                <a:tc>
                  <a:txBody>
                    <a:bodyPr/>
                    <a:lstStyle/>
                    <a:p>
                      <a:pPr marL="0" marR="0" algn="ctr">
                        <a:spcBef>
                          <a:spcPts val="0"/>
                        </a:spcBef>
                        <a:spcAft>
                          <a:spcPts val="0"/>
                        </a:spcAft>
                      </a:pPr>
                      <a:r>
                        <a:rPr lang="en-US" sz="1200" kern="1200">
                          <a:effectLst/>
                        </a:rPr>
                        <a:t>2019-4-15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15:59:10</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-51.02</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-1.37</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27746386"/>
                  </a:ext>
                </a:extLst>
              </a:tr>
              <a:tr h="175235">
                <a:tc>
                  <a:txBody>
                    <a:bodyPr/>
                    <a:lstStyle/>
                    <a:p>
                      <a:pPr marL="0" marR="0" algn="ctr">
                        <a:spcBef>
                          <a:spcPts val="0"/>
                        </a:spcBef>
                        <a:spcAft>
                          <a:spcPts val="0"/>
                        </a:spcAft>
                      </a:pPr>
                      <a:r>
                        <a:rPr lang="en-US" sz="1200" kern="1200">
                          <a:effectLst/>
                        </a:rPr>
                        <a:t>2019-5-14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22:07:57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-50.91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-2.67</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762142564"/>
                  </a:ext>
                </a:extLst>
              </a:tr>
              <a:tr h="175235">
                <a:tc>
                  <a:txBody>
                    <a:bodyPr/>
                    <a:lstStyle/>
                    <a:p>
                      <a:pPr marL="0" marR="0" algn="ctr">
                        <a:spcBef>
                          <a:spcPts val="0"/>
                        </a:spcBef>
                        <a:spcAft>
                          <a:spcPts val="0"/>
                        </a:spcAft>
                      </a:pPr>
                      <a:r>
                        <a:rPr lang="en-US" sz="1200" kern="1200">
                          <a:effectLst/>
                        </a:rPr>
                        <a:t>2019-6-13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04:17:15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-50.87</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014214910"/>
                  </a:ext>
                </a:extLst>
              </a:tr>
              <a:tr h="175235">
                <a:tc>
                  <a:txBody>
                    <a:bodyPr/>
                    <a:lstStyle/>
                    <a:p>
                      <a:pPr marL="0" marR="0" algn="ctr">
                        <a:spcBef>
                          <a:spcPts val="0"/>
                        </a:spcBef>
                        <a:spcAft>
                          <a:spcPts val="0"/>
                        </a:spcAft>
                      </a:pPr>
                      <a:r>
                        <a:rPr lang="en-US" sz="1200" kern="1200">
                          <a:effectLst/>
                        </a:rPr>
                        <a:t>2019-11-7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23:37:26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-51.00</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97594391"/>
                  </a:ext>
                </a:extLst>
              </a:tr>
              <a:tr h="175235">
                <a:tc>
                  <a:txBody>
                    <a:bodyPr/>
                    <a:lstStyle/>
                    <a:p>
                      <a:pPr marL="0" marR="0" algn="ctr">
                        <a:spcBef>
                          <a:spcPts val="0"/>
                        </a:spcBef>
                        <a:spcAft>
                          <a:spcPts val="0"/>
                        </a:spcAft>
                      </a:pPr>
                      <a:r>
                        <a:rPr lang="en-US" sz="1200" kern="1200">
                          <a:effectLst/>
                        </a:rPr>
                        <a:t>2019-12-7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19:03:36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-6.57</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181768139"/>
                  </a:ext>
                </a:extLst>
              </a:tr>
              <a:tr h="175235">
                <a:tc>
                  <a:txBody>
                    <a:bodyPr/>
                    <a:lstStyle/>
                    <a:p>
                      <a:pPr marL="0" marR="0" algn="ctr">
                        <a:spcBef>
                          <a:spcPts val="0"/>
                        </a:spcBef>
                        <a:spcAft>
                          <a:spcPts val="0"/>
                        </a:spcAft>
                      </a:pPr>
                      <a:r>
                        <a:rPr lang="en-US" sz="1200" kern="1200">
                          <a:effectLst/>
                        </a:rPr>
                        <a:t>2020-1-6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16:08:16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-50.10</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-6.06</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78287898"/>
                  </a:ext>
                </a:extLst>
              </a:tr>
              <a:tr h="175235">
                <a:tc>
                  <a:txBody>
                    <a:bodyPr/>
                    <a:lstStyle/>
                    <a:p>
                      <a:pPr marL="0" marR="0" algn="ctr">
                        <a:spcBef>
                          <a:spcPts val="0"/>
                        </a:spcBef>
                        <a:spcAft>
                          <a:spcPts val="0"/>
                        </a:spcAft>
                      </a:pPr>
                      <a:r>
                        <a:rPr lang="en-US" sz="1200" kern="1200">
                          <a:effectLst/>
                        </a:rPr>
                        <a:t>2020-2-5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08:14:31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-51.04</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-2.03</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824394244"/>
                  </a:ext>
                </a:extLst>
              </a:tr>
              <a:tr h="175235">
                <a:tc>
                  <a:txBody>
                    <a:bodyPr/>
                    <a:lstStyle/>
                    <a:p>
                      <a:pPr marL="0" marR="0" algn="ctr">
                        <a:spcBef>
                          <a:spcPts val="0"/>
                        </a:spcBef>
                        <a:spcAft>
                          <a:spcPts val="0"/>
                        </a:spcAft>
                      </a:pPr>
                      <a:r>
                        <a:rPr lang="en-US" sz="1200" kern="1200">
                          <a:effectLst/>
                        </a:rPr>
                        <a:t>2020-3-5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22:44:31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-51.27</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933382742"/>
                  </a:ext>
                </a:extLst>
              </a:tr>
              <a:tr h="175235">
                <a:tc>
                  <a:txBody>
                    <a:bodyPr/>
                    <a:lstStyle/>
                    <a:p>
                      <a:pPr marL="0" marR="0" algn="ctr">
                        <a:spcBef>
                          <a:spcPts val="0"/>
                        </a:spcBef>
                        <a:spcAft>
                          <a:spcPts val="0"/>
                        </a:spcAft>
                      </a:pPr>
                      <a:r>
                        <a:rPr lang="en-US" sz="1200" kern="1200">
                          <a:effectLst/>
                        </a:rPr>
                        <a:t>2020-4-4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09:54:39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-51.23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050304199"/>
                  </a:ext>
                </a:extLst>
              </a:tr>
              <a:tr h="175235">
                <a:tc>
                  <a:txBody>
                    <a:bodyPr/>
                    <a:lstStyle/>
                    <a:p>
                      <a:pPr marL="0" marR="0" algn="ctr">
                        <a:spcBef>
                          <a:spcPts val="0"/>
                        </a:spcBef>
                        <a:spcAft>
                          <a:spcPts val="0"/>
                        </a:spcAft>
                      </a:pPr>
                      <a:r>
                        <a:rPr lang="en-US" sz="1200" kern="1200">
                          <a:effectLst/>
                        </a:rPr>
                        <a:t>2020-5-3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17:44:39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-2.43</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145894988"/>
                  </a:ext>
                </a:extLst>
              </a:tr>
              <a:tr h="175235">
                <a:tc>
                  <a:txBody>
                    <a:bodyPr/>
                    <a:lstStyle/>
                    <a:p>
                      <a:pPr marL="0" marR="0" algn="ctr">
                        <a:spcBef>
                          <a:spcPts val="0"/>
                        </a:spcBef>
                        <a:spcAft>
                          <a:spcPts val="0"/>
                        </a:spcAft>
                      </a:pPr>
                      <a:r>
                        <a:rPr lang="en-US" sz="1200" kern="1200">
                          <a:effectLst/>
                        </a:rPr>
                        <a:t>2020-6-1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23:55:09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-50.82</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-1.46</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519609360"/>
                  </a:ext>
                </a:extLst>
              </a:tr>
              <a:tr h="175235">
                <a:tc>
                  <a:txBody>
                    <a:bodyPr/>
                    <a:lstStyle/>
                    <a:p>
                      <a:pPr marL="0" marR="0" algn="ctr">
                        <a:spcBef>
                          <a:spcPts val="0"/>
                        </a:spcBef>
                        <a:spcAft>
                          <a:spcPts val="0"/>
                        </a:spcAft>
                      </a:pPr>
                      <a:r>
                        <a:rPr lang="en-US" sz="1200" kern="1200">
                          <a:effectLst/>
                        </a:rPr>
                        <a:t>2020-11-25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15:05:49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-51.36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-4.66</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557006909"/>
                  </a:ext>
                </a:extLst>
              </a:tr>
            </a:tbl>
          </a:graphicData>
        </a:graphic>
      </p:graphicFrame>
      <p:graphicFrame>
        <p:nvGraphicFramePr>
          <p:cNvPr id="5" name="Table 4">
            <a:extLst>
              <a:ext uri="{FF2B5EF4-FFF2-40B4-BE49-F238E27FC236}">
                <a16:creationId xmlns:a16="http://schemas.microsoft.com/office/drawing/2014/main" id="{D8491AE7-A9F3-4222-98B7-20218AEAECA0}"/>
              </a:ext>
            </a:extLst>
          </p:cNvPr>
          <p:cNvGraphicFramePr>
            <a:graphicFrameLocks noGrp="1"/>
          </p:cNvGraphicFramePr>
          <p:nvPr>
            <p:extLst>
              <p:ext uri="{D42A27DB-BD31-4B8C-83A1-F6EECF244321}">
                <p14:modId xmlns:p14="http://schemas.microsoft.com/office/powerpoint/2010/main" val="2704350770"/>
              </p:ext>
            </p:extLst>
          </p:nvPr>
        </p:nvGraphicFramePr>
        <p:xfrm>
          <a:off x="6180160" y="1534601"/>
          <a:ext cx="5088172" cy="4754880"/>
        </p:xfrm>
        <a:graphic>
          <a:graphicData uri="http://schemas.openxmlformats.org/drawingml/2006/table">
            <a:tbl>
              <a:tblPr firstRow="1" bandRow="1">
                <a:tableStyleId>{757EC6AD-20FC-48BB-B462-B7B92CBAA73A}</a:tableStyleId>
              </a:tblPr>
              <a:tblGrid>
                <a:gridCol w="1272043">
                  <a:extLst>
                    <a:ext uri="{9D8B030D-6E8A-4147-A177-3AD203B41FA5}">
                      <a16:colId xmlns:a16="http://schemas.microsoft.com/office/drawing/2014/main" val="1157867189"/>
                    </a:ext>
                  </a:extLst>
                </a:gridCol>
                <a:gridCol w="1272043">
                  <a:extLst>
                    <a:ext uri="{9D8B030D-6E8A-4147-A177-3AD203B41FA5}">
                      <a16:colId xmlns:a16="http://schemas.microsoft.com/office/drawing/2014/main" val="1118537373"/>
                    </a:ext>
                  </a:extLst>
                </a:gridCol>
                <a:gridCol w="1272043">
                  <a:extLst>
                    <a:ext uri="{9D8B030D-6E8A-4147-A177-3AD203B41FA5}">
                      <a16:colId xmlns:a16="http://schemas.microsoft.com/office/drawing/2014/main" val="1345837965"/>
                    </a:ext>
                  </a:extLst>
                </a:gridCol>
                <a:gridCol w="1272043">
                  <a:extLst>
                    <a:ext uri="{9D8B030D-6E8A-4147-A177-3AD203B41FA5}">
                      <a16:colId xmlns:a16="http://schemas.microsoft.com/office/drawing/2014/main" val="1197360109"/>
                    </a:ext>
                  </a:extLst>
                </a:gridCol>
              </a:tblGrid>
              <a:tr h="349236">
                <a:tc>
                  <a:txBody>
                    <a:bodyPr/>
                    <a:lstStyle/>
                    <a:p>
                      <a:pPr marL="0" marR="0" algn="ctr">
                        <a:spcBef>
                          <a:spcPts val="0"/>
                        </a:spcBef>
                        <a:spcAft>
                          <a:spcPts val="0"/>
                        </a:spcAft>
                      </a:pPr>
                      <a:r>
                        <a:rPr lang="en-US" sz="1200" dirty="0">
                          <a:effectLst/>
                        </a:rPr>
                        <a:t>Date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Time [UTC]</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Lunar phase angle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dirty="0">
                          <a:effectLst/>
                        </a:rPr>
                        <a:t>Spacecraft</a:t>
                      </a:r>
                      <a:endParaRPr lang="en-US" sz="1600" dirty="0">
                        <a:effectLst/>
                      </a:endParaRPr>
                    </a:p>
                    <a:p>
                      <a:pPr marL="0" marR="0" algn="ctr">
                        <a:spcBef>
                          <a:spcPts val="0"/>
                        </a:spcBef>
                        <a:spcAft>
                          <a:spcPts val="0"/>
                        </a:spcAft>
                      </a:pPr>
                      <a:r>
                        <a:rPr lang="en-US" sz="1200" dirty="0">
                          <a:effectLst/>
                        </a:rPr>
                        <a:t>roll angle</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71292291"/>
                  </a:ext>
                </a:extLst>
              </a:tr>
              <a:tr h="175286">
                <a:tc>
                  <a:txBody>
                    <a:bodyPr/>
                    <a:lstStyle/>
                    <a:p>
                      <a:pPr marL="0" marR="0" algn="ctr">
                        <a:spcBef>
                          <a:spcPts val="0"/>
                        </a:spcBef>
                        <a:spcAft>
                          <a:spcPts val="0"/>
                        </a:spcAft>
                      </a:pPr>
                      <a:r>
                        <a:rPr lang="en-US" sz="1200" kern="1200" dirty="0">
                          <a:effectLst/>
                        </a:rPr>
                        <a:t>2020-12-25</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12:09:18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-50.70</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-7.79</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07512041"/>
                  </a:ext>
                </a:extLst>
              </a:tr>
              <a:tr h="175286">
                <a:tc>
                  <a:txBody>
                    <a:bodyPr/>
                    <a:lstStyle/>
                    <a:p>
                      <a:pPr marL="0" marR="0" algn="ctr">
                        <a:spcBef>
                          <a:spcPts val="0"/>
                        </a:spcBef>
                        <a:spcAft>
                          <a:spcPts val="0"/>
                        </a:spcAft>
                      </a:pPr>
                      <a:r>
                        <a:rPr lang="en-US" sz="1200" kern="1200">
                          <a:effectLst/>
                        </a:rPr>
                        <a:t>2021-1-24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9:17:01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-50.85</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-2.97</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737813385"/>
                  </a:ext>
                </a:extLst>
              </a:tr>
              <a:tr h="175286">
                <a:tc>
                  <a:txBody>
                    <a:bodyPr/>
                    <a:lstStyle/>
                    <a:p>
                      <a:pPr marL="0" marR="0" algn="ctr">
                        <a:spcBef>
                          <a:spcPts val="0"/>
                        </a:spcBef>
                        <a:spcAft>
                          <a:spcPts val="0"/>
                        </a:spcAft>
                      </a:pPr>
                      <a:r>
                        <a:rPr lang="en-US" sz="1200" kern="1200">
                          <a:effectLst/>
                        </a:rPr>
                        <a:t>2021-2-23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3:08:14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-51.87</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835766113"/>
                  </a:ext>
                </a:extLst>
              </a:tr>
              <a:tr h="175286">
                <a:tc>
                  <a:txBody>
                    <a:bodyPr/>
                    <a:lstStyle/>
                    <a:p>
                      <a:pPr marL="0" marR="0" algn="ctr">
                        <a:spcBef>
                          <a:spcPts val="0"/>
                        </a:spcBef>
                        <a:spcAft>
                          <a:spcPts val="0"/>
                        </a:spcAft>
                      </a:pPr>
                      <a:r>
                        <a:rPr lang="en-US" sz="1200" kern="1200">
                          <a:effectLst/>
                        </a:rPr>
                        <a:t>2021-3-24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19:21:49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-51.97</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490757117"/>
                  </a:ext>
                </a:extLst>
              </a:tr>
              <a:tr h="175286">
                <a:tc>
                  <a:txBody>
                    <a:bodyPr/>
                    <a:lstStyle/>
                    <a:p>
                      <a:pPr marL="0" marR="0" algn="ctr">
                        <a:spcBef>
                          <a:spcPts val="0"/>
                        </a:spcBef>
                        <a:spcAft>
                          <a:spcPts val="0"/>
                        </a:spcAft>
                      </a:pPr>
                      <a:r>
                        <a:rPr lang="en-US" sz="1200" kern="1200">
                          <a:effectLst/>
                        </a:rPr>
                        <a:t>2021-4-23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9:57:51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-50.69</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949556969"/>
                  </a:ext>
                </a:extLst>
              </a:tr>
              <a:tr h="175286">
                <a:tc>
                  <a:txBody>
                    <a:bodyPr/>
                    <a:lstStyle/>
                    <a:p>
                      <a:pPr marL="0" marR="0" algn="ctr">
                        <a:spcBef>
                          <a:spcPts val="0"/>
                        </a:spcBef>
                        <a:spcAft>
                          <a:spcPts val="0"/>
                        </a:spcAft>
                      </a:pPr>
                      <a:r>
                        <a:rPr lang="en-US" sz="1200" kern="1200">
                          <a:effectLst/>
                        </a:rPr>
                        <a:t>2021-5-21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19:31:52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-50.21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-1.72</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280381272"/>
                  </a:ext>
                </a:extLst>
              </a:tr>
              <a:tr h="175286">
                <a:tc>
                  <a:txBody>
                    <a:bodyPr/>
                    <a:lstStyle/>
                    <a:p>
                      <a:pPr marL="0" marR="0" algn="ctr">
                        <a:spcBef>
                          <a:spcPts val="0"/>
                        </a:spcBef>
                        <a:spcAft>
                          <a:spcPts val="0"/>
                        </a:spcAft>
                      </a:pPr>
                      <a:r>
                        <a:rPr lang="en-US" sz="1200" kern="1200">
                          <a:effectLst/>
                        </a:rPr>
                        <a:t>2021-6-20</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22:19:08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-52.61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380569042"/>
                  </a:ext>
                </a:extLst>
              </a:tr>
              <a:tr h="175286">
                <a:tc>
                  <a:txBody>
                    <a:bodyPr/>
                    <a:lstStyle/>
                    <a:p>
                      <a:pPr marL="0" marR="0" algn="ctr">
                        <a:spcBef>
                          <a:spcPts val="0"/>
                        </a:spcBef>
                        <a:spcAft>
                          <a:spcPts val="0"/>
                        </a:spcAft>
                      </a:pPr>
                      <a:r>
                        <a:rPr lang="en-US" sz="1200" kern="1200">
                          <a:effectLst/>
                        </a:rPr>
                        <a:t>2021-11-14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17:53:39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-51.21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-1.74</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115865817"/>
                  </a:ext>
                </a:extLst>
              </a:tr>
              <a:tr h="175286">
                <a:tc>
                  <a:txBody>
                    <a:bodyPr/>
                    <a:lstStyle/>
                    <a:p>
                      <a:pPr marL="0" marR="0" algn="ctr">
                        <a:spcBef>
                          <a:spcPts val="0"/>
                        </a:spcBef>
                        <a:spcAft>
                          <a:spcPts val="0"/>
                        </a:spcAft>
                      </a:pPr>
                      <a:r>
                        <a:rPr lang="en-US" sz="1200" kern="1200">
                          <a:effectLst/>
                        </a:rPr>
                        <a:t>2021-12-14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09:03:59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-51.15</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-8.86</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045634749"/>
                  </a:ext>
                </a:extLst>
              </a:tr>
              <a:tr h="175286">
                <a:tc>
                  <a:txBody>
                    <a:bodyPr/>
                    <a:lstStyle/>
                    <a:p>
                      <a:pPr marL="0" marR="0" algn="ctr">
                        <a:spcBef>
                          <a:spcPts val="0"/>
                        </a:spcBef>
                        <a:spcAft>
                          <a:spcPts val="0"/>
                        </a:spcAft>
                      </a:pPr>
                      <a:r>
                        <a:rPr lang="en-US" sz="1200" kern="1200">
                          <a:effectLst/>
                        </a:rPr>
                        <a:t>2022-1-13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5:15:14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-50.95</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-4.74</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890879404"/>
                  </a:ext>
                </a:extLst>
              </a:tr>
              <a:tr h="175286">
                <a:tc>
                  <a:txBody>
                    <a:bodyPr/>
                    <a:lstStyle/>
                    <a:p>
                      <a:pPr marL="0" marR="0" algn="ctr">
                        <a:spcBef>
                          <a:spcPts val="0"/>
                        </a:spcBef>
                        <a:spcAft>
                          <a:spcPts val="0"/>
                        </a:spcAft>
                      </a:pPr>
                      <a:r>
                        <a:rPr lang="en-US" sz="1200" kern="1200">
                          <a:effectLst/>
                        </a:rPr>
                        <a:t>2022-2-12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2:28:58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-51.10</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88452941"/>
                  </a:ext>
                </a:extLst>
              </a:tr>
              <a:tr h="175286">
                <a:tc>
                  <a:txBody>
                    <a:bodyPr/>
                    <a:lstStyle/>
                    <a:p>
                      <a:pPr marL="0" marR="0" algn="ctr">
                        <a:spcBef>
                          <a:spcPts val="0"/>
                        </a:spcBef>
                        <a:spcAft>
                          <a:spcPts val="0"/>
                        </a:spcAft>
                      </a:pPr>
                      <a:r>
                        <a:rPr lang="en-US" sz="1200" kern="1200">
                          <a:effectLst/>
                        </a:rPr>
                        <a:t>2022-3-13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13:35:49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-55.43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786004294"/>
                  </a:ext>
                </a:extLst>
              </a:tr>
              <a:tr h="175286">
                <a:tc>
                  <a:txBody>
                    <a:bodyPr/>
                    <a:lstStyle/>
                    <a:p>
                      <a:pPr marL="0" marR="0" algn="ctr">
                        <a:spcBef>
                          <a:spcPts val="0"/>
                        </a:spcBef>
                        <a:spcAft>
                          <a:spcPts val="0"/>
                        </a:spcAft>
                      </a:pPr>
                      <a:r>
                        <a:rPr lang="en-US" sz="1200" kern="1200">
                          <a:effectLst/>
                        </a:rPr>
                        <a:t>2022-4-12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16:03:17</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683761472"/>
                  </a:ext>
                </a:extLst>
              </a:tr>
              <a:tr h="175286">
                <a:tc>
                  <a:txBody>
                    <a:bodyPr/>
                    <a:lstStyle/>
                    <a:p>
                      <a:pPr marL="0" marR="0" algn="ctr">
                        <a:spcBef>
                          <a:spcPts val="0"/>
                        </a:spcBef>
                        <a:spcAft>
                          <a:spcPts val="0"/>
                        </a:spcAft>
                      </a:pPr>
                      <a:r>
                        <a:rPr lang="en-US" sz="1200" kern="1200">
                          <a:effectLst/>
                        </a:rPr>
                        <a:t>2022-5-12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6:41:36</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-50.48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-2.53</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44903395"/>
                  </a:ext>
                </a:extLst>
              </a:tr>
              <a:tr h="175286">
                <a:tc>
                  <a:txBody>
                    <a:bodyPr/>
                    <a:lstStyle/>
                    <a:p>
                      <a:pPr marL="0" marR="0" algn="ctr">
                        <a:spcBef>
                          <a:spcPts val="0"/>
                        </a:spcBef>
                        <a:spcAft>
                          <a:spcPts val="0"/>
                        </a:spcAft>
                      </a:pPr>
                      <a:r>
                        <a:rPr lang="en-US" sz="1200" kern="1200">
                          <a:effectLst/>
                        </a:rPr>
                        <a:t>2022-6-10</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16:15:49</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-51.35</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18146236"/>
                  </a:ext>
                </a:extLst>
              </a:tr>
              <a:tr h="175286">
                <a:tc>
                  <a:txBody>
                    <a:bodyPr/>
                    <a:lstStyle/>
                    <a:p>
                      <a:pPr marL="0" marR="0" algn="ctr">
                        <a:spcBef>
                          <a:spcPts val="0"/>
                        </a:spcBef>
                        <a:spcAft>
                          <a:spcPts val="0"/>
                        </a:spcAft>
                      </a:pPr>
                      <a:r>
                        <a:rPr lang="en-US" sz="1200" kern="1200">
                          <a:effectLst/>
                        </a:rPr>
                        <a:t>2022-11-4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5:08:01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-51.63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No roll</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263703200"/>
                  </a:ext>
                </a:extLst>
              </a:tr>
              <a:tr h="175286">
                <a:tc>
                  <a:txBody>
                    <a:bodyPr/>
                    <a:lstStyle/>
                    <a:p>
                      <a:pPr marL="0" marR="0" algn="ctr">
                        <a:spcBef>
                          <a:spcPts val="0"/>
                        </a:spcBef>
                        <a:spcAft>
                          <a:spcPts val="0"/>
                        </a:spcAft>
                      </a:pPr>
                      <a:r>
                        <a:rPr lang="en-US" sz="1200" kern="1200">
                          <a:effectLst/>
                        </a:rPr>
                        <a:t>2022-12-3</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16:04:40</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-51.07</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-8.01</a:t>
                      </a:r>
                      <a:endParaRPr lang="en-US" sz="160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01450277"/>
                  </a:ext>
                </a:extLst>
              </a:tr>
              <a:tr h="175286">
                <a:tc>
                  <a:txBody>
                    <a:bodyPr/>
                    <a:lstStyle/>
                    <a:p>
                      <a:pPr marL="0" marR="0" algn="ctr">
                        <a:spcBef>
                          <a:spcPts val="0"/>
                        </a:spcBef>
                        <a:spcAft>
                          <a:spcPts val="0"/>
                        </a:spcAft>
                      </a:pPr>
                      <a:r>
                        <a:rPr lang="en-US" sz="1200" kern="1200">
                          <a:effectLst/>
                        </a:rPr>
                        <a:t>2023-1-2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6:20:44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-50.98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-6.71</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43237209"/>
                  </a:ext>
                </a:extLst>
              </a:tr>
              <a:tr h="175286">
                <a:tc>
                  <a:txBody>
                    <a:bodyPr/>
                    <a:lstStyle/>
                    <a:p>
                      <a:pPr marL="0" marR="0" algn="ctr">
                        <a:spcBef>
                          <a:spcPts val="0"/>
                        </a:spcBef>
                        <a:spcAft>
                          <a:spcPts val="0"/>
                        </a:spcAft>
                      </a:pPr>
                      <a:r>
                        <a:rPr lang="en-US" sz="1200" kern="1200">
                          <a:effectLst/>
                        </a:rPr>
                        <a:t>2023-2-1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0:09:02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-51.12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No roll</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94740604"/>
                  </a:ext>
                </a:extLst>
              </a:tr>
              <a:tr h="175286">
                <a:tc>
                  <a:txBody>
                    <a:bodyPr/>
                    <a:lstStyle/>
                    <a:p>
                      <a:pPr marL="0" marR="0" algn="ctr">
                        <a:spcBef>
                          <a:spcPts val="0"/>
                        </a:spcBef>
                        <a:spcAft>
                          <a:spcPts val="0"/>
                        </a:spcAft>
                      </a:pPr>
                      <a:r>
                        <a:rPr lang="en-US" sz="1200" kern="1200">
                          <a:effectLst/>
                        </a:rPr>
                        <a:t>2023-3-2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7:51:28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-56.50</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No roll</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617445010"/>
                  </a:ext>
                </a:extLst>
              </a:tr>
              <a:tr h="175286">
                <a:tc>
                  <a:txBody>
                    <a:bodyPr/>
                    <a:lstStyle/>
                    <a:p>
                      <a:pPr marL="0" marR="0" algn="ctr">
                        <a:spcBef>
                          <a:spcPts val="0"/>
                        </a:spcBef>
                        <a:spcAft>
                          <a:spcPts val="0"/>
                        </a:spcAft>
                      </a:pPr>
                      <a:r>
                        <a:rPr lang="en-US" sz="1200" kern="1200">
                          <a:effectLst/>
                        </a:rPr>
                        <a:t>2023-4-1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10:17:12</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-53.14</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No roll</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3836074589"/>
                  </a:ext>
                </a:extLst>
              </a:tr>
              <a:tr h="175286">
                <a:tc>
                  <a:txBody>
                    <a:bodyPr/>
                    <a:lstStyle/>
                    <a:p>
                      <a:pPr marL="0" marR="0" algn="ctr">
                        <a:spcBef>
                          <a:spcPts val="0"/>
                        </a:spcBef>
                        <a:spcAft>
                          <a:spcPts val="0"/>
                        </a:spcAft>
                      </a:pPr>
                      <a:r>
                        <a:rPr lang="en-US" sz="1200" kern="1200">
                          <a:effectLst/>
                        </a:rPr>
                        <a:t>2023-5-1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7:42:01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-51.31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-3.08</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947873443"/>
                  </a:ext>
                </a:extLst>
              </a:tr>
              <a:tr h="175286">
                <a:tc>
                  <a:txBody>
                    <a:bodyPr/>
                    <a:lstStyle/>
                    <a:p>
                      <a:pPr marL="0" marR="0" algn="ctr">
                        <a:spcBef>
                          <a:spcPts val="0"/>
                        </a:spcBef>
                        <a:spcAft>
                          <a:spcPts val="0"/>
                        </a:spcAft>
                      </a:pPr>
                      <a:r>
                        <a:rPr lang="en-US" sz="1200" kern="1200">
                          <a:effectLst/>
                        </a:rPr>
                        <a:t>2023-5-31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00:03:35</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-50.98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-1.43</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2252040604"/>
                  </a:ext>
                </a:extLst>
              </a:tr>
              <a:tr h="175286">
                <a:tc>
                  <a:txBody>
                    <a:bodyPr/>
                    <a:lstStyle/>
                    <a:p>
                      <a:pPr marL="0" marR="0" algn="ctr">
                        <a:spcBef>
                          <a:spcPts val="0"/>
                        </a:spcBef>
                        <a:spcAft>
                          <a:spcPts val="0"/>
                        </a:spcAft>
                      </a:pPr>
                      <a:r>
                        <a:rPr lang="en-US" sz="1200" kern="1200">
                          <a:effectLst/>
                        </a:rPr>
                        <a:t>2023-6-28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20:06:21</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a:effectLst/>
                        </a:rPr>
                        <a:t>-60.18</a:t>
                      </a:r>
                      <a:endParaRPr lang="en-US" sz="1600">
                        <a:effectLst/>
                        <a:latin typeface="Times New Roman" panose="02020603050405020304" pitchFamily="18" charset="0"/>
                        <a:ea typeface="Batang" panose="02030600000101010101" pitchFamily="18" charset="-127"/>
                      </a:endParaRPr>
                    </a:p>
                  </a:txBody>
                  <a:tcPr marL="68580" marR="68580" marT="0" marB="0" anchor="ctr"/>
                </a:tc>
                <a:tc>
                  <a:txBody>
                    <a:bodyPr/>
                    <a:lstStyle/>
                    <a:p>
                      <a:pPr marL="0" marR="0" algn="ctr">
                        <a:spcBef>
                          <a:spcPts val="0"/>
                        </a:spcBef>
                        <a:spcAft>
                          <a:spcPts val="0"/>
                        </a:spcAft>
                      </a:pPr>
                      <a:r>
                        <a:rPr lang="en-US" sz="1200" kern="1200" dirty="0">
                          <a:effectLst/>
                        </a:rPr>
                        <a:t>No roll</a:t>
                      </a:r>
                      <a:endParaRPr lang="en-US" sz="1600" dirty="0">
                        <a:effectLst/>
                        <a:latin typeface="Times New Roman" panose="02020603050405020304" pitchFamily="18" charset="0"/>
                        <a:ea typeface="Batang" panose="02030600000101010101" pitchFamily="18" charset="-127"/>
                      </a:endParaRPr>
                    </a:p>
                  </a:txBody>
                  <a:tcPr marL="68580" marR="68580" marT="0" marB="0" anchor="ctr"/>
                </a:tc>
                <a:extLst>
                  <a:ext uri="{0D108BD9-81ED-4DB2-BD59-A6C34878D82A}">
                    <a16:rowId xmlns:a16="http://schemas.microsoft.com/office/drawing/2014/main" val="1782249642"/>
                  </a:ext>
                </a:extLst>
              </a:tr>
            </a:tbl>
          </a:graphicData>
        </a:graphic>
      </p:graphicFrame>
    </p:spTree>
    <p:extLst>
      <p:ext uri="{BB962C8B-B14F-4D97-AF65-F5344CB8AC3E}">
        <p14:creationId xmlns:p14="http://schemas.microsoft.com/office/powerpoint/2010/main" val="142575657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Interior ">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13083</TotalTime>
  <Words>2038</Words>
  <Application>Microsoft Office PowerPoint</Application>
  <PresentationFormat>Widescreen</PresentationFormat>
  <Paragraphs>589</Paragraphs>
  <Slides>20</Slides>
  <Notes>2</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1" baseType="lpstr">
      <vt:lpstr>Times New Roman</vt:lpstr>
      <vt:lpstr>Symbol</vt:lpstr>
      <vt:lpstr>Cambria Math</vt:lpstr>
      <vt:lpstr>Arial</vt:lpstr>
      <vt:lpstr>Calibri</vt:lpstr>
      <vt:lpstr>Courier New</vt:lpstr>
      <vt:lpstr>NTR</vt:lpstr>
      <vt:lpstr>Batang</vt:lpstr>
      <vt:lpstr>Office Theme</vt:lpstr>
      <vt:lpstr>Alternate Interior </vt:lpstr>
      <vt:lpstr>Equation</vt:lpstr>
      <vt:lpstr>PowerPoint Presentation</vt:lpstr>
      <vt:lpstr>Introduction</vt:lpstr>
      <vt:lpstr>Introduction</vt:lpstr>
      <vt:lpstr>Solar Diffuser (SD) Calibration</vt:lpstr>
      <vt:lpstr>Solar Diffuser (SD) Calibration</vt:lpstr>
      <vt:lpstr>Lunar Calibration</vt:lpstr>
      <vt:lpstr>VIIRS Lunar Calibration</vt:lpstr>
      <vt:lpstr>Prediction of Spacecraft Roll Maneuver to Support Operational VIIRS Lunar Calibration Planning and Execution </vt:lpstr>
      <vt:lpstr>Scheduled Lunar Collections of 2018-2023</vt:lpstr>
      <vt:lpstr>Example: NOAA-20 Lunar Roll Maneuver Scheduling on 2023/06/28 and Confirmation</vt:lpstr>
      <vt:lpstr>Results</vt:lpstr>
      <vt:lpstr>Results: SD and Lunar Calibration</vt:lpstr>
      <vt:lpstr>Results: Operational F-Factor Update on Nov. 2021</vt:lpstr>
      <vt:lpstr>Results: Operational F-Factor Update on Nov. 2021</vt:lpstr>
      <vt:lpstr>Results: Validation Using the DCC time-series trends</vt:lpstr>
      <vt:lpstr>Summary</vt:lpstr>
      <vt:lpstr>Disclaimer</vt:lpstr>
      <vt:lpstr>Backup Slide</vt:lpstr>
      <vt:lpstr>VIIRS Lunar Calibration</vt:lpstr>
      <vt:lpstr>VIIRS Sensor Data Record (SDR)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Taeyoung Choi</dc:creator>
  <cp:lastModifiedBy>JC</cp:lastModifiedBy>
  <cp:revision>31</cp:revision>
  <dcterms:modified xsi:type="dcterms:W3CDTF">2023-12-01T16:55:14Z</dcterms:modified>
</cp:coreProperties>
</file>