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655" r:id="rId5"/>
  </p:sldMasterIdLst>
  <p:notesMasterIdLst>
    <p:notesMasterId r:id="rId29"/>
  </p:notesMasterIdLst>
  <p:handoutMasterIdLst>
    <p:handoutMasterId r:id="rId30"/>
  </p:handoutMasterIdLst>
  <p:sldIdLst>
    <p:sldId id="733" r:id="rId6"/>
    <p:sldId id="843" r:id="rId7"/>
    <p:sldId id="849" r:id="rId8"/>
    <p:sldId id="844" r:id="rId9"/>
    <p:sldId id="845" r:id="rId10"/>
    <p:sldId id="846" r:id="rId11"/>
    <p:sldId id="847" r:id="rId12"/>
    <p:sldId id="848" r:id="rId13"/>
    <p:sldId id="859" r:id="rId14"/>
    <p:sldId id="850" r:id="rId15"/>
    <p:sldId id="869" r:id="rId16"/>
    <p:sldId id="866" r:id="rId17"/>
    <p:sldId id="868" r:id="rId18"/>
    <p:sldId id="867" r:id="rId19"/>
    <p:sldId id="860" r:id="rId20"/>
    <p:sldId id="853" r:id="rId21"/>
    <p:sldId id="854" r:id="rId22"/>
    <p:sldId id="855" r:id="rId23"/>
    <p:sldId id="856" r:id="rId24"/>
    <p:sldId id="857" r:id="rId25"/>
    <p:sldId id="858" r:id="rId26"/>
    <p:sldId id="870" r:id="rId27"/>
    <p:sldId id="871" r:id="rId28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1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0000FF"/>
    <a:srgbClr val="008000"/>
    <a:srgbClr val="FF9900"/>
    <a:srgbClr val="000000"/>
    <a:srgbClr val="9EA000"/>
    <a:srgbClr val="FF62BC"/>
    <a:srgbClr val="F8766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/>
    <p:restoredTop sz="89481" autoAdjust="0"/>
  </p:normalViewPr>
  <p:slideViewPr>
    <p:cSldViewPr snapToGrid="0">
      <p:cViewPr varScale="1">
        <p:scale>
          <a:sx n="61" d="100"/>
          <a:sy n="61" d="100"/>
        </p:scale>
        <p:origin x="78" y="288"/>
      </p:cViewPr>
      <p:guideLst>
        <p:guide orient="horz" pos="2478"/>
        <p:guide pos="12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9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0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1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2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6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10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9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62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0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1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68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53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55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04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59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4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3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46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67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76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7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62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78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3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9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71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48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3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35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36" name="Rectangle 74"/>
          <p:cNvSpPr>
            <a:spLocks noGrp="1" noChangeArrowheads="1"/>
          </p:cNvSpPr>
          <p:nvPr userDrawn="1">
            <p:ph type="sldNum" sz="quarter" idx="2"/>
          </p:nvPr>
        </p:nvSpPr>
        <p:spPr>
          <a:xfrm>
            <a:off x="11396651" y="6363061"/>
            <a:ext cx="652358" cy="40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3563A9-67CB-6D3F-FBE3-DCD3DA6B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4584C0-7D98-DE93-A1E4-B1E386302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DDFFD5-D5CF-3C9D-4849-6D942F3E9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4640170-1CAE-D54A-8244-6B2E6B0D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E019EEC-7E78-D315-F9B4-806D7D45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D64526-CEB0-AA28-25EE-69C17D5B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28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10E5E9-9C2E-1941-74A6-A24DC529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84260E-896D-FA66-C55B-7DACD84E1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2A7B42E-D867-C71B-F3E9-44E6C35D6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C4F1200-B04A-7218-1E0B-D55C1E08A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FBB18B1-768E-EC5D-27DD-92B7287AB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CC90D71-1B22-27CF-C2D3-A1DAD6BB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B858AAE-BFA3-6AD6-8872-186E2635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4C6239E-33C3-24AB-19C5-27F82E7F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678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F22227-0C10-F01A-3282-EC3B26D9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CB2A4FA-BE79-D76F-5727-816787FF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44BB5FA-AA97-9DB4-C8E1-25CF2781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C54545-35D5-A155-E9D8-DE2D5FF5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234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C0DBEEC-8115-EF56-6A3C-CDB84929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97E116C-ACD4-D113-0FCB-32D5CCDC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145C6-785B-EBFB-376A-0D6B50F5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421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37050-4497-772C-B820-2A744AE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84049C-E794-BA08-7E55-29765175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54BDA3A-978C-CBD6-1613-F9765082F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53A72C5-17E9-F87A-62DF-A1BFD1DD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9E4BB68-31F2-40C4-21E6-A9C0F1F2C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2EB7438-1D79-6576-5B21-87DF3015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764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69B9C1-DB64-928B-FE7F-3B6B18AC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E5E35A-2D6E-6C2B-EAB5-9784D40EA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233AF07-B10C-71D7-1FEA-9351EC36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30ACF8-716F-095E-9E07-D669E18B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04A335-FF31-9060-F7F4-126B0D2C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A7647D-D654-63AE-8FD0-EC3A6032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0691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237AF1-360E-4EBC-D771-C40F0B16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11725F-FC1B-594E-952A-D766756C7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193D26-FE07-F057-A02A-84D8C983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57165C-7EEC-37F5-557E-7A2328F6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D87487-8F88-980A-F5CD-B1124AB7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61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D7E1413-3A41-71F2-A5B8-578EBB6B0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AFF3360-F010-C4AF-853B-3F7E7D3F5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FA7751-ACEE-8013-4B51-F23BF38F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95DC8F-F8AE-D19A-CAA1-017290F2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922AB7-2495-63BA-D88B-4855DF68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9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40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2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3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5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9" name="Title 1"/>
          <p:cNvSpPr txBox="1"/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0D0BFC-2EEA-6DD4-A66D-715EC9033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FEDE5E1-1516-4F92-B235-28FC03D76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95A930-C55A-6DDA-1B8C-34FFCF4E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5CBA79-5FA0-D9DE-E327-41F9F71A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73F151-0156-85A5-838E-2A3239A2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91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B0417-39F8-A3E5-E0D9-59E56356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DE5562-6478-421E-58F2-CBB4FAFAD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0C853C-90F3-30EE-4E94-5A9DF705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84B599-EB98-6C9A-9200-63902862A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24B89D-56E1-9F8B-D4E2-50C58610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21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28B4B3-F29E-3333-F235-00C6A444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BBD26C-3A75-7B71-BE9B-F05FC85DF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5A004D-24B7-85F0-8C95-6FB72778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047E45-E767-B5B7-9D49-01012AB9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88C99F-C611-BC7F-A26A-311DDD52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12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396651" y="6363061"/>
            <a:ext cx="652358" cy="40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>
          <a:xfrm>
            <a:off x="3347049" y="6408717"/>
            <a:ext cx="5715064" cy="24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4 – 8 December 2023</a:t>
            </a:r>
            <a:r>
              <a:rPr lang="it-IT" sz="1000" b="0" dirty="0"/>
              <a:t>, 4th Joint GSICS/IVOS </a:t>
            </a:r>
            <a:r>
              <a:rPr lang="it-IT" sz="1000" b="0" dirty="0" err="1"/>
              <a:t>Lunar</a:t>
            </a:r>
            <a:r>
              <a:rPr lang="it-IT" sz="1000" b="0" dirty="0"/>
              <a:t> </a:t>
            </a:r>
            <a:r>
              <a:rPr lang="it-IT" sz="1000" b="0" dirty="0" err="1"/>
              <a:t>Calibration</a:t>
            </a:r>
            <a:r>
              <a:rPr lang="it-IT" sz="1000" b="0" dirty="0"/>
              <a:t> Workshop, Darmstadt, Germany</a:t>
            </a:r>
            <a:endParaRPr lang="en-US" sz="1000" b="0" dirty="0"/>
          </a:p>
        </p:txBody>
      </p:sp>
      <p:sp>
        <p:nvSpPr>
          <p:cNvPr id="1029" name="Line 11"/>
          <p:cNvSpPr>
            <a:spLocks noChangeShapeType="1"/>
          </p:cNvSpPr>
          <p:nvPr/>
        </p:nvSpPr>
        <p:spPr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31" name="Rectangle 8"/>
          <p:cNvSpPr>
            <a:spLocks noChangeArrowheads="1"/>
          </p:cNvSpPr>
          <p:nvPr userDrawn="1"/>
        </p:nvSpPr>
        <p:spPr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7F7DF96-AB3D-8D7E-5734-E1B37F3C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5D38A17-561D-8551-3C48-5D5EBA3A9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62A45E-5F7B-C231-5473-B909FF478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3997D-263F-1B43-B05C-79CA7E95B953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094305-F0F1-1B0A-5586-64AB6CF46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319AEF-21BC-0AEE-D1A3-178CD7D32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843F-945A-4D41-91E2-FEB33F859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04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wm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1159" y="1485479"/>
            <a:ext cx="8506638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" altLang="ja-JP" b="1" dirty="0"/>
              <a:t>Radiometric Performance of Himawari-8/-9 AHI VNIR Bands Using Lunar Calibration</a:t>
            </a:r>
            <a:endParaRPr lang="en-US" sz="4000" b="1" i="1" dirty="0">
              <a:solidFill>
                <a:srgbClr val="0C45E4"/>
              </a:solidFill>
            </a:endParaRPr>
          </a:p>
        </p:txBody>
      </p:sp>
      <p:sp>
        <p:nvSpPr>
          <p:cNvPr id="1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3" y="4260034"/>
            <a:ext cx="9387400" cy="5632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4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b="1" dirty="0">
                <a:ea typeface="宋体" pitchFamily="2" charset="-122"/>
              </a:rPr>
              <a:t>TAKAHASHI Masaya</a:t>
            </a:r>
            <a:endParaRPr lang="en-US" altLang="en-US" sz="1400" b="1" dirty="0">
              <a:latin typeface="Arial" panose="020B0604020202020204" pitchFamily="34" charset="0"/>
            </a:endParaRPr>
          </a:p>
        </p:txBody>
      </p:sp>
      <p:sp>
        <p:nvSpPr>
          <p:cNvPr id="1075" name="Rectangle 3"/>
          <p:cNvSpPr txBox="1">
            <a:spLocks noChangeArrowheads="1"/>
          </p:cNvSpPr>
          <p:nvPr/>
        </p:nvSpPr>
        <p:spPr>
          <a:xfrm>
            <a:off x="1513136" y="4823322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400" b="0" kern="0" dirty="0">
              <a:latin typeface="Arial"/>
              <a:ea typeface="宋体" pitchFamily="2" charset="-122"/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b="0" kern="0" dirty="0">
                <a:latin typeface="Arial"/>
                <a:ea typeface="宋体" pitchFamily="2" charset="-122"/>
                <a:cs typeface="Arial"/>
              </a:rPr>
              <a:t>Meteorological Satellite Center of Japan Meteorological </a:t>
            </a:r>
            <a:r>
              <a:rPr lang="en-US" altLang="zh-CN" sz="2400" kern="0" dirty="0">
                <a:latin typeface="Arial"/>
                <a:ea typeface="宋体" pitchFamily="2" charset="-122"/>
                <a:cs typeface="Arial"/>
              </a:rPr>
              <a:t>A</a:t>
            </a:r>
            <a:r>
              <a:rPr lang="en-US" altLang="zh-CN" sz="2400" b="0" kern="0" dirty="0">
                <a:latin typeface="Arial"/>
                <a:ea typeface="宋体" pitchFamily="2" charset="-122"/>
                <a:cs typeface="Arial"/>
              </a:rPr>
              <a:t>gency</a:t>
            </a:r>
            <a:endParaRPr sz="3600" b="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0" kern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7" y="266902"/>
            <a:ext cx="9544421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200" b="1" dirty="0"/>
              <a:t>AHI Lunar Irradiance Measurement</a:t>
            </a:r>
            <a:endParaRPr kumimoji="1" lang="ja-JP" altLang="en-US" sz="32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8"/>
            <a:ext cx="6966171" cy="5267503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 dirty="0"/>
              <a:t>Moon pixel selection</a:t>
            </a:r>
          </a:p>
          <a:p>
            <a:pPr lvl="1"/>
            <a:r>
              <a:rPr kumimoji="1" lang="en" altLang="ja-JP" sz="1800" dirty="0"/>
              <a:t>Based on digital count (DC) threshold</a:t>
            </a:r>
          </a:p>
          <a:p>
            <a:pPr lvl="1"/>
            <a:r>
              <a:rPr kumimoji="1" lang="en" altLang="ja-JP" sz="1800" dirty="0"/>
              <a:t>Calibrated DCs are used</a:t>
            </a:r>
          </a:p>
          <a:p>
            <a:r>
              <a:rPr kumimoji="1" lang="en" altLang="ja-JP" sz="2000" dirty="0"/>
              <a:t>Quadratic calibration equation for AHI VNIR bands</a:t>
            </a:r>
          </a:p>
          <a:p>
            <a:pPr lvl="1"/>
            <a:r>
              <a:rPr kumimoji="1" lang="en" altLang="ja-JP" sz="1800" dirty="0"/>
              <a:t>Quadratic term (no update): pre-launch determined value</a:t>
            </a:r>
          </a:p>
          <a:p>
            <a:pPr lvl="1"/>
            <a:r>
              <a:rPr kumimoji="1" lang="en" altLang="ja-JP" sz="1800" dirty="0"/>
              <a:t>Slope (no update)</a:t>
            </a:r>
          </a:p>
          <a:p>
            <a:pPr lvl="2"/>
            <a:r>
              <a:rPr kumimoji="1" lang="en" altLang="ja-JP" sz="1600" dirty="0"/>
              <a:t>H-8: </a:t>
            </a:r>
            <a:r>
              <a:rPr kumimoji="1" lang="en" altLang="ja-JP" sz="1600" dirty="0">
                <a:solidFill>
                  <a:srgbClr val="FF0000"/>
                </a:solidFill>
              </a:rPr>
              <a:t>average of SD </a:t>
            </a:r>
            <a:r>
              <a:rPr kumimoji="1" lang="en" altLang="ja-JP" sz="1600" dirty="0" err="1">
                <a:solidFill>
                  <a:srgbClr val="FF0000"/>
                </a:solidFill>
              </a:rPr>
              <a:t>obs</a:t>
            </a:r>
            <a:r>
              <a:rPr kumimoji="1" lang="en" altLang="ja-JP" sz="1600" dirty="0">
                <a:solidFill>
                  <a:srgbClr val="FF0000"/>
                </a:solidFill>
              </a:rPr>
              <a:t> before operation start</a:t>
            </a:r>
          </a:p>
          <a:p>
            <a:pPr lvl="2"/>
            <a:r>
              <a:rPr kumimoji="1" lang="en" altLang="ja-JP" sz="1600" dirty="0"/>
              <a:t>H-9: </a:t>
            </a:r>
            <a:r>
              <a:rPr kumimoji="1" lang="en" altLang="ja-JP" sz="1600" dirty="0">
                <a:solidFill>
                  <a:srgbClr val="FF0000"/>
                </a:solidFill>
              </a:rPr>
              <a:t>pre-launch determined value corrected by SD </a:t>
            </a:r>
            <a:r>
              <a:rPr kumimoji="1" lang="en" altLang="ja-JP" sz="1600" dirty="0" err="1">
                <a:solidFill>
                  <a:srgbClr val="FF0000"/>
                </a:solidFill>
              </a:rPr>
              <a:t>obs</a:t>
            </a:r>
            <a:endParaRPr kumimoji="1" lang="en" altLang="ja-JP" sz="1600" dirty="0">
              <a:solidFill>
                <a:srgbClr val="FF0000"/>
              </a:solidFill>
            </a:endParaRPr>
          </a:p>
          <a:p>
            <a:pPr lvl="1"/>
            <a:r>
              <a:rPr kumimoji="1" lang="en" altLang="ja-JP" sz="1800" dirty="0"/>
              <a:t>Offset (update every full-disk swath): from deep space </a:t>
            </a:r>
            <a:r>
              <a:rPr kumimoji="1" lang="en" altLang="ja-JP" sz="1800" dirty="0" err="1"/>
              <a:t>obs</a:t>
            </a:r>
            <a:endParaRPr kumimoji="1" lang="en" altLang="ja-JP" sz="1600" dirty="0"/>
          </a:p>
          <a:p>
            <a:r>
              <a:rPr kumimoji="1" lang="en" altLang="ja-JP" sz="2000" dirty="0"/>
              <a:t>Oversampling factor and sample solid angle</a:t>
            </a:r>
          </a:p>
          <a:p>
            <a:pPr lvl="1"/>
            <a:r>
              <a:rPr kumimoji="1" lang="en" altLang="ja-JP" sz="1800" dirty="0"/>
              <a:t>Constant, derived from angular sample distance and </a:t>
            </a:r>
            <a:r>
              <a:rPr kumimoji="1" lang="en" altLang="ja-JP" sz="1800" dirty="0" err="1"/>
              <a:t>iFoV</a:t>
            </a:r>
            <a:endParaRPr kumimoji="1" lang="en" altLang="ja-JP" sz="1800" dirty="0"/>
          </a:p>
          <a:p>
            <a:r>
              <a:rPr kumimoji="1" lang="en" altLang="ja-JP" sz="2000" dirty="0">
                <a:solidFill>
                  <a:srgbClr val="FF0000"/>
                </a:solidFill>
              </a:rPr>
              <a:t>Lunar irradiance ratio normalized by the first result</a:t>
            </a:r>
            <a:r>
              <a:rPr kumimoji="1" lang="en" altLang="ja-JP" sz="2000" dirty="0"/>
              <a:t> is used in this study </a:t>
            </a:r>
          </a:p>
          <a:p>
            <a:pPr lvl="1"/>
            <a:r>
              <a:rPr kumimoji="1" lang="en" altLang="ja-JP" sz="1800" dirty="0"/>
              <a:t>To cancel out the uncertainties of oversampling factor and sample solid angle</a:t>
            </a: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9B88FAB7-45B2-C3E9-AFF7-08C3BAD4AC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740809"/>
              </p:ext>
            </p:extLst>
          </p:nvPr>
        </p:nvGraphicFramePr>
        <p:xfrm>
          <a:off x="7717401" y="1782588"/>
          <a:ext cx="4235411" cy="667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81000" imgH="444240" progId="Equation.3">
                  <p:embed/>
                </p:oleObj>
              </mc:Choice>
              <mc:Fallback>
                <p:oleObj name="Equation" r:id="rId3" imgW="2781000" imgH="4442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7401" y="1782588"/>
                        <a:ext cx="4235411" cy="6674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92727917-CF6B-CEB3-ACFA-796728AF3BCC}"/>
              </a:ext>
            </a:extLst>
          </p:cNvPr>
          <p:cNvSpPr txBox="1"/>
          <p:nvPr/>
        </p:nvSpPr>
        <p:spPr>
          <a:xfrm>
            <a:off x="8064455" y="2653179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Ω:  sample solid angle</a:t>
            </a:r>
          </a:p>
        </p:txBody>
      </p:sp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A016004B-80AE-E075-33DF-663234E328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802164"/>
              </p:ext>
            </p:extLst>
          </p:nvPr>
        </p:nvGraphicFramePr>
        <p:xfrm>
          <a:off x="8181873" y="3573732"/>
          <a:ext cx="3306468" cy="848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77960" imgH="660240" progId="Equation.3">
                  <p:embed/>
                </p:oleObj>
              </mc:Choice>
              <mc:Fallback>
                <p:oleObj name="Equation" r:id="rId5" imgW="2577960" imgH="66024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873" y="3573732"/>
                        <a:ext cx="3306468" cy="8483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1">
            <a:extLst>
              <a:ext uri="{FF2B5EF4-FFF2-40B4-BE49-F238E27FC236}">
                <a16:creationId xmlns:a16="http://schemas.microsoft.com/office/drawing/2014/main" id="{416ABD2E-C368-3ACB-A89B-6D35325EFFE7}"/>
              </a:ext>
            </a:extLst>
          </p:cNvPr>
          <p:cNvSpPr txBox="1"/>
          <p:nvPr/>
        </p:nvSpPr>
        <p:spPr>
          <a:xfrm>
            <a:off x="8110861" y="2991733"/>
            <a:ext cx="3703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5225" indent="-1165225"/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Radiance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calibrated radiance at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image coordinate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5B66CAB-D4C2-1FAC-2C99-05C31CF80C3C}"/>
                  </a:ext>
                </a:extLst>
              </p:cNvPr>
              <p:cNvSpPr txBox="1"/>
              <p:nvPr/>
            </p:nvSpPr>
            <p:spPr>
              <a:xfrm>
                <a:off x="8272034" y="4574849"/>
                <a:ext cx="1577868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𝐼𝑟𝑟</m:t>
                      </m:r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𝐼𝑟𝑟𝑂𝑏𝑠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𝐼𝑟𝑟𝐺𝑖𝑟𝑜</m:t>
                          </m:r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5B66CAB-D4C2-1FAC-2C99-05C31CF80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034" y="4574849"/>
                <a:ext cx="1577868" cy="525978"/>
              </a:xfrm>
              <a:prstGeom prst="rect">
                <a:avLst/>
              </a:prstGeom>
              <a:blipFill>
                <a:blip r:embed="rId8"/>
                <a:stretch>
                  <a:fillRect l="-2400" t="-2381" r="-2400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02261E-A419-0F3F-FF42-768D87A210DB}"/>
                  </a:ext>
                </a:extLst>
              </p:cNvPr>
              <p:cNvSpPr txBox="1"/>
              <p:nvPr/>
            </p:nvSpPr>
            <p:spPr>
              <a:xfrm>
                <a:off x="8269280" y="5363675"/>
                <a:ext cx="2734145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𝑁𝑜𝑟𝑚𝑙𝑖𝑧𝑒𝑑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_∆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𝐼𝑟𝑟</m:t>
                      </m:r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𝐼𝑟𝑟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𝐼𝑟𝑟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02261E-A419-0F3F-FF42-768D87A21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280" y="5363675"/>
                <a:ext cx="2734145" cy="567463"/>
              </a:xfrm>
              <a:prstGeom prst="rect">
                <a:avLst/>
              </a:prstGeom>
              <a:blipFill>
                <a:blip r:embed="rId9"/>
                <a:stretch>
                  <a:fillRect l="-1389" t="-4348" b="-65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967C54F-B877-3ECD-4543-65FA3C770BA6}"/>
              </a:ext>
            </a:extLst>
          </p:cNvPr>
          <p:cNvSpPr/>
          <p:nvPr/>
        </p:nvSpPr>
        <p:spPr>
          <a:xfrm>
            <a:off x="8169997" y="5304300"/>
            <a:ext cx="3004684" cy="728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36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3AC90AA-102A-EEAB-3F59-F636E6C19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031" y="4415445"/>
            <a:ext cx="3376063" cy="17042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416AB3-2F2B-FE9C-FDE3-A6D900C6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938" y="4432903"/>
            <a:ext cx="3376063" cy="16776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BDA0A93-150A-1C7F-89BC-002800D6FA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0134" y="4442877"/>
            <a:ext cx="3376063" cy="16776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75BEB2B-1075-AD20-C07F-3DDAC3125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183" y="2774762"/>
            <a:ext cx="3372460" cy="17042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40EFEEB-6EB6-F37A-4D66-E171D137FC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225" y="2744792"/>
            <a:ext cx="3376063" cy="17042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B49D573-F73D-AF29-F428-ED24380D96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313" y="2753936"/>
            <a:ext cx="3385863" cy="1670231"/>
          </a:xfrm>
          <a:prstGeom prst="rect">
            <a:avLst/>
          </a:prstGeom>
        </p:spPr>
      </p:pic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21E1B3E-1E30-8052-D5D0-34F362F1BF5E}"/>
              </a:ext>
            </a:extLst>
          </p:cNvPr>
          <p:cNvSpPr txBox="1"/>
          <p:nvPr/>
        </p:nvSpPr>
        <p:spPr>
          <a:xfrm>
            <a:off x="552379" y="2786745"/>
            <a:ext cx="486278" cy="390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2000" dirty="0"/>
              <a:t>H-8</a:t>
            </a:r>
            <a:endParaRPr kumimoji="1" lang="ja-JP" altLang="en-US" sz="20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630D4D8-5EA2-EB47-C58D-FECB9AC01D3E}"/>
              </a:ext>
            </a:extLst>
          </p:cNvPr>
          <p:cNvSpPr txBox="1"/>
          <p:nvPr/>
        </p:nvSpPr>
        <p:spPr>
          <a:xfrm>
            <a:off x="1469200" y="4017512"/>
            <a:ext cx="831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B02 (0.51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B03 (0.64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67FE0B-A8DE-24B1-CA35-A12E87320CEC}"/>
              </a:ext>
            </a:extLst>
          </p:cNvPr>
          <p:cNvSpPr txBox="1"/>
          <p:nvPr/>
        </p:nvSpPr>
        <p:spPr>
          <a:xfrm>
            <a:off x="2587062" y="6067629"/>
            <a:ext cx="84850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[deg]                                                                          Phase Angle [deg]                                                                            Phase Angle [deg]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四角形 174">
            <a:extLst>
              <a:ext uri="{FF2B5EF4-FFF2-40B4-BE49-F238E27FC236}">
                <a16:creationId xmlns:a16="http://schemas.microsoft.com/office/drawing/2014/main" id="{C5728427-8A1A-0B7F-577A-D500C5FB0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8" y="266902"/>
            <a:ext cx="10273098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2800" b="1" dirty="0"/>
              <a:t>Phase Angle vs. Normalized </a:t>
            </a:r>
            <a:r>
              <a:rPr kumimoji="1" lang="en-US" altLang="ja-JP" sz="2800" b="1" i="1" dirty="0" err="1"/>
              <a:t>ΔIrr</a:t>
            </a:r>
            <a:r>
              <a:rPr kumimoji="1" lang="en-US" altLang="ja-JP" sz="2800" b="1" dirty="0"/>
              <a:t> (VIS)</a:t>
            </a:r>
            <a:endParaRPr kumimoji="1" lang="ja-JP" altLang="en-US" sz="2800" b="1" dirty="0"/>
          </a:p>
        </p:txBody>
      </p:sp>
      <p:sp>
        <p:nvSpPr>
          <p:cNvPr id="36" name="四角形 235">
            <a:extLst>
              <a:ext uri="{FF2B5EF4-FFF2-40B4-BE49-F238E27FC236}">
                <a16:creationId xmlns:a16="http://schemas.microsoft.com/office/drawing/2014/main" id="{5E859E74-928D-1C17-C9F1-579FD333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3" y="917433"/>
            <a:ext cx="7126974" cy="1550263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1800" dirty="0"/>
              <a:t>Phase angle dependence is seen in all VIS bands</a:t>
            </a:r>
          </a:p>
          <a:p>
            <a:pPr lvl="1"/>
            <a:r>
              <a:rPr kumimoji="1" lang="en" altLang="ja-JP" sz="1600" dirty="0"/>
              <a:t>Root cause is still under investigation (lunar image processing may need to be revisited)</a:t>
            </a:r>
          </a:p>
          <a:p>
            <a:r>
              <a:rPr kumimoji="1" lang="en" altLang="ja-JP" sz="1800" dirty="0"/>
              <a:t>Spread of </a:t>
            </a:r>
            <a:r>
              <a:rPr kumimoji="1" lang="en-US" altLang="ja-JP" sz="1800" i="1" dirty="0" err="1"/>
              <a:t>ΔIrr</a:t>
            </a:r>
            <a:r>
              <a:rPr kumimoji="1" lang="en-US" altLang="ja-JP" sz="1800" dirty="0"/>
              <a:t> at a certain phase angle</a:t>
            </a:r>
            <a:r>
              <a:rPr kumimoji="1" lang="en" altLang="ja-JP" sz="1800" dirty="0"/>
              <a:t> in H-8 show instrument response degradation</a:t>
            </a:r>
            <a:endParaRPr kumimoji="1" lang="en" altLang="ja-JP" sz="1600" dirty="0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91EE7745-C170-8916-B99D-E5F873E12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721" y="1210741"/>
            <a:ext cx="2909695" cy="1534051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023CD3E-3A4B-22F1-B6A0-8AA1A4E5232F}"/>
              </a:ext>
            </a:extLst>
          </p:cNvPr>
          <p:cNvSpPr txBox="1"/>
          <p:nvPr/>
        </p:nvSpPr>
        <p:spPr>
          <a:xfrm>
            <a:off x="8263558" y="973079"/>
            <a:ext cx="3385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GOES-16/ABI Ch02 (0.64 </a:t>
            </a:r>
            <a:r>
              <a:rPr kumimoji="1" lang="en-US" altLang="ja-JP" sz="1100" dirty="0" err="1"/>
              <a:t>μm</a:t>
            </a:r>
            <a:r>
              <a:rPr kumimoji="1" lang="en-US" altLang="ja-JP" sz="1100" dirty="0"/>
              <a:t>) (Basnet et al., 2023)</a:t>
            </a:r>
            <a:endParaRPr kumimoji="1" lang="ja-JP" altLang="en-US" sz="11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E75E1BF-4E0B-D53B-5025-A8B4366810A3}"/>
              </a:ext>
            </a:extLst>
          </p:cNvPr>
          <p:cNvSpPr txBox="1"/>
          <p:nvPr/>
        </p:nvSpPr>
        <p:spPr>
          <a:xfrm>
            <a:off x="552379" y="4556465"/>
            <a:ext cx="486278" cy="38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2000" dirty="0"/>
              <a:t>H-9</a:t>
            </a:r>
            <a:endParaRPr kumimoji="1" lang="ja-JP" altLang="en-US" sz="20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FB848B6-1F2A-8884-3A68-F5C67C07E5F5}"/>
              </a:ext>
            </a:extLst>
          </p:cNvPr>
          <p:cNvSpPr txBox="1"/>
          <p:nvPr/>
        </p:nvSpPr>
        <p:spPr>
          <a:xfrm rot="16200000">
            <a:off x="-234807" y="4235915"/>
            <a:ext cx="28520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Normalized</a:t>
            </a:r>
            <a:r>
              <a:rPr kumimoji="1" lang="en-US" altLang="ja-JP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45C787A-A0AB-20F5-A8EE-B8D851D655C1}"/>
              </a:ext>
            </a:extLst>
          </p:cNvPr>
          <p:cNvSpPr txBox="1"/>
          <p:nvPr/>
        </p:nvSpPr>
        <p:spPr>
          <a:xfrm>
            <a:off x="1469316" y="5674041"/>
            <a:ext cx="831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B02 (0.51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B03 (0.64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485085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562B94B-0A27-E861-CC1A-CE179EB38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181" y="3159613"/>
            <a:ext cx="2891815" cy="14509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F1DFE9-5F1D-2DB9-68DB-7D960CAABA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474" y="3174637"/>
            <a:ext cx="2891815" cy="14359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00BA6BC-A713-D2B6-9DA2-F35C81B41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960" y="3175583"/>
            <a:ext cx="2944590" cy="143593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28120A5-58B4-0F53-4B79-4DF991A035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143" y="4623908"/>
            <a:ext cx="2891814" cy="142027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F019915-F92A-58C1-6779-1C8F53E248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0104" y="4623908"/>
            <a:ext cx="2891814" cy="142027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4422E6C-80A6-754C-284E-85F5AAEB51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037" y="4605620"/>
            <a:ext cx="2915962" cy="1491288"/>
          </a:xfrm>
          <a:prstGeom prst="rect">
            <a:avLst/>
          </a:prstGeom>
        </p:spPr>
      </p:pic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2108E7-F017-A11C-8EFF-15499810DE9A}"/>
              </a:ext>
            </a:extLst>
          </p:cNvPr>
          <p:cNvSpPr txBox="1"/>
          <p:nvPr/>
        </p:nvSpPr>
        <p:spPr>
          <a:xfrm>
            <a:off x="1974024" y="4195575"/>
            <a:ext cx="7176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B04 (0.86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B05 (1.61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B06 (2.25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0876484-A39A-66D9-F482-9BD12A796FF0}"/>
              </a:ext>
            </a:extLst>
          </p:cNvPr>
          <p:cNvSpPr txBox="1"/>
          <p:nvPr/>
        </p:nvSpPr>
        <p:spPr>
          <a:xfrm>
            <a:off x="2854356" y="5998439"/>
            <a:ext cx="7003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[deg]                                                          Phase Angle [deg]                                                          Phase Angle [deg]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四角形 174">
            <a:extLst>
              <a:ext uri="{FF2B5EF4-FFF2-40B4-BE49-F238E27FC236}">
                <a16:creationId xmlns:a16="http://schemas.microsoft.com/office/drawing/2014/main" id="{F7D0BFD4-9EA4-DF1A-2356-C525A7D2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8" y="266902"/>
            <a:ext cx="10273098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2800" b="1" dirty="0"/>
              <a:t>Phase Angle vs. Normalized </a:t>
            </a:r>
            <a:r>
              <a:rPr kumimoji="1" lang="en-US" altLang="ja-JP" sz="2800" b="1" i="1" dirty="0" err="1"/>
              <a:t>ΔIrr</a:t>
            </a:r>
            <a:r>
              <a:rPr kumimoji="1" lang="en-US" altLang="ja-JP" sz="2800" b="1" dirty="0"/>
              <a:t> (NIR)</a:t>
            </a:r>
            <a:endParaRPr kumimoji="1" lang="ja-JP" altLang="en-US" sz="28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63F6A00-D9A0-7145-7C01-804F31AF59BD}"/>
              </a:ext>
            </a:extLst>
          </p:cNvPr>
          <p:cNvSpPr txBox="1"/>
          <p:nvPr/>
        </p:nvSpPr>
        <p:spPr>
          <a:xfrm>
            <a:off x="1046155" y="3243945"/>
            <a:ext cx="486278" cy="390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2000" dirty="0"/>
              <a:t>H-8</a:t>
            </a:r>
            <a:endParaRPr kumimoji="1" lang="ja-JP" altLang="en-US" sz="20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0DFF516-A6D6-F41C-4E4C-EC9CB7C166D3}"/>
              </a:ext>
            </a:extLst>
          </p:cNvPr>
          <p:cNvSpPr txBox="1"/>
          <p:nvPr/>
        </p:nvSpPr>
        <p:spPr>
          <a:xfrm rot="16200000">
            <a:off x="546651" y="4439105"/>
            <a:ext cx="23807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Normalized</a:t>
            </a:r>
            <a:r>
              <a:rPr kumimoji="1" lang="en-US" altLang="ja-JP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FBC4D6-22D6-F52E-2947-283C22FBFC6E}"/>
              </a:ext>
            </a:extLst>
          </p:cNvPr>
          <p:cNvSpPr txBox="1"/>
          <p:nvPr/>
        </p:nvSpPr>
        <p:spPr>
          <a:xfrm>
            <a:off x="1046155" y="4684481"/>
            <a:ext cx="486278" cy="38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2000" dirty="0"/>
              <a:t>H-9</a:t>
            </a:r>
            <a:endParaRPr kumimoji="1" lang="ja-JP" altLang="en-US" sz="200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D90C133-8074-78FD-7BEA-96BAF8DEB6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201" y="1785538"/>
            <a:ext cx="2500758" cy="132956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01870087-90F1-9672-C2CF-ABE7F9F520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825" y="1796741"/>
            <a:ext cx="2500757" cy="131851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DCB31A6-96EB-1BDA-8D56-EA2DAA0781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466" y="1790662"/>
            <a:ext cx="2523790" cy="1332000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C308613-556E-BE8B-9EBA-EC7E059FD4BC}"/>
              </a:ext>
            </a:extLst>
          </p:cNvPr>
          <p:cNvSpPr txBox="1"/>
          <p:nvPr/>
        </p:nvSpPr>
        <p:spPr>
          <a:xfrm>
            <a:off x="1974025" y="5659611"/>
            <a:ext cx="7176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B04 (0.86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B05 (1.61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B06 (2.25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B153454-C341-BF56-C606-403150C35E16}"/>
              </a:ext>
            </a:extLst>
          </p:cNvPr>
          <p:cNvSpPr txBox="1"/>
          <p:nvPr/>
        </p:nvSpPr>
        <p:spPr>
          <a:xfrm>
            <a:off x="3277211" y="1470687"/>
            <a:ext cx="5775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GOES-16/ABI Ch03 (0.87 </a:t>
            </a:r>
            <a:r>
              <a:rPr kumimoji="1" lang="en-US" altLang="ja-JP" sz="1100" dirty="0" err="1"/>
              <a:t>μm</a:t>
            </a:r>
            <a:r>
              <a:rPr kumimoji="1" lang="en-US" altLang="ja-JP" sz="1100" dirty="0"/>
              <a:t>), Ch05 (1.61 </a:t>
            </a:r>
            <a:r>
              <a:rPr kumimoji="1" lang="en-US" altLang="ja-JP" sz="1100" dirty="0" err="1"/>
              <a:t>μm</a:t>
            </a:r>
            <a:r>
              <a:rPr kumimoji="1" lang="en-US" altLang="ja-JP" sz="1100" dirty="0"/>
              <a:t>), and Ch06 (2.25 </a:t>
            </a:r>
            <a:r>
              <a:rPr kumimoji="1" lang="en-US" altLang="ja-JP" sz="1100" dirty="0" err="1"/>
              <a:t>μm</a:t>
            </a:r>
            <a:r>
              <a:rPr kumimoji="1" lang="en-US" altLang="ja-JP" sz="1100" dirty="0"/>
              <a:t>) (Basnet et al., 2023)</a:t>
            </a:r>
            <a:endParaRPr kumimoji="1" lang="ja-JP" altLang="en-US" sz="1100" dirty="0"/>
          </a:p>
        </p:txBody>
      </p:sp>
      <p:sp>
        <p:nvSpPr>
          <p:cNvPr id="36" name="四角形 235">
            <a:extLst>
              <a:ext uri="{FF2B5EF4-FFF2-40B4-BE49-F238E27FC236}">
                <a16:creationId xmlns:a16="http://schemas.microsoft.com/office/drawing/2014/main" id="{6A5EDE97-B06C-F78E-58CF-985719094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2" y="917433"/>
            <a:ext cx="9646561" cy="1550263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1800" dirty="0"/>
              <a:t>Phase angle dependence of AHI VNIR bands is good agreement with GOES-16/ABI</a:t>
            </a:r>
            <a:endParaRPr kumimoji="1" lang="en" altLang="ja-JP" sz="1600" dirty="0"/>
          </a:p>
          <a:p>
            <a:endParaRPr kumimoji="1" lang="en" altLang="ja-JP" sz="1600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C93BC2CA-4F0A-6E8C-3DF1-9695B7764C6A}"/>
              </a:ext>
            </a:extLst>
          </p:cNvPr>
          <p:cNvCxnSpPr/>
          <p:nvPr/>
        </p:nvCxnSpPr>
        <p:spPr>
          <a:xfrm>
            <a:off x="10378439" y="2019640"/>
            <a:ext cx="0" cy="5486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7D7672E-9A3C-2CD5-6814-90F26E38F978}"/>
              </a:ext>
            </a:extLst>
          </p:cNvPr>
          <p:cNvSpPr txBox="1"/>
          <p:nvPr/>
        </p:nvSpPr>
        <p:spPr>
          <a:xfrm>
            <a:off x="10313400" y="2218019"/>
            <a:ext cx="54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~15%</a:t>
            </a:r>
            <a:endParaRPr kumimoji="1" lang="ja-JP" altLang="en-US" sz="1050"/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8F9AEA2-46A0-054F-376A-1B4CF3C67783}"/>
              </a:ext>
            </a:extLst>
          </p:cNvPr>
          <p:cNvCxnSpPr>
            <a:cxnSpLocks/>
          </p:cNvCxnSpPr>
          <p:nvPr/>
        </p:nvCxnSpPr>
        <p:spPr>
          <a:xfrm>
            <a:off x="7380065" y="2290773"/>
            <a:ext cx="0" cy="396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29F451A-CEB5-34BB-45E0-729C36D84462}"/>
              </a:ext>
            </a:extLst>
          </p:cNvPr>
          <p:cNvSpPr txBox="1"/>
          <p:nvPr/>
        </p:nvSpPr>
        <p:spPr>
          <a:xfrm>
            <a:off x="7316057" y="2370467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~10%</a:t>
            </a:r>
            <a:endParaRPr kumimoji="1" lang="ja-JP" altLang="en-US" sz="1050"/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2884411-DFF5-3E93-D6AD-B3E340A0BB81}"/>
              </a:ext>
            </a:extLst>
          </p:cNvPr>
          <p:cNvCxnSpPr>
            <a:cxnSpLocks/>
          </p:cNvCxnSpPr>
          <p:nvPr/>
        </p:nvCxnSpPr>
        <p:spPr>
          <a:xfrm>
            <a:off x="9200716" y="3375673"/>
            <a:ext cx="0" cy="8277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1F21762-BE99-024F-79F8-7239DD0EE089}"/>
              </a:ext>
            </a:extLst>
          </p:cNvPr>
          <p:cNvSpPr txBox="1"/>
          <p:nvPr/>
        </p:nvSpPr>
        <p:spPr>
          <a:xfrm>
            <a:off x="8825364" y="3494156"/>
            <a:ext cx="455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15%</a:t>
            </a:r>
            <a:endParaRPr kumimoji="1" lang="ja-JP" altLang="en-US" sz="1050"/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C448D15-817C-95F4-BD93-9C40085ED5E6}"/>
              </a:ext>
            </a:extLst>
          </p:cNvPr>
          <p:cNvCxnSpPr>
            <a:cxnSpLocks/>
          </p:cNvCxnSpPr>
          <p:nvPr/>
        </p:nvCxnSpPr>
        <p:spPr>
          <a:xfrm>
            <a:off x="6269751" y="3574575"/>
            <a:ext cx="0" cy="5581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76B8C1C-5225-DC71-FF74-F6F8E7FE15AF}"/>
              </a:ext>
            </a:extLst>
          </p:cNvPr>
          <p:cNvSpPr txBox="1"/>
          <p:nvPr/>
        </p:nvSpPr>
        <p:spPr>
          <a:xfrm>
            <a:off x="6220050" y="3631178"/>
            <a:ext cx="455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10%</a:t>
            </a:r>
            <a:endParaRPr kumimoji="1" lang="ja-JP" altLang="en-US" sz="1050"/>
          </a:p>
        </p:txBody>
      </p:sp>
    </p:spTree>
    <p:extLst>
      <p:ext uri="{BB962C8B-B14F-4D97-AF65-F5344CB8AC3E}">
        <p14:creationId xmlns:p14="http://schemas.microsoft.com/office/powerpoint/2010/main" val="417273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4E6EA70-1E99-6DAD-4B0E-C9299D2B4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059" y="922082"/>
            <a:ext cx="4371644" cy="2209121"/>
          </a:xfrm>
          <a:prstGeom prst="rect">
            <a:avLst/>
          </a:prstGeom>
        </p:spPr>
      </p:pic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E8EF0E-6437-B04E-0F4D-7A0F61C946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746" y="3552352"/>
            <a:ext cx="5347957" cy="271944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1513243-E074-19A3-5832-99C755DDE0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5765" y="3516725"/>
            <a:ext cx="853140" cy="202620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11FFCC-F230-A6C2-FA35-05210113BC4A}"/>
              </a:ext>
            </a:extLst>
          </p:cNvPr>
          <p:cNvSpPr txBox="1"/>
          <p:nvPr/>
        </p:nvSpPr>
        <p:spPr>
          <a:xfrm>
            <a:off x="8139261" y="3037636"/>
            <a:ext cx="1314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[deg]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5C9D1B-3BD5-540A-0204-6B81AE72E358}"/>
              </a:ext>
            </a:extLst>
          </p:cNvPr>
          <p:cNvSpPr txBox="1"/>
          <p:nvPr/>
        </p:nvSpPr>
        <p:spPr>
          <a:xfrm rot="16200000">
            <a:off x="5652606" y="1788152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2B64B0-EAE0-5316-AD11-2C851C609998}"/>
              </a:ext>
            </a:extLst>
          </p:cNvPr>
          <p:cNvSpPr txBox="1"/>
          <p:nvPr/>
        </p:nvSpPr>
        <p:spPr>
          <a:xfrm rot="16200000">
            <a:off x="4580675" y="4589383"/>
            <a:ext cx="1478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(%)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B1216A-EF6A-AAE7-5DAD-531845363B09}"/>
              </a:ext>
            </a:extLst>
          </p:cNvPr>
          <p:cNvSpPr txBox="1"/>
          <p:nvPr/>
        </p:nvSpPr>
        <p:spPr>
          <a:xfrm>
            <a:off x="5672648" y="5602303"/>
            <a:ext cx="1931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First result is scaled to 0%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5FBA05-2051-2F12-3BA7-59270F8BBC3C}"/>
              </a:ext>
            </a:extLst>
          </p:cNvPr>
          <p:cNvSpPr txBox="1"/>
          <p:nvPr/>
        </p:nvSpPr>
        <p:spPr>
          <a:xfrm>
            <a:off x="6475795" y="652368"/>
            <a:ext cx="4547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Phase angle vs. normalized </a:t>
            </a:r>
            <a:r>
              <a:rPr kumimoji="1" lang="en-US" altLang="ja-JP" sz="1400" i="1" dirty="0" err="1"/>
              <a:t>ΔIrr</a:t>
            </a:r>
            <a:r>
              <a:rPr kumimoji="1" lang="en-US" altLang="ja-JP" sz="1400" dirty="0"/>
              <a:t> for H-8 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17" name="四角形 174">
            <a:extLst>
              <a:ext uri="{FF2B5EF4-FFF2-40B4-BE49-F238E27FC236}">
                <a16:creationId xmlns:a16="http://schemas.microsoft.com/office/drawing/2014/main" id="{06228C4A-6F28-A2B7-FDA0-6D1481D3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8" y="266902"/>
            <a:ext cx="5797628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200" b="1" dirty="0"/>
              <a:t>Calibration Trend Estimation</a:t>
            </a:r>
            <a:endParaRPr kumimoji="1" lang="ja-JP" altLang="en-US" sz="3200" b="1" dirty="0"/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C4F67A91-C89B-61B9-10D9-064134F05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931283"/>
              </p:ext>
            </p:extLst>
          </p:nvPr>
        </p:nvGraphicFramePr>
        <p:xfrm>
          <a:off x="1698171" y="3248227"/>
          <a:ext cx="3188399" cy="298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721">
                  <a:extLst>
                    <a:ext uri="{9D8B030D-6E8A-4147-A177-3AD203B41FA5}">
                      <a16:colId xmlns:a16="http://schemas.microsoft.com/office/drawing/2014/main" val="2173135290"/>
                    </a:ext>
                  </a:extLst>
                </a:gridCol>
                <a:gridCol w="1996678">
                  <a:extLst>
                    <a:ext uri="{9D8B030D-6E8A-4147-A177-3AD203B41FA5}">
                      <a16:colId xmlns:a16="http://schemas.microsoft.com/office/drawing/2014/main" val="364992989"/>
                    </a:ext>
                  </a:extLst>
                </a:gridCol>
              </a:tblGrid>
              <a:tr h="3283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Phase Angle Range [deg]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Trend Estimation</a:t>
                      </a:r>
                    </a:p>
                    <a:p>
                      <a:pPr algn="ctr"/>
                      <a:r>
                        <a:rPr kumimoji="1" lang="en-US" altLang="ja-JP" sz="1200" dirty="0"/>
                        <a:t> (95% Conf. </a:t>
                      </a:r>
                      <a:r>
                        <a:rPr kumimoji="1" lang="en-US" altLang="ja-JP" sz="1200" dirty="0" err="1"/>
                        <a:t>Intvl</a:t>
                      </a:r>
                      <a:r>
                        <a:rPr kumimoji="1" lang="en-US" altLang="ja-JP" sz="1200" dirty="0"/>
                        <a:t>) [%/</a:t>
                      </a:r>
                      <a:r>
                        <a:rPr kumimoji="1" lang="en-US" altLang="ja-JP" sz="1200" dirty="0" err="1"/>
                        <a:t>yr</a:t>
                      </a:r>
                      <a:r>
                        <a:rPr kumimoji="1" lang="en-US" altLang="ja-JP" sz="1200" dirty="0"/>
                        <a:t>]</a:t>
                      </a:r>
                      <a:endParaRPr kumimoji="1" lang="ja-JP" altLang="en-US" sz="120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010800898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[-92, 92]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-0.38 (±0.0027)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924898199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[70, 90]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-0.45 (±0.0049)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837446204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[50, 70]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-0.39 (±0.0038)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968451565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[30, 50]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-0.40 (±0.0039)</a:t>
                      </a:r>
                      <a:endParaRPr kumimoji="1" lang="ja-JP" altLang="en-US" sz="120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451764943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[10, 30]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-0.35 (±0.0039)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51926283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[-10, 10]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-0.38 (±0.0041)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35097326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[-30, -10]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-0.34 (±0.0031)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560264723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[-50, -30]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-0.38 (±0.0029)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4048449387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[-70, -50]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-0.39 (±0.0038)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519799148"/>
                  </a:ext>
                </a:extLst>
              </a:tr>
              <a:tr h="1911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[-90, -70]</a:t>
                      </a:r>
                      <a:endParaRPr kumimoji="1" lang="ja-JP" altLang="en-US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-0.42 (±0.0058)</a:t>
                      </a:r>
                      <a:endParaRPr kumimoji="1" lang="ja-JP" altLang="en-US" sz="120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388425222"/>
                  </a:ext>
                </a:extLst>
              </a:tr>
            </a:tbl>
          </a:graphicData>
        </a:graphic>
      </p:graphicFrame>
      <p:sp>
        <p:nvSpPr>
          <p:cNvPr id="22" name="四角形 235">
            <a:extLst>
              <a:ext uri="{FF2B5EF4-FFF2-40B4-BE49-F238E27FC236}">
                <a16:creationId xmlns:a16="http://schemas.microsoft.com/office/drawing/2014/main" id="{46B317CF-811B-47E4-1BD8-BA9722805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3" y="1010197"/>
            <a:ext cx="5666876" cy="15502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rPr kumimoji="1" lang="en" altLang="ja-JP" sz="1800" dirty="0"/>
              <a:t>AHI </a:t>
            </a:r>
            <a:r>
              <a:rPr kumimoji="1" lang="en" altLang="ja-JP" sz="1600" dirty="0"/>
              <a:t>VNIR</a:t>
            </a:r>
            <a:r>
              <a:rPr kumimoji="1" lang="en" altLang="ja-JP" sz="1800" dirty="0"/>
              <a:t> bands’ calibration trend is estimated using Normalized </a:t>
            </a:r>
            <a:r>
              <a:rPr kumimoji="1" lang="en-US" altLang="ja-JP" sz="1800" i="1" dirty="0" err="1"/>
              <a:t>ΔIrr</a:t>
            </a:r>
            <a:r>
              <a:rPr kumimoji="1" lang="en-US" altLang="ja-JP" sz="1800" dirty="0"/>
              <a:t> (H-8 B01 in this slide)</a:t>
            </a:r>
          </a:p>
          <a:p>
            <a:pPr lvl="1">
              <a:lnSpc>
                <a:spcPct val="110000"/>
              </a:lnSpc>
            </a:pPr>
            <a:r>
              <a:rPr kumimoji="1" lang="en-US" altLang="ja-JP" sz="1600" dirty="0"/>
              <a:t>Trends from limited phase angle data (20-deg range) show good agreement with that by all applicable data (-92 to 92 </a:t>
            </a:r>
            <a:r>
              <a:rPr kumimoji="1" lang="en-US" altLang="ja-JP" sz="1600" dirty="0" err="1"/>
              <a:t>deg</a:t>
            </a:r>
            <a:r>
              <a:rPr kumimoji="1" lang="en-US" altLang="ja-JP" sz="1600" dirty="0"/>
              <a:t>)</a:t>
            </a:r>
          </a:p>
          <a:p>
            <a:pPr lvl="1">
              <a:lnSpc>
                <a:spcPct val="110000"/>
              </a:lnSpc>
            </a:pPr>
            <a:r>
              <a:rPr kumimoji="1" lang="en-US" altLang="ja-JP" sz="1600" dirty="0"/>
              <a:t>In the following slides, all VNIR bands’ trend is derived from all applicable data</a:t>
            </a:r>
          </a:p>
          <a:p>
            <a:pPr lvl="1">
              <a:lnSpc>
                <a:spcPct val="110000"/>
              </a:lnSpc>
            </a:pPr>
            <a:endParaRPr kumimoji="1" lang="en-US" altLang="ja-JP" sz="1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65FBA05-2051-2F12-3BA7-59270F8BBC3C}"/>
              </a:ext>
            </a:extLst>
          </p:cNvPr>
          <p:cNvSpPr txBox="1"/>
          <p:nvPr/>
        </p:nvSpPr>
        <p:spPr>
          <a:xfrm>
            <a:off x="6043321" y="3314635"/>
            <a:ext cx="437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Time series of normalized </a:t>
            </a:r>
            <a:r>
              <a:rPr kumimoji="1" lang="en-US" altLang="ja-JP" sz="1400" i="1" dirty="0" err="1"/>
              <a:t>ΔIrr</a:t>
            </a:r>
            <a:r>
              <a:rPr kumimoji="1" lang="en-US" altLang="ja-JP" sz="1400" dirty="0"/>
              <a:t> for H-8 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0827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DF8534-2168-DEBE-0EA4-02C7F4B74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28" y="2341149"/>
            <a:ext cx="3800105" cy="19199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7038D7E-BE84-2511-84DC-9BB6633259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110" y="2318627"/>
            <a:ext cx="3800104" cy="19199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563E86D-3E5A-6D91-D176-58C4692F5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5064" y="2318627"/>
            <a:ext cx="3784202" cy="19800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0D781CB-620A-D9E6-B9F0-F083DF42E7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30" y="4310125"/>
            <a:ext cx="3800104" cy="191993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5CB574C-2966-F4C0-69A1-A752E3215F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778" y="4298705"/>
            <a:ext cx="3800104" cy="191993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21CD192-7A26-2D15-8B23-F74088811C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112" y="4321225"/>
            <a:ext cx="3792153" cy="198007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3C90BCB-862C-86CB-2A1D-20327641567C}"/>
              </a:ext>
            </a:extLst>
          </p:cNvPr>
          <p:cNvSpPr txBox="1"/>
          <p:nvPr/>
        </p:nvSpPr>
        <p:spPr>
          <a:xfrm>
            <a:off x="2404526" y="2359201"/>
            <a:ext cx="1727520" cy="6155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−0.38 ± 0.003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−0.43 ± 0.008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−0.35 ± 0.016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−0.42 ± 0.025 [%/</a:t>
            </a:r>
            <a:r>
              <a:rPr kumimoji="1" lang="en-US" altLang="ja-JP" sz="1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1C76819-5069-BDF1-ABFF-6400BD845EBC}"/>
              </a:ext>
            </a:extLst>
          </p:cNvPr>
          <p:cNvSpPr txBox="1"/>
          <p:nvPr/>
        </p:nvSpPr>
        <p:spPr>
          <a:xfrm>
            <a:off x="6257978" y="2348348"/>
            <a:ext cx="1727520" cy="6155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−0.45 ± 0.004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−0.32 ± 0.008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−0.44 ± 0.016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−0.49 ± 0.026 [%/</a:t>
            </a:r>
            <a:r>
              <a:rPr kumimoji="1" lang="en-US" altLang="ja-JP" sz="1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BF164E-4B6D-A4B2-E6C6-57AF334B414D}"/>
              </a:ext>
            </a:extLst>
          </p:cNvPr>
          <p:cNvSpPr txBox="1"/>
          <p:nvPr/>
        </p:nvSpPr>
        <p:spPr>
          <a:xfrm>
            <a:off x="10153511" y="2356627"/>
            <a:ext cx="1677827" cy="6155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−0.70 ± 0.003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−0.50 ± 0.007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−0.64 ± 0.014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−0.72 ± 0.027 [%/</a:t>
            </a:r>
            <a:r>
              <a:rPr kumimoji="1" lang="en-US" altLang="ja-JP" sz="1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28FF12-9F7F-0B48-E31A-AFE22143B1F3}"/>
              </a:ext>
            </a:extLst>
          </p:cNvPr>
          <p:cNvSpPr txBox="1"/>
          <p:nvPr/>
        </p:nvSpPr>
        <p:spPr>
          <a:xfrm>
            <a:off x="10166788" y="5361164"/>
            <a:ext cx="1658591" cy="6155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−0.12 ± 0.009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−0.03 ± 0.010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0.19 ± 0.017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−0.25 ± 0.039 [%/</a:t>
            </a:r>
            <a:r>
              <a:rPr kumimoji="1" lang="en-US" altLang="ja-JP" sz="1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4778B35-6965-B579-5093-FF18A2C28680}"/>
              </a:ext>
            </a:extLst>
          </p:cNvPr>
          <p:cNvSpPr txBox="1"/>
          <p:nvPr/>
        </p:nvSpPr>
        <p:spPr>
          <a:xfrm>
            <a:off x="6290580" y="5370915"/>
            <a:ext cx="1677827" cy="6155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−0.10 ± 0.006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−0.06 ± 0.011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−0.21 ± 0.022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−0.16 ± 0.030 [%/</a:t>
            </a:r>
            <a:r>
              <a:rPr kumimoji="1" lang="en-US" altLang="ja-JP" sz="1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E2BCA5B-5B31-01B5-57AB-F3DC80DEA16F}"/>
              </a:ext>
            </a:extLst>
          </p:cNvPr>
          <p:cNvSpPr txBox="1"/>
          <p:nvPr/>
        </p:nvSpPr>
        <p:spPr>
          <a:xfrm>
            <a:off x="2475780" y="4343285"/>
            <a:ext cx="1661797" cy="6155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−0.63 ± 0.002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−0.57 ± 0.008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−0.60 ±0.011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         : −0.70 ± 0.025 [%/</a:t>
            </a:r>
            <a:r>
              <a:rPr kumimoji="1" lang="en-US" altLang="ja-JP" sz="1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74A2B52-F7C0-9675-AD2C-8C1DF2C99942}"/>
              </a:ext>
            </a:extLst>
          </p:cNvPr>
          <p:cNvSpPr txBox="1"/>
          <p:nvPr/>
        </p:nvSpPr>
        <p:spPr>
          <a:xfrm>
            <a:off x="516524" y="3711634"/>
            <a:ext cx="9114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B02 (0.51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B03 (0.64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D08C41A-667E-2375-56D1-CE9B68B74623}"/>
              </a:ext>
            </a:extLst>
          </p:cNvPr>
          <p:cNvSpPr txBox="1"/>
          <p:nvPr/>
        </p:nvSpPr>
        <p:spPr>
          <a:xfrm>
            <a:off x="516524" y="5693633"/>
            <a:ext cx="9114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B04 (0.86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B05 (1.61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B06 (2.25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31" name="四角形 174">
            <a:extLst>
              <a:ext uri="{FF2B5EF4-FFF2-40B4-BE49-F238E27FC236}">
                <a16:creationId xmlns:a16="http://schemas.microsoft.com/office/drawing/2014/main" id="{2BD24190-7E6E-7A11-A379-84699F578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200" b="1" dirty="0"/>
              <a:t>H-8 Calibration Trends (~7.5 years)</a:t>
            </a:r>
            <a:endParaRPr kumimoji="1" lang="ja-JP" altLang="en-US" sz="3200" b="1" dirty="0"/>
          </a:p>
        </p:txBody>
      </p:sp>
      <p:sp>
        <p:nvSpPr>
          <p:cNvPr id="32" name="四角形 235">
            <a:extLst>
              <a:ext uri="{FF2B5EF4-FFF2-40B4-BE49-F238E27FC236}">
                <a16:creationId xmlns:a16="http://schemas.microsoft.com/office/drawing/2014/main" id="{1D1F3DCB-5BF9-5544-1015-D13506966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2" y="1029298"/>
            <a:ext cx="10328597" cy="1068547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1800" dirty="0"/>
              <a:t>Similar trends among </a:t>
            </a:r>
            <a:r>
              <a:rPr kumimoji="1" lang="en" altLang="ja-JP" sz="1800" dirty="0">
                <a:solidFill>
                  <a:srgbClr val="0000FF"/>
                </a:solidFill>
              </a:rPr>
              <a:t>lunar cal by GIRO</a:t>
            </a:r>
            <a:r>
              <a:rPr kumimoji="1" lang="en" altLang="ja-JP" sz="1800" dirty="0"/>
              <a:t> (plots in </a:t>
            </a:r>
            <a:r>
              <a:rPr kumimoji="1" lang="en" altLang="ja-JP" sz="1800" dirty="0">
                <a:solidFill>
                  <a:srgbClr val="00B0F0"/>
                </a:solidFill>
              </a:rPr>
              <a:t>lightblue</a:t>
            </a:r>
            <a:r>
              <a:rPr kumimoji="1" lang="en" altLang="ja-JP" sz="1800" dirty="0"/>
              <a:t>), </a:t>
            </a:r>
            <a:r>
              <a:rPr kumimoji="1" lang="en" altLang="ja-JP" sz="1800" dirty="0">
                <a:solidFill>
                  <a:srgbClr val="7030A0"/>
                </a:solidFill>
              </a:rPr>
              <a:t>solar cal using SD</a:t>
            </a:r>
            <a:r>
              <a:rPr kumimoji="1" lang="en" altLang="ja-JP" sz="1800" dirty="0"/>
              <a:t>, </a:t>
            </a:r>
            <a:r>
              <a:rPr kumimoji="1" lang="en" altLang="ja-JP" sz="1800" dirty="0">
                <a:solidFill>
                  <a:srgbClr val="FF6600"/>
                </a:solidFill>
              </a:rPr>
              <a:t>ray-matching vs. S-NPP/VIIRS</a:t>
            </a:r>
            <a:r>
              <a:rPr kumimoji="1" lang="en" altLang="ja-JP" sz="1800" dirty="0"/>
              <a:t>, and </a:t>
            </a:r>
            <a:r>
              <a:rPr kumimoji="1" lang="en" altLang="ja-JP" sz="1800" dirty="0">
                <a:solidFill>
                  <a:srgbClr val="008000"/>
                </a:solidFill>
              </a:rPr>
              <a:t>vicarious cal by RT simulation using Aqua/MODIS</a:t>
            </a:r>
          </a:p>
          <a:p>
            <a:pPr lvl="1"/>
            <a:r>
              <a:rPr kumimoji="1" lang="en" altLang="ja-JP" sz="1400" dirty="0"/>
              <a:t>0.4–0.7% per year degradation in 0.47 to 0.86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 bands, little change in 1.61 and 2.25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 bands</a:t>
            </a:r>
          </a:p>
          <a:p>
            <a:pPr lvl="1"/>
            <a:r>
              <a:rPr kumimoji="1" lang="en-US" altLang="ja-JP" sz="1400" dirty="0"/>
              <a:t>Lunar &amp; solar </a:t>
            </a:r>
            <a:r>
              <a:rPr kumimoji="1" lang="en-US" altLang="ja-JP" sz="1400" dirty="0" err="1"/>
              <a:t>cal</a:t>
            </a:r>
            <a:r>
              <a:rPr kumimoji="1" lang="en-US" altLang="ja-JP" sz="1400" dirty="0"/>
              <a:t>: small uncertainties in trend estimation (± XX in legend shows 95% confidence interval)</a:t>
            </a:r>
            <a:endParaRPr kumimoji="1" lang="en" altLang="ja-JP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2B64B0-EAE0-5316-AD11-2C851C609998}"/>
              </a:ext>
            </a:extLst>
          </p:cNvPr>
          <p:cNvSpPr txBox="1"/>
          <p:nvPr/>
        </p:nvSpPr>
        <p:spPr>
          <a:xfrm rot="16200000">
            <a:off x="-656997" y="3085576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2B64B0-EAE0-5316-AD11-2C851C609998}"/>
              </a:ext>
            </a:extLst>
          </p:cNvPr>
          <p:cNvSpPr txBox="1"/>
          <p:nvPr/>
        </p:nvSpPr>
        <p:spPr>
          <a:xfrm rot="16200000">
            <a:off x="-663622" y="5027018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EB1216A-EF6A-AAE7-5DAD-531845363B09}"/>
              </a:ext>
            </a:extLst>
          </p:cNvPr>
          <p:cNvSpPr txBox="1"/>
          <p:nvPr/>
        </p:nvSpPr>
        <p:spPr>
          <a:xfrm>
            <a:off x="516524" y="636306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first results are scaled to 0%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36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四角形 235">
            <a:extLst>
              <a:ext uri="{FF2B5EF4-FFF2-40B4-BE49-F238E27FC236}">
                <a16:creationId xmlns:a16="http://schemas.microsoft.com/office/drawing/2014/main" id="{1D1F3DCB-5BF9-5544-1015-D13506966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2" y="1029298"/>
            <a:ext cx="10162876" cy="1068547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1800" dirty="0">
                <a:solidFill>
                  <a:srgbClr val="0000FF"/>
                </a:solidFill>
              </a:rPr>
              <a:t>Lunar calibration </a:t>
            </a:r>
            <a:r>
              <a:rPr kumimoji="1" lang="en" altLang="ja-JP" sz="1800" dirty="0"/>
              <a:t>results are closer to </a:t>
            </a:r>
            <a:r>
              <a:rPr kumimoji="1" lang="en" altLang="ja-JP" sz="1800" dirty="0">
                <a:solidFill>
                  <a:srgbClr val="FF6600"/>
                </a:solidFill>
              </a:rPr>
              <a:t>ray-matching</a:t>
            </a:r>
            <a:r>
              <a:rPr kumimoji="1" lang="en" altLang="ja-JP" sz="1800" dirty="0"/>
              <a:t> results</a:t>
            </a:r>
          </a:p>
          <a:p>
            <a:r>
              <a:rPr kumimoji="1" lang="en" altLang="ja-JP" sz="1800" dirty="0"/>
              <a:t>To derive more reliable results, further samples and/or improvement of the calibration method needed in all methods</a:t>
            </a:r>
          </a:p>
          <a:p>
            <a:pPr lvl="1"/>
            <a:r>
              <a:rPr kumimoji="1" lang="en" altLang="ja-JP" sz="1600" dirty="0"/>
              <a:t>E.g., </a:t>
            </a:r>
            <a:r>
              <a:rPr kumimoji="1" lang="en" altLang="ja-JP" sz="1600" dirty="0">
                <a:solidFill>
                  <a:srgbClr val="7030A0"/>
                </a:solidFill>
              </a:rPr>
              <a:t>H-9 solar cal</a:t>
            </a:r>
            <a:r>
              <a:rPr kumimoji="1" lang="en" altLang="ja-JP" sz="1600" dirty="0"/>
              <a:t> results show larger variations compared with H-8 (root cause has yet to be found)</a:t>
            </a:r>
            <a:endParaRPr kumimoji="1" lang="en" altLang="ja-JP" sz="1200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775802A-7CF0-1F85-D6B5-E7EE8C67D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77" y="2314212"/>
            <a:ext cx="3799707" cy="194192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714C449-BBA1-C1DB-271C-090F0F1B5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351" y="2313880"/>
            <a:ext cx="3799706" cy="200653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BE78069-6215-9CE8-B497-60570A652A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512" y="2314211"/>
            <a:ext cx="3785616" cy="194192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4C27531A-B929-5BF6-F979-05E729BC5D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09" y="4297300"/>
            <a:ext cx="3785215" cy="200653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4549793-239A-98A9-F55B-C9FDA1FA94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847" y="4297441"/>
            <a:ext cx="3799706" cy="200653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66FFE279-B04A-D27D-DD24-8BB50014D9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512" y="4292920"/>
            <a:ext cx="3782698" cy="2005200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382BD77-435E-2145-F2DC-8FF2242CED16}"/>
              </a:ext>
            </a:extLst>
          </p:cNvPr>
          <p:cNvSpPr txBox="1"/>
          <p:nvPr/>
        </p:nvSpPr>
        <p:spPr>
          <a:xfrm>
            <a:off x="2497280" y="2357824"/>
            <a:ext cx="16121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−0.83 ± 0.06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−1.67 ± 0.80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−1.14 ± 0.22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F020BDF-12A4-2E10-8FAF-34F12EEA4AB9}"/>
              </a:ext>
            </a:extLst>
          </p:cNvPr>
          <p:cNvSpPr txBox="1"/>
          <p:nvPr/>
        </p:nvSpPr>
        <p:spPr>
          <a:xfrm>
            <a:off x="6339730" y="2355602"/>
            <a:ext cx="16121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−0.68 ± 0.08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−1.14 ± 0.72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−0.71 ± 0.18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2268D59-03E3-FCBC-C6E1-C9056F4AB4BD}"/>
              </a:ext>
            </a:extLst>
          </p:cNvPr>
          <p:cNvSpPr txBox="1"/>
          <p:nvPr/>
        </p:nvSpPr>
        <p:spPr>
          <a:xfrm>
            <a:off x="10159511" y="2358877"/>
            <a:ext cx="1653782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−0.86 ± 0.08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−1.29 ± 0.60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−1.07 ± 0.17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1D456E9-377F-71C2-0F48-CA2F38A1807C}"/>
              </a:ext>
            </a:extLst>
          </p:cNvPr>
          <p:cNvSpPr txBox="1"/>
          <p:nvPr/>
        </p:nvSpPr>
        <p:spPr>
          <a:xfrm>
            <a:off x="10151286" y="4351760"/>
            <a:ext cx="1653782" cy="46166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−0.91 ± 0.18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−0.41 ± 0.37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0.75 ± 0.17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80F6B20-38C6-81EE-FCA7-9FFFE551A0C7}"/>
              </a:ext>
            </a:extLst>
          </p:cNvPr>
          <p:cNvSpPr txBox="1"/>
          <p:nvPr/>
        </p:nvSpPr>
        <p:spPr>
          <a:xfrm>
            <a:off x="6309830" y="4337761"/>
            <a:ext cx="1653782" cy="46166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−0.54 ± 0.12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−0.35 ± 0.33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0.55 ± 0.17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77478DB-EA7A-927E-EEF2-696710BB8AC9}"/>
              </a:ext>
            </a:extLst>
          </p:cNvPr>
          <p:cNvSpPr txBox="1"/>
          <p:nvPr/>
        </p:nvSpPr>
        <p:spPr>
          <a:xfrm>
            <a:off x="2452030" y="4343285"/>
            <a:ext cx="16537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0" bIns="0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      : −1.36 ± 0.03 [%/</a:t>
            </a:r>
            <a:r>
              <a:rPr kumimoji="1" lang="en-US" altLang="ja-JP" sz="1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       : −1.46 ± 0.50 [%/</a:t>
            </a:r>
            <a:r>
              <a:rPr kumimoji="1" lang="en-US" altLang="ja-JP" sz="1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Raymatch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−1.05 ± 0.13 [%/</a:t>
            </a:r>
            <a:r>
              <a:rPr kumimoji="1" lang="en-US" altLang="ja-JP" sz="1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kumimoji="1" lang="en-US" altLang="ja-JP" sz="1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ja-JP" altLang="en-US" sz="10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4F8A61-7165-D14E-0A64-F6D86DDB613B}"/>
              </a:ext>
            </a:extLst>
          </p:cNvPr>
          <p:cNvSpPr txBox="1"/>
          <p:nvPr/>
        </p:nvSpPr>
        <p:spPr>
          <a:xfrm>
            <a:off x="516524" y="3711634"/>
            <a:ext cx="9114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B02 (0.51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B03 (0.64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EAFB71F-C4CA-8387-A21F-EF79B0DD6FA6}"/>
              </a:ext>
            </a:extLst>
          </p:cNvPr>
          <p:cNvSpPr txBox="1"/>
          <p:nvPr/>
        </p:nvSpPr>
        <p:spPr>
          <a:xfrm>
            <a:off x="516524" y="5693633"/>
            <a:ext cx="9114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B04 (0.86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B05 (1.61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                                                       B06 (2.25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50" name="四角形 174">
            <a:extLst>
              <a:ext uri="{FF2B5EF4-FFF2-40B4-BE49-F238E27FC236}">
                <a16:creationId xmlns:a16="http://schemas.microsoft.com/office/drawing/2014/main" id="{8C8F6BBB-CC1B-95B7-C810-A111396B2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8" y="266902"/>
            <a:ext cx="89066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200" b="1" dirty="0"/>
              <a:t>H-9 Calibration Trends (13 months)</a:t>
            </a:r>
            <a:endParaRPr kumimoji="1" lang="ja-JP" altLang="en-US" sz="32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2B64B0-EAE0-5316-AD11-2C851C609998}"/>
              </a:ext>
            </a:extLst>
          </p:cNvPr>
          <p:cNvSpPr txBox="1"/>
          <p:nvPr/>
        </p:nvSpPr>
        <p:spPr>
          <a:xfrm rot="16200000">
            <a:off x="-656998" y="3085576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2B64B0-EAE0-5316-AD11-2C851C609998}"/>
              </a:ext>
            </a:extLst>
          </p:cNvPr>
          <p:cNvSpPr txBox="1"/>
          <p:nvPr/>
        </p:nvSpPr>
        <p:spPr>
          <a:xfrm rot="16200000">
            <a:off x="-663622" y="5027018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B1216A-EF6A-AAE7-5DAD-531845363B09}"/>
              </a:ext>
            </a:extLst>
          </p:cNvPr>
          <p:cNvSpPr txBox="1"/>
          <p:nvPr/>
        </p:nvSpPr>
        <p:spPr>
          <a:xfrm>
            <a:off x="516524" y="636306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first results are scaled to 0%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1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200" b="1" dirty="0"/>
              <a:t>Summary and Future Plans</a:t>
            </a:r>
            <a:endParaRPr kumimoji="1" lang="ja-JP" altLang="en-US" sz="32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8"/>
            <a:ext cx="11445147" cy="28168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en" altLang="ja-JP" sz="2000" dirty="0"/>
              <a:t>Radiometric performance of AHI VNIR bands were validated using GIRO</a:t>
            </a:r>
          </a:p>
          <a:p>
            <a:pPr lvl="1">
              <a:lnSpc>
                <a:spcPct val="130000"/>
              </a:lnSpc>
            </a:pPr>
            <a:r>
              <a:rPr kumimoji="1" lang="en" altLang="ja-JP" sz="1800" dirty="0"/>
              <a:t>Target bands: 6 VNIR bands (0.47, 0.51, 0.64, 0.86, 1.6, 2.3 </a:t>
            </a:r>
            <a:r>
              <a:rPr kumimoji="1" lang="el-GR" altLang="ja-JP" sz="1800" dirty="0"/>
              <a:t>μ</a:t>
            </a:r>
            <a:r>
              <a:rPr kumimoji="1" lang="en" altLang="ja-JP" sz="1800" dirty="0"/>
              <a:t>m)</a:t>
            </a:r>
          </a:p>
          <a:p>
            <a:pPr lvl="1">
              <a:lnSpc>
                <a:spcPct val="130000"/>
              </a:lnSpc>
            </a:pPr>
            <a:r>
              <a:rPr kumimoji="1" lang="en" altLang="ja-JP" sz="1800" dirty="0"/>
              <a:t>Validated period: ~7.5 years (Mar. 2015 to Dec. 2022) for Himawari-8 and 13 months (Oct. 2022 to Oct. 2023) for Himawari-9</a:t>
            </a:r>
          </a:p>
          <a:p>
            <a:pPr>
              <a:lnSpc>
                <a:spcPct val="130000"/>
              </a:lnSpc>
            </a:pPr>
            <a:r>
              <a:rPr kumimoji="1" lang="en" altLang="ja-JP" sz="2000" dirty="0"/>
              <a:t>Calibration trends estimated by GIRO are good agreement with other calibration methods (on-board solar cal, ray-matching, and vicarious cal) for Himawari-8</a:t>
            </a:r>
          </a:p>
          <a:p>
            <a:pPr lvl="1">
              <a:lnSpc>
                <a:spcPct val="130000"/>
              </a:lnSpc>
            </a:pPr>
            <a:r>
              <a:rPr kumimoji="1" lang="en-US" altLang="ja-JP" sz="1800" dirty="0"/>
              <a:t>Further samples and/or improvement of the calibration method needed in particular for Himawari-9</a:t>
            </a:r>
          </a:p>
          <a:p>
            <a:pPr lvl="1">
              <a:lnSpc>
                <a:spcPct val="130000"/>
              </a:lnSpc>
            </a:pPr>
            <a:r>
              <a:rPr kumimoji="1" lang="en" altLang="ja-JP" sz="1800" dirty="0"/>
              <a:t>AHI lunar image processing will be revisited</a:t>
            </a:r>
          </a:p>
          <a:p>
            <a:pPr lvl="1">
              <a:lnSpc>
                <a:spcPct val="130000"/>
              </a:lnSpc>
            </a:pPr>
            <a:r>
              <a:rPr kumimoji="1" lang="en" altLang="ja-JP" sz="1800" dirty="0"/>
              <a:t>New lunar irradiance model solving phase angle dependence is waited</a:t>
            </a:r>
          </a:p>
          <a:p>
            <a:pPr>
              <a:lnSpc>
                <a:spcPct val="130000"/>
              </a:lnSpc>
            </a:pPr>
            <a:r>
              <a:rPr kumimoji="1" lang="en" altLang="ja-JP" sz="2000" dirty="0"/>
              <a:t>Preparation for JMA’s future GEO mission: Himawari-10 (</a:t>
            </a:r>
            <a:r>
              <a:rPr kumimoji="1" lang="en" altLang="ja-JP" sz="2000" u="sng" dirty="0"/>
              <a:t>introduction in next slides</a:t>
            </a:r>
            <a:r>
              <a:rPr kumimoji="1" lang="en" altLang="ja-JP" sz="2000" dirty="0"/>
              <a:t>)</a:t>
            </a:r>
          </a:p>
          <a:p>
            <a:pPr lvl="1">
              <a:lnSpc>
                <a:spcPct val="130000"/>
              </a:lnSpc>
            </a:pPr>
            <a:r>
              <a:rPr kumimoji="1" lang="en" altLang="ja-JP" sz="1800" dirty="0"/>
              <a:t>Update/improvement of AHI lunar calibration approach would be applicable to Himawari-10 VIS/IR</a:t>
            </a:r>
          </a:p>
          <a:p>
            <a:pPr lvl="1">
              <a:lnSpc>
                <a:spcPct val="130000"/>
              </a:lnSpc>
            </a:pPr>
            <a:r>
              <a:rPr kumimoji="1" lang="en" altLang="ja-JP" sz="1800" dirty="0"/>
              <a:t>Application of the Moon data for other purposes (e.g, MTF, straylight) would also be investigated.</a:t>
            </a:r>
          </a:p>
        </p:txBody>
      </p:sp>
    </p:spTree>
    <p:extLst>
      <p:ext uri="{BB962C8B-B14F-4D97-AF65-F5344CB8AC3E}">
        <p14:creationId xmlns:p14="http://schemas.microsoft.com/office/powerpoint/2010/main" val="3730719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4B25-93AB-1D11-95FE-0DB569E9F5B5}"/>
              </a:ext>
            </a:extLst>
          </p:cNvPr>
          <p:cNvSpPr txBox="1">
            <a:spLocks/>
          </p:cNvSpPr>
          <p:nvPr/>
        </p:nvSpPr>
        <p:spPr bwMode="auto">
          <a:xfrm>
            <a:off x="7896638" y="583737"/>
            <a:ext cx="337812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en-US" altLang="ja-JP" dirty="0">
                <a:cs typeface="Arial" panose="020B0604020202020204" pitchFamily="34" charset="0"/>
              </a:rPr>
              <a:t>Himawari-10 Perspective Image</a:t>
            </a:r>
            <a:endParaRPr kumimoji="1" lang="ja-JP" altLang="en-US" sz="200">
              <a:cs typeface="Arial" panose="020B0604020202020204" pitchFamily="34" charset="0"/>
            </a:endParaRPr>
          </a:p>
        </p:txBody>
      </p:sp>
      <p:pic>
        <p:nvPicPr>
          <p:cNvPr id="3" name="図 4" descr="衛星から見た地球&#10;&#10;中程度の精度で自動的に生成された説明">
            <a:extLst>
              <a:ext uri="{FF2B5EF4-FFF2-40B4-BE49-F238E27FC236}">
                <a16:creationId xmlns:a16="http://schemas.microsoft.com/office/drawing/2014/main" id="{704913FB-077D-ADE1-EE47-76DB8C15C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932" y="1027294"/>
            <a:ext cx="9620067" cy="524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20DB7ACD-5647-C567-E73C-955CA7D54A3E}"/>
              </a:ext>
            </a:extLst>
          </p:cNvPr>
          <p:cNvSpPr txBox="1">
            <a:spLocks/>
          </p:cNvSpPr>
          <p:nvPr/>
        </p:nvSpPr>
        <p:spPr bwMode="auto">
          <a:xfrm>
            <a:off x="1337743" y="5934048"/>
            <a:ext cx="220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en-US" altLang="ja-JP">
                <a:solidFill>
                  <a:schemeClr val="bg1"/>
                </a:solidFill>
                <a:cs typeface="Arial" panose="020B0604020202020204" pitchFamily="34" charset="0"/>
              </a:rPr>
              <a:t>© Mitsubishi Electric</a:t>
            </a:r>
            <a:endParaRPr kumimoji="1" lang="ja-JP" altLang="en-US" sz="2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四角形 174">
            <a:extLst>
              <a:ext uri="{FF2B5EF4-FFF2-40B4-BE49-F238E27FC236}">
                <a16:creationId xmlns:a16="http://schemas.microsoft.com/office/drawing/2014/main" id="{F34CBC8A-083E-153D-05E7-2E03AFBF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b="1" dirty="0"/>
              <a:t>Future Mission: Himawari-10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951985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b="1" dirty="0"/>
              <a:t>Himawari-10 Overview</a:t>
            </a:r>
            <a:endParaRPr kumimoji="1" lang="ja-JP" altLang="en-US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3" y="1301622"/>
            <a:ext cx="5816395" cy="2816875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 dirty="0"/>
              <a:t>JMA contracted manufacturing of Himawari-10 in March 2023, with initiation of operation scheduled for FY 2029.</a:t>
            </a:r>
          </a:p>
          <a:p>
            <a:r>
              <a:rPr kumimoji="1" lang="en" altLang="ja-JP" sz="2000" dirty="0"/>
              <a:t>Design lifetime</a:t>
            </a:r>
          </a:p>
          <a:p>
            <a:pPr lvl="1"/>
            <a:r>
              <a:rPr kumimoji="1" lang="en" altLang="ja-JP" sz="1800" dirty="0"/>
              <a:t>10-y observation + 5-y on-orbit storage</a:t>
            </a:r>
          </a:p>
          <a:p>
            <a:r>
              <a:rPr kumimoji="1" lang="en" altLang="ja-JP" sz="2000" dirty="0"/>
              <a:t>Geostationary position</a:t>
            </a:r>
          </a:p>
          <a:p>
            <a:pPr lvl="1"/>
            <a:r>
              <a:rPr kumimoji="1" lang="en" altLang="ja-JP" sz="1800" dirty="0"/>
              <a:t>At around 140.7 deg. E</a:t>
            </a:r>
          </a:p>
          <a:p>
            <a:r>
              <a:rPr kumimoji="1" lang="en" altLang="ja-JP" sz="2000" dirty="0"/>
              <a:t>Missions</a:t>
            </a:r>
          </a:p>
          <a:p>
            <a:pPr lvl="1"/>
            <a:r>
              <a:rPr kumimoji="1" lang="en" altLang="ja-JP" sz="1800" dirty="0"/>
              <a:t>Geostationary </a:t>
            </a:r>
            <a:r>
              <a:rPr kumimoji="1" lang="en" altLang="ja-JP" sz="1800" dirty="0" err="1"/>
              <a:t>HiMawari</a:t>
            </a:r>
            <a:r>
              <a:rPr kumimoji="1" lang="en" altLang="ja-JP" sz="1800" dirty="0"/>
              <a:t> Imager (GHMI)</a:t>
            </a:r>
          </a:p>
          <a:p>
            <a:pPr lvl="1"/>
            <a:r>
              <a:rPr kumimoji="1" lang="en" altLang="ja-JP" sz="1800" dirty="0"/>
              <a:t>Geostationary </a:t>
            </a:r>
            <a:r>
              <a:rPr kumimoji="1" lang="en" altLang="ja-JP" sz="1800" dirty="0" err="1"/>
              <a:t>HiMawari</a:t>
            </a:r>
            <a:r>
              <a:rPr kumimoji="1" lang="en" altLang="ja-JP" sz="1800" dirty="0"/>
              <a:t> Sounder (GHMS)</a:t>
            </a:r>
          </a:p>
          <a:p>
            <a:pPr lvl="1"/>
            <a:r>
              <a:rPr kumimoji="1" lang="en" altLang="ja-JP" sz="1800" dirty="0"/>
              <a:t>Data Collection System</a:t>
            </a:r>
          </a:p>
          <a:p>
            <a:pPr lvl="1"/>
            <a:r>
              <a:rPr kumimoji="1" lang="en" altLang="ja-JP" sz="1800" dirty="0"/>
              <a:t>Space Environment Suite</a:t>
            </a:r>
          </a:p>
          <a:p>
            <a:pPr lvl="2"/>
            <a:r>
              <a:rPr kumimoji="1" lang="en" altLang="ja-JP" sz="1600" dirty="0"/>
              <a:t>Proton &amp; electron flux observation, as a government furnished equipment by NICT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E8ABC84E-C715-22EC-365C-585BCE573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46163"/>
              </p:ext>
            </p:extLst>
          </p:nvPr>
        </p:nvGraphicFramePr>
        <p:xfrm>
          <a:off x="6774290" y="3406077"/>
          <a:ext cx="4892921" cy="2606040"/>
        </p:xfrm>
        <a:graphic>
          <a:graphicData uri="http://schemas.openxmlformats.org/drawingml/2006/table">
            <a:tbl>
              <a:tblPr/>
              <a:tblGrid>
                <a:gridCol w="1635357">
                  <a:extLst>
                    <a:ext uri="{9D8B030D-6E8A-4147-A177-3AD203B41FA5}">
                      <a16:colId xmlns:a16="http://schemas.microsoft.com/office/drawing/2014/main" val="654182743"/>
                    </a:ext>
                  </a:extLst>
                </a:gridCol>
                <a:gridCol w="3257564">
                  <a:extLst>
                    <a:ext uri="{9D8B030D-6E8A-4147-A177-3AD203B41FA5}">
                      <a16:colId xmlns:a16="http://schemas.microsoft.com/office/drawing/2014/main" val="2590147503"/>
                    </a:ext>
                  </a:extLst>
                </a:gridCol>
              </a:tblGrid>
              <a:tr h="2508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Satellite Design</a:t>
                      </a:r>
                      <a:endParaRPr kumimoji="0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575550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Spacecraft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MELCO standard DS2000 bus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07620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Mass (approx.)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2.4 t (dry),  6.1 t (with propellant)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7057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Size (approx.)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 m x 3 m x 6 m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(folded),  </a:t>
                      </a:r>
                      <a:r>
                        <a:rPr kumimoji="0" lang="ja-JP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ja-JP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(deployed)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559401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Design life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≥ 15 years (mission period ≥ 10 years)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80323"/>
                  </a:ext>
                </a:extLst>
              </a:tr>
              <a:tr h="617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Communications</a:t>
                      </a:r>
                      <a:endParaRPr kumimoji="0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Ka-band: Mission data downlink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Ku-band: TT/C uplink &amp; downlink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UHF-band: DCP uplink</a:t>
                      </a:r>
                      <a:endParaRPr kumimoji="0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26759"/>
                  </a:ext>
                </a:extLst>
              </a:tr>
            </a:tbl>
          </a:graphicData>
        </a:graphic>
      </p:graphicFrame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8F7B9D52-6C54-07F1-AC4C-83E9C28FB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675" y="1194651"/>
            <a:ext cx="1722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b="1" dirty="0">
                <a:ea typeface="游ゴシック" panose="020B0400000000000000" pitchFamily="50" charset="-128"/>
              </a:rPr>
              <a:t>Satellite Outline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C7E1ED-752B-F730-782A-0B8B4048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550" y="1751864"/>
            <a:ext cx="19700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29">
            <a:extLst>
              <a:ext uri="{FF2B5EF4-FFF2-40B4-BE49-F238E27FC236}">
                <a16:creationId xmlns:a16="http://schemas.microsoft.com/office/drawing/2014/main" id="{9CA1831B-64B8-0D0E-3712-F11CF411E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7050" y="1515326"/>
            <a:ext cx="19748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Line 5964">
            <a:extLst>
              <a:ext uri="{FF2B5EF4-FFF2-40B4-BE49-F238E27FC236}">
                <a16:creationId xmlns:a16="http://schemas.microsoft.com/office/drawing/2014/main" id="{E1FADAB8-9CE9-5373-12C1-22EB8A4D6AF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15997" y="1703402"/>
            <a:ext cx="293165" cy="1466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正方形/長方形 11">
            <a:extLst>
              <a:ext uri="{FF2B5EF4-FFF2-40B4-BE49-F238E27FC236}">
                <a16:creationId xmlns:a16="http://schemas.microsoft.com/office/drawing/2014/main" id="{74E28B2D-3006-C14C-A33A-9813694D8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700" y="1734401"/>
            <a:ext cx="58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sz="1200">
                <a:ea typeface="游ゴシック" panose="020B0400000000000000" pitchFamily="50" charset="-128"/>
              </a:rPr>
              <a:t>GHMI</a:t>
            </a:r>
            <a:endParaRPr lang="ja-JP" altLang="en-US" sz="1200"/>
          </a:p>
        </p:txBody>
      </p:sp>
      <p:cxnSp>
        <p:nvCxnSpPr>
          <p:cNvPr id="8" name="Line 5964">
            <a:extLst>
              <a:ext uri="{FF2B5EF4-FFF2-40B4-BE49-F238E27FC236}">
                <a16:creationId xmlns:a16="http://schemas.microsoft.com/office/drawing/2014/main" id="{0BE4329B-3D9F-F275-6FF7-E26E346D4AD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33678" y="1861538"/>
            <a:ext cx="475484" cy="227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正方形/長方形 13">
            <a:extLst>
              <a:ext uri="{FF2B5EF4-FFF2-40B4-BE49-F238E27FC236}">
                <a16:creationId xmlns:a16="http://schemas.microsoft.com/office/drawing/2014/main" id="{2B5258CF-3775-0128-EC7B-3687F3719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825" y="1569301"/>
            <a:ext cx="604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sz="1200">
                <a:ea typeface="游ゴシック" panose="020B0400000000000000" pitchFamily="50" charset="-128"/>
              </a:rPr>
              <a:t>GHMS</a:t>
            </a:r>
            <a:endParaRPr lang="ja-JP" altLang="en-US" sz="12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0E88C93-0EEC-9D7A-D305-CDAE18AAB796}"/>
              </a:ext>
            </a:extLst>
          </p:cNvPr>
          <p:cNvSpPr/>
          <p:nvPr/>
        </p:nvSpPr>
        <p:spPr>
          <a:xfrm>
            <a:off x="9337563" y="3055201"/>
            <a:ext cx="18758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latin typeface="+mn-lt"/>
              </a:rPr>
              <a:t>Space Environment Suite</a:t>
            </a:r>
            <a:endParaRPr lang="ja-JP" altLang="en-US" sz="1050">
              <a:latin typeface="+mn-lt"/>
            </a:endParaRPr>
          </a:p>
        </p:txBody>
      </p:sp>
      <p:cxnSp>
        <p:nvCxnSpPr>
          <p:cNvPr id="11" name="Line 5964">
            <a:extLst>
              <a:ext uri="{FF2B5EF4-FFF2-40B4-BE49-F238E27FC236}">
                <a16:creationId xmlns:a16="http://schemas.microsoft.com/office/drawing/2014/main" id="{9D9E7361-9945-2CD8-E8F1-FEFFDCE4C08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30694" y="2400653"/>
            <a:ext cx="422474" cy="636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Line 5964">
            <a:extLst>
              <a:ext uri="{FF2B5EF4-FFF2-40B4-BE49-F238E27FC236}">
                <a16:creationId xmlns:a16="http://schemas.microsoft.com/office/drawing/2014/main" id="{C805D91F-1CB0-BF33-B418-60704200889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919780" y="2284035"/>
            <a:ext cx="556195" cy="7533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図 17">
            <a:extLst>
              <a:ext uri="{FF2B5EF4-FFF2-40B4-BE49-F238E27FC236}">
                <a16:creationId xmlns:a16="http://schemas.microsoft.com/office/drawing/2014/main" id="{F6B5C0CF-0AA5-ADD8-5C7A-F8DCC31AB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550" y="1909026"/>
            <a:ext cx="558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8">
            <a:extLst>
              <a:ext uri="{FF2B5EF4-FFF2-40B4-BE49-F238E27FC236}">
                <a16:creationId xmlns:a16="http://schemas.microsoft.com/office/drawing/2014/main" id="{241BFBB9-FFCC-6CD1-39D4-B4963AA867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5313" y="1912201"/>
            <a:ext cx="568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474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" altLang="ja-JP" sz="3000" b="1" dirty="0"/>
              <a:t>Geostationary </a:t>
            </a:r>
            <a:r>
              <a:rPr kumimoji="1" lang="en" altLang="ja-JP" sz="3000" b="1" dirty="0" err="1"/>
              <a:t>HiMawari</a:t>
            </a:r>
            <a:r>
              <a:rPr kumimoji="1" lang="en" altLang="ja-JP" sz="3000" b="1" dirty="0"/>
              <a:t> Imager (GHMI)</a:t>
            </a:r>
            <a:endParaRPr kumimoji="1" lang="ja-JP" altLang="en-US" sz="30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8"/>
            <a:ext cx="6036781" cy="2816875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 dirty="0"/>
              <a:t>L3Harris’s new 18-band VIS/IR imager based on the same concept with its </a:t>
            </a:r>
            <a:r>
              <a:rPr kumimoji="1" lang="en" altLang="ja-JP" sz="2000" dirty="0" err="1"/>
              <a:t>GeoXO</a:t>
            </a:r>
            <a:r>
              <a:rPr kumimoji="1" lang="en" altLang="ja-JP" sz="2000" dirty="0"/>
              <a:t> Imager (GXI) selected by NASA</a:t>
            </a:r>
          </a:p>
          <a:p>
            <a:r>
              <a:rPr kumimoji="1" lang="en" altLang="ja-JP" sz="2000" dirty="0"/>
              <a:t>Observing sequence &amp; band configuration changed for Himawari-10</a:t>
            </a:r>
          </a:p>
          <a:p>
            <a:r>
              <a:rPr kumimoji="1" lang="en" altLang="ja-JP" sz="2000" dirty="0"/>
              <a:t>Values in the tables show JMA </a:t>
            </a:r>
            <a:r>
              <a:rPr kumimoji="1" lang="en" altLang="ja-JP" sz="2000" u="sng" dirty="0"/>
              <a:t>requirements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1B1CDC22-B211-1E58-B20C-8A3C68C74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578454"/>
              </p:ext>
            </p:extLst>
          </p:nvPr>
        </p:nvGraphicFramePr>
        <p:xfrm>
          <a:off x="6813689" y="1241233"/>
          <a:ext cx="4456360" cy="4895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203">
                  <a:extLst>
                    <a:ext uri="{9D8B030D-6E8A-4147-A177-3AD203B41FA5}">
                      <a16:colId xmlns:a16="http://schemas.microsoft.com/office/drawing/2014/main" val="835287021"/>
                    </a:ext>
                  </a:extLst>
                </a:gridCol>
                <a:gridCol w="1513829">
                  <a:extLst>
                    <a:ext uri="{9D8B030D-6E8A-4147-A177-3AD203B41FA5}">
                      <a16:colId xmlns:a16="http://schemas.microsoft.com/office/drawing/2014/main" val="1883946640"/>
                    </a:ext>
                  </a:extLst>
                </a:gridCol>
                <a:gridCol w="1079292">
                  <a:extLst>
                    <a:ext uri="{9D8B030D-6E8A-4147-A177-3AD203B41FA5}">
                      <a16:colId xmlns:a16="http://schemas.microsoft.com/office/drawing/2014/main" val="3749769508"/>
                    </a:ext>
                  </a:extLst>
                </a:gridCol>
                <a:gridCol w="1469036">
                  <a:extLst>
                    <a:ext uri="{9D8B030D-6E8A-4147-A177-3AD203B41FA5}">
                      <a16:colId xmlns:a16="http://schemas.microsoft.com/office/drawing/2014/main" val="2618552691"/>
                    </a:ext>
                  </a:extLst>
                </a:gridCol>
              </a:tblGrid>
              <a:tr h="4612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200">
                        <a:effectLst/>
                        <a:latin typeface="+mn-lt"/>
                        <a:ea typeface="+mj-ea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Center Wavelength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[µm]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Bandwidth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[µm]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dirty="0">
                          <a:effectLst/>
                          <a:latin typeface="+mn-lt"/>
                        </a:rPr>
                        <a:t>Spatial</a:t>
                      </a:r>
                      <a:r>
                        <a:rPr lang="en-US" altLang="ja-JP" sz="1200" baseline="0" dirty="0">
                          <a:effectLst/>
                          <a:latin typeface="+mn-lt"/>
                        </a:rPr>
                        <a:t> Resolution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</a:endParaRPr>
                    </a:p>
                    <a:p>
                      <a:pPr lvl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ja-JP" sz="1200" baseline="0" dirty="0">
                          <a:effectLst/>
                          <a:latin typeface="+mn-lt"/>
                        </a:rPr>
                        <a:t>at Nadir 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[km]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1753925522"/>
                  </a:ext>
                </a:extLst>
              </a:tr>
              <a:tr h="246318"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>
                          <a:effectLst/>
                          <a:latin typeface="+mn-lt"/>
                          <a:ea typeface="+mj-ea"/>
                          <a:cs typeface="ＭＳ 明朝" panose="02020609040205080304" pitchFamily="17" charset="-128"/>
                        </a:rPr>
                        <a:t>VIS</a:t>
                      </a: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0.46 - 0.48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0.07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1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2395125363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0.54 - 0.56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1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2490073736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0.63 - 0.65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0.12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3629162388"/>
                  </a:ext>
                </a:extLst>
              </a:tr>
              <a:tr h="246318"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dirty="0">
                          <a:effectLst/>
                          <a:latin typeface="+mn-lt"/>
                          <a:ea typeface="+mj-ea"/>
                          <a:cs typeface="ＭＳ 明朝" panose="02020609040205080304" pitchFamily="17" charset="-128"/>
                        </a:rPr>
                        <a:t>NIR</a:t>
                      </a: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0.85 - 0.87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0.06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メイリオ"/>
                          <a:cs typeface="ＭＳ 明朝" panose="02020609040205080304" pitchFamily="17" charset="-128"/>
                        </a:rPr>
                        <a:t>1</a:t>
                      </a:r>
                      <a:endParaRPr lang="ja-JP" sz="1200">
                        <a:effectLst/>
                        <a:latin typeface="+mn-lt"/>
                        <a:ea typeface="メイリオ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464453406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1.375 - 1.385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0.04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2401317307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1.60 - 1.62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0.08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3051613326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2.24 - 2.27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0.06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440615626"/>
                  </a:ext>
                </a:extLst>
              </a:tr>
              <a:tr h="246318">
                <a:tc rowSpan="1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dirty="0">
                          <a:effectLst/>
                          <a:latin typeface="+mn-lt"/>
                          <a:ea typeface="+mj-ea"/>
                        </a:rPr>
                        <a:t>IR</a:t>
                      </a: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3.75 - 3.95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0.50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1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50421948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5.10 - 5.20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0.20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 dirty="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1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b"/>
                </a:tc>
                <a:extLst>
                  <a:ext uri="{0D108BD9-81ED-4DB2-BD59-A6C34878D82A}">
                    <a16:rowId xmlns:a16="http://schemas.microsoft.com/office/drawing/2014/main" val="1092602491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6.05 - 6.45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1.20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3568980939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6.90 - 7.00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0.50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197857760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7.27 - 7.43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0.60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84363055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8.44 - 8.76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0.50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837770213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9.55 - 9.70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0.50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 dirty="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 dirty="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200058690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10.3 - 10.5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0.90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 dirty="0">
                          <a:effectLst/>
                          <a:latin typeface="+mn-lt"/>
                        </a:rPr>
                        <a:t> 2</a:t>
                      </a:r>
                      <a:endParaRPr lang="ja-JP" sz="1200" dirty="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919939209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11.1 - 11.3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 1.00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 dirty="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 dirty="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1928559147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12.25 - 12.55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1.20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 dirty="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 dirty="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2601732984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13.2 - 13.4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0.70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 dirty="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 dirty="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 dirty="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/>
                </a:tc>
                <a:extLst>
                  <a:ext uri="{0D108BD9-81ED-4DB2-BD59-A6C34878D82A}">
                    <a16:rowId xmlns:a16="http://schemas.microsoft.com/office/drawing/2014/main" val="2187198094"/>
                  </a:ext>
                </a:extLst>
              </a:tr>
            </a:tbl>
          </a:graphicData>
        </a:graphic>
      </p:graphicFrame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BE87698-06D0-494D-E7FD-CB876AE35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601511"/>
              </p:ext>
            </p:extLst>
          </p:nvPr>
        </p:nvGraphicFramePr>
        <p:xfrm>
          <a:off x="1155472" y="3710808"/>
          <a:ext cx="4917882" cy="2188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701">
                  <a:extLst>
                    <a:ext uri="{9D8B030D-6E8A-4147-A177-3AD203B41FA5}">
                      <a16:colId xmlns:a16="http://schemas.microsoft.com/office/drawing/2014/main" val="2007210220"/>
                    </a:ext>
                  </a:extLst>
                </a:gridCol>
                <a:gridCol w="2338466">
                  <a:extLst>
                    <a:ext uri="{9D8B030D-6E8A-4147-A177-3AD203B41FA5}">
                      <a16:colId xmlns:a16="http://schemas.microsoft.com/office/drawing/2014/main" val="3730672266"/>
                    </a:ext>
                  </a:extLst>
                </a:gridCol>
                <a:gridCol w="994715">
                  <a:extLst>
                    <a:ext uri="{9D8B030D-6E8A-4147-A177-3AD203B41FA5}">
                      <a16:colId xmlns:a16="http://schemas.microsoft.com/office/drawing/2014/main" val="4293477922"/>
                    </a:ext>
                  </a:extLst>
                </a:gridCol>
              </a:tblGrid>
              <a:tr h="15262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/>
                          <a:cs typeface="+mn-cs"/>
                        </a:rPr>
                        <a:t>Observing</a:t>
                      </a:r>
                      <a:r>
                        <a:rPr lang="en-US" altLang="ja-JP" sz="14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/>
                          <a:cs typeface="+mn-cs"/>
                        </a:rPr>
                        <a:t> Area</a:t>
                      </a:r>
                      <a:endParaRPr lang="ja-JP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メイリオ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/>
                          <a:cs typeface="+mn-cs"/>
                        </a:rPr>
                        <a:t>Minimum Coverage</a:t>
                      </a:r>
                      <a:endParaRPr lang="ja-JP" sz="1400" b="1">
                        <a:solidFill>
                          <a:schemeClr val="bg1"/>
                        </a:solidFill>
                        <a:effectLst/>
                        <a:latin typeface="+mn-lt"/>
                        <a:ea typeface="メイリオ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Interval</a:t>
                      </a:r>
                      <a:endParaRPr lang="ja-JP" sz="1400" b="1">
                        <a:solidFill>
                          <a:schemeClr val="bg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3198844077"/>
                  </a:ext>
                </a:extLst>
              </a:tr>
              <a:tr h="15262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Full Disk</a:t>
                      </a:r>
                      <a:endParaRPr lang="ja-JP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10 min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279152403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Japan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EW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2500 km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x 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NS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2000 km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2795258965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Area1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EW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1000 km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x 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NS 1000 km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3603200418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Area2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88873486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Area3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2932512221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Area4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1856029380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Area5 (*)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EW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1000 km</a:t>
                      </a:r>
                      <a:r>
                        <a:rPr lang="en-US" altLang="ja-JP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x 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NS 500 km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30 sec</a:t>
                      </a:r>
                      <a:endParaRPr lang="ja-JP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/>
                </a:tc>
                <a:extLst>
                  <a:ext uri="{0D108BD9-81ED-4DB2-BD59-A6C34878D82A}">
                    <a16:rowId xmlns:a16="http://schemas.microsoft.com/office/drawing/2014/main" val="1304166991"/>
                  </a:ext>
                </a:extLst>
              </a:tr>
            </a:tbl>
          </a:graphicData>
        </a:graphic>
      </p:graphicFrame>
      <p:sp>
        <p:nvSpPr>
          <p:cNvPr id="4" name="正方形/長方形 6">
            <a:extLst>
              <a:ext uri="{FF2B5EF4-FFF2-40B4-BE49-F238E27FC236}">
                <a16:creationId xmlns:a16="http://schemas.microsoft.com/office/drawing/2014/main" id="{2980A4D5-33E2-04F3-D3A2-03FB0ACA7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514" y="921522"/>
            <a:ext cx="4097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dirty="0">
                <a:latin typeface="+mn-ea"/>
              </a:rPr>
              <a:t>GHMI Spectral Band C</a:t>
            </a:r>
            <a:r>
              <a:rPr lang="ja-JP" altLang="en-US" dirty="0">
                <a:latin typeface="+mn-ea"/>
              </a:rPr>
              <a:t>haracteristics </a:t>
            </a:r>
          </a:p>
        </p:txBody>
      </p:sp>
      <p:sp>
        <p:nvSpPr>
          <p:cNvPr id="6" name="正方形/長方形 8">
            <a:extLst>
              <a:ext uri="{FF2B5EF4-FFF2-40B4-BE49-F238E27FC236}">
                <a16:creationId xmlns:a16="http://schemas.microsoft.com/office/drawing/2014/main" id="{5EFC7D93-E4E5-9419-09BC-698BC1657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8315" y="3370867"/>
            <a:ext cx="4272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</a:rPr>
              <a:t>GHMI Observing Area &amp; Interval</a:t>
            </a:r>
            <a:endParaRPr lang="ja-JP" altLang="en-US" dirty="0">
              <a:latin typeface="+mn-lt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5C62079-7D9F-C452-E451-D4816BE885DD}"/>
              </a:ext>
            </a:extLst>
          </p:cNvPr>
          <p:cNvSpPr/>
          <p:nvPr/>
        </p:nvSpPr>
        <p:spPr>
          <a:xfrm>
            <a:off x="3614413" y="5935711"/>
            <a:ext cx="2573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+mn-lt"/>
                <a:ea typeface="メイリオ" panose="020B0604030504040204" pitchFamily="50" charset="-128"/>
              </a:rPr>
              <a:t>*Mainly used for CAL/VAL activities</a:t>
            </a:r>
            <a:endParaRPr lang="ja-JP" altLang="en-US" sz="1200">
              <a:latin typeface="+mn-lt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E1B84A1F-7C44-71FB-3DD5-2B19F943418D}"/>
              </a:ext>
            </a:extLst>
          </p:cNvPr>
          <p:cNvSpPr/>
          <p:nvPr/>
        </p:nvSpPr>
        <p:spPr>
          <a:xfrm>
            <a:off x="2760054" y="4264291"/>
            <a:ext cx="2306618" cy="2769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0526332-DB28-3D98-9F6E-6C70E4D128D3}"/>
              </a:ext>
            </a:extLst>
          </p:cNvPr>
          <p:cNvSpPr/>
          <p:nvPr/>
        </p:nvSpPr>
        <p:spPr>
          <a:xfrm>
            <a:off x="1196379" y="4820288"/>
            <a:ext cx="1516837" cy="8464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5DE155D4-78D3-CD63-BC61-57E77791B07B}"/>
              </a:ext>
            </a:extLst>
          </p:cNvPr>
          <p:cNvSpPr/>
          <p:nvPr/>
        </p:nvSpPr>
        <p:spPr>
          <a:xfrm>
            <a:off x="7277363" y="2702288"/>
            <a:ext cx="3529012" cy="239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C4196D83-63BC-89F8-5706-4A5551A81748}"/>
              </a:ext>
            </a:extLst>
          </p:cNvPr>
          <p:cNvSpPr/>
          <p:nvPr/>
        </p:nvSpPr>
        <p:spPr>
          <a:xfrm>
            <a:off x="7277363" y="3693973"/>
            <a:ext cx="3529012" cy="2397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1483B495-9096-2275-5B87-B77A915C3A73}"/>
              </a:ext>
            </a:extLst>
          </p:cNvPr>
          <p:cNvSpPr/>
          <p:nvPr/>
        </p:nvSpPr>
        <p:spPr>
          <a:xfrm>
            <a:off x="7277363" y="1964755"/>
            <a:ext cx="1223962" cy="2397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C8F4A970-AD9C-4625-F218-F56655E8E6B4}"/>
              </a:ext>
            </a:extLst>
          </p:cNvPr>
          <p:cNvSpPr/>
          <p:nvPr/>
        </p:nvSpPr>
        <p:spPr>
          <a:xfrm>
            <a:off x="9976076" y="3419696"/>
            <a:ext cx="1120775" cy="239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60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5191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b="1" dirty="0"/>
              <a:t>Contents</a:t>
            </a:r>
            <a:endParaRPr kumimoji="1" lang="ja-JP" altLang="en-US" sz="44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6" y="1099266"/>
            <a:ext cx="9744486" cy="10147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en-US" altLang="ja-JP" sz="2400" dirty="0"/>
              <a:t>Introduction</a:t>
            </a:r>
          </a:p>
          <a:p>
            <a:pPr lvl="1">
              <a:lnSpc>
                <a:spcPct val="130000"/>
              </a:lnSpc>
            </a:pPr>
            <a:r>
              <a:rPr kumimoji="1" lang="en-US" altLang="ja-JP" sz="2000" dirty="0"/>
              <a:t>JMA Activities Using Lunar Observation Data</a:t>
            </a:r>
          </a:p>
          <a:p>
            <a:pPr lvl="1">
              <a:lnSpc>
                <a:spcPct val="130000"/>
              </a:lnSpc>
            </a:pPr>
            <a:r>
              <a:rPr kumimoji="1" lang="en-US" altLang="ja-JP" sz="2000" dirty="0"/>
              <a:t>Himawari-8/-9 Mission Overview</a:t>
            </a:r>
          </a:p>
          <a:p>
            <a:pPr lvl="1">
              <a:lnSpc>
                <a:spcPct val="130000"/>
              </a:lnSpc>
            </a:pPr>
            <a:r>
              <a:rPr kumimoji="1" lang="en-US" altLang="ja-JP" sz="2000" dirty="0"/>
              <a:t>AHI Lunar Observation</a:t>
            </a:r>
          </a:p>
          <a:p>
            <a:pPr>
              <a:lnSpc>
                <a:spcPct val="130000"/>
              </a:lnSpc>
            </a:pPr>
            <a:r>
              <a:rPr kumimoji="1" lang="en-US" altLang="ja-JP" sz="2400" dirty="0"/>
              <a:t>AHI Radiometric Performance by Lunar Calibration</a:t>
            </a:r>
          </a:p>
          <a:p>
            <a:pPr lvl="1">
              <a:lnSpc>
                <a:spcPct val="130000"/>
              </a:lnSpc>
            </a:pPr>
            <a:r>
              <a:rPr kumimoji="1" lang="en-US" altLang="ja-JP" sz="2000" dirty="0"/>
              <a:t>Lunar Irradiance Measurements</a:t>
            </a:r>
          </a:p>
          <a:p>
            <a:pPr lvl="1">
              <a:lnSpc>
                <a:spcPct val="130000"/>
              </a:lnSpc>
            </a:pPr>
            <a:r>
              <a:rPr kumimoji="1" lang="en-US" altLang="ja-JP" sz="2000" dirty="0"/>
              <a:t>Lunar Calibration Results Using GIRO</a:t>
            </a:r>
          </a:p>
          <a:p>
            <a:pPr>
              <a:lnSpc>
                <a:spcPct val="130000"/>
              </a:lnSpc>
            </a:pPr>
            <a:r>
              <a:rPr kumimoji="1" lang="en-US" altLang="ja-JP" sz="2400" dirty="0"/>
              <a:t>Summary and Future Plans</a:t>
            </a:r>
          </a:p>
          <a:p>
            <a:pPr lvl="1">
              <a:lnSpc>
                <a:spcPct val="130000"/>
              </a:lnSpc>
            </a:pPr>
            <a:r>
              <a:rPr kumimoji="1" lang="en-US" altLang="ja-JP" sz="2000" dirty="0"/>
              <a:t>Himawari-10 Introduction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37801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10084066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000" b="1" dirty="0"/>
              <a:t>Geostationary </a:t>
            </a:r>
            <a:r>
              <a:rPr kumimoji="1" lang="en-US" altLang="ja-JP" sz="3000" b="1" dirty="0" err="1"/>
              <a:t>HiMawari</a:t>
            </a:r>
            <a:r>
              <a:rPr kumimoji="1" lang="en-US" altLang="ja-JP" sz="3000" b="1" dirty="0"/>
              <a:t> Sounder (GHMS)</a:t>
            </a:r>
            <a:endParaRPr kumimoji="1" lang="ja-JP" altLang="en-US" sz="30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8"/>
            <a:ext cx="10908583" cy="1407799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 dirty="0"/>
              <a:t>L3Harris’s new infrared FTS based on the same concept with its </a:t>
            </a:r>
            <a:r>
              <a:rPr kumimoji="1" lang="en" altLang="ja-JP" sz="2000" dirty="0" err="1"/>
              <a:t>GeoXO</a:t>
            </a:r>
            <a:r>
              <a:rPr kumimoji="1" lang="en" altLang="ja-JP" sz="2000" dirty="0"/>
              <a:t> Sounder (GXS) proposed to NASA</a:t>
            </a:r>
          </a:p>
          <a:p>
            <a:r>
              <a:rPr kumimoji="1" lang="en" altLang="ja-JP" sz="2000" dirty="0"/>
              <a:t>Observing sequence changed for Himawari-10</a:t>
            </a:r>
          </a:p>
          <a:p>
            <a:r>
              <a:rPr kumimoji="1" lang="en" altLang="ja-JP" sz="2000" dirty="0"/>
              <a:t>Values in the tables show JMA </a:t>
            </a:r>
            <a:r>
              <a:rPr kumimoji="1" lang="en" altLang="ja-JP" sz="2000" u="sng" dirty="0"/>
              <a:t>requirements</a:t>
            </a:r>
            <a:endParaRPr kumimoji="1" lang="en" altLang="ja-JP" sz="1800" u="sng" dirty="0"/>
          </a:p>
        </p:txBody>
      </p:sp>
      <p:sp>
        <p:nvSpPr>
          <p:cNvPr id="2" name="正方形/長方形 4">
            <a:extLst>
              <a:ext uri="{FF2B5EF4-FFF2-40B4-BE49-F238E27FC236}">
                <a16:creationId xmlns:a16="http://schemas.microsoft.com/office/drawing/2014/main" id="{8061585E-8387-58DA-C724-287022D7C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070" y="2841946"/>
            <a:ext cx="5187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2000" dirty="0">
                <a:latin typeface="+mn-lt"/>
              </a:rPr>
              <a:t>GHMS Spatial &amp; Spectral C</a:t>
            </a:r>
            <a:r>
              <a:rPr lang="ja-JP" altLang="en-US" sz="2000" dirty="0">
                <a:latin typeface="+mn-lt"/>
              </a:rPr>
              <a:t>haracteristics </a:t>
            </a:r>
          </a:p>
        </p:txBody>
      </p:sp>
      <p:sp>
        <p:nvSpPr>
          <p:cNvPr id="4" name="正方形/長方形 6">
            <a:extLst>
              <a:ext uri="{FF2B5EF4-FFF2-40B4-BE49-F238E27FC236}">
                <a16:creationId xmlns:a16="http://schemas.microsoft.com/office/drawing/2014/main" id="{1A2152D4-8AAB-7A81-96E2-018D9306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45" y="2841946"/>
            <a:ext cx="4694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2000" dirty="0">
                <a:latin typeface="+mn-ea"/>
              </a:rPr>
              <a:t>GHMS Observing Area &amp; Interval</a:t>
            </a:r>
            <a:endParaRPr lang="ja-JP" altLang="en-US" sz="2000" dirty="0">
              <a:latin typeface="+mn-ea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3F7E825-C843-8FEC-E4EB-753529287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349872"/>
              </p:ext>
            </p:extLst>
          </p:nvPr>
        </p:nvGraphicFramePr>
        <p:xfrm>
          <a:off x="828039" y="3261124"/>
          <a:ext cx="4823253" cy="20447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5919">
                  <a:extLst>
                    <a:ext uri="{9D8B030D-6E8A-4147-A177-3AD203B41FA5}">
                      <a16:colId xmlns:a16="http://schemas.microsoft.com/office/drawing/2014/main" val="2007210220"/>
                    </a:ext>
                  </a:extLst>
                </a:gridCol>
                <a:gridCol w="1127334">
                  <a:extLst>
                    <a:ext uri="{9D8B030D-6E8A-4147-A177-3AD203B41FA5}">
                      <a16:colId xmlns:a16="http://schemas.microsoft.com/office/drawing/2014/main" val="4293477922"/>
                    </a:ext>
                  </a:extLst>
                </a:gridCol>
              </a:tblGrid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Observing Area (</a:t>
                      </a:r>
                      <a:r>
                        <a:rPr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minimum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coverage)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Interval</a:t>
                      </a:r>
                      <a:endParaRPr kumimoji="1" lang="ja-JP" sz="1600" b="1" i="0" u="none" strike="noStrike" kern="1200" cap="none" spc="0" normalizeH="0" baseline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26992" marR="26992" marT="26999" marB="26999" anchor="ctr"/>
                </a:tc>
                <a:extLst>
                  <a:ext uri="{0D108BD9-81ED-4DB2-BD59-A6C34878D82A}">
                    <a16:rowId xmlns:a16="http://schemas.microsoft.com/office/drawing/2014/main" val="3198844077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Sounding Disk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(LZA </a:t>
                      </a:r>
                      <a:r>
                        <a:rPr lang="ja-JP" altLang="en-US" sz="1600" b="0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 60</a:t>
                      </a:r>
                      <a:r>
                        <a:rPr lang="ja-JP" altLang="en-US" sz="1600" b="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 </a:t>
                      </a:r>
                      <a:r>
                        <a:rPr lang="en-US" altLang="ja-JP" sz="1600" b="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deg</a:t>
                      </a:r>
                      <a:r>
                        <a:rPr lang="en-US" altLang="ja-JP" sz="1600" b="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)</a:t>
                      </a:r>
                      <a:endParaRPr lang="ja-JP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60 min</a:t>
                      </a:r>
                      <a:endParaRPr lang="ja-JP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/>
                </a:tc>
                <a:extLst>
                  <a:ext uri="{0D108BD9-81ED-4DB2-BD59-A6C34878D82A}">
                    <a16:rowId xmlns:a16="http://schemas.microsoft.com/office/drawing/2014/main" val="279152403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Japan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(EW</a:t>
                      </a:r>
                      <a:r>
                        <a:rPr lang="en-US" altLang="ja-JP" sz="1600" b="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2500 km x</a:t>
                      </a:r>
                      <a:r>
                        <a:rPr lang="en-US" altLang="ja-JP" sz="1600" b="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NS 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2000 km)</a:t>
                      </a:r>
                      <a:endParaRPr lang="ja-JP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 min*</a:t>
                      </a:r>
                      <a:endParaRPr lang="ja-JP" sz="1600" b="0" baseline="300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/>
                </a:tc>
                <a:extLst>
                  <a:ext uri="{0D108BD9-81ED-4DB2-BD59-A6C34878D82A}">
                    <a16:rowId xmlns:a16="http://schemas.microsoft.com/office/drawing/2014/main" val="2795258965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Target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Area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(EW</a:t>
                      </a:r>
                      <a:r>
                        <a:rPr lang="en-US" altLang="ja-JP" sz="1600" b="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1000 km</a:t>
                      </a:r>
                      <a:r>
                        <a:rPr lang="en-US" altLang="ja-JP" sz="1600" b="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x NS 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1000 km)</a:t>
                      </a:r>
                      <a:endParaRPr lang="ja-JP" altLang="ja-JP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 min</a:t>
                      </a:r>
                      <a:endParaRPr lang="ja-JP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/>
                </a:tc>
                <a:extLst>
                  <a:ext uri="{0D108BD9-81ED-4DB2-BD59-A6C34878D82A}">
                    <a16:rowId xmlns:a16="http://schemas.microsoft.com/office/drawing/2014/main" val="3603200418"/>
                  </a:ext>
                </a:extLst>
              </a:tr>
            </a:tbl>
          </a:graphicData>
        </a:graphic>
      </p:graphicFrame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2D865417-C0D5-D247-CC38-E83A31A9D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056699"/>
              </p:ext>
            </p:extLst>
          </p:nvPr>
        </p:nvGraphicFramePr>
        <p:xfrm>
          <a:off x="6096000" y="3261124"/>
          <a:ext cx="5082343" cy="242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348">
                  <a:extLst>
                    <a:ext uri="{9D8B030D-6E8A-4147-A177-3AD203B41FA5}">
                      <a16:colId xmlns:a16="http://schemas.microsoft.com/office/drawing/2014/main" val="3828182174"/>
                    </a:ext>
                  </a:extLst>
                </a:gridCol>
                <a:gridCol w="1326540">
                  <a:extLst>
                    <a:ext uri="{9D8B030D-6E8A-4147-A177-3AD203B41FA5}">
                      <a16:colId xmlns:a16="http://schemas.microsoft.com/office/drawing/2014/main" val="847371967"/>
                    </a:ext>
                  </a:extLst>
                </a:gridCol>
                <a:gridCol w="1815455">
                  <a:extLst>
                    <a:ext uri="{9D8B030D-6E8A-4147-A177-3AD203B41FA5}">
                      <a16:colId xmlns:a16="http://schemas.microsoft.com/office/drawing/2014/main" val="2575028656"/>
                    </a:ext>
                  </a:extLst>
                </a:gridCol>
              </a:tblGrid>
              <a:tr h="347019">
                <a:tc gridSpan="2"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Spatial (horizontal) Resolution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600" b="0" i="0" u="none" strike="noStrike" kern="1200" baseline="0" noProof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 b="0" kern="120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kumimoji="1" lang="en-US" altLang="ja-JP" sz="1600" b="0" kern="120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4.2 km</a:t>
                      </a:r>
                      <a:endParaRPr kumimoji="1" lang="ja-JP" altLang="ja-JP" sz="1600" b="0" kern="1200" baseline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898217"/>
                  </a:ext>
                </a:extLst>
              </a:tr>
              <a:tr h="480691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Spectral</a:t>
                      </a:r>
                      <a:r>
                        <a:rPr kumimoji="1" lang="en-US" altLang="ja-JP" sz="1600" b="1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Coverage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LWIR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680 - 1095 cm</a:t>
                      </a:r>
                      <a:r>
                        <a:rPr lang="en-US" altLang="ja-JP" sz="1600" b="0" baseline="300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-1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(14.7 - 9.13 µm)</a:t>
                      </a:r>
                      <a:endParaRPr lang="ja-JP" altLang="ja-JP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72000" marR="72000" marT="72000" marB="7200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01458"/>
                  </a:ext>
                </a:extLst>
              </a:tr>
              <a:tr h="4806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MWIR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effectLst/>
                          <a:latin typeface="+mn-ea"/>
                          <a:ea typeface="+mn-ea"/>
                        </a:rPr>
                        <a:t>1689 - 2250 cm</a:t>
                      </a:r>
                      <a:r>
                        <a:rPr lang="en-US" altLang="ja-JP" sz="1600" baseline="30000" dirty="0">
                          <a:effectLst/>
                          <a:latin typeface="+mn-ea"/>
                          <a:ea typeface="+mn-ea"/>
                        </a:rPr>
                        <a:t>-1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effectLst/>
                          <a:latin typeface="+mn-ea"/>
                          <a:ea typeface="+mn-ea"/>
                        </a:rPr>
                        <a:t>(5.92 - 4.44 µm)</a:t>
                      </a:r>
                      <a:endParaRPr lang="ja-JP" altLang="ja-JP" sz="1600" dirty="0"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72000" marR="72000" marT="72000" marB="7200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752696"/>
                  </a:ext>
                </a:extLst>
              </a:tr>
              <a:tr h="267344">
                <a:tc gridSpan="2">
                  <a:txBody>
                    <a:bodyPr/>
                    <a:lstStyle/>
                    <a:p>
                      <a:r>
                        <a:rPr kumimoji="1" lang="en-US" altLang="ja-JP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Spectral</a:t>
                      </a:r>
                      <a:r>
                        <a:rPr kumimoji="1" lang="en-US" altLang="ja-JP" sz="1600" b="1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Resolution</a:t>
                      </a:r>
                      <a:r>
                        <a:rPr lang="en-US" altLang="ja-JP" sz="1600" b="1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(FWHM)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600" b="0" i="0" u="none" strike="noStrike" noProof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 dirty="0">
                          <a:latin typeface="+mn-ea"/>
                          <a:ea typeface="+mn-ea"/>
                        </a:rPr>
                        <a:t> 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0.754 cm</a:t>
                      </a:r>
                      <a:r>
                        <a:rPr kumimoji="1" lang="en-US" altLang="ja-JP" sz="1600" baseline="30000" dirty="0">
                          <a:latin typeface="+mn-ea"/>
                          <a:ea typeface="+mn-ea"/>
                        </a:rPr>
                        <a:t>-1</a:t>
                      </a:r>
                      <a:endParaRPr kumimoji="1" lang="ja-JP" altLang="en-US" sz="1600"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03109"/>
                  </a:ext>
                </a:extLst>
              </a:tr>
              <a:tr h="267344">
                <a:tc gridSpan="2"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Spectral</a:t>
                      </a:r>
                      <a:r>
                        <a:rPr kumimoji="1" lang="en-US" altLang="ja-JP" sz="1600" b="1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Sampling Distance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600" b="0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 dirty="0">
                          <a:latin typeface="+mn-ea"/>
                          <a:ea typeface="+mn-ea"/>
                        </a:rPr>
                        <a:t> 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0.625 cm</a:t>
                      </a:r>
                      <a:r>
                        <a:rPr kumimoji="1" lang="en-US" altLang="ja-JP" sz="1600" baseline="30000" dirty="0">
                          <a:latin typeface="+mn-ea"/>
                          <a:ea typeface="+mn-ea"/>
                        </a:rPr>
                        <a:t>-1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869557"/>
                  </a:ext>
                </a:extLst>
              </a:tr>
            </a:tbl>
          </a:graphicData>
        </a:graphic>
      </p:graphicFrame>
      <p:sp>
        <p:nvSpPr>
          <p:cNvPr id="7" name="TextBox 2">
            <a:extLst>
              <a:ext uri="{FF2B5EF4-FFF2-40B4-BE49-F238E27FC236}">
                <a16:creationId xmlns:a16="http://schemas.microsoft.com/office/drawing/2014/main" id="{776948E7-A817-4B73-881A-E82B44CD480B}"/>
              </a:ext>
            </a:extLst>
          </p:cNvPr>
          <p:cNvSpPr txBox="1"/>
          <p:nvPr/>
        </p:nvSpPr>
        <p:spPr>
          <a:xfrm>
            <a:off x="701325" y="5387705"/>
            <a:ext cx="5155058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2075" indent="-92075" eaLnBrk="1" hangingPunct="1"/>
            <a:r>
              <a:rPr lang="en-US" altLang="ja-JP" sz="1400" dirty="0">
                <a:latin typeface="+mn-lt"/>
              </a:rPr>
              <a:t>* Sounding Disk observation over Japan area is regarded as one of the "Japan" observations in the 60-min repeat cycle (i.e., three "Japan" observations to be conducted in 60 minutes).</a:t>
            </a:r>
            <a:endParaRPr lang="en-US" altLang="ja-JP" sz="14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02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2852757" y="2949953"/>
            <a:ext cx="6486486" cy="95809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1" lang="en" altLang="ja-JP" sz="4000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490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7" y="266902"/>
            <a:ext cx="11017583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2400" b="1" dirty="0"/>
              <a:t>Potential Root Causes for Phase Angle Dependence in AHI VIS Bands </a:t>
            </a:r>
            <a:endParaRPr kumimoji="1" lang="ja-JP" altLang="en-US" sz="24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379067" y="915776"/>
            <a:ext cx="9187843" cy="28168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rPr kumimoji="1" lang="en" altLang="ja-JP" sz="1800" dirty="0"/>
              <a:t>Lack of radiance integration over dark portion of the Moon</a:t>
            </a:r>
          </a:p>
          <a:p>
            <a:pPr lvl="1">
              <a:lnSpc>
                <a:spcPct val="110000"/>
              </a:lnSpc>
            </a:pPr>
            <a:r>
              <a:rPr kumimoji="1" lang="en" altLang="ja-JP" sz="1600" dirty="0"/>
              <a:t>Current calibrated DC thresholds (~30) are higher than zero radiance DC (20) to avoid the following noise</a:t>
            </a:r>
          </a:p>
          <a:p>
            <a:pPr lvl="2">
              <a:lnSpc>
                <a:spcPct val="110000"/>
              </a:lnSpc>
            </a:pPr>
            <a:r>
              <a:rPr kumimoji="1" lang="en" altLang="ja-JP" sz="1600" dirty="0"/>
              <a:t>Out-of-Field Anomalous Response (Griffith 2017) is seen AHI B01 (0.47), B02 (0.51) and B03 (0.64)</a:t>
            </a:r>
          </a:p>
          <a:p>
            <a:pPr lvl="2">
              <a:lnSpc>
                <a:spcPct val="110000"/>
              </a:lnSpc>
            </a:pPr>
            <a:r>
              <a:rPr kumimoji="1" lang="en" altLang="ja-JP" sz="1600" dirty="0"/>
              <a:t>Coherent Noise</a:t>
            </a:r>
          </a:p>
          <a:p>
            <a:pPr>
              <a:lnSpc>
                <a:spcPct val="110000"/>
              </a:lnSpc>
            </a:pPr>
            <a:r>
              <a:rPr kumimoji="1" lang="en" altLang="ja-JP" sz="1800" dirty="0"/>
              <a:t>Radiance integration of over navigated lunar area + pixels exceed the higher DC threshold is tested</a:t>
            </a:r>
          </a:p>
        </p:txBody>
      </p:sp>
      <p:pic>
        <p:nvPicPr>
          <p:cNvPr id="5" name="Picture 6" descr="\\sc-svdebnas3.sc.met.kishou.go.jp\衛星センタ-衛星課\[臨時]\アジオセ8でPaul Griffithに話してもらいたい内容とOFAR\月画像\20160819\enhance\RDAT_H08_20160819_B01_MO_P023Q508_HT02_V30.png">
            <a:extLst>
              <a:ext uri="{FF2B5EF4-FFF2-40B4-BE49-F238E27FC236}">
                <a16:creationId xmlns:a16="http://schemas.microsoft.com/office/drawing/2014/main" id="{2587D0A3-D639-65A3-5839-51A4FEA602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8350" y="1456332"/>
            <a:ext cx="2144491" cy="19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78056B-C6A7-6984-0222-E2584C0A952A}"/>
              </a:ext>
            </a:extLst>
          </p:cNvPr>
          <p:cNvSpPr txBox="1"/>
          <p:nvPr/>
        </p:nvSpPr>
        <p:spPr>
          <a:xfrm>
            <a:off x="9552478" y="1037639"/>
            <a:ext cx="24064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Out-of-Field Anomalous Response </a:t>
            </a:r>
          </a:p>
          <a:p>
            <a:r>
              <a:rPr kumimoji="1" lang="en-US" altLang="ja-JP" sz="1100" dirty="0"/>
              <a:t>(color scale: 0.1–30% of reflectivity)</a:t>
            </a:r>
            <a:endParaRPr kumimoji="1" lang="ja-JP" altLang="en-US" sz="11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A3452E-74D5-8400-6FD5-28195DA8C49E}"/>
              </a:ext>
            </a:extLst>
          </p:cNvPr>
          <p:cNvSpPr txBox="1"/>
          <p:nvPr/>
        </p:nvSpPr>
        <p:spPr>
          <a:xfrm>
            <a:off x="10323283" y="1446138"/>
            <a:ext cx="147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H-8 B01 (0.47 </a:t>
            </a:r>
            <a:r>
              <a:rPr kumimoji="1" lang="el-GR" altLang="ja-JP" sz="1200" dirty="0">
                <a:solidFill>
                  <a:schemeClr val="bg1"/>
                </a:solidFill>
              </a:rPr>
              <a:t>μ</a:t>
            </a:r>
            <a:r>
              <a:rPr kumimoji="1" lang="en-US" altLang="ja-JP" sz="1200" dirty="0">
                <a:solidFill>
                  <a:schemeClr val="bg1"/>
                </a:solidFill>
              </a:rPr>
              <a:t>m)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9A3DD9-9EC5-90BC-4EEC-73074D7F414E}"/>
              </a:ext>
            </a:extLst>
          </p:cNvPr>
          <p:cNvSpPr txBox="1"/>
          <p:nvPr/>
        </p:nvSpPr>
        <p:spPr>
          <a:xfrm>
            <a:off x="10910475" y="3158586"/>
            <a:ext cx="8771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solidFill>
                  <a:schemeClr val="bg1"/>
                </a:solidFill>
              </a:rPr>
              <a:t>2016-08-19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1891EA-CACB-C648-17E7-927F5E1B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06" t="15883" r="28938" b="20935"/>
          <a:stretch/>
        </p:blipFill>
        <p:spPr bwMode="auto">
          <a:xfrm>
            <a:off x="904385" y="3982626"/>
            <a:ext cx="2529714" cy="22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2395DA6-F6B3-4D7B-7BDD-207D1D3A4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7887" y="3982626"/>
            <a:ext cx="2529713" cy="22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06926F8-E468-9FD2-193C-4CF62DF7E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1388" y="3982626"/>
            <a:ext cx="2529712" cy="22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171FA61-8662-DA38-64E2-A70C538F3C34}"/>
              </a:ext>
            </a:extLst>
          </p:cNvPr>
          <p:cNvSpPr txBox="1"/>
          <p:nvPr/>
        </p:nvSpPr>
        <p:spPr>
          <a:xfrm>
            <a:off x="1180581" y="3459406"/>
            <a:ext cx="232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H-9 B01 (0.47 </a:t>
            </a:r>
            <a:r>
              <a:rPr lang="en-US" altLang="ja-JP" sz="1400" dirty="0" err="1"/>
              <a:t>μm</a:t>
            </a:r>
            <a:r>
              <a:rPr lang="en-US" altLang="ja-JP" sz="1400" dirty="0"/>
              <a:t>)</a:t>
            </a:r>
          </a:p>
          <a:p>
            <a:r>
              <a:rPr lang="ja-JP" altLang="en-US" sz="1400"/>
              <a:t>2023</a:t>
            </a:r>
            <a:r>
              <a:rPr lang="en-US" altLang="ja-JP" sz="1400" dirty="0"/>
              <a:t>-</a:t>
            </a:r>
            <a:r>
              <a:rPr lang="ja-JP" altLang="en-US" sz="1400"/>
              <a:t>01</a:t>
            </a:r>
            <a:r>
              <a:rPr lang="en-US" altLang="ja-JP" sz="1400" dirty="0"/>
              <a:t>-</a:t>
            </a:r>
            <a:r>
              <a:rPr lang="ja-JP" altLang="en-US" sz="1400"/>
              <a:t>13</a:t>
            </a:r>
            <a:r>
              <a:rPr lang="en-US" altLang="ja-JP" sz="1400" dirty="0"/>
              <a:t>T</a:t>
            </a:r>
            <a:r>
              <a:rPr lang="ja-JP" altLang="en-US" sz="1400"/>
              <a:t>08</a:t>
            </a:r>
            <a:r>
              <a:rPr lang="en-US" altLang="ja-JP" sz="1400" dirty="0"/>
              <a:t>:</a:t>
            </a:r>
            <a:r>
              <a:rPr lang="ja-JP" altLang="en-US" sz="1400"/>
              <a:t>00</a:t>
            </a:r>
            <a:r>
              <a:rPr lang="en-US" altLang="ja-JP" sz="1400" dirty="0"/>
              <a:t>:</a:t>
            </a:r>
            <a:r>
              <a:rPr lang="ja-JP" altLang="en-US" sz="1400"/>
              <a:t>31</a:t>
            </a:r>
            <a:r>
              <a:rPr lang="en-US" altLang="ja-JP" sz="1400" dirty="0"/>
              <a:t>Z</a:t>
            </a:r>
            <a:endParaRPr lang="ja-JP" altLang="en-US" sz="1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80F4535-2419-602B-D4D3-8EB590A1C9CF}"/>
              </a:ext>
            </a:extLst>
          </p:cNvPr>
          <p:cNvSpPr txBox="1"/>
          <p:nvPr/>
        </p:nvSpPr>
        <p:spPr>
          <a:xfrm>
            <a:off x="3979994" y="3661418"/>
            <a:ext cx="2325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DC threshold = 20</a:t>
            </a:r>
            <a:endParaRPr lang="ja-JP" altLang="en-US" sz="14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DD2639-763C-409F-D951-C52EAB4360CE}"/>
              </a:ext>
            </a:extLst>
          </p:cNvPr>
          <p:cNvSpPr txBox="1"/>
          <p:nvPr/>
        </p:nvSpPr>
        <p:spPr>
          <a:xfrm>
            <a:off x="5992619" y="3647988"/>
            <a:ext cx="3252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DC threshold = 33 (current threshold)</a:t>
            </a:r>
            <a:endParaRPr lang="ja-JP" altLang="en-US" sz="1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9FC657-E8F1-4557-08EE-739ADB32F383}"/>
              </a:ext>
            </a:extLst>
          </p:cNvPr>
          <p:cNvSpPr txBox="1"/>
          <p:nvPr/>
        </p:nvSpPr>
        <p:spPr>
          <a:xfrm>
            <a:off x="8956468" y="4381525"/>
            <a:ext cx="2766362" cy="187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8" indent="-1349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Light blue: &lt; DC threshold</a:t>
            </a:r>
          </a:p>
          <a:p>
            <a:pPr marL="134938" indent="-1349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Black/White: &gt;= DC threshold</a:t>
            </a:r>
          </a:p>
          <a:p>
            <a:pPr marL="134938" indent="-1349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Yellow: navigated lunar area</a:t>
            </a:r>
          </a:p>
          <a:p>
            <a:pPr>
              <a:lnSpc>
                <a:spcPct val="120000"/>
              </a:lnSpc>
            </a:pPr>
            <a:endParaRPr kumimoji="1" lang="en-US" altLang="ja-JP" sz="1400" dirty="0"/>
          </a:p>
          <a:p>
            <a:pPr marL="134938">
              <a:lnSpc>
                <a:spcPct val="120000"/>
              </a:lnSpc>
            </a:pPr>
            <a:r>
              <a:rPr kumimoji="1" lang="en-US" altLang="ja-JP" sz="1400" dirty="0"/>
              <a:t>Black/White (threshold=33) and yellow pixels are used for irradiance calculation 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858667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7" y="266902"/>
            <a:ext cx="11535886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2800" b="1" dirty="0"/>
              <a:t>Preliminary Result on Update of Moon Pixel Selection</a:t>
            </a:r>
            <a:endParaRPr kumimoji="1" lang="ja-JP" altLang="en-US" sz="28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6C951B7-DDA8-58C7-19F0-20DE646ED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88" y="4076249"/>
            <a:ext cx="4085622" cy="206538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2990248-F4C4-2994-0EA5-7502269F3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68" y="1881949"/>
            <a:ext cx="4080298" cy="209292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0CBF6F8-8016-BD3D-1184-AC9DBAE192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597" y="4611127"/>
            <a:ext cx="3041836" cy="157513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E289E18-51AD-CA82-47AA-0E04F351E3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1537" y="2423161"/>
            <a:ext cx="3041835" cy="150111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67E5F5C9-0C80-C43B-37F1-6EAA26AD8D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165" y="4096477"/>
            <a:ext cx="4309111" cy="216979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1C0D5F6-9A55-CA42-6F50-16E307E50B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165" y="1881949"/>
            <a:ext cx="4309111" cy="2194300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2986FA7-8871-4B26-312E-9DF0E68377FA}"/>
              </a:ext>
            </a:extLst>
          </p:cNvPr>
          <p:cNvSpPr txBox="1"/>
          <p:nvPr/>
        </p:nvSpPr>
        <p:spPr>
          <a:xfrm>
            <a:off x="1867582" y="6065834"/>
            <a:ext cx="1314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[deg]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C56485D-BE27-16B8-79C8-E8E4CA18982D}"/>
              </a:ext>
            </a:extLst>
          </p:cNvPr>
          <p:cNvSpPr txBox="1"/>
          <p:nvPr/>
        </p:nvSpPr>
        <p:spPr>
          <a:xfrm>
            <a:off x="1872267" y="3885733"/>
            <a:ext cx="1314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[deg]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06EC212-3A66-065D-7A32-76B933CF668A}"/>
              </a:ext>
            </a:extLst>
          </p:cNvPr>
          <p:cNvSpPr txBox="1"/>
          <p:nvPr/>
        </p:nvSpPr>
        <p:spPr>
          <a:xfrm rot="16200000">
            <a:off x="3516535" y="2723830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5AB02C5-6703-9B7D-602A-2F8A93887B83}"/>
              </a:ext>
            </a:extLst>
          </p:cNvPr>
          <p:cNvSpPr txBox="1"/>
          <p:nvPr/>
        </p:nvSpPr>
        <p:spPr>
          <a:xfrm rot="16200000">
            <a:off x="3520187" y="4899536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Calibration Bias (%)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44D4C0A-0D1D-795A-28EB-D3880613D6D2}"/>
              </a:ext>
            </a:extLst>
          </p:cNvPr>
          <p:cNvSpPr txBox="1"/>
          <p:nvPr/>
        </p:nvSpPr>
        <p:spPr>
          <a:xfrm rot="16200000">
            <a:off x="-455207" y="2735127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47FAE31-09E2-BBEE-5E4F-D7488FECE541}"/>
              </a:ext>
            </a:extLst>
          </p:cNvPr>
          <p:cNvSpPr txBox="1"/>
          <p:nvPr/>
        </p:nvSpPr>
        <p:spPr>
          <a:xfrm rot="16200000">
            <a:off x="-453353" y="4891841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12A3CA1-85CF-5A89-EE6B-DB8806F2C809}"/>
              </a:ext>
            </a:extLst>
          </p:cNvPr>
          <p:cNvSpPr txBox="1"/>
          <p:nvPr/>
        </p:nvSpPr>
        <p:spPr>
          <a:xfrm rot="16200000">
            <a:off x="8416567" y="2982024"/>
            <a:ext cx="982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A5CA73E-8DB2-B67F-C8DA-F1C4072CA753}"/>
              </a:ext>
            </a:extLst>
          </p:cNvPr>
          <p:cNvSpPr txBox="1"/>
          <p:nvPr/>
        </p:nvSpPr>
        <p:spPr>
          <a:xfrm rot="16200000">
            <a:off x="8407954" y="5212695"/>
            <a:ext cx="982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kumimoji="1" lang="en-US" altLang="ja-JP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718444-3F44-9694-2A01-2304B936E393}"/>
              </a:ext>
            </a:extLst>
          </p:cNvPr>
          <p:cNvSpPr txBox="1"/>
          <p:nvPr/>
        </p:nvSpPr>
        <p:spPr>
          <a:xfrm>
            <a:off x="10173757" y="3865373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[deg]</a:t>
            </a:r>
            <a:endParaRPr kumimoji="1" lang="ja-JP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ED170BF-5501-43E0-00A2-FE355CEAEC14}"/>
              </a:ext>
            </a:extLst>
          </p:cNvPr>
          <p:cNvSpPr txBox="1"/>
          <p:nvPr/>
        </p:nvSpPr>
        <p:spPr>
          <a:xfrm>
            <a:off x="10179518" y="6086375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[deg]</a:t>
            </a:r>
            <a:endParaRPr kumimoji="1" lang="ja-JP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3739D74-E891-311E-0685-426D0408C5F5}"/>
              </a:ext>
            </a:extLst>
          </p:cNvPr>
          <p:cNvSpPr txBox="1"/>
          <p:nvPr/>
        </p:nvSpPr>
        <p:spPr>
          <a:xfrm>
            <a:off x="1626827" y="1651994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H-8 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A5D44FA-D3D1-47DD-7F94-7FF7AC61E901}"/>
              </a:ext>
            </a:extLst>
          </p:cNvPr>
          <p:cNvSpPr txBox="1"/>
          <p:nvPr/>
        </p:nvSpPr>
        <p:spPr>
          <a:xfrm>
            <a:off x="5863825" y="1639460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H-8 B01 (0.47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B8D0DD6-2454-D866-4B52-6DEFC0753BE8}"/>
              </a:ext>
            </a:extLst>
          </p:cNvPr>
          <p:cNvSpPr txBox="1"/>
          <p:nvPr/>
        </p:nvSpPr>
        <p:spPr>
          <a:xfrm>
            <a:off x="9745289" y="2122178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H-8 B06 (2.25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636547D-851D-781E-0017-FA7EE13DAE33}"/>
              </a:ext>
            </a:extLst>
          </p:cNvPr>
          <p:cNvSpPr txBox="1"/>
          <p:nvPr/>
        </p:nvSpPr>
        <p:spPr>
          <a:xfrm>
            <a:off x="9701329" y="4341761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H-8 B06 (2.25 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50" name="四角形 235">
            <a:extLst>
              <a:ext uri="{FF2B5EF4-FFF2-40B4-BE49-F238E27FC236}">
                <a16:creationId xmlns:a16="http://schemas.microsoft.com/office/drawing/2014/main" id="{B6952EA6-5F12-7914-974F-6FDFCB4F7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67" y="915776"/>
            <a:ext cx="9187843" cy="28168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rPr kumimoji="1" lang="en" altLang="ja-JP" sz="1800" dirty="0"/>
              <a:t>Radiance integration over the dark portion of the Moon reduce the phase angle dependence (but too much?) – Further investigation is planned. </a:t>
            </a:r>
            <a:r>
              <a:rPr kumimoji="1" lang="en" altLang="ja-JP" sz="1600" dirty="0" err="1"/>
              <a:t>ce</a:t>
            </a:r>
            <a:r>
              <a:rPr kumimoji="1" lang="en" altLang="ja-JP" sz="1600" dirty="0"/>
              <a:t> DC (20) to avoid the</a:t>
            </a:r>
            <a:endParaRPr kumimoji="1" lang="en" altLang="ja-JP" sz="1800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0312E05-BDFA-0718-5862-685DB68D5C86}"/>
              </a:ext>
            </a:extLst>
          </p:cNvPr>
          <p:cNvSpPr txBox="1"/>
          <p:nvPr/>
        </p:nvSpPr>
        <p:spPr>
          <a:xfrm>
            <a:off x="451560" y="3509851"/>
            <a:ext cx="1808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DC threshold (=33) only</a:t>
            </a:r>
            <a:endParaRPr kumimoji="1" lang="ja-JP" altLang="en-US" sz="120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6296FF4-C3EB-A4E4-258B-48703076EC0F}"/>
              </a:ext>
            </a:extLst>
          </p:cNvPr>
          <p:cNvSpPr txBox="1"/>
          <p:nvPr/>
        </p:nvSpPr>
        <p:spPr>
          <a:xfrm>
            <a:off x="451559" y="5688292"/>
            <a:ext cx="3167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Navigated lunar pixels + DC threshold (=33)</a:t>
            </a:r>
            <a:endParaRPr kumimoji="1" lang="ja-JP" altLang="en-US" sz="120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4E74EEA-30B2-7B4E-F3EB-EC50953045B8}"/>
              </a:ext>
            </a:extLst>
          </p:cNvPr>
          <p:cNvSpPr txBox="1"/>
          <p:nvPr/>
        </p:nvSpPr>
        <p:spPr>
          <a:xfrm>
            <a:off x="4686732" y="3537020"/>
            <a:ext cx="1808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DC threshold (=33) only</a:t>
            </a:r>
            <a:endParaRPr kumimoji="1" lang="ja-JP" altLang="en-US" sz="120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3D12B69-BFB3-A3FD-EC7E-DE24BA4DD864}"/>
              </a:ext>
            </a:extLst>
          </p:cNvPr>
          <p:cNvSpPr txBox="1"/>
          <p:nvPr/>
        </p:nvSpPr>
        <p:spPr>
          <a:xfrm>
            <a:off x="4686731" y="5715461"/>
            <a:ext cx="3167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Navigated lunar pixels + DC threshold (=33)</a:t>
            </a:r>
            <a:endParaRPr kumimoji="1" lang="ja-JP" altLang="en-US" sz="120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4767D6A-A635-054D-80F7-E80311E74AB2}"/>
              </a:ext>
            </a:extLst>
          </p:cNvPr>
          <p:cNvSpPr txBox="1"/>
          <p:nvPr/>
        </p:nvSpPr>
        <p:spPr>
          <a:xfrm>
            <a:off x="9137256" y="3554532"/>
            <a:ext cx="1677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DC threshold (=33) only</a:t>
            </a:r>
            <a:endParaRPr kumimoji="1" lang="ja-JP" altLang="en-US" sz="105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76577DE-1F99-E976-865E-0B2D9B100476}"/>
              </a:ext>
            </a:extLst>
          </p:cNvPr>
          <p:cNvSpPr txBox="1"/>
          <p:nvPr/>
        </p:nvSpPr>
        <p:spPr>
          <a:xfrm>
            <a:off x="9102965" y="5755833"/>
            <a:ext cx="28119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Navigated lunar pixels + DC threshold (=33)</a:t>
            </a:r>
            <a:endParaRPr kumimoji="1" lang="ja-JP" altLang="en-US" sz="1050"/>
          </a:p>
        </p:txBody>
      </p:sp>
    </p:spTree>
    <p:extLst>
      <p:ext uri="{BB962C8B-B14F-4D97-AF65-F5344CB8AC3E}">
        <p14:creationId xmlns:p14="http://schemas.microsoft.com/office/powerpoint/2010/main" val="301740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7" y="266902"/>
            <a:ext cx="11403201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200" b="1" dirty="0"/>
              <a:t>Introduction – JMA Activities Using Lunar Observation</a:t>
            </a:r>
            <a:endParaRPr kumimoji="1" lang="ja-JP" altLang="en-US" sz="32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3" y="1095558"/>
            <a:ext cx="7745658" cy="486178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5000"/>
              </a:lnSpc>
            </a:pPr>
            <a:r>
              <a:rPr kumimoji="1" lang="en" altLang="ja-JP" sz="2000" dirty="0"/>
              <a:t>Over 40-y history of GEO satellites operation in Japan</a:t>
            </a:r>
          </a:p>
          <a:p>
            <a:pPr>
              <a:lnSpc>
                <a:spcPct val="105000"/>
              </a:lnSpc>
            </a:pPr>
            <a:r>
              <a:rPr kumimoji="1" lang="en" altLang="ja-JP" sz="2000" dirty="0"/>
              <a:t>Use of the Moon for evaluating radiometric performance of the GEO imagers</a:t>
            </a:r>
          </a:p>
          <a:p>
            <a:pPr lvl="1">
              <a:lnSpc>
                <a:spcPct val="105000"/>
              </a:lnSpc>
            </a:pPr>
            <a:r>
              <a:rPr kumimoji="1" lang="en" altLang="ja-JP" sz="1800" dirty="0"/>
              <a:t>Started in early 2010s for GMS-5 and MTSAT-2</a:t>
            </a:r>
          </a:p>
          <a:p>
            <a:pPr lvl="1">
              <a:lnSpc>
                <a:spcPct val="105000"/>
              </a:lnSpc>
            </a:pPr>
            <a:r>
              <a:rPr kumimoji="1" lang="en" altLang="ja-JP" sz="1800" dirty="0"/>
              <a:t>Expanded application area for Himawari-8/-9</a:t>
            </a:r>
          </a:p>
          <a:p>
            <a:pPr>
              <a:lnSpc>
                <a:spcPct val="105000"/>
              </a:lnSpc>
            </a:pPr>
            <a:r>
              <a:rPr kumimoji="1" lang="en" altLang="ja-JP" sz="2000" dirty="0"/>
              <a:t>Past activities presented at the Lunar Calibration Workshops</a:t>
            </a:r>
          </a:p>
          <a:p>
            <a:pPr lvl="1">
              <a:lnSpc>
                <a:spcPct val="105000"/>
              </a:lnSpc>
            </a:pPr>
            <a:r>
              <a:rPr kumimoji="1" lang="en" altLang="ja-JP" sz="1600" dirty="0"/>
              <a:t>1</a:t>
            </a:r>
            <a:r>
              <a:rPr kumimoji="1" lang="en" altLang="ja-JP" sz="1600" baseline="30000" dirty="0"/>
              <a:t>st</a:t>
            </a:r>
            <a:r>
              <a:rPr kumimoji="1" lang="en" altLang="ja-JP" sz="1600" dirty="0"/>
              <a:t> LCWS (2014, M. Takahashi)</a:t>
            </a:r>
          </a:p>
          <a:p>
            <a:pPr lvl="2">
              <a:lnSpc>
                <a:spcPct val="105000"/>
              </a:lnSpc>
            </a:pPr>
            <a:r>
              <a:rPr kumimoji="1" lang="en" altLang="ja-JP" sz="1600" dirty="0"/>
              <a:t>GMS-5 and MTSAT-2 Lunar Calibration</a:t>
            </a:r>
          </a:p>
          <a:p>
            <a:pPr lvl="1">
              <a:lnSpc>
                <a:spcPct val="105000"/>
              </a:lnSpc>
            </a:pPr>
            <a:r>
              <a:rPr kumimoji="1" lang="en" altLang="ja-JP" sz="1600" dirty="0"/>
              <a:t>2</a:t>
            </a:r>
            <a:r>
              <a:rPr kumimoji="1" lang="en" altLang="ja-JP" sz="1600" baseline="30000" dirty="0"/>
              <a:t>nd</a:t>
            </a:r>
            <a:r>
              <a:rPr kumimoji="1" lang="en" altLang="ja-JP" sz="1600" dirty="0"/>
              <a:t> LCWS (2017, M. Takahashi)</a:t>
            </a:r>
          </a:p>
          <a:p>
            <a:pPr lvl="2">
              <a:lnSpc>
                <a:spcPct val="105000"/>
              </a:lnSpc>
            </a:pPr>
            <a:r>
              <a:rPr kumimoji="1" lang="en" altLang="ja-JP" sz="1600" dirty="0"/>
              <a:t>Himawari-8/AHI Lunar Calibration, AHI Inter-calibration with Aqua/MODIS, and MTF evaluation</a:t>
            </a:r>
          </a:p>
          <a:p>
            <a:pPr lvl="1">
              <a:lnSpc>
                <a:spcPct val="105000"/>
              </a:lnSpc>
            </a:pPr>
            <a:r>
              <a:rPr kumimoji="1" lang="en" altLang="ja-JP" sz="1600" dirty="0"/>
              <a:t>3</a:t>
            </a:r>
            <a:r>
              <a:rPr kumimoji="1" lang="en" altLang="ja-JP" sz="1600" baseline="30000" dirty="0"/>
              <a:t>rd</a:t>
            </a:r>
            <a:r>
              <a:rPr kumimoji="1" lang="en" altLang="ja-JP" sz="1600" dirty="0"/>
              <a:t> LCWS (2020, A. </a:t>
            </a:r>
            <a:r>
              <a:rPr kumimoji="1" lang="en" altLang="ja-JP" sz="1600" dirty="0" err="1"/>
              <a:t>Okuyama</a:t>
            </a:r>
            <a:r>
              <a:rPr kumimoji="1" lang="en" altLang="ja-JP" sz="1600" dirty="0"/>
              <a:t>)</a:t>
            </a:r>
          </a:p>
          <a:p>
            <a:pPr lvl="2">
              <a:lnSpc>
                <a:spcPct val="105000"/>
              </a:lnSpc>
            </a:pPr>
            <a:r>
              <a:rPr kumimoji="1" lang="en" altLang="ja-JP" sz="1600" dirty="0"/>
              <a:t>Himawari-8/AHI Lunar Calibration, including potential use for evaluating RVS, detector response uniformity, and straylight </a:t>
            </a:r>
          </a:p>
          <a:p>
            <a:pPr lvl="1">
              <a:lnSpc>
                <a:spcPct val="105000"/>
              </a:lnSpc>
            </a:pPr>
            <a:r>
              <a:rPr kumimoji="1" lang="en" altLang="ja-JP" sz="1600" dirty="0"/>
              <a:t>4</a:t>
            </a:r>
            <a:r>
              <a:rPr kumimoji="1" lang="en" altLang="ja-JP" sz="1600" baseline="30000" dirty="0"/>
              <a:t>th</a:t>
            </a:r>
            <a:r>
              <a:rPr kumimoji="1" lang="en" altLang="ja-JP" sz="1600" dirty="0"/>
              <a:t> LCWS (2023)</a:t>
            </a:r>
          </a:p>
          <a:p>
            <a:pPr lvl="2">
              <a:lnSpc>
                <a:spcPct val="105000"/>
              </a:lnSpc>
            </a:pPr>
            <a:r>
              <a:rPr kumimoji="1" lang="en" altLang="ja-JP" sz="1600" dirty="0"/>
              <a:t>Himawari-8/9 /AHI Lunar Calibration (this talk)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AFF4E109-83B7-BFD8-C5F7-8ACF9830B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751023"/>
              </p:ext>
            </p:extLst>
          </p:nvPr>
        </p:nvGraphicFramePr>
        <p:xfrm>
          <a:off x="8350810" y="1734150"/>
          <a:ext cx="314717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857">
                  <a:extLst>
                    <a:ext uri="{9D8B030D-6E8A-4147-A177-3AD203B41FA5}">
                      <a16:colId xmlns:a16="http://schemas.microsoft.com/office/drawing/2014/main" val="1706180844"/>
                    </a:ext>
                  </a:extLst>
                </a:gridCol>
                <a:gridCol w="1911313">
                  <a:extLst>
                    <a:ext uri="{9D8B030D-6E8A-4147-A177-3AD203B41FA5}">
                      <a16:colId xmlns:a16="http://schemas.microsoft.com/office/drawing/2014/main" val="3765542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Satellite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Operation Period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22455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1978 – 1981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382453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1981 – 1984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850331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1984 – 1989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59043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1989 – 1995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70059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GMS-5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1995 – 2003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518399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GOES-9*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2003 – 2005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263826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MTSAT-1R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2005 – 2010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503757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2010 – 2015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19381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Himawari-8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2015 – 2022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369168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Himawari-9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2022 – 2029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195700708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D39629-8169-4C93-3C7A-AB2C79A1C625}"/>
              </a:ext>
            </a:extLst>
          </p:cNvPr>
          <p:cNvSpPr txBox="1"/>
          <p:nvPr/>
        </p:nvSpPr>
        <p:spPr>
          <a:xfrm>
            <a:off x="8349521" y="5840447"/>
            <a:ext cx="3148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indent="-190500"/>
            <a:r>
              <a:rPr lang="en-US" altLang="ja-JP" sz="1200" dirty="0"/>
              <a:t>* </a:t>
            </a:r>
            <a:r>
              <a:rPr lang="ja-JP" altLang="en-US" sz="1200"/>
              <a:t>Back-up operation of GMS-5 w/ GOES-9 by NOAA/NESDIS</a:t>
            </a:r>
          </a:p>
        </p:txBody>
      </p:sp>
    </p:spTree>
    <p:extLst>
      <p:ext uri="{BB962C8B-B14F-4D97-AF65-F5344CB8AC3E}">
        <p14:creationId xmlns:p14="http://schemas.microsoft.com/office/powerpoint/2010/main" val="87954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7" y="266902"/>
            <a:ext cx="9814243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b="1" dirty="0"/>
              <a:t>Himawari-8/-9 Mission Overview</a:t>
            </a:r>
            <a:endParaRPr kumimoji="1" lang="ja-JP" altLang="en-US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8"/>
            <a:ext cx="10908583" cy="2816875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400" dirty="0"/>
              <a:t>Himawari-8</a:t>
            </a:r>
          </a:p>
          <a:p>
            <a:pPr lvl="1"/>
            <a:r>
              <a:rPr kumimoji="1" lang="en" altLang="ja-JP" sz="2000" dirty="0"/>
              <a:t>Advanced </a:t>
            </a:r>
            <a:r>
              <a:rPr kumimoji="1" lang="en" altLang="ja-JP" sz="2000" dirty="0" err="1"/>
              <a:t>Himawari</a:t>
            </a:r>
            <a:r>
              <a:rPr kumimoji="1" lang="en" altLang="ja-JP" sz="2000" dirty="0"/>
              <a:t> Imager (AHI): 16-band VIS/IR imager</a:t>
            </a:r>
          </a:p>
          <a:p>
            <a:pPr lvl="2"/>
            <a:r>
              <a:rPr kumimoji="1" lang="en" altLang="ja-JP" sz="1800" dirty="0"/>
              <a:t>Identical specification to AHI on Himawari-9</a:t>
            </a:r>
          </a:p>
          <a:p>
            <a:pPr lvl="1"/>
            <a:r>
              <a:rPr kumimoji="1" lang="en" altLang="ja-JP" sz="2000" dirty="0"/>
              <a:t>Operation: 2015-07-07 to 2022-12-13</a:t>
            </a:r>
          </a:p>
          <a:p>
            <a:pPr lvl="2"/>
            <a:r>
              <a:rPr kumimoji="1" lang="en" altLang="ja-JP" sz="1800" dirty="0"/>
              <a:t>Currently in-orbit standby operation (backup of Himawari-9)</a:t>
            </a:r>
          </a:p>
          <a:p>
            <a:r>
              <a:rPr kumimoji="1" lang="en" altLang="ja-JP" sz="2400" dirty="0"/>
              <a:t>Himawari-9</a:t>
            </a:r>
          </a:p>
          <a:p>
            <a:pPr lvl="1"/>
            <a:r>
              <a:rPr kumimoji="1" lang="en" altLang="ja-JP" sz="2000" dirty="0"/>
              <a:t>Switchover of operation from Himawari-8 on 2022-12-13, after ~2 months parallel observation with Himawari-8</a:t>
            </a:r>
          </a:p>
          <a:p>
            <a:pPr lvl="2"/>
            <a:r>
              <a:rPr kumimoji="1" lang="en" altLang="ja-JP" sz="1800" dirty="0"/>
              <a:t>To be operated until JFY2029</a:t>
            </a:r>
          </a:p>
        </p:txBody>
      </p:sp>
      <p:pic>
        <p:nvPicPr>
          <p:cNvPr id="2" name="図 1" descr="Plan ">
            <a:extLst>
              <a:ext uri="{FF2B5EF4-FFF2-40B4-BE49-F238E27FC236}">
                <a16:creationId xmlns:a16="http://schemas.microsoft.com/office/drawing/2014/main" id="{064C58ED-EFFE-E276-587A-EA86EE2672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87" y="4460776"/>
            <a:ext cx="7110514" cy="17645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245DD4-3A06-9CBC-D1C2-DA864715FB25}"/>
              </a:ext>
            </a:extLst>
          </p:cNvPr>
          <p:cNvSpPr txBox="1"/>
          <p:nvPr/>
        </p:nvSpPr>
        <p:spPr>
          <a:xfrm>
            <a:off x="8915401" y="5702073"/>
            <a:ext cx="259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Himawari-8/-9 geostationary positions: ~140.7E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1604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600" b="1" dirty="0"/>
              <a:t>Himawari-8/-9 AHI</a:t>
            </a:r>
            <a:endParaRPr kumimoji="1" lang="ja-JP" altLang="en-US" sz="36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9"/>
            <a:ext cx="10249017" cy="1141440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1800" dirty="0"/>
              <a:t>16 spectral bands (</a:t>
            </a:r>
            <a:r>
              <a:rPr kumimoji="1" lang="en" altLang="ja-JP" sz="1800" dirty="0">
                <a:solidFill>
                  <a:srgbClr val="FF0000"/>
                </a:solidFill>
              </a:rPr>
              <a:t>5</a:t>
            </a:r>
            <a:r>
              <a:rPr kumimoji="1" lang="en" altLang="ja-JP" sz="1800" dirty="0"/>
              <a:t> similar spectral range in VNIR among AHI/ABI/FCI)</a:t>
            </a:r>
          </a:p>
          <a:p>
            <a:r>
              <a:rPr kumimoji="1" lang="en" altLang="ja-JP" sz="1800" dirty="0"/>
              <a:t>Observation by 2 independent (EW and NS) scan mirrors</a:t>
            </a:r>
          </a:p>
          <a:p>
            <a:r>
              <a:rPr kumimoji="1" lang="en" altLang="ja-JP" sz="1800" dirty="0"/>
              <a:t>Onboard calibration</a:t>
            </a:r>
          </a:p>
          <a:p>
            <a:pPr lvl="1"/>
            <a:r>
              <a:rPr kumimoji="1" lang="en" altLang="ja-JP" sz="1800" dirty="0"/>
              <a:t>Solar diffuser (SD) and blackbody for VNIR and IR bands</a:t>
            </a:r>
          </a:p>
          <a:p>
            <a:pPr lvl="1"/>
            <a:r>
              <a:rPr kumimoji="1" lang="en" altLang="ja-JP" sz="1800" dirty="0"/>
              <a:t>SD </a:t>
            </a:r>
            <a:r>
              <a:rPr kumimoji="1" lang="en" altLang="ja-JP" sz="1800" dirty="0" err="1"/>
              <a:t>obs</a:t>
            </a:r>
            <a:r>
              <a:rPr kumimoji="1" lang="en" altLang="ja-JP" sz="1800" dirty="0"/>
              <a:t>: twice / month, but nominal calibration slope (gain) is not updated</a:t>
            </a:r>
          </a:p>
          <a:p>
            <a:pPr lvl="2"/>
            <a:r>
              <a:rPr kumimoji="1" lang="en" altLang="ja-JP" sz="1600" dirty="0"/>
              <a:t>Himawari-8: calibration trend is estimated on annual basis and included in HSD (L1b equiv. data) as the trend correction info</a:t>
            </a:r>
            <a:endParaRPr kumimoji="1" lang="en" altLang="ja-JP" sz="1400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A3572867-47BE-F45B-0F51-DB3DA9DB0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478048"/>
              </p:ext>
            </p:extLst>
          </p:nvPr>
        </p:nvGraphicFramePr>
        <p:xfrm>
          <a:off x="1492847" y="3372610"/>
          <a:ext cx="9233945" cy="1019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8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1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8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33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 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B01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B02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B03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B04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B05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B06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B07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B08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B09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B10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B11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B12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B13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B14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B15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B16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kern="100" dirty="0">
                          <a:effectLst/>
                          <a:latin typeface="+mn-lt"/>
                          <a:ea typeface="+mn-ea"/>
                        </a:rPr>
                        <a:t>Central</a:t>
                      </a:r>
                      <a:r>
                        <a:rPr lang="en-US" altLang="ja-JP" sz="1200" b="0" kern="100" baseline="0" dirty="0">
                          <a:effectLst/>
                          <a:latin typeface="+mn-lt"/>
                          <a:ea typeface="+mn-ea"/>
                        </a:rPr>
                        <a:t> wavelength [</a:t>
                      </a:r>
                      <a:r>
                        <a:rPr lang="en-US" altLang="ja-JP" sz="1200" b="0" kern="100" baseline="0" dirty="0" err="1">
                          <a:effectLst/>
                          <a:latin typeface="+mn-lt"/>
                          <a:ea typeface="+mn-ea"/>
                        </a:rPr>
                        <a:t>μm</a:t>
                      </a:r>
                      <a:r>
                        <a:rPr lang="en-US" altLang="ja-JP" sz="1200" b="0" kern="100" baseline="0" dirty="0">
                          <a:effectLst/>
                          <a:latin typeface="+mn-lt"/>
                          <a:ea typeface="+mn-ea"/>
                        </a:rPr>
                        <a:t>]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rgbClr val="FF0000"/>
                          </a:solidFill>
                          <a:effectLst/>
                        </a:rPr>
                        <a:t>0.47</a:t>
                      </a:r>
                      <a:endParaRPr lang="ja-JP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0.51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  <a:endParaRPr lang="ja-JP" sz="20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rgbClr val="FF0000"/>
                          </a:solidFill>
                          <a:effectLst/>
                        </a:rPr>
                        <a:t>0.86</a:t>
                      </a:r>
                      <a:endParaRPr lang="ja-JP" sz="20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rgbClr val="FF0000"/>
                          </a:solidFill>
                          <a:effectLst/>
                        </a:rPr>
                        <a:t>1.6</a:t>
                      </a:r>
                      <a:endParaRPr lang="ja-JP" sz="20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rgbClr val="FF0000"/>
                          </a:solidFill>
                          <a:effectLst/>
                        </a:rPr>
                        <a:t>2.3</a:t>
                      </a:r>
                      <a:endParaRPr lang="ja-JP" sz="20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3.9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6.2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6.9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7.3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8.6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9.6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10.4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11.2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12.4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13.3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Spatial</a:t>
                      </a:r>
                      <a:r>
                        <a:rPr lang="en-US" altLang="ja-JP" sz="1200" b="0" baseline="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 resolution at SSP [km]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1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1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0.5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1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2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2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</a:rPr>
                        <a:t>2</a:t>
                      </a:r>
                      <a:endParaRPr lang="ja-JP" sz="2000" b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2</a:t>
                      </a:r>
                      <a:endParaRPr lang="ja-JP" sz="2000" b="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0" marR="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# of detectors for N-S direction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1460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372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372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200" b="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0" marR="0" marT="36000" marB="36000"/>
                </a:tc>
                <a:extLst>
                  <a:ext uri="{0D108BD9-81ED-4DB2-BD59-A6C34878D82A}">
                    <a16:rowId xmlns:a16="http://schemas.microsoft.com/office/drawing/2014/main" val="3136138581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36074831-06CD-C66C-4A21-29A10A229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2" t="19142" r="4492" b="13584"/>
          <a:stretch/>
        </p:blipFill>
        <p:spPr>
          <a:xfrm>
            <a:off x="1282987" y="4461236"/>
            <a:ext cx="4460220" cy="16589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A580D30-CAD1-3994-C8A8-969ABB8154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8013" y="4437089"/>
            <a:ext cx="4559386" cy="171727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47B9CF-95A8-69A4-9B3A-7FE53F5CF68F}"/>
              </a:ext>
            </a:extLst>
          </p:cNvPr>
          <p:cNvSpPr txBox="1"/>
          <p:nvPr/>
        </p:nvSpPr>
        <p:spPr>
          <a:xfrm>
            <a:off x="2983038" y="6046647"/>
            <a:ext cx="1244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Wavelength [</a:t>
            </a:r>
            <a:r>
              <a:rPr kumimoji="1" lang="en-US" altLang="ja-JP" sz="1100" dirty="0" err="1"/>
              <a:t>μm</a:t>
            </a:r>
            <a:r>
              <a:rPr kumimoji="1" lang="en-US" altLang="ja-JP" sz="1100" dirty="0"/>
              <a:t>]</a:t>
            </a:r>
            <a:endParaRPr kumimoji="1" lang="ja-JP" altLang="en-US" sz="11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1E465CF-4EA7-E90C-BC7D-53D240CD6BE0}"/>
              </a:ext>
            </a:extLst>
          </p:cNvPr>
          <p:cNvSpPr txBox="1"/>
          <p:nvPr/>
        </p:nvSpPr>
        <p:spPr>
          <a:xfrm>
            <a:off x="8074215" y="6046647"/>
            <a:ext cx="1244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Wavelength [</a:t>
            </a:r>
            <a:r>
              <a:rPr kumimoji="1" lang="en-US" altLang="ja-JP" sz="1100" dirty="0" err="1"/>
              <a:t>μm</a:t>
            </a:r>
            <a:r>
              <a:rPr kumimoji="1" lang="en-US" altLang="ja-JP" sz="1100" dirty="0"/>
              <a:t>]</a:t>
            </a:r>
            <a:endParaRPr kumimoji="1" lang="ja-JP" altLang="en-US" sz="1100"/>
          </a:p>
        </p:txBody>
      </p:sp>
    </p:spTree>
    <p:extLst>
      <p:ext uri="{BB962C8B-B14F-4D97-AF65-F5344CB8AC3E}">
        <p14:creationId xmlns:p14="http://schemas.microsoft.com/office/powerpoint/2010/main" val="396330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b="1" dirty="0"/>
              <a:t>AHI Observation Repeat Cycle</a:t>
            </a:r>
            <a:endParaRPr kumimoji="1" lang="ja-JP" altLang="en-US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8"/>
            <a:ext cx="10908583" cy="2816875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400" dirty="0">
                <a:solidFill>
                  <a:srgbClr val="FF0000"/>
                </a:solidFill>
              </a:rPr>
              <a:t>Region 5 </a:t>
            </a:r>
            <a:r>
              <a:rPr kumimoji="1" lang="en" altLang="ja-JP" sz="2400" dirty="0"/>
              <a:t>(1000 x 500 km every 30 sec) is used for lunar observation.</a:t>
            </a:r>
            <a:endParaRPr kumimoji="1" lang="en" altLang="ja-JP" sz="2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F78065-B326-8396-00DA-98BFEE96B102}"/>
              </a:ext>
            </a:extLst>
          </p:cNvPr>
          <p:cNvSpPr txBox="1"/>
          <p:nvPr/>
        </p:nvSpPr>
        <p:spPr>
          <a:xfrm>
            <a:off x="4991725" y="30579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cxnSp>
        <p:nvCxnSpPr>
          <p:cNvPr id="52" name="直線矢印コネクタ 86">
            <a:extLst>
              <a:ext uri="{FF2B5EF4-FFF2-40B4-BE49-F238E27FC236}">
                <a16:creationId xmlns:a16="http://schemas.microsoft.com/office/drawing/2014/main" id="{16529669-6C2C-B939-B029-B9149224A468}"/>
              </a:ext>
            </a:extLst>
          </p:cNvPr>
          <p:cNvCxnSpPr/>
          <p:nvPr/>
        </p:nvCxnSpPr>
        <p:spPr>
          <a:xfrm>
            <a:off x="7783517" y="1817724"/>
            <a:ext cx="0" cy="35284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87">
            <a:extLst>
              <a:ext uri="{FF2B5EF4-FFF2-40B4-BE49-F238E27FC236}">
                <a16:creationId xmlns:a16="http://schemas.microsoft.com/office/drawing/2014/main" id="{D56197F2-BE30-EE53-2D62-BD36CF405A35}"/>
              </a:ext>
            </a:extLst>
          </p:cNvPr>
          <p:cNvCxnSpPr/>
          <p:nvPr/>
        </p:nvCxnSpPr>
        <p:spPr>
          <a:xfrm>
            <a:off x="6430013" y="1821583"/>
            <a:ext cx="0" cy="352673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88">
            <a:extLst>
              <a:ext uri="{FF2B5EF4-FFF2-40B4-BE49-F238E27FC236}">
                <a16:creationId xmlns:a16="http://schemas.microsoft.com/office/drawing/2014/main" id="{F5AD12D3-1D35-845B-8C79-845BF105A194}"/>
              </a:ext>
            </a:extLst>
          </p:cNvPr>
          <p:cNvCxnSpPr/>
          <p:nvPr/>
        </p:nvCxnSpPr>
        <p:spPr>
          <a:xfrm>
            <a:off x="4969652" y="1839802"/>
            <a:ext cx="0" cy="350851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 descr="クリップボード01">
            <a:extLst>
              <a:ext uri="{FF2B5EF4-FFF2-40B4-BE49-F238E27FC236}">
                <a16:creationId xmlns:a16="http://schemas.microsoft.com/office/drawing/2014/main" id="{FCBB0BA4-BD3F-7CFF-CCC8-18746510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793" y="1868472"/>
            <a:ext cx="3536032" cy="343854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Rectangle 6">
            <a:extLst>
              <a:ext uri="{FF2B5EF4-FFF2-40B4-BE49-F238E27FC236}">
                <a16:creationId xmlns:a16="http://schemas.microsoft.com/office/drawing/2014/main" id="{8B1D8F8B-2EB0-1B9A-437C-819A3B3CE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852" y="2330748"/>
            <a:ext cx="624954" cy="285234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" name="Oval 8">
            <a:extLst>
              <a:ext uri="{FF2B5EF4-FFF2-40B4-BE49-F238E27FC236}">
                <a16:creationId xmlns:a16="http://schemas.microsoft.com/office/drawing/2014/main" id="{AFF4A01B-A388-7C3C-6A07-67D56DFDB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592" y="1970763"/>
            <a:ext cx="3324354" cy="3241827"/>
          </a:xfrm>
          <a:prstGeom prst="ellips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816C698D-2B19-8621-B45D-DECD8AC26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341" y="2928755"/>
            <a:ext cx="415292" cy="35211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DFE993B4-6996-972D-1628-A679A0512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874" y="4156243"/>
            <a:ext cx="415292" cy="21048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4087F18E-CAF6-656A-CA60-0F6227D2F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021" y="4276237"/>
            <a:ext cx="415292" cy="21048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" name="Line 12">
            <a:extLst>
              <a:ext uri="{FF2B5EF4-FFF2-40B4-BE49-F238E27FC236}">
                <a16:creationId xmlns:a16="http://schemas.microsoft.com/office/drawing/2014/main" id="{42973F15-BE43-AC67-4C0B-21647494D3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966" y="5323718"/>
            <a:ext cx="10516021" cy="55308"/>
          </a:xfrm>
          <a:prstGeom prst="line">
            <a:avLst/>
          </a:prstGeom>
          <a:noFill/>
          <a:ln w="9525">
            <a:solidFill>
              <a:schemeClr val="hlink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62" name="Picture 17">
            <a:extLst>
              <a:ext uri="{FF2B5EF4-FFF2-40B4-BE49-F238E27FC236}">
                <a16:creationId xmlns:a16="http://schemas.microsoft.com/office/drawing/2014/main" id="{AEBFBA4A-FAF8-E6D7-6234-C671EC5C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792" y="1860506"/>
            <a:ext cx="967671" cy="538121"/>
          </a:xfrm>
          <a:prstGeom prst="rect">
            <a:avLst/>
          </a:prstGeom>
          <a:noFill/>
          <a:ln w="19050">
            <a:solidFill>
              <a:srgbClr val="FF7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ine 22">
            <a:extLst>
              <a:ext uri="{FF2B5EF4-FFF2-40B4-BE49-F238E27FC236}">
                <a16:creationId xmlns:a16="http://schemas.microsoft.com/office/drawing/2014/main" id="{B6BEE00D-D769-3663-CF9D-289C534BB3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1861" y="1813810"/>
            <a:ext cx="10392682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088" name="Picture 31">
            <a:extLst>
              <a:ext uri="{FF2B5EF4-FFF2-40B4-BE49-F238E27FC236}">
                <a16:creationId xmlns:a16="http://schemas.microsoft.com/office/drawing/2014/main" id="{09F65444-8F43-2B68-F151-E79DC9D4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360" y="2210089"/>
            <a:ext cx="544315" cy="4780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9" name="Rectangle 6">
            <a:extLst>
              <a:ext uri="{FF2B5EF4-FFF2-40B4-BE49-F238E27FC236}">
                <a16:creationId xmlns:a16="http://schemas.microsoft.com/office/drawing/2014/main" id="{2DB5D0FA-0489-E4FE-ED64-D491B1C08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269" y="2615982"/>
            <a:ext cx="624954" cy="285234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090" name="直線矢印コネクタ 100">
            <a:extLst>
              <a:ext uri="{FF2B5EF4-FFF2-40B4-BE49-F238E27FC236}">
                <a16:creationId xmlns:a16="http://schemas.microsoft.com/office/drawing/2014/main" id="{D1DB05D5-DBDD-7A62-61DB-5EEC1ADCEE7B}"/>
              </a:ext>
            </a:extLst>
          </p:cNvPr>
          <p:cNvCxnSpPr>
            <a:stCxn id="57" idx="4"/>
          </p:cNvCxnSpPr>
          <p:nvPr/>
        </p:nvCxnSpPr>
        <p:spPr>
          <a:xfrm>
            <a:off x="2471769" y="5212590"/>
            <a:ext cx="347" cy="156274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1" name="直線矢印コネクタ 101">
            <a:extLst>
              <a:ext uri="{FF2B5EF4-FFF2-40B4-BE49-F238E27FC236}">
                <a16:creationId xmlns:a16="http://schemas.microsoft.com/office/drawing/2014/main" id="{00901B3A-27FD-1BA2-425B-D9BB92D0D715}"/>
              </a:ext>
            </a:extLst>
          </p:cNvPr>
          <p:cNvCxnSpPr/>
          <p:nvPr/>
        </p:nvCxnSpPr>
        <p:spPr>
          <a:xfrm flipH="1">
            <a:off x="2471769" y="1821583"/>
            <a:ext cx="5039" cy="149180"/>
          </a:xfrm>
          <a:prstGeom prst="straightConnector1">
            <a:avLst/>
          </a:prstGeom>
          <a:ln w="1905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2" name="Picture 6">
            <a:extLst>
              <a:ext uri="{FF2B5EF4-FFF2-40B4-BE49-F238E27FC236}">
                <a16:creationId xmlns:a16="http://schemas.microsoft.com/office/drawing/2014/main" id="{4198A4D6-7CCC-9E37-174F-C7A5F520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632" y="2615982"/>
            <a:ext cx="1014039" cy="5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3" name="Picture 7">
            <a:extLst>
              <a:ext uri="{FF2B5EF4-FFF2-40B4-BE49-F238E27FC236}">
                <a16:creationId xmlns:a16="http://schemas.microsoft.com/office/drawing/2014/main" id="{B2F63753-FE0E-E76F-1C14-25E76CD8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607" y="3387417"/>
            <a:ext cx="1014039" cy="5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4" name="Picture 8">
            <a:extLst>
              <a:ext uri="{FF2B5EF4-FFF2-40B4-BE49-F238E27FC236}">
                <a16:creationId xmlns:a16="http://schemas.microsoft.com/office/drawing/2014/main" id="{404C436E-0B58-AF9F-29BF-6DBB1ACC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275" y="4179847"/>
            <a:ext cx="1014039" cy="5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" name="Picture 9">
            <a:extLst>
              <a:ext uri="{FF2B5EF4-FFF2-40B4-BE49-F238E27FC236}">
                <a16:creationId xmlns:a16="http://schemas.microsoft.com/office/drawing/2014/main" id="{B23CAA43-3B66-1EE0-5734-B0130552D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959" y="2950715"/>
            <a:ext cx="1022103" cy="5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6" name="Picture 10">
            <a:extLst>
              <a:ext uri="{FF2B5EF4-FFF2-40B4-BE49-F238E27FC236}">
                <a16:creationId xmlns:a16="http://schemas.microsoft.com/office/drawing/2014/main" id="{B224F39D-5D1B-5B1D-B72B-0FCFBD27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961" y="3739708"/>
            <a:ext cx="1022103" cy="5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7" name="Picture 11">
            <a:extLst>
              <a:ext uri="{FF2B5EF4-FFF2-40B4-BE49-F238E27FC236}">
                <a16:creationId xmlns:a16="http://schemas.microsoft.com/office/drawing/2014/main" id="{422CF1D1-460A-A2D8-0B12-1277556D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19" y="4516549"/>
            <a:ext cx="1022103" cy="5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8" name="Picture 12">
            <a:extLst>
              <a:ext uri="{FF2B5EF4-FFF2-40B4-BE49-F238E27FC236}">
                <a16:creationId xmlns:a16="http://schemas.microsoft.com/office/drawing/2014/main" id="{3A69EB74-4C19-CEEC-CC14-BB472DD9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185" y="2970386"/>
            <a:ext cx="588667" cy="5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9" name="Picture 13">
            <a:extLst>
              <a:ext uri="{FF2B5EF4-FFF2-40B4-BE49-F238E27FC236}">
                <a16:creationId xmlns:a16="http://schemas.microsoft.com/office/drawing/2014/main" id="{DB4C8034-57C9-3E7D-9A39-07E6ADC3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185" y="3764884"/>
            <a:ext cx="588667" cy="5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0" name="Picture 14">
            <a:extLst>
              <a:ext uri="{FF2B5EF4-FFF2-40B4-BE49-F238E27FC236}">
                <a16:creationId xmlns:a16="http://schemas.microsoft.com/office/drawing/2014/main" id="{44C9F03A-BF7F-32E3-F495-DCB07CE4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792" y="4507358"/>
            <a:ext cx="588667" cy="5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1" name="Picture 9">
            <a:extLst>
              <a:ext uri="{FF2B5EF4-FFF2-40B4-BE49-F238E27FC236}">
                <a16:creationId xmlns:a16="http://schemas.microsoft.com/office/drawing/2014/main" id="{3F9D2B7F-6C1A-58BF-1FF9-FD8247D4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961" y="2135042"/>
            <a:ext cx="1022103" cy="5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2" name="図 112">
            <a:extLst>
              <a:ext uri="{FF2B5EF4-FFF2-40B4-BE49-F238E27FC236}">
                <a16:creationId xmlns:a16="http://schemas.microsoft.com/office/drawing/2014/main" id="{A4D14B36-9BF5-7CA7-CE58-51062E6ADC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121" y="1825589"/>
            <a:ext cx="640106" cy="3512751"/>
          </a:xfrm>
          <a:prstGeom prst="rect">
            <a:avLst/>
          </a:prstGeom>
        </p:spPr>
      </p:pic>
      <p:pic>
        <p:nvPicPr>
          <p:cNvPr id="1103" name="図 113">
            <a:extLst>
              <a:ext uri="{FF2B5EF4-FFF2-40B4-BE49-F238E27FC236}">
                <a16:creationId xmlns:a16="http://schemas.microsoft.com/office/drawing/2014/main" id="{CAF2E86D-84F1-866D-4BBD-CF50D2D6BE0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437" y="1835893"/>
            <a:ext cx="640106" cy="3512751"/>
          </a:xfrm>
          <a:prstGeom prst="rect">
            <a:avLst/>
          </a:prstGeom>
        </p:spPr>
      </p:pic>
      <p:sp>
        <p:nvSpPr>
          <p:cNvPr id="1104" name="Text Box 14">
            <a:extLst>
              <a:ext uri="{FF2B5EF4-FFF2-40B4-BE49-F238E27FC236}">
                <a16:creationId xmlns:a16="http://schemas.microsoft.com/office/drawing/2014/main" id="{C75F7DD2-E63A-199F-F5B2-872B2454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66" y="5466195"/>
            <a:ext cx="3538735" cy="66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/>
              <a:t>Full Disk Observation</a:t>
            </a:r>
          </a:p>
          <a:p>
            <a:pPr algn="ctr"/>
            <a:r>
              <a:rPr lang="en-US" altLang="ja-JP" b="1" dirty="0"/>
              <a:t>every </a:t>
            </a:r>
            <a:r>
              <a:rPr lang="en-US" altLang="ja-JP" sz="2000" b="1" dirty="0"/>
              <a:t>10</a:t>
            </a:r>
            <a:r>
              <a:rPr lang="en-US" altLang="ja-JP" b="1" dirty="0"/>
              <a:t> min.</a:t>
            </a:r>
            <a:r>
              <a:rPr lang="ja-JP" altLang="en-US" b="1"/>
              <a:t> </a:t>
            </a:r>
            <a:r>
              <a:rPr lang="en-US" altLang="ja-JP" b="1" dirty="0"/>
              <a:t>(23 swaths)</a:t>
            </a:r>
            <a:endParaRPr lang="ja-JP" altLang="en-US" b="1" dirty="0"/>
          </a:p>
        </p:txBody>
      </p:sp>
      <p:sp>
        <p:nvSpPr>
          <p:cNvPr id="1105" name="TextBox 42">
            <a:extLst>
              <a:ext uri="{FF2B5EF4-FFF2-40B4-BE49-F238E27FC236}">
                <a16:creationId xmlns:a16="http://schemas.microsoft.com/office/drawing/2014/main" id="{9FFA1EEF-6CC9-01BE-B25F-297B8649D1A5}"/>
              </a:ext>
            </a:extLst>
          </p:cNvPr>
          <p:cNvSpPr txBox="1"/>
          <p:nvPr/>
        </p:nvSpPr>
        <p:spPr>
          <a:xfrm>
            <a:off x="4415435" y="5371525"/>
            <a:ext cx="1195927" cy="843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Region 1 </a:t>
            </a:r>
          </a:p>
          <a:p>
            <a:pPr algn="ctr"/>
            <a:r>
              <a:rPr lang="en-GB" sz="1200" dirty="0"/>
              <a:t>2000 x 1000km</a:t>
            </a:r>
          </a:p>
          <a:p>
            <a:pPr algn="ctr"/>
            <a:r>
              <a:rPr lang="en-GB" sz="1200" dirty="0"/>
              <a:t>(NE Japan)</a:t>
            </a:r>
          </a:p>
          <a:p>
            <a:pPr algn="ctr"/>
            <a:r>
              <a:rPr lang="en-GB" sz="1200" dirty="0"/>
              <a:t>Every </a:t>
            </a:r>
            <a:r>
              <a:rPr lang="en-GB" sz="1400" b="1" dirty="0"/>
              <a:t>2.5</a:t>
            </a:r>
            <a:r>
              <a:rPr lang="en-GB" sz="1200" b="1" dirty="0"/>
              <a:t> min.</a:t>
            </a:r>
          </a:p>
        </p:txBody>
      </p:sp>
      <p:sp>
        <p:nvSpPr>
          <p:cNvPr id="1106" name="TextBox 43">
            <a:extLst>
              <a:ext uri="{FF2B5EF4-FFF2-40B4-BE49-F238E27FC236}">
                <a16:creationId xmlns:a16="http://schemas.microsoft.com/office/drawing/2014/main" id="{948C0D37-283B-8AFC-CC08-F6CEF0D393FE}"/>
              </a:ext>
            </a:extLst>
          </p:cNvPr>
          <p:cNvSpPr txBox="1"/>
          <p:nvPr/>
        </p:nvSpPr>
        <p:spPr>
          <a:xfrm>
            <a:off x="5816865" y="5367298"/>
            <a:ext cx="1195927" cy="843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Region 2</a:t>
            </a:r>
          </a:p>
          <a:p>
            <a:pPr algn="ctr"/>
            <a:r>
              <a:rPr lang="en-GB" sz="1200" dirty="0"/>
              <a:t>2000 x 1000km</a:t>
            </a:r>
          </a:p>
          <a:p>
            <a:pPr algn="ctr"/>
            <a:r>
              <a:rPr lang="en-GB" sz="1200" dirty="0"/>
              <a:t>(SW Japan)</a:t>
            </a:r>
          </a:p>
          <a:p>
            <a:pPr algn="ctr"/>
            <a:r>
              <a:rPr lang="en-GB" sz="1200" dirty="0"/>
              <a:t>Every </a:t>
            </a:r>
            <a:r>
              <a:rPr lang="en-GB" sz="1400" b="1" dirty="0"/>
              <a:t>2.5</a:t>
            </a:r>
            <a:r>
              <a:rPr lang="en-GB" sz="1200" b="1" dirty="0"/>
              <a:t> min.</a:t>
            </a:r>
          </a:p>
        </p:txBody>
      </p:sp>
      <p:sp>
        <p:nvSpPr>
          <p:cNvPr id="1107" name="TextBox 44">
            <a:extLst>
              <a:ext uri="{FF2B5EF4-FFF2-40B4-BE49-F238E27FC236}">
                <a16:creationId xmlns:a16="http://schemas.microsoft.com/office/drawing/2014/main" id="{1B0A05C4-4E22-61F4-0B64-ED66C66C701F}"/>
              </a:ext>
            </a:extLst>
          </p:cNvPr>
          <p:cNvSpPr txBox="1"/>
          <p:nvPr/>
        </p:nvSpPr>
        <p:spPr>
          <a:xfrm>
            <a:off x="7140260" y="5362441"/>
            <a:ext cx="1237905" cy="843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Region 3</a:t>
            </a:r>
          </a:p>
          <a:p>
            <a:pPr algn="ctr"/>
            <a:r>
              <a:rPr lang="en-GB" sz="1200" dirty="0"/>
              <a:t>1000 x 1000 km</a:t>
            </a:r>
          </a:p>
          <a:p>
            <a:pPr algn="ctr"/>
            <a:r>
              <a:rPr lang="en-GB" sz="1200" dirty="0"/>
              <a:t>(Target Area)</a:t>
            </a:r>
          </a:p>
          <a:p>
            <a:pPr algn="ctr"/>
            <a:r>
              <a:rPr lang="en-GB" sz="1200" dirty="0"/>
              <a:t>Every </a:t>
            </a:r>
            <a:r>
              <a:rPr lang="en-GB" sz="1400" b="1" dirty="0"/>
              <a:t>2.5</a:t>
            </a:r>
            <a:r>
              <a:rPr lang="en-GB" sz="1200" b="1" dirty="0"/>
              <a:t> min.</a:t>
            </a:r>
          </a:p>
        </p:txBody>
      </p:sp>
      <p:sp>
        <p:nvSpPr>
          <p:cNvPr id="1108" name="TextBox 45">
            <a:extLst>
              <a:ext uri="{FF2B5EF4-FFF2-40B4-BE49-F238E27FC236}">
                <a16:creationId xmlns:a16="http://schemas.microsoft.com/office/drawing/2014/main" id="{B58F8666-8612-4356-E3DF-90CAF8F8E9CC}"/>
              </a:ext>
            </a:extLst>
          </p:cNvPr>
          <p:cNvSpPr txBox="1"/>
          <p:nvPr/>
        </p:nvSpPr>
        <p:spPr>
          <a:xfrm>
            <a:off x="8492073" y="5367298"/>
            <a:ext cx="1287222" cy="843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Region 4</a:t>
            </a:r>
          </a:p>
          <a:p>
            <a:pPr algn="ctr"/>
            <a:r>
              <a:rPr lang="en-GB" sz="1200" dirty="0"/>
              <a:t>1000 x 500 km</a:t>
            </a:r>
          </a:p>
          <a:p>
            <a:pPr algn="ctr"/>
            <a:r>
              <a:rPr lang="en-GB" sz="1200" dirty="0"/>
              <a:t>(Landmark Area)</a:t>
            </a:r>
          </a:p>
          <a:p>
            <a:pPr algn="ctr"/>
            <a:r>
              <a:rPr lang="en-GB" sz="1200" dirty="0"/>
              <a:t>Every </a:t>
            </a:r>
            <a:r>
              <a:rPr lang="en-GB" sz="1400" b="1" dirty="0"/>
              <a:t>30 sec</a:t>
            </a:r>
            <a:r>
              <a:rPr lang="en-GB" sz="1200" b="1" dirty="0"/>
              <a:t>.</a:t>
            </a:r>
          </a:p>
        </p:txBody>
      </p:sp>
      <p:sp>
        <p:nvSpPr>
          <p:cNvPr id="1109" name="TextBox 46">
            <a:extLst>
              <a:ext uri="{FF2B5EF4-FFF2-40B4-BE49-F238E27FC236}">
                <a16:creationId xmlns:a16="http://schemas.microsoft.com/office/drawing/2014/main" id="{17FA4077-6AFA-B04D-503D-2458B2A75CA8}"/>
              </a:ext>
            </a:extLst>
          </p:cNvPr>
          <p:cNvSpPr txBox="1"/>
          <p:nvPr/>
        </p:nvSpPr>
        <p:spPr>
          <a:xfrm>
            <a:off x="9809492" y="5362441"/>
            <a:ext cx="1553051" cy="106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00FF"/>
                </a:solidFill>
              </a:rPr>
              <a:t>Region 5</a:t>
            </a:r>
          </a:p>
          <a:p>
            <a:pPr algn="ctr"/>
            <a:r>
              <a:rPr lang="en-GB" sz="1200" dirty="0"/>
              <a:t>1000 x 500 km</a:t>
            </a:r>
          </a:p>
          <a:p>
            <a:pPr algn="ctr"/>
            <a:r>
              <a:rPr lang="en-GB" sz="1200" dirty="0"/>
              <a:t>(Landmark Area)</a:t>
            </a:r>
          </a:p>
          <a:p>
            <a:pPr algn="ctr"/>
            <a:r>
              <a:rPr lang="en-GB" sz="1200" dirty="0"/>
              <a:t>Every </a:t>
            </a:r>
            <a:r>
              <a:rPr lang="en-GB" sz="1400" b="1" dirty="0">
                <a:solidFill>
                  <a:srgbClr val="FF0000"/>
                </a:solidFill>
              </a:rPr>
              <a:t>30 sec</a:t>
            </a:r>
            <a:r>
              <a:rPr lang="en-GB" sz="1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10" name="テキスト ボックス 1109">
            <a:extLst>
              <a:ext uri="{FF2B5EF4-FFF2-40B4-BE49-F238E27FC236}">
                <a16:creationId xmlns:a16="http://schemas.microsoft.com/office/drawing/2014/main" id="{2F8E929B-D5BE-CF34-70BF-22743376D558}"/>
              </a:ext>
            </a:extLst>
          </p:cNvPr>
          <p:cNvSpPr txBox="1"/>
          <p:nvPr/>
        </p:nvSpPr>
        <p:spPr>
          <a:xfrm>
            <a:off x="4586857" y="3307231"/>
            <a:ext cx="2253840" cy="2712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Pre-defined area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12" name="正方形/長方形 1111">
            <a:extLst>
              <a:ext uri="{FF2B5EF4-FFF2-40B4-BE49-F238E27FC236}">
                <a16:creationId xmlns:a16="http://schemas.microsoft.com/office/drawing/2014/main" id="{841C1107-CCB7-576F-E9AE-61DF46390183}"/>
              </a:ext>
            </a:extLst>
          </p:cNvPr>
          <p:cNvSpPr/>
          <p:nvPr/>
        </p:nvSpPr>
        <p:spPr>
          <a:xfrm>
            <a:off x="9844600" y="1725376"/>
            <a:ext cx="1587910" cy="451100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1" name="テキスト ボックス 1110">
            <a:extLst>
              <a:ext uri="{FF2B5EF4-FFF2-40B4-BE49-F238E27FC236}">
                <a16:creationId xmlns:a16="http://schemas.microsoft.com/office/drawing/2014/main" id="{448D0D23-C21B-F539-E0B9-1D81FBB36143}"/>
              </a:ext>
            </a:extLst>
          </p:cNvPr>
          <p:cNvSpPr txBox="1"/>
          <p:nvPr/>
        </p:nvSpPr>
        <p:spPr>
          <a:xfrm>
            <a:off x="7935458" y="3687592"/>
            <a:ext cx="3179733" cy="2712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Flexible observation area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b="1" dirty="0"/>
              <a:t>AHI Lunar Observation</a:t>
            </a:r>
            <a:endParaRPr kumimoji="1" lang="ja-JP" altLang="en-US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1095558"/>
            <a:ext cx="9904243" cy="2816875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400" dirty="0"/>
              <a:t>ONE scan to observe the Moon</a:t>
            </a:r>
          </a:p>
          <a:p>
            <a:pPr lvl="1"/>
            <a:r>
              <a:rPr kumimoji="1" lang="en" altLang="ja-JP" sz="2000" dirty="0"/>
              <a:t>1 obs. / 30 sec using Region 5 (1000 x 500 km over the Earth)</a:t>
            </a:r>
          </a:p>
          <a:p>
            <a:pPr lvl="1"/>
            <a:r>
              <a:rPr kumimoji="1" lang="en" altLang="ja-JP" sz="2000" dirty="0"/>
              <a:t>All phase angle scenes [-180 to +180 deg] are collected as much as possible, based on the Moon position prediction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7BFA06-D84E-A8C9-2F26-F401280CB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777" y="3075320"/>
            <a:ext cx="3088009" cy="31165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90B4AB4-4F7F-E31A-BC75-6E7EC5C4B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404" y="3086141"/>
            <a:ext cx="3114079" cy="3097511"/>
          </a:xfrm>
          <a:prstGeom prst="rect">
            <a:avLst/>
          </a:prstGeom>
        </p:spPr>
      </p:pic>
      <p:sp>
        <p:nvSpPr>
          <p:cNvPr id="6" name="テキスト ボックス 12">
            <a:extLst>
              <a:ext uri="{FF2B5EF4-FFF2-40B4-BE49-F238E27FC236}">
                <a16:creationId xmlns:a16="http://schemas.microsoft.com/office/drawing/2014/main" id="{D7EB8EBC-0C3E-A58E-A362-FA2FC6D127E2}"/>
              </a:ext>
            </a:extLst>
          </p:cNvPr>
          <p:cNvSpPr txBox="1"/>
          <p:nvPr/>
        </p:nvSpPr>
        <p:spPr>
          <a:xfrm>
            <a:off x="4582124" y="3071151"/>
            <a:ext cx="71974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100" b="1" dirty="0">
                <a:solidFill>
                  <a:schemeClr val="accent1">
                    <a:lumMod val="75000"/>
                  </a:schemeClr>
                </a:solidFill>
              </a:rPr>
              <a:t> Earth disk</a:t>
            </a:r>
          </a:p>
          <a:p>
            <a:r>
              <a:rPr kumimoji="1" lang="en-US" altLang="ja-JP" sz="1100" b="1" dirty="0">
                <a:solidFill>
                  <a:srgbClr val="00CC66"/>
                </a:solidFill>
              </a:rPr>
              <a:t> AHI </a:t>
            </a:r>
            <a:r>
              <a:rPr kumimoji="1" lang="en-US" altLang="ja-JP" sz="1100" b="1" dirty="0" err="1">
                <a:solidFill>
                  <a:srgbClr val="00CC66"/>
                </a:solidFill>
              </a:rPr>
              <a:t>FoR</a:t>
            </a:r>
            <a:endParaRPr kumimoji="1" lang="ja-JP" altLang="en-US" sz="1100" b="1" dirty="0">
              <a:solidFill>
                <a:srgbClr val="00CC66"/>
              </a:solidFill>
            </a:endParaRPr>
          </a:p>
        </p:txBody>
      </p:sp>
      <p:sp>
        <p:nvSpPr>
          <p:cNvPr id="7" name="テキスト ボックス 33">
            <a:extLst>
              <a:ext uri="{FF2B5EF4-FFF2-40B4-BE49-F238E27FC236}">
                <a16:creationId xmlns:a16="http://schemas.microsoft.com/office/drawing/2014/main" id="{3EBE80B7-5856-3D01-B94C-0CEE4C04BA4A}"/>
              </a:ext>
            </a:extLst>
          </p:cNvPr>
          <p:cNvSpPr txBox="1"/>
          <p:nvPr/>
        </p:nvSpPr>
        <p:spPr>
          <a:xfrm>
            <a:off x="5214961" y="4069783"/>
            <a:ext cx="18287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/>
              <a:t>Himawari-8/AHI</a:t>
            </a:r>
          </a:p>
          <a:p>
            <a:pPr algn="ctr"/>
            <a:r>
              <a:rPr kumimoji="1" lang="en-US" altLang="ja-JP" sz="1200" dirty="0"/>
              <a:t>(Mar. 2015 – Nov. 2022)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~75000 Obs.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(~7.5  years)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33">
            <a:extLst>
              <a:ext uri="{FF2B5EF4-FFF2-40B4-BE49-F238E27FC236}">
                <a16:creationId xmlns:a16="http://schemas.microsoft.com/office/drawing/2014/main" id="{682CAE23-2971-999C-9FD7-3C29F8641E85}"/>
              </a:ext>
            </a:extLst>
          </p:cNvPr>
          <p:cNvSpPr txBox="1"/>
          <p:nvPr/>
        </p:nvSpPr>
        <p:spPr>
          <a:xfrm>
            <a:off x="8515174" y="4054221"/>
            <a:ext cx="182453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/>
              <a:t>Himawari-9/AHI</a:t>
            </a:r>
          </a:p>
          <a:p>
            <a:pPr algn="ctr"/>
            <a:r>
              <a:rPr kumimoji="1" lang="en-US" altLang="ja-JP" sz="1200" dirty="0"/>
              <a:t>(Aug. 2022 – Oct. 2023)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~12000 Obs.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(~15 months)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8" descr="D:\2015-MSC\高橋行端\Meetings\EUMETSAT気象衛星会議\2015\Presentation\fig\RDAT_H08_20150801_B04_MO_P019Q507_EB04_V25.png">
            <a:extLst>
              <a:ext uri="{FF2B5EF4-FFF2-40B4-BE49-F238E27FC236}">
                <a16:creationId xmlns:a16="http://schemas.microsoft.com/office/drawing/2014/main" id="{BF13127B-77A1-64B9-D428-C5900E69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421" y="4120168"/>
            <a:ext cx="1739874" cy="10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D:\2015-MSC\高橋行端\Meetings\EUMETSAT気象衛星会議\2015\Presentation\fig\RDAT_H08_20150801_B05_MO_P019Q507_EB04_V25.png">
            <a:extLst>
              <a:ext uri="{FF2B5EF4-FFF2-40B4-BE49-F238E27FC236}">
                <a16:creationId xmlns:a16="http://schemas.microsoft.com/office/drawing/2014/main" id="{90C3F162-CC1C-E1EB-DE84-59AA888F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722" y="5177476"/>
            <a:ext cx="1740944" cy="9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2015-MSC\高橋行端\Meetings\EUMETSAT気象衛星会議\2015\Presentation\fig\RDAT_H08_20150801_B06_MO_P019Q507_EB04_V25.png">
            <a:extLst>
              <a:ext uri="{FF2B5EF4-FFF2-40B4-BE49-F238E27FC236}">
                <a16:creationId xmlns:a16="http://schemas.microsoft.com/office/drawing/2014/main" id="{EFA1779E-C9DD-FED3-8BEF-9B280E5C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357" y="5176812"/>
            <a:ext cx="1745938" cy="9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D:\2015-MSC\高橋行端\Meetings\EUMETSAT気象衛星会議\2015\Presentation\fig\RDAT_H08_20150801_B01_MO_P019Q507_EB04_V25.png">
            <a:extLst>
              <a:ext uri="{FF2B5EF4-FFF2-40B4-BE49-F238E27FC236}">
                <a16:creationId xmlns:a16="http://schemas.microsoft.com/office/drawing/2014/main" id="{1AEC927E-7821-3340-4A86-9A75C02C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64" y="3075320"/>
            <a:ext cx="1727284" cy="10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D:\2015-MSC\高橋行端\Meetings\EUMETSAT気象衛星会議\2015\Presentation\fig\RDAT_H08_20150801_B02_MO_P019Q507_EB04_V25.png">
            <a:extLst>
              <a:ext uri="{FF2B5EF4-FFF2-40B4-BE49-F238E27FC236}">
                <a16:creationId xmlns:a16="http://schemas.microsoft.com/office/drawing/2014/main" id="{C5AAD262-7F2D-023D-A9FE-BE69DA31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651" y="3075320"/>
            <a:ext cx="1750613" cy="102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D:\2015-MSC\高橋行端\Meetings\EUMETSAT気象衛星会議\2015\Presentation\fig\RDAT_H08_20150801_B03_MO_P019Q507_EB04_V25.png">
            <a:extLst>
              <a:ext uri="{FF2B5EF4-FFF2-40B4-BE49-F238E27FC236}">
                <a16:creationId xmlns:a16="http://schemas.microsoft.com/office/drawing/2014/main" id="{12156831-617E-0391-3FA2-F72BEECEB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33" y="4103599"/>
            <a:ext cx="1758144" cy="101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EDD402-B079-894E-049B-5D8CB71DBD31}"/>
              </a:ext>
            </a:extLst>
          </p:cNvPr>
          <p:cNvSpPr txBox="1"/>
          <p:nvPr/>
        </p:nvSpPr>
        <p:spPr>
          <a:xfrm>
            <a:off x="712621" y="3061086"/>
            <a:ext cx="99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B01 (0.47</a:t>
            </a:r>
            <a:r>
              <a:rPr kumimoji="1" lang="el-GR" altLang="ja-JP" sz="1200" dirty="0">
                <a:solidFill>
                  <a:schemeClr val="bg1"/>
                </a:solidFill>
              </a:rPr>
              <a:t>μ</a:t>
            </a:r>
            <a:r>
              <a:rPr kumimoji="1" lang="en-US" altLang="ja-JP" sz="1200" dirty="0">
                <a:solidFill>
                  <a:schemeClr val="bg1"/>
                </a:solidFill>
              </a:rPr>
              <a:t>m)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8EDBC4-D689-5BBD-62EB-AE560F080741}"/>
              </a:ext>
            </a:extLst>
          </p:cNvPr>
          <p:cNvSpPr txBox="1"/>
          <p:nvPr/>
        </p:nvSpPr>
        <p:spPr>
          <a:xfrm>
            <a:off x="2516207" y="3065725"/>
            <a:ext cx="99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B02 (0.51</a:t>
            </a:r>
            <a:r>
              <a:rPr kumimoji="1" lang="el-GR" altLang="ja-JP" sz="1200" dirty="0">
                <a:solidFill>
                  <a:schemeClr val="bg1"/>
                </a:solidFill>
              </a:rPr>
              <a:t>μ</a:t>
            </a:r>
            <a:r>
              <a:rPr kumimoji="1" lang="en-US" altLang="ja-JP" sz="1200" dirty="0">
                <a:solidFill>
                  <a:schemeClr val="bg1"/>
                </a:solidFill>
              </a:rPr>
              <a:t>m)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CE1603-1BB9-C92C-7A9A-5276C5E3FE46}"/>
              </a:ext>
            </a:extLst>
          </p:cNvPr>
          <p:cNvSpPr txBox="1"/>
          <p:nvPr/>
        </p:nvSpPr>
        <p:spPr>
          <a:xfrm>
            <a:off x="708815" y="4115776"/>
            <a:ext cx="99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B03 (0.64</a:t>
            </a:r>
            <a:r>
              <a:rPr kumimoji="1" lang="el-GR" altLang="ja-JP" sz="1200" dirty="0">
                <a:solidFill>
                  <a:schemeClr val="bg1"/>
                </a:solidFill>
              </a:rPr>
              <a:t>μ</a:t>
            </a:r>
            <a:r>
              <a:rPr kumimoji="1" lang="en-US" altLang="ja-JP" sz="1200" dirty="0">
                <a:solidFill>
                  <a:schemeClr val="bg1"/>
                </a:solidFill>
              </a:rPr>
              <a:t>m)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1776F4-1282-8221-C9E0-0FA782E00F90}"/>
              </a:ext>
            </a:extLst>
          </p:cNvPr>
          <p:cNvSpPr txBox="1"/>
          <p:nvPr/>
        </p:nvSpPr>
        <p:spPr>
          <a:xfrm>
            <a:off x="2507871" y="4094770"/>
            <a:ext cx="99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B04 (0.86</a:t>
            </a:r>
            <a:r>
              <a:rPr kumimoji="1" lang="el-GR" altLang="ja-JP" sz="1200" dirty="0">
                <a:solidFill>
                  <a:schemeClr val="bg1"/>
                </a:solidFill>
              </a:rPr>
              <a:t>μ</a:t>
            </a:r>
            <a:r>
              <a:rPr kumimoji="1" lang="en-US" altLang="ja-JP" sz="1200" dirty="0">
                <a:solidFill>
                  <a:schemeClr val="bg1"/>
                </a:solidFill>
              </a:rPr>
              <a:t>m)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640122-DE7D-172A-7881-799987EBC13F}"/>
              </a:ext>
            </a:extLst>
          </p:cNvPr>
          <p:cNvSpPr txBox="1"/>
          <p:nvPr/>
        </p:nvSpPr>
        <p:spPr>
          <a:xfrm>
            <a:off x="674318" y="5147264"/>
            <a:ext cx="9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B05 (1.6</a:t>
            </a:r>
            <a:r>
              <a:rPr kumimoji="1" lang="el-GR" altLang="ja-JP" sz="1200" dirty="0">
                <a:solidFill>
                  <a:schemeClr val="bg1"/>
                </a:solidFill>
              </a:rPr>
              <a:t>μ</a:t>
            </a:r>
            <a:r>
              <a:rPr kumimoji="1" lang="en-US" altLang="ja-JP" sz="1200" dirty="0">
                <a:solidFill>
                  <a:schemeClr val="bg1"/>
                </a:solidFill>
              </a:rPr>
              <a:t>m)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411D96C-1499-519E-A397-BFEA7DF31586}"/>
              </a:ext>
            </a:extLst>
          </p:cNvPr>
          <p:cNvSpPr txBox="1"/>
          <p:nvPr/>
        </p:nvSpPr>
        <p:spPr>
          <a:xfrm>
            <a:off x="2524342" y="5147264"/>
            <a:ext cx="9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B06 (2.3</a:t>
            </a:r>
            <a:r>
              <a:rPr kumimoji="1" lang="el-GR" altLang="ja-JP" sz="1200" dirty="0">
                <a:solidFill>
                  <a:schemeClr val="bg1"/>
                </a:solidFill>
              </a:rPr>
              <a:t>μ</a:t>
            </a:r>
            <a:r>
              <a:rPr kumimoji="1" lang="en-US" altLang="ja-JP" sz="1200" dirty="0">
                <a:solidFill>
                  <a:schemeClr val="bg1"/>
                </a:solidFill>
              </a:rPr>
              <a:t>m)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4FE8349-833F-336B-31C7-738ADADA73D5}"/>
              </a:ext>
            </a:extLst>
          </p:cNvPr>
          <p:cNvSpPr/>
          <p:nvPr/>
        </p:nvSpPr>
        <p:spPr>
          <a:xfrm>
            <a:off x="581511" y="2720561"/>
            <a:ext cx="40799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2015-08-01T03:03:26Z (phase angle: 10.5 deg)</a:t>
            </a:r>
            <a:endParaRPr lang="ja-JP" altLang="en-US" sz="1400" dirty="0"/>
          </a:p>
        </p:txBody>
      </p:sp>
      <p:sp>
        <p:nvSpPr>
          <p:cNvPr id="23" name="テキスト ボックス 12">
            <a:extLst>
              <a:ext uri="{FF2B5EF4-FFF2-40B4-BE49-F238E27FC236}">
                <a16:creationId xmlns:a16="http://schemas.microsoft.com/office/drawing/2014/main" id="{6CA4372C-00C0-B8B7-9EFA-36AA90ACEE5D}"/>
              </a:ext>
            </a:extLst>
          </p:cNvPr>
          <p:cNvSpPr txBox="1"/>
          <p:nvPr/>
        </p:nvSpPr>
        <p:spPr>
          <a:xfrm>
            <a:off x="7865756" y="3086141"/>
            <a:ext cx="71974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100" b="1" dirty="0">
                <a:solidFill>
                  <a:schemeClr val="accent1">
                    <a:lumMod val="75000"/>
                  </a:schemeClr>
                </a:solidFill>
              </a:rPr>
              <a:t> Earth disk</a:t>
            </a:r>
          </a:p>
          <a:p>
            <a:r>
              <a:rPr kumimoji="1" lang="en-US" altLang="ja-JP" sz="1100" b="1" dirty="0">
                <a:solidFill>
                  <a:srgbClr val="00CC66"/>
                </a:solidFill>
              </a:rPr>
              <a:t> AHI </a:t>
            </a:r>
            <a:r>
              <a:rPr kumimoji="1" lang="en-US" altLang="ja-JP" sz="1100" b="1" dirty="0" err="1">
                <a:solidFill>
                  <a:srgbClr val="00CC66"/>
                </a:solidFill>
              </a:rPr>
              <a:t>FoR</a:t>
            </a:r>
            <a:endParaRPr kumimoji="1" lang="ja-JP" altLang="en-US" sz="1100" b="1" dirty="0">
              <a:solidFill>
                <a:srgbClr val="00CC66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2B9916FC-FB28-270B-28BB-4D495732C1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7029" y="4240484"/>
            <a:ext cx="764498" cy="2011311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01CD608-888A-AB50-33F3-AC308F50AE22}"/>
              </a:ext>
            </a:extLst>
          </p:cNvPr>
          <p:cNvSpPr/>
          <p:nvPr/>
        </p:nvSpPr>
        <p:spPr>
          <a:xfrm>
            <a:off x="11057029" y="3578901"/>
            <a:ext cx="69281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Phase</a:t>
            </a:r>
          </a:p>
          <a:p>
            <a:r>
              <a:rPr lang="en-US" altLang="ja-JP" sz="1400" dirty="0"/>
              <a:t>Angle</a:t>
            </a:r>
          </a:p>
          <a:p>
            <a:r>
              <a:rPr lang="en-US" altLang="ja-JP" sz="1400" dirty="0"/>
              <a:t>[deg]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9996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770" y="306658"/>
            <a:ext cx="5232895" cy="5912875"/>
          </a:xfrm>
          <a:prstGeom prst="rect">
            <a:avLst/>
          </a:prstGeom>
        </p:spPr>
      </p:pic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379068" y="266902"/>
            <a:ext cx="7772400" cy="667472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sz="3200" b="1" dirty="0"/>
              <a:t>Total Lunar Eclipse</a:t>
            </a:r>
            <a:endParaRPr kumimoji="1" lang="ja-JP" altLang="en-US" sz="3200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140" name="四角形 235"/>
          <p:cNvSpPr>
            <a:spLocks noGrp="1"/>
          </p:cNvSpPr>
          <p:nvPr>
            <p:ph idx="1"/>
          </p:nvPr>
        </p:nvSpPr>
        <p:spPr>
          <a:xfrm>
            <a:off x="603862" y="936535"/>
            <a:ext cx="5492138" cy="831194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 dirty="0"/>
              <a:t>Himawari-8/AHI observation on 2015-09-28</a:t>
            </a:r>
          </a:p>
          <a:p>
            <a:pPr lvl="1"/>
            <a:r>
              <a:rPr kumimoji="1" lang="en" altLang="ja-JP" sz="1800" dirty="0"/>
              <a:t>B05 (1.6 </a:t>
            </a:r>
            <a:r>
              <a:rPr kumimoji="1" lang="en-US" altLang="ja-JP" sz="1800" dirty="0" err="1"/>
              <a:t>μm</a:t>
            </a:r>
            <a:r>
              <a:rPr kumimoji="1" lang="en-US" altLang="ja-JP" sz="1800" dirty="0"/>
              <a:t>): 0.0 – 0.3 in albedo</a:t>
            </a:r>
          </a:p>
          <a:p>
            <a:pPr lvl="1"/>
            <a:r>
              <a:rPr kumimoji="1" lang="en-US" altLang="ja-JP" sz="1800" dirty="0"/>
              <a:t>B07 (3.9 </a:t>
            </a:r>
            <a:r>
              <a:rPr kumimoji="1" lang="en-US" altLang="ja-JP" sz="1800" dirty="0" err="1"/>
              <a:t>μm</a:t>
            </a:r>
            <a:r>
              <a:rPr kumimoji="1" lang="en-US" altLang="ja-JP" sz="1800" dirty="0"/>
              <a:t>): 300 – 400 K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A8BA01-A1C6-D37B-1624-AFB066DF9A48}"/>
              </a:ext>
            </a:extLst>
          </p:cNvPr>
          <p:cNvSpPr txBox="1"/>
          <p:nvPr/>
        </p:nvSpPr>
        <p:spPr>
          <a:xfrm>
            <a:off x="10202492" y="285200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B05 (1.6 </a:t>
            </a:r>
            <a:r>
              <a:rPr kumimoji="1" lang="en-US" altLang="ja-JP" b="1" dirty="0" err="1"/>
              <a:t>μm</a:t>
            </a:r>
            <a:r>
              <a:rPr kumimoji="1" lang="en-US" altLang="ja-JP" b="1" dirty="0"/>
              <a:t>)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43CB1E-8F46-607E-B85A-08B5BD553DD4}"/>
              </a:ext>
            </a:extLst>
          </p:cNvPr>
          <p:cNvSpPr txBox="1"/>
          <p:nvPr/>
        </p:nvSpPr>
        <p:spPr>
          <a:xfrm>
            <a:off x="10217264" y="3279298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B07 (3.9 </a:t>
            </a:r>
            <a:r>
              <a:rPr kumimoji="1" lang="en-US" altLang="ja-JP" b="1" dirty="0" err="1"/>
              <a:t>μm</a:t>
            </a:r>
            <a:r>
              <a:rPr kumimoji="1" lang="en-US" altLang="ja-JP" b="1" dirty="0"/>
              <a:t>)</a:t>
            </a:r>
            <a:endParaRPr kumimoji="1" lang="ja-JP" altLang="en-US" b="1"/>
          </a:p>
        </p:txBody>
      </p:sp>
      <p:pic>
        <p:nvPicPr>
          <p:cNvPr id="7" name="Picture 2" descr="http://svkva.naps.kishou.go.jp/%7Emsysen07/monit/lunar/Day/2015/20150503/AhiMoonPosSchedule_20150503.png">
            <a:extLst>
              <a:ext uri="{FF2B5EF4-FFF2-40B4-BE49-F238E27FC236}">
                <a16:creationId xmlns:a16="http://schemas.microsoft.com/office/drawing/2014/main" id="{607025D3-5CEE-D719-860D-6CEB1075D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6109" y="4251688"/>
            <a:ext cx="2010011" cy="19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617D045-3918-8F29-D108-D9132A4B02D4}"/>
              </a:ext>
            </a:extLst>
          </p:cNvPr>
          <p:cNvSpPr/>
          <p:nvPr/>
        </p:nvSpPr>
        <p:spPr>
          <a:xfrm>
            <a:off x="4314676" y="5924781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4A949F-3FE2-0F03-908D-927E77F140DB}"/>
              </a:ext>
            </a:extLst>
          </p:cNvPr>
          <p:cNvSpPr/>
          <p:nvPr/>
        </p:nvSpPr>
        <p:spPr>
          <a:xfrm>
            <a:off x="5736606" y="5931985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62CE54-9F15-DE59-EAF9-9FB312453097}"/>
              </a:ext>
            </a:extLst>
          </p:cNvPr>
          <p:cNvSpPr txBox="1"/>
          <p:nvPr/>
        </p:nvSpPr>
        <p:spPr>
          <a:xfrm>
            <a:off x="4131742" y="4192310"/>
            <a:ext cx="757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CCFF99"/>
                </a:solidFill>
              </a:rPr>
              <a:t>AHI </a:t>
            </a:r>
            <a:r>
              <a:rPr kumimoji="1" lang="en-US" altLang="ja-JP" sz="1400" dirty="0" err="1">
                <a:solidFill>
                  <a:srgbClr val="CCFF99"/>
                </a:solidFill>
              </a:rPr>
              <a:t>FoR</a:t>
            </a:r>
            <a:endParaRPr kumimoji="1" lang="ja-JP" altLang="en-US" sz="1400" dirty="0">
              <a:solidFill>
                <a:srgbClr val="CCFF99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58D8B18-FB19-27EE-F722-7BB09258F231}"/>
              </a:ext>
            </a:extLst>
          </p:cNvPr>
          <p:cNvSpPr txBox="1"/>
          <p:nvPr/>
        </p:nvSpPr>
        <p:spPr>
          <a:xfrm>
            <a:off x="4715798" y="4633380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Earth edge</a:t>
            </a:r>
            <a:endParaRPr kumimoji="1" lang="ja-JP" altLang="en-US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910BD6-E0B8-B586-05AE-6AA1363730F5}"/>
              </a:ext>
            </a:extLst>
          </p:cNvPr>
          <p:cNvSpPr txBox="1"/>
          <p:nvPr/>
        </p:nvSpPr>
        <p:spPr>
          <a:xfrm>
            <a:off x="4288986" y="5103790"/>
            <a:ext cx="1644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</a:rPr>
              <a:t>Lunar observations </a:t>
            </a:r>
            <a:endParaRPr kumimoji="1" lang="ja-JP" altLang="en-US" sz="1400" b="1" dirty="0">
              <a:solidFill>
                <a:srgbClr val="FFFF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192FC01-61F0-7BD6-7035-FF1B9EE9652F}"/>
              </a:ext>
            </a:extLst>
          </p:cNvPr>
          <p:cNvSpPr/>
          <p:nvPr/>
        </p:nvSpPr>
        <p:spPr>
          <a:xfrm>
            <a:off x="4575941" y="5935587"/>
            <a:ext cx="1170346" cy="7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E706350A-1D09-EA10-1518-B4E9331829E5}"/>
              </a:ext>
            </a:extLst>
          </p:cNvPr>
          <p:cNvCxnSpPr>
            <a:cxnSpLocks/>
          </p:cNvCxnSpPr>
          <p:nvPr/>
        </p:nvCxnSpPr>
        <p:spPr>
          <a:xfrm>
            <a:off x="4175595" y="5106370"/>
            <a:ext cx="1990525" cy="0"/>
          </a:xfrm>
          <a:prstGeom prst="line">
            <a:avLst/>
          </a:prstGeom>
          <a:ln w="47625">
            <a:solidFill>
              <a:srgbClr val="FFFF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940" y="2317197"/>
            <a:ext cx="2374866" cy="180885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413" y="2349071"/>
            <a:ext cx="2382587" cy="177697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5A8BA01-A1C6-D37B-1624-AFB066DF9A48}"/>
              </a:ext>
            </a:extLst>
          </p:cNvPr>
          <p:cNvSpPr txBox="1"/>
          <p:nvPr/>
        </p:nvSpPr>
        <p:spPr>
          <a:xfrm>
            <a:off x="2484410" y="2328244"/>
            <a:ext cx="12506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B05 (1.6 </a:t>
            </a:r>
            <a:r>
              <a:rPr kumimoji="1" lang="en-US" altLang="ja-JP" sz="1400" b="1" dirty="0" err="1"/>
              <a:t>μm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043CB1E-8F46-607E-B85A-08B5BD553DD4}"/>
              </a:ext>
            </a:extLst>
          </p:cNvPr>
          <p:cNvSpPr txBox="1"/>
          <p:nvPr/>
        </p:nvSpPr>
        <p:spPr>
          <a:xfrm>
            <a:off x="4949944" y="2339689"/>
            <a:ext cx="12506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B07 (3.9 </a:t>
            </a:r>
            <a:r>
              <a:rPr kumimoji="1" lang="en-US" altLang="ja-JP" sz="1400" b="1" dirty="0" err="1"/>
              <a:t>μm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74200" y="2006825"/>
            <a:ext cx="413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1 day before the eclipse (2015-09-27)</a:t>
            </a:r>
            <a:endParaRPr kumimoji="1" lang="ja-JP" altLang="en-US" sz="16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778741" y="4787268"/>
            <a:ext cx="138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The Moon locations on 2015-09-27</a:t>
            </a:r>
            <a:endParaRPr kumimoji="1"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26900" y="3763881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~355 K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709962" y="5904064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~250 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309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四角形 174"/>
          <p:cNvSpPr>
            <a:spLocks noGrp="1"/>
          </p:cNvSpPr>
          <p:nvPr>
            <p:ph type="title"/>
          </p:nvPr>
        </p:nvSpPr>
        <p:spPr>
          <a:xfrm>
            <a:off x="2209800" y="1487920"/>
            <a:ext cx="7772400" cy="667472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z="4000" b="1" dirty="0"/>
              <a:t>AHI Radiometric Performance by Lunar Calibration (GIRO)</a:t>
            </a:r>
            <a:br>
              <a:rPr kumimoji="1" lang="en-US" altLang="ja-JP" sz="4000" b="1" dirty="0"/>
            </a:br>
            <a:endParaRPr kumimoji="1" lang="ja-JP" altLang="en-US" b="1" dirty="0"/>
          </a:p>
        </p:txBody>
      </p:sp>
      <p:sp>
        <p:nvSpPr>
          <p:cNvPr id="1131" name="四角形 176"/>
          <p:cNvSpPr>
            <a:spLocks noGrp="1" noChangeArrowheads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四角形 235">
            <a:extLst>
              <a:ext uri="{FF2B5EF4-FFF2-40B4-BE49-F238E27FC236}">
                <a16:creationId xmlns:a16="http://schemas.microsoft.com/office/drawing/2014/main" id="{5F94A301-B226-9C2C-F4D1-6F5492ED9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922" y="3204513"/>
            <a:ext cx="7193278" cy="216556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1" lang="en" altLang="ja-JP" sz="2400" dirty="0"/>
              <a:t>AHI lunar observation data used in this study</a:t>
            </a:r>
          </a:p>
          <a:p>
            <a:pPr marL="533400" indent="-392113"/>
            <a:r>
              <a:rPr kumimoji="1" lang="en" altLang="ja-JP" sz="2000" dirty="0"/>
              <a:t>Himawari-8/AHI (H-8)</a:t>
            </a:r>
          </a:p>
          <a:p>
            <a:pPr lvl="1"/>
            <a:r>
              <a:rPr kumimoji="1" lang="en" altLang="ja-JP" sz="1800" dirty="0"/>
              <a:t>Jul. 2015 – Dec. 2022 (</a:t>
            </a:r>
            <a:r>
              <a:rPr kumimoji="1" lang="en" altLang="ja-JP" sz="1800" dirty="0">
                <a:solidFill>
                  <a:srgbClr val="FF0000"/>
                </a:solidFill>
              </a:rPr>
              <a:t>~7.5 years</a:t>
            </a:r>
            <a:r>
              <a:rPr kumimoji="1" lang="en" altLang="ja-JP" sz="1800" dirty="0"/>
              <a:t>)</a:t>
            </a:r>
          </a:p>
          <a:p>
            <a:pPr lvl="1"/>
            <a:r>
              <a:rPr kumimoji="1" lang="en" altLang="ja-JP" sz="1800" dirty="0">
                <a:solidFill>
                  <a:srgbClr val="FF0000"/>
                </a:solidFill>
              </a:rPr>
              <a:t>~30000</a:t>
            </a:r>
            <a:r>
              <a:rPr kumimoji="1" lang="en" altLang="ja-JP" sz="1800" dirty="0"/>
              <a:t> Moon observations for GIRO</a:t>
            </a:r>
          </a:p>
          <a:p>
            <a:pPr marL="533400" indent="-392113"/>
            <a:r>
              <a:rPr kumimoji="1" lang="en" altLang="ja-JP" sz="2000" dirty="0"/>
              <a:t>Himawari-9/AHI (H-9)</a:t>
            </a:r>
          </a:p>
          <a:p>
            <a:pPr lvl="1"/>
            <a:r>
              <a:rPr kumimoji="1" lang="en" altLang="ja-JP" sz="1800" dirty="0"/>
              <a:t>Oct. 2022 – Oct. 2023 (</a:t>
            </a:r>
            <a:r>
              <a:rPr kumimoji="1" lang="en" altLang="ja-JP" sz="1800" dirty="0">
                <a:solidFill>
                  <a:srgbClr val="FF0000"/>
                </a:solidFill>
              </a:rPr>
              <a:t>13 months</a:t>
            </a:r>
            <a:r>
              <a:rPr kumimoji="1" lang="en" altLang="ja-JP" sz="1800" dirty="0"/>
              <a:t>)</a:t>
            </a:r>
          </a:p>
          <a:p>
            <a:pPr lvl="1"/>
            <a:r>
              <a:rPr kumimoji="1" lang="en" altLang="ja-JP" sz="1800" dirty="0">
                <a:solidFill>
                  <a:srgbClr val="FF0000"/>
                </a:solidFill>
              </a:rPr>
              <a:t>~4000</a:t>
            </a:r>
            <a:r>
              <a:rPr kumimoji="1" lang="en" altLang="ja-JP" sz="1800" dirty="0"/>
              <a:t> Moon observations for GIRO</a:t>
            </a:r>
          </a:p>
          <a:p>
            <a:pPr marL="0" indent="0">
              <a:buNone/>
            </a:pPr>
            <a:endParaRPr kumimoji="1" lang="en-US" altLang="ja-JP" sz="2800" dirty="0"/>
          </a:p>
          <a:p>
            <a:endParaRPr kumimoji="1" lang="en-US" altLang="ja-JP" sz="2400" dirty="0"/>
          </a:p>
          <a:p>
            <a:endParaRPr kumimoji="1" lang="en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5917398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標準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AE874ABEA78964AA7D0811A66B4BECA" ma:contentTypeVersion="20" ma:contentTypeDescription="新しいドキュメントを作成します。" ma:contentTypeScope="" ma:versionID="18c3d75339183584fedac8115fa2f69e">
  <xsd:schema xmlns:xsd="http://www.w3.org/2001/XMLSchema" xmlns:xs="http://www.w3.org/2001/XMLSchema" xmlns:p="http://schemas.microsoft.com/office/2006/metadata/properties" xmlns:ns2="d1eb6c10-b30e-4e82-8bdb-95f791b83be0" xmlns:ns3="fdc985f9-c1de-4431-ae14-26927b8c434e" targetNamespace="http://schemas.microsoft.com/office/2006/metadata/properties" ma:root="true" ma:fieldsID="8df7094c6fd3d2638372a1eccf15bdce" ns2:_="" ns3:_="">
    <xsd:import namespace="d1eb6c10-b30e-4e82-8bdb-95f791b83be0"/>
    <xsd:import namespace="fdc985f9-c1de-4431-ae14-26927b8c43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b6c10-b30e-4e82-8bdb-95f791b83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63c53a08-2524-4b2f-a5a2-c632f6aa4b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985f9-c1de-4431-ae14-26927b8c434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91695e-c7e5-47ea-86cb-0e1d66650e64}" ma:internalName="TaxCatchAll" ma:showField="CatchAllData" ma:web="fdc985f9-c1de-4431-ae14-26927b8c4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eb6c10-b30e-4e82-8bdb-95f791b83be0">
      <Terms xmlns="http://schemas.microsoft.com/office/infopath/2007/PartnerControls"/>
    </lcf76f155ced4ddcb4097134ff3c332f>
    <TaxCatchAll xmlns="fdc985f9-c1de-4431-ae14-26927b8c434e" xsi:nil="true"/>
  </documentManagement>
</p:properties>
</file>

<file path=customXml/itemProps1.xml><?xml version="1.0" encoding="utf-8"?>
<ds:datastoreItem xmlns:ds="http://schemas.openxmlformats.org/officeDocument/2006/customXml" ds:itemID="{2CFEAD52-C993-40A6-B1ED-533F252903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eb6c10-b30e-4e82-8bdb-95f791b83be0"/>
    <ds:schemaRef ds:uri="fdc985f9-c1de-4431-ae14-26927b8c43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E9E3DD-A26F-4E27-864F-BCE49EE87E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EE5EF1-2EF5-49A8-83DF-ABE10EA7DE19}">
  <ds:schemaRefs>
    <ds:schemaRef ds:uri="http://schemas.microsoft.com/office/2006/metadata/properties"/>
    <ds:schemaRef ds:uri="http://schemas.microsoft.com/office/infopath/2007/PartnerControls"/>
    <ds:schemaRef ds:uri="d1eb6c10-b30e-4e82-8bdb-95f791b83be0"/>
    <ds:schemaRef ds:uri="fdc985f9-c1de-4431-ae14-26927b8c43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3215</Words>
  <Application>Microsoft Office PowerPoint</Application>
  <PresentationFormat>ワイド画面</PresentationFormat>
  <Paragraphs>601</Paragraphs>
  <Slides>23</Slides>
  <Notes>23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3" baseType="lpstr">
      <vt:lpstr>游ゴシック</vt:lpstr>
      <vt:lpstr>游ゴシック Light</vt:lpstr>
      <vt:lpstr>Arial</vt:lpstr>
      <vt:lpstr>Calibri</vt:lpstr>
      <vt:lpstr>Cambria Math</vt:lpstr>
      <vt:lpstr>Times New Roman</vt:lpstr>
      <vt:lpstr>Wingdings</vt:lpstr>
      <vt:lpstr>Default Design</vt:lpstr>
      <vt:lpstr>デザインの設定</vt:lpstr>
      <vt:lpstr>Equation</vt:lpstr>
      <vt:lpstr>Radiometric Performance of Himawari-8/-9 AHI VNIR Bands Using Lunar Calibration</vt:lpstr>
      <vt:lpstr>Contents</vt:lpstr>
      <vt:lpstr>Introduction – JMA Activities Using Lunar Observation</vt:lpstr>
      <vt:lpstr>Himawari-8/-9 Mission Overview</vt:lpstr>
      <vt:lpstr>Himawari-8/-9 AHI</vt:lpstr>
      <vt:lpstr>AHI Observation Repeat Cycle</vt:lpstr>
      <vt:lpstr>AHI Lunar Observation</vt:lpstr>
      <vt:lpstr>Total Lunar Eclipse</vt:lpstr>
      <vt:lpstr>AHI Radiometric Performance by Lunar Calibration (GIRO) </vt:lpstr>
      <vt:lpstr>AHI Lunar Irradiance Measurement</vt:lpstr>
      <vt:lpstr>Phase Angle vs. Normalized ΔIrr (VIS)</vt:lpstr>
      <vt:lpstr>Phase Angle vs. Normalized ΔIrr (NIR)</vt:lpstr>
      <vt:lpstr>Calibration Trend Estimation</vt:lpstr>
      <vt:lpstr>H-8 Calibration Trends (~7.5 years)</vt:lpstr>
      <vt:lpstr>H-9 Calibration Trends (13 months)</vt:lpstr>
      <vt:lpstr>Summary and Future Plans</vt:lpstr>
      <vt:lpstr>Future Mission: Himawari-10</vt:lpstr>
      <vt:lpstr>Himawari-10 Overview</vt:lpstr>
      <vt:lpstr>Geostationary HiMawari Imager (GHMI)</vt:lpstr>
      <vt:lpstr>Geostationary HiMawari Sounder (GHMS)</vt:lpstr>
      <vt:lpstr>PowerPoint プレゼンテーション</vt:lpstr>
      <vt:lpstr>Potential Root Causes for Phase Angle Dependence in AHI VIS Bands </vt:lpstr>
      <vt:lpstr>Preliminary Result on Update of Moon Pixel Selection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GEO-GEO analysis of  Himawari-8/9 parallel observation </dc:title>
  <cp:revision>1092</cp:revision>
  <dcterms:created xsi:type="dcterms:W3CDTF">2004-06-10T15:46:18Z</dcterms:created>
  <dcterms:modified xsi:type="dcterms:W3CDTF">2023-12-05T06:49:12Z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0x010100DAE874ABEA78964AA7D0811A66B4BECA</vt:lpwstr>
  </property>
  <property fmtid="{D5CDD505-2E9C-101B-9397-08002B2CF9AE}" pid="3" name="MediaServiceImageTags">
    <vt:lpwstr/>
  </property>
</Properties>
</file>