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omments/modernComment_262_BD249DE7.xml" ContentType="application/vnd.ms-powerpoint.comment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7690" r:id="rId1"/>
    <p:sldMasterId id="2147487701" r:id="rId2"/>
  </p:sldMasterIdLst>
  <p:notesMasterIdLst>
    <p:notesMasterId r:id="rId48"/>
  </p:notesMasterIdLst>
  <p:handoutMasterIdLst>
    <p:handoutMasterId r:id="rId49"/>
  </p:handoutMasterIdLst>
  <p:sldIdLst>
    <p:sldId id="612" r:id="rId3"/>
    <p:sldId id="710" r:id="rId4"/>
    <p:sldId id="712" r:id="rId5"/>
    <p:sldId id="714" r:id="rId6"/>
    <p:sldId id="709" r:id="rId7"/>
    <p:sldId id="715" r:id="rId8"/>
    <p:sldId id="661" r:id="rId9"/>
    <p:sldId id="642" r:id="rId10"/>
    <p:sldId id="716" r:id="rId11"/>
    <p:sldId id="717" r:id="rId12"/>
    <p:sldId id="718" r:id="rId13"/>
    <p:sldId id="719" r:id="rId14"/>
    <p:sldId id="720" r:id="rId15"/>
    <p:sldId id="660" r:id="rId16"/>
    <p:sldId id="694" r:id="rId17"/>
    <p:sldId id="635" r:id="rId18"/>
    <p:sldId id="637" r:id="rId19"/>
    <p:sldId id="638" r:id="rId20"/>
    <p:sldId id="639" r:id="rId21"/>
    <p:sldId id="640" r:id="rId22"/>
    <p:sldId id="644" r:id="rId23"/>
    <p:sldId id="627" r:id="rId24"/>
    <p:sldId id="702" r:id="rId25"/>
    <p:sldId id="701" r:id="rId26"/>
    <p:sldId id="692" r:id="rId27"/>
    <p:sldId id="693" r:id="rId28"/>
    <p:sldId id="708" r:id="rId29"/>
    <p:sldId id="703" r:id="rId30"/>
    <p:sldId id="704" r:id="rId31"/>
    <p:sldId id="643" r:id="rId32"/>
    <p:sldId id="662" r:id="rId33"/>
    <p:sldId id="663" r:id="rId34"/>
    <p:sldId id="634" r:id="rId35"/>
    <p:sldId id="609" r:id="rId36"/>
    <p:sldId id="679" r:id="rId37"/>
    <p:sldId id="713" r:id="rId38"/>
    <p:sldId id="690" r:id="rId39"/>
    <p:sldId id="683" r:id="rId40"/>
    <p:sldId id="684" r:id="rId41"/>
    <p:sldId id="685" r:id="rId42"/>
    <p:sldId id="696" r:id="rId43"/>
    <p:sldId id="691" r:id="rId44"/>
    <p:sldId id="680" r:id="rId45"/>
    <p:sldId id="681" r:id="rId46"/>
    <p:sldId id="682" r:id="rId47"/>
  </p:sldIdLst>
  <p:sldSz cx="12192000" cy="6858000"/>
  <p:notesSz cx="9931400" cy="14363700"/>
  <p:defaultTextStyle>
    <a:defPPr>
      <a:defRPr lang="en-GB"/>
    </a:defPPr>
    <a:lvl1pPr algn="l" rtl="0" fontAlgn="base">
      <a:spcBef>
        <a:spcPct val="0"/>
      </a:spcBef>
      <a:spcAft>
        <a:spcPct val="0"/>
      </a:spcAft>
      <a:defRPr sz="900" b="1" kern="1200">
        <a:solidFill>
          <a:schemeClr val="bg1"/>
        </a:solidFill>
        <a:latin typeface="Tahoma" pitchFamily="34" charset="0"/>
        <a:ea typeface="+mn-ea"/>
        <a:cs typeface="+mn-cs"/>
      </a:defRPr>
    </a:lvl1pPr>
    <a:lvl2pPr marL="457200" algn="l" rtl="0" fontAlgn="base">
      <a:spcBef>
        <a:spcPct val="0"/>
      </a:spcBef>
      <a:spcAft>
        <a:spcPct val="0"/>
      </a:spcAft>
      <a:defRPr sz="900" b="1" kern="1200">
        <a:solidFill>
          <a:schemeClr val="bg1"/>
        </a:solidFill>
        <a:latin typeface="Tahoma" pitchFamily="34" charset="0"/>
        <a:ea typeface="+mn-ea"/>
        <a:cs typeface="+mn-cs"/>
      </a:defRPr>
    </a:lvl2pPr>
    <a:lvl3pPr marL="914400" algn="l" rtl="0" fontAlgn="base">
      <a:spcBef>
        <a:spcPct val="0"/>
      </a:spcBef>
      <a:spcAft>
        <a:spcPct val="0"/>
      </a:spcAft>
      <a:defRPr sz="900" b="1" kern="1200">
        <a:solidFill>
          <a:schemeClr val="bg1"/>
        </a:solidFill>
        <a:latin typeface="Tahoma" pitchFamily="34" charset="0"/>
        <a:ea typeface="+mn-ea"/>
        <a:cs typeface="+mn-cs"/>
      </a:defRPr>
    </a:lvl3pPr>
    <a:lvl4pPr marL="1371600" algn="l" rtl="0" fontAlgn="base">
      <a:spcBef>
        <a:spcPct val="0"/>
      </a:spcBef>
      <a:spcAft>
        <a:spcPct val="0"/>
      </a:spcAft>
      <a:defRPr sz="900" b="1" kern="1200">
        <a:solidFill>
          <a:schemeClr val="bg1"/>
        </a:solidFill>
        <a:latin typeface="Tahoma" pitchFamily="34" charset="0"/>
        <a:ea typeface="+mn-ea"/>
        <a:cs typeface="+mn-cs"/>
      </a:defRPr>
    </a:lvl4pPr>
    <a:lvl5pPr marL="1828800" algn="l" rtl="0" fontAlgn="base">
      <a:spcBef>
        <a:spcPct val="0"/>
      </a:spcBef>
      <a:spcAft>
        <a:spcPct val="0"/>
      </a:spcAft>
      <a:defRPr sz="900" b="1" kern="1200">
        <a:solidFill>
          <a:schemeClr val="bg1"/>
        </a:solidFill>
        <a:latin typeface="Tahoma" pitchFamily="34" charset="0"/>
        <a:ea typeface="+mn-ea"/>
        <a:cs typeface="+mn-cs"/>
      </a:defRPr>
    </a:lvl5pPr>
    <a:lvl6pPr marL="2286000" algn="l" defTabSz="914400" rtl="0" eaLnBrk="1" latinLnBrk="0" hangingPunct="1">
      <a:defRPr sz="900" b="1" kern="1200">
        <a:solidFill>
          <a:schemeClr val="bg1"/>
        </a:solidFill>
        <a:latin typeface="Tahoma" pitchFamily="34" charset="0"/>
        <a:ea typeface="+mn-ea"/>
        <a:cs typeface="+mn-cs"/>
      </a:defRPr>
    </a:lvl6pPr>
    <a:lvl7pPr marL="2743200" algn="l" defTabSz="914400" rtl="0" eaLnBrk="1" latinLnBrk="0" hangingPunct="1">
      <a:defRPr sz="900" b="1" kern="1200">
        <a:solidFill>
          <a:schemeClr val="bg1"/>
        </a:solidFill>
        <a:latin typeface="Tahoma" pitchFamily="34" charset="0"/>
        <a:ea typeface="+mn-ea"/>
        <a:cs typeface="+mn-cs"/>
      </a:defRPr>
    </a:lvl7pPr>
    <a:lvl8pPr marL="3200400" algn="l" defTabSz="914400" rtl="0" eaLnBrk="1" latinLnBrk="0" hangingPunct="1">
      <a:defRPr sz="900" b="1" kern="1200">
        <a:solidFill>
          <a:schemeClr val="bg1"/>
        </a:solidFill>
        <a:latin typeface="Tahoma" pitchFamily="34" charset="0"/>
        <a:ea typeface="+mn-ea"/>
        <a:cs typeface="+mn-cs"/>
      </a:defRPr>
    </a:lvl8pPr>
    <a:lvl9pPr marL="3657600" algn="l" defTabSz="914400" rtl="0" eaLnBrk="1" latinLnBrk="0" hangingPunct="1">
      <a:defRPr sz="900" b="1" kern="1200">
        <a:solidFill>
          <a:schemeClr val="bg1"/>
        </a:solidFill>
        <a:latin typeface="Tahoma" pitchFamily="34" charset="0"/>
        <a:ea typeface="+mn-ea"/>
        <a:cs typeface="+mn-cs"/>
      </a:defRPr>
    </a:lvl9pPr>
  </p:defaultTextStyle>
  <p:extLst>
    <p:ext uri="{EFAFB233-063F-42B5-8137-9DF3F51BA10A}">
      <p15:sldGuideLst xmlns:p15="http://schemas.microsoft.com/office/powerpoint/2012/main">
        <p15:guide id="1" orient="horz" pos="1164" userDrawn="1">
          <p15:clr>
            <a:srgbClr val="A4A3A4"/>
          </p15:clr>
        </p15:guide>
        <p15:guide id="2" orient="horz" pos="1410" userDrawn="1">
          <p15:clr>
            <a:srgbClr val="A4A3A4"/>
          </p15:clr>
        </p15:guide>
        <p15:guide id="3" orient="horz" pos="2715" userDrawn="1">
          <p15:clr>
            <a:srgbClr val="A4A3A4"/>
          </p15:clr>
        </p15:guide>
        <p15:guide id="4" orient="horz" pos="2389" userDrawn="1">
          <p15:clr>
            <a:srgbClr val="A4A3A4"/>
          </p15:clr>
        </p15:guide>
        <p15:guide id="5" orient="horz" pos="2064" userDrawn="1">
          <p15:clr>
            <a:srgbClr val="A4A3A4"/>
          </p15:clr>
        </p15:guide>
        <p15:guide id="6" orient="horz" pos="1735" userDrawn="1">
          <p15:clr>
            <a:srgbClr val="A4A3A4"/>
          </p15:clr>
        </p15:guide>
        <p15:guide id="7" orient="horz" pos="3369" userDrawn="1">
          <p15:clr>
            <a:srgbClr val="A4A3A4"/>
          </p15:clr>
        </p15:guide>
        <p15:guide id="8" orient="horz" pos="3698" userDrawn="1">
          <p15:clr>
            <a:srgbClr val="A4A3A4"/>
          </p15:clr>
        </p15:guide>
        <p15:guide id="9" pos="5186" userDrawn="1">
          <p15:clr>
            <a:srgbClr val="A4A3A4"/>
          </p15:clr>
        </p15:guide>
        <p15:guide id="10" pos="241" userDrawn="1">
          <p15:clr>
            <a:srgbClr val="A4A3A4"/>
          </p15:clr>
        </p15:guide>
        <p15:guide id="11" pos="1910" userDrawn="1">
          <p15:clr>
            <a:srgbClr val="A4A3A4"/>
          </p15:clr>
        </p15:guide>
        <p15:guide id="12" pos="6005" userDrawn="1">
          <p15:clr>
            <a:srgbClr val="A4A3A4"/>
          </p15:clr>
        </p15:guide>
        <p15:guide id="13" pos="6838" userDrawn="1">
          <p15:clr>
            <a:srgbClr val="A4A3A4"/>
          </p15:clr>
        </p15:guide>
        <p15:guide id="14" pos="2751" userDrawn="1">
          <p15:clr>
            <a:srgbClr val="A4A3A4"/>
          </p15:clr>
        </p15:guide>
        <p15:guide id="15" pos="1076" userDrawn="1">
          <p15:clr>
            <a:srgbClr val="A4A3A4"/>
          </p15:clr>
        </p15:guide>
      </p15:sldGuideLst>
    </p:ext>
    <p:ext uri="{2D200454-40CA-4A62-9FC3-DE9A4176ACB9}">
      <p15:notesGuideLst xmlns:p15="http://schemas.microsoft.com/office/powerpoint/2012/main">
        <p15:guide id="1" orient="horz" pos="4525">
          <p15:clr>
            <a:srgbClr val="A4A3A4"/>
          </p15:clr>
        </p15:guide>
        <p15:guide id="2" pos="312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5E2"/>
    <a:srgbClr val="CCFF99"/>
    <a:srgbClr val="00205B"/>
    <a:srgbClr val="FEDB00"/>
    <a:srgbClr val="080808"/>
    <a:srgbClr val="C5B9AC"/>
    <a:srgbClr val="D6D2C4"/>
    <a:srgbClr val="E8E8E8"/>
    <a:srgbClr val="E0E0E0"/>
    <a:srgbClr val="F1F1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DF18680-E054-41AD-8BC1-D1AEF772440D}">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0299" autoAdjust="0"/>
  </p:normalViewPr>
  <p:slideViewPr>
    <p:cSldViewPr snapToGrid="0">
      <p:cViewPr varScale="1">
        <p:scale>
          <a:sx n="84" d="100"/>
          <a:sy n="84" d="100"/>
        </p:scale>
        <p:origin x="581" y="82"/>
      </p:cViewPr>
      <p:guideLst>
        <p:guide orient="horz" pos="1164"/>
        <p:guide orient="horz" pos="1410"/>
        <p:guide orient="horz" pos="2715"/>
        <p:guide orient="horz" pos="2389"/>
        <p:guide orient="horz" pos="2064"/>
        <p:guide orient="horz" pos="1735"/>
        <p:guide orient="horz" pos="3369"/>
        <p:guide orient="horz" pos="3698"/>
        <p:guide pos="5186"/>
        <p:guide pos="241"/>
        <p:guide pos="1910"/>
        <p:guide pos="6005"/>
        <p:guide pos="6838"/>
        <p:guide pos="2751"/>
        <p:guide pos="1076"/>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10020"/>
    </p:cViewPr>
  </p:sorterViewPr>
  <p:notesViewPr>
    <p:cSldViewPr snapToGrid="0">
      <p:cViewPr varScale="1">
        <p:scale>
          <a:sx n="57" d="100"/>
          <a:sy n="57" d="100"/>
        </p:scale>
        <p:origin x="3096" y="78"/>
      </p:cViewPr>
      <p:guideLst>
        <p:guide orient="horz" pos="4525"/>
        <p:guide pos="3127"/>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viewProps" Target="viewProps.xml"/></Relationships>
</file>

<file path=ppt/comments/modernComment_262_BD249DE7.xml><?xml version="1.0" encoding="utf-8"?>
<p188:cmLst xmlns:a="http://schemas.openxmlformats.org/drawingml/2006/main" xmlns:r="http://schemas.openxmlformats.org/officeDocument/2006/relationships" xmlns:p188="http://schemas.microsoft.com/office/powerpoint/2018/8/main">
  <p188:cm id="{34F9E371-6A19-DB40-93A1-0DF78F2FDF29}" authorId="{B237BFF3-7B0E-6E1D-2737-E1AF4956C5C6}" created="2023-08-30T06:31:56.257">
    <ac:txMkLst xmlns:ac="http://schemas.microsoft.com/office/drawing/2013/main/command">
      <pc:docMk xmlns:pc="http://schemas.microsoft.com/office/powerpoint/2013/main/command"/>
      <pc:sldMk xmlns:pc="http://schemas.microsoft.com/office/powerpoint/2013/main/command" cId="3173293543" sldId="610"/>
      <ac:spMk id="16" creationId="{00000000-0000-0000-0000-000000000000}"/>
      <ac:txMk cp="0" len="169">
        <ac:context len="643" hash="1732053585"/>
      </ac:txMk>
    </ac:txMkLst>
    <p188:pos x="7538446" y="498871"/>
    <p188:txBody>
      <a:bodyPr/>
      <a:lstStyle/>
      <a:p>
        <a:r>
          <a:rPr lang="en-GB"/>
          <a:t>Very hard to read images - I suggest you try a zoom-in/zoom-out of the figures as you make the points using the animation tool.</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6978" name="Rectangle 2"/>
          <p:cNvSpPr>
            <a:spLocks noGrp="1" noChangeArrowheads="1"/>
          </p:cNvSpPr>
          <p:nvPr>
            <p:ph type="hdr" sz="quarter"/>
          </p:nvPr>
        </p:nvSpPr>
        <p:spPr bwMode="auto">
          <a:xfrm>
            <a:off x="0" y="0"/>
            <a:ext cx="0" cy="261938"/>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defTabSz="1336954" eaLnBrk="0" hangingPunct="0">
              <a:spcBef>
                <a:spcPct val="0"/>
              </a:spcBef>
              <a:defRPr sz="1700" b="0">
                <a:solidFill>
                  <a:srgbClr val="000000"/>
                </a:solidFill>
                <a:latin typeface="Helvetica" pitchFamily="34" charset="0"/>
              </a:defRPr>
            </a:lvl1pPr>
          </a:lstStyle>
          <a:p>
            <a:pPr>
              <a:defRPr/>
            </a:pPr>
            <a:endParaRPr lang="de-DE"/>
          </a:p>
        </p:txBody>
      </p:sp>
      <p:sp>
        <p:nvSpPr>
          <p:cNvPr id="126979" name="Rectangle 3"/>
          <p:cNvSpPr>
            <a:spLocks noGrp="1" noChangeArrowheads="1"/>
          </p:cNvSpPr>
          <p:nvPr>
            <p:ph type="dt" sz="quarter" idx="1"/>
          </p:nvPr>
        </p:nvSpPr>
        <p:spPr bwMode="auto">
          <a:xfrm>
            <a:off x="9982200" y="0"/>
            <a:ext cx="0" cy="261938"/>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defTabSz="1336954" eaLnBrk="0" hangingPunct="0">
              <a:spcBef>
                <a:spcPct val="0"/>
              </a:spcBef>
              <a:defRPr sz="1700" b="0">
                <a:solidFill>
                  <a:srgbClr val="000000"/>
                </a:solidFill>
                <a:latin typeface="Helvetica" pitchFamily="34" charset="0"/>
              </a:defRPr>
            </a:lvl1pPr>
          </a:lstStyle>
          <a:p>
            <a:pPr>
              <a:defRPr/>
            </a:pPr>
            <a:endParaRPr lang="de-DE"/>
          </a:p>
        </p:txBody>
      </p:sp>
      <p:sp>
        <p:nvSpPr>
          <p:cNvPr id="126980" name="Rectangle 4"/>
          <p:cNvSpPr>
            <a:spLocks noGrp="1" noChangeArrowheads="1"/>
          </p:cNvSpPr>
          <p:nvPr>
            <p:ph type="ftr" sz="quarter" idx="2"/>
          </p:nvPr>
        </p:nvSpPr>
        <p:spPr bwMode="auto">
          <a:xfrm>
            <a:off x="0" y="14090650"/>
            <a:ext cx="0" cy="261938"/>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defTabSz="1336954" eaLnBrk="0" hangingPunct="0">
              <a:spcBef>
                <a:spcPct val="0"/>
              </a:spcBef>
              <a:defRPr sz="1700" b="0">
                <a:solidFill>
                  <a:srgbClr val="000000"/>
                </a:solidFill>
                <a:latin typeface="Helvetica" pitchFamily="34" charset="0"/>
              </a:defRPr>
            </a:lvl1pPr>
          </a:lstStyle>
          <a:p>
            <a:pPr>
              <a:defRPr/>
            </a:pPr>
            <a:endParaRPr lang="de-DE"/>
          </a:p>
        </p:txBody>
      </p:sp>
      <p:sp>
        <p:nvSpPr>
          <p:cNvPr id="126981" name="Rectangle 5"/>
          <p:cNvSpPr>
            <a:spLocks noGrp="1" noChangeArrowheads="1"/>
          </p:cNvSpPr>
          <p:nvPr>
            <p:ph type="sldNum" sz="quarter" idx="3"/>
          </p:nvPr>
        </p:nvSpPr>
        <p:spPr bwMode="auto">
          <a:xfrm>
            <a:off x="9707563" y="14085888"/>
            <a:ext cx="274637" cy="266700"/>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algn="r" defTabSz="1336954" eaLnBrk="0" hangingPunct="0">
              <a:spcBef>
                <a:spcPct val="0"/>
              </a:spcBef>
              <a:defRPr sz="1700" b="0">
                <a:solidFill>
                  <a:srgbClr val="000000"/>
                </a:solidFill>
                <a:latin typeface="Helvetica" pitchFamily="34" charset="0"/>
              </a:defRPr>
            </a:lvl1pPr>
          </a:lstStyle>
          <a:p>
            <a:pPr>
              <a:defRPr/>
            </a:pPr>
            <a:fld id="{E842FA72-B9ED-494F-A64D-EC1E1901C355}" type="slidenum">
              <a:rPr lang="de-DE"/>
              <a:pPr>
                <a:defRPr/>
              </a:pPr>
              <a:t>‹#›</a:t>
            </a:fld>
            <a:endParaRPr lang="de-DE"/>
          </a:p>
        </p:txBody>
      </p:sp>
    </p:spTree>
    <p:extLst>
      <p:ext uri="{BB962C8B-B14F-4D97-AF65-F5344CB8AC3E}">
        <p14:creationId xmlns:p14="http://schemas.microsoft.com/office/powerpoint/2010/main" val="6093611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4302125" cy="719138"/>
          </a:xfrm>
          <a:prstGeom prst="rect">
            <a:avLst/>
          </a:prstGeom>
          <a:noFill/>
          <a:ln w="9525">
            <a:noFill/>
            <a:miter lim="800000"/>
            <a:headEnd/>
            <a:tailEnd/>
          </a:ln>
          <a:effectLst/>
        </p:spPr>
        <p:txBody>
          <a:bodyPr vert="horz" wrap="square" lIns="133601" tIns="66800" rIns="133601" bIns="66800" numCol="1" anchor="t" anchorCtr="0" compatLnSpc="1">
            <a:prstTxWarp prst="textNoShape">
              <a:avLst/>
            </a:prstTxWarp>
          </a:bodyPr>
          <a:lstStyle>
            <a:lvl1pPr defTabSz="1336954" eaLnBrk="0" hangingPunct="0">
              <a:spcBef>
                <a:spcPct val="0"/>
              </a:spcBef>
              <a:defRPr sz="1700" b="0">
                <a:solidFill>
                  <a:schemeClr val="tx1"/>
                </a:solidFill>
                <a:latin typeface="Times New Roman" pitchFamily="18" charset="0"/>
              </a:defRPr>
            </a:lvl1pPr>
          </a:lstStyle>
          <a:p>
            <a:pPr>
              <a:defRPr/>
            </a:pPr>
            <a:endParaRPr lang="de-DE"/>
          </a:p>
        </p:txBody>
      </p:sp>
      <p:sp>
        <p:nvSpPr>
          <p:cNvPr id="3075" name="Rectangle 3"/>
          <p:cNvSpPr>
            <a:spLocks noGrp="1" noChangeArrowheads="1"/>
          </p:cNvSpPr>
          <p:nvPr>
            <p:ph type="dt" idx="1"/>
          </p:nvPr>
        </p:nvSpPr>
        <p:spPr bwMode="auto">
          <a:xfrm>
            <a:off x="5629275" y="0"/>
            <a:ext cx="4302125" cy="719138"/>
          </a:xfrm>
          <a:prstGeom prst="rect">
            <a:avLst/>
          </a:prstGeom>
          <a:noFill/>
          <a:ln w="9525">
            <a:noFill/>
            <a:miter lim="800000"/>
            <a:headEnd/>
            <a:tailEnd/>
          </a:ln>
          <a:effectLst/>
        </p:spPr>
        <p:txBody>
          <a:bodyPr vert="horz" wrap="square" lIns="133601" tIns="66800" rIns="133601" bIns="66800" numCol="1" anchor="t" anchorCtr="0" compatLnSpc="1">
            <a:prstTxWarp prst="textNoShape">
              <a:avLst/>
            </a:prstTxWarp>
          </a:bodyPr>
          <a:lstStyle>
            <a:lvl1pPr algn="r" defTabSz="1336954" eaLnBrk="0" hangingPunct="0">
              <a:spcBef>
                <a:spcPct val="0"/>
              </a:spcBef>
              <a:defRPr sz="1700" b="0">
                <a:solidFill>
                  <a:schemeClr val="tx1"/>
                </a:solidFill>
                <a:latin typeface="Times New Roman" pitchFamily="18" charset="0"/>
              </a:defRPr>
            </a:lvl1pPr>
          </a:lstStyle>
          <a:p>
            <a:pPr>
              <a:defRPr/>
            </a:pPr>
            <a:endParaRPr lang="de-DE"/>
          </a:p>
        </p:txBody>
      </p:sp>
      <p:sp>
        <p:nvSpPr>
          <p:cNvPr id="205828" name="Rectangle 4"/>
          <p:cNvSpPr>
            <a:spLocks noGrp="1" noRot="1" noChangeAspect="1" noChangeArrowheads="1" noTextEdit="1"/>
          </p:cNvSpPr>
          <p:nvPr>
            <p:ph type="sldImg" idx="2"/>
          </p:nvPr>
        </p:nvSpPr>
        <p:spPr bwMode="auto">
          <a:xfrm>
            <a:off x="177800" y="1074738"/>
            <a:ext cx="9575800" cy="5386387"/>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1322388" y="6819900"/>
            <a:ext cx="7286625" cy="6469063"/>
          </a:xfrm>
          <a:prstGeom prst="rect">
            <a:avLst/>
          </a:prstGeom>
          <a:noFill/>
          <a:ln w="9525">
            <a:noFill/>
            <a:miter lim="800000"/>
            <a:headEnd/>
            <a:tailEnd/>
          </a:ln>
          <a:effectLst/>
        </p:spPr>
        <p:txBody>
          <a:bodyPr vert="horz" wrap="square" lIns="133601" tIns="66800" rIns="133601" bIns="66800" numCol="1" anchor="t" anchorCtr="0" compatLnSpc="1">
            <a:prstTxWarp prst="textNoShape">
              <a:avLst/>
            </a:prstTxWarp>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p>
        </p:txBody>
      </p:sp>
      <p:sp>
        <p:nvSpPr>
          <p:cNvPr id="3078" name="Rectangle 6"/>
          <p:cNvSpPr>
            <a:spLocks noGrp="1" noChangeArrowheads="1"/>
          </p:cNvSpPr>
          <p:nvPr>
            <p:ph type="ftr" sz="quarter" idx="4"/>
          </p:nvPr>
        </p:nvSpPr>
        <p:spPr bwMode="auto">
          <a:xfrm>
            <a:off x="0" y="13644563"/>
            <a:ext cx="4302125" cy="719137"/>
          </a:xfrm>
          <a:prstGeom prst="rect">
            <a:avLst/>
          </a:prstGeom>
          <a:noFill/>
          <a:ln w="9525">
            <a:noFill/>
            <a:miter lim="800000"/>
            <a:headEnd/>
            <a:tailEnd/>
          </a:ln>
          <a:effectLst/>
        </p:spPr>
        <p:txBody>
          <a:bodyPr vert="horz" wrap="square" lIns="133601" tIns="66800" rIns="133601" bIns="66800" numCol="1" anchor="b" anchorCtr="0" compatLnSpc="1">
            <a:prstTxWarp prst="textNoShape">
              <a:avLst/>
            </a:prstTxWarp>
          </a:bodyPr>
          <a:lstStyle>
            <a:lvl1pPr defTabSz="1336954" eaLnBrk="0" hangingPunct="0">
              <a:spcBef>
                <a:spcPct val="0"/>
              </a:spcBef>
              <a:defRPr sz="1700" b="0">
                <a:solidFill>
                  <a:schemeClr val="tx1"/>
                </a:solidFill>
                <a:latin typeface="Times New Roman" pitchFamily="18" charset="0"/>
              </a:defRPr>
            </a:lvl1pPr>
          </a:lstStyle>
          <a:p>
            <a:pPr>
              <a:defRPr/>
            </a:pPr>
            <a:endParaRPr lang="de-DE"/>
          </a:p>
        </p:txBody>
      </p:sp>
      <p:sp>
        <p:nvSpPr>
          <p:cNvPr id="3079" name="Rectangle 7"/>
          <p:cNvSpPr>
            <a:spLocks noGrp="1" noChangeArrowheads="1"/>
          </p:cNvSpPr>
          <p:nvPr>
            <p:ph type="sldNum" sz="quarter" idx="5"/>
          </p:nvPr>
        </p:nvSpPr>
        <p:spPr bwMode="auto">
          <a:xfrm>
            <a:off x="5629275" y="13644563"/>
            <a:ext cx="4302125" cy="719137"/>
          </a:xfrm>
          <a:prstGeom prst="rect">
            <a:avLst/>
          </a:prstGeom>
          <a:noFill/>
          <a:ln w="9525">
            <a:noFill/>
            <a:miter lim="800000"/>
            <a:headEnd/>
            <a:tailEnd/>
          </a:ln>
          <a:effectLst/>
        </p:spPr>
        <p:txBody>
          <a:bodyPr vert="horz" wrap="square" lIns="133601" tIns="66800" rIns="133601" bIns="66800" numCol="1" anchor="b" anchorCtr="0" compatLnSpc="1">
            <a:prstTxWarp prst="textNoShape">
              <a:avLst/>
            </a:prstTxWarp>
          </a:bodyPr>
          <a:lstStyle>
            <a:lvl1pPr algn="r" defTabSz="1336954" eaLnBrk="0" hangingPunct="0">
              <a:spcBef>
                <a:spcPct val="0"/>
              </a:spcBef>
              <a:defRPr sz="1700" b="0">
                <a:solidFill>
                  <a:schemeClr val="tx1"/>
                </a:solidFill>
                <a:latin typeface="Times New Roman" pitchFamily="18" charset="0"/>
              </a:defRPr>
            </a:lvl1pPr>
          </a:lstStyle>
          <a:p>
            <a:pPr>
              <a:defRPr/>
            </a:pPr>
            <a:fld id="{7FE02029-9BE2-4139-82E8-7E205433FD51}" type="slidenum">
              <a:rPr lang="de-DE"/>
              <a:pPr>
                <a:defRPr/>
              </a:pPr>
              <a:t>‹#›</a:t>
            </a:fld>
            <a:endParaRPr lang="de-DE"/>
          </a:p>
        </p:txBody>
      </p:sp>
    </p:spTree>
    <p:extLst>
      <p:ext uri="{BB962C8B-B14F-4D97-AF65-F5344CB8AC3E}">
        <p14:creationId xmlns:p14="http://schemas.microsoft.com/office/powerpoint/2010/main" val="398041907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Storm">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70398" y="1191201"/>
            <a:ext cx="9421602" cy="5338907"/>
          </a:xfrm>
          <a:prstGeom prst="rect">
            <a:avLst/>
          </a:prstGeom>
        </p:spPr>
      </p:pic>
      <p:sp>
        <p:nvSpPr>
          <p:cNvPr id="243" name="Freeform 242"/>
          <p:cNvSpPr/>
          <p:nvPr userDrawn="1"/>
        </p:nvSpPr>
        <p:spPr bwMode="auto">
          <a:xfrm>
            <a:off x="36945" y="1154545"/>
            <a:ext cx="3306619" cy="5375564"/>
          </a:xfrm>
          <a:custGeom>
            <a:avLst/>
            <a:gdLst>
              <a:gd name="connsiteX0" fmla="*/ 46182 w 3306619"/>
              <a:gd name="connsiteY0" fmla="*/ 0 h 5375564"/>
              <a:gd name="connsiteX1" fmla="*/ 3306619 w 3306619"/>
              <a:gd name="connsiteY1" fmla="*/ 0 h 5375564"/>
              <a:gd name="connsiteX2" fmla="*/ 2050473 w 3306619"/>
              <a:gd name="connsiteY2" fmla="*/ 5375564 h 5375564"/>
              <a:gd name="connsiteX3" fmla="*/ 0 w 3306619"/>
              <a:gd name="connsiteY3" fmla="*/ 5375564 h 5375564"/>
              <a:gd name="connsiteX4" fmla="*/ 46182 w 3306619"/>
              <a:gd name="connsiteY4" fmla="*/ 0 h 537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619" h="5375564">
                <a:moveTo>
                  <a:pt x="46182" y="0"/>
                </a:moveTo>
                <a:lnTo>
                  <a:pt x="3306619" y="0"/>
                </a:lnTo>
                <a:lnTo>
                  <a:pt x="2050473" y="5375564"/>
                </a:lnTo>
                <a:lnTo>
                  <a:pt x="0" y="5375564"/>
                </a:lnTo>
                <a:lnTo>
                  <a:pt x="46182" y="0"/>
                </a:lnTo>
                <a:close/>
              </a:path>
            </a:pathLst>
          </a:custGeom>
          <a:solidFill>
            <a:schemeClr val="accent5"/>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pic>
        <p:nvPicPr>
          <p:cNvPr id="3" name="Picture 2"/>
          <p:cNvPicPr>
            <a:picLocks noChangeAspect="1"/>
          </p:cNvPicPr>
          <p:nvPr userDrawn="1"/>
        </p:nvPicPr>
        <p:blipFill rotWithShape="1">
          <a:blip r:embed="rId3">
            <a:extLst>
              <a:ext uri="{28A0092B-C50C-407E-A947-70E740481C1C}">
                <a14:useLocalDpi xmlns:a14="http://schemas.microsoft.com/office/drawing/2010/main" val="0"/>
              </a:ext>
            </a:extLst>
          </a:blip>
          <a:srcRect b="3839"/>
          <a:stretch/>
        </p:blipFill>
        <p:spPr>
          <a:xfrm>
            <a:off x="-1" y="-8718"/>
            <a:ext cx="12192001" cy="6594765"/>
          </a:xfrm>
          <a:prstGeom prst="rect">
            <a:avLst/>
          </a:prstGeom>
        </p:spPr>
      </p:pic>
      <p:sp>
        <p:nvSpPr>
          <p:cNvPr id="264" name="Rectangle 263"/>
          <p:cNvSpPr/>
          <p:nvPr userDrawn="1"/>
        </p:nvSpPr>
        <p:spPr bwMode="auto">
          <a:xfrm>
            <a:off x="145054" y="-8719"/>
            <a:ext cx="2107258"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cxnSp>
        <p:nvCxnSpPr>
          <p:cNvPr id="268" name="Straight Connector 267"/>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pic>
        <p:nvPicPr>
          <p:cNvPr id="267" name="Picture 266"/>
          <p:cNvPicPr>
            <a:picLocks noChangeAspect="1"/>
          </p:cNvPicPr>
          <p:nvPr userDrawn="1"/>
        </p:nvPicPr>
        <p:blipFill rotWithShape="1">
          <a:blip r:embed="rId4" cstate="print">
            <a:extLst>
              <a:ext uri="{28A0092B-C50C-407E-A947-70E740481C1C}">
                <a14:useLocalDpi xmlns:a14="http://schemas.microsoft.com/office/drawing/2010/main" val="0"/>
              </a:ext>
            </a:extLst>
          </a:blip>
          <a:srcRect r="-88"/>
          <a:stretch/>
        </p:blipFill>
        <p:spPr>
          <a:xfrm>
            <a:off x="371032" y="114424"/>
            <a:ext cx="1703214" cy="438072"/>
          </a:xfrm>
          <a:prstGeom prst="rect">
            <a:avLst/>
          </a:prstGeom>
        </p:spPr>
      </p:pic>
    </p:spTree>
    <p:extLst>
      <p:ext uri="{BB962C8B-B14F-4D97-AF65-F5344CB8AC3E}">
        <p14:creationId xmlns:p14="http://schemas.microsoft.com/office/powerpoint/2010/main" val="1719411522"/>
      </p:ext>
    </p:extLst>
  </p:cSld>
  <p:clrMapOvr>
    <a:masterClrMapping/>
  </p:clrMapOv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amp;A">
    <p:bg>
      <p:bgPr>
        <a:solidFill>
          <a:schemeClr val="tx1"/>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0" y="1139429"/>
            <a:ext cx="8183418" cy="5447472"/>
          </a:xfrm>
          <a:prstGeom prst="rect">
            <a:avLst/>
          </a:prstGeom>
          <a:solidFill>
            <a:schemeClr val="accent5"/>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t="12525" b="3434"/>
          <a:stretch/>
        </p:blipFill>
        <p:spPr>
          <a:xfrm>
            <a:off x="0" y="858982"/>
            <a:ext cx="12192000" cy="5763491"/>
          </a:xfrm>
          <a:prstGeom prst="rect">
            <a:avLst/>
          </a:prstGeom>
        </p:spPr>
      </p:pic>
      <p:sp>
        <p:nvSpPr>
          <p:cNvPr id="8" name="Rectangle 7"/>
          <p:cNvSpPr/>
          <p:nvPr userDrawn="1"/>
        </p:nvSpPr>
        <p:spPr bwMode="auto">
          <a:xfrm>
            <a:off x="145054" y="-8719"/>
            <a:ext cx="647425"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sp>
        <p:nvSpPr>
          <p:cNvPr id="6" name="Text Placeholder 5"/>
          <p:cNvSpPr>
            <a:spLocks noGrp="1"/>
          </p:cNvSpPr>
          <p:nvPr>
            <p:ph type="body" sz="quarter" idx="10"/>
          </p:nvPr>
        </p:nvSpPr>
        <p:spPr>
          <a:xfrm>
            <a:off x="6308436" y="1237673"/>
            <a:ext cx="5463956" cy="5164431"/>
          </a:xfrm>
        </p:spPr>
        <p:txBody>
          <a:bodyPr anchor="ctr"/>
          <a:lstStyle>
            <a:lvl1pPr marL="0" indent="0">
              <a:buNone/>
              <a:defRPr sz="3200"/>
            </a:lvl1pPr>
            <a:lvl2pPr marL="562722" indent="0">
              <a:buNone/>
              <a:defRPr sz="2800"/>
            </a:lvl2pPr>
            <a:lvl3pPr marL="1125443" indent="0">
              <a:buNone/>
              <a:defRPr sz="2400"/>
            </a:lvl3pPr>
            <a:lvl4pPr marL="1688165" indent="0">
              <a:buNone/>
              <a:defRPr sz="2000"/>
            </a:lvl4pPr>
            <a:lvl5pPr marL="2250887" indent="0">
              <a:buNone/>
              <a:defRPr sz="18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pic>
        <p:nvPicPr>
          <p:cNvPr id="5" name="Picture 4"/>
          <p:cNvPicPr>
            <a:picLocks noChangeAspect="1"/>
          </p:cNvPicPr>
          <p:nvPr userDrawn="1"/>
        </p:nvPicPr>
        <p:blipFill rotWithShape="1">
          <a:blip r:embed="rId3" cstate="print">
            <a:extLst>
              <a:ext uri="{28A0092B-C50C-407E-A947-70E740481C1C}">
                <a14:useLocalDpi xmlns:a14="http://schemas.microsoft.com/office/drawing/2010/main" val="0"/>
              </a:ext>
            </a:extLst>
          </a:blip>
          <a:srcRect r="74091"/>
          <a:stretch/>
        </p:blipFill>
        <p:spPr>
          <a:xfrm>
            <a:off x="207400" y="83805"/>
            <a:ext cx="485747" cy="482634"/>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93147" y="2427580"/>
            <a:ext cx="2640047" cy="2635916"/>
          </a:xfrm>
          <a:prstGeom prst="rect">
            <a:avLst/>
          </a:prstGeom>
        </p:spPr>
      </p:pic>
    </p:spTree>
    <p:extLst>
      <p:ext uri="{BB962C8B-B14F-4D97-AF65-F5344CB8AC3E}">
        <p14:creationId xmlns:p14="http://schemas.microsoft.com/office/powerpoint/2010/main" val="4224209359"/>
      </p:ext>
    </p:extLst>
  </p:cSld>
  <p:clrMapOvr>
    <a:masterClrMapping/>
  </p:clrMapOvr>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White Background">
    <p:bg>
      <p:bgPr>
        <a:solidFill>
          <a:schemeClr val="tx1"/>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147782" y="-8719"/>
            <a:ext cx="11896436" cy="647425"/>
          </a:xfrm>
          <a:prstGeom prst="rect">
            <a:avLst/>
          </a:prstGeom>
          <a:solidFill>
            <a:srgbClr val="00205B"/>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sp>
        <p:nvSpPr>
          <p:cNvPr id="8" name="Rectangle 7"/>
          <p:cNvSpPr/>
          <p:nvPr userDrawn="1"/>
        </p:nvSpPr>
        <p:spPr bwMode="auto">
          <a:xfrm>
            <a:off x="145054" y="-8719"/>
            <a:ext cx="647425" cy="647425"/>
          </a:xfrm>
          <a:prstGeom prst="rect">
            <a:avLst/>
          </a:prstGeom>
          <a:solidFill>
            <a:schemeClr val="accent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sp>
        <p:nvSpPr>
          <p:cNvPr id="2" name="Title 1"/>
          <p:cNvSpPr>
            <a:spLocks noGrp="1"/>
          </p:cNvSpPr>
          <p:nvPr>
            <p:ph type="title"/>
          </p:nvPr>
        </p:nvSpPr>
        <p:spPr>
          <a:xfrm>
            <a:off x="792480" y="1"/>
            <a:ext cx="11399520" cy="640079"/>
          </a:xfrm>
        </p:spPr>
        <p:txBody>
          <a:bodyPr/>
          <a:lstStyle>
            <a:lvl1pPr marL="221544">
              <a:defRPr>
                <a:solidFill>
                  <a:schemeClr val="tx1"/>
                </a:solidFill>
              </a:defRPr>
            </a:lvl1pPr>
          </a:lstStyle>
          <a:p>
            <a:r>
              <a:rPr lang="en-US" smtClean="0"/>
              <a:t>Click to edit Master title style</a:t>
            </a:r>
            <a:endParaRPr lang="en-GB" dirty="0"/>
          </a:p>
        </p:txBody>
      </p:sp>
      <p:sp>
        <p:nvSpPr>
          <p:cNvPr id="6" name="Text Placeholder 5"/>
          <p:cNvSpPr>
            <a:spLocks noGrp="1"/>
          </p:cNvSpPr>
          <p:nvPr>
            <p:ph type="body" sz="quarter" idx="10"/>
          </p:nvPr>
        </p:nvSpPr>
        <p:spPr>
          <a:xfrm>
            <a:off x="145053" y="1139429"/>
            <a:ext cx="11627339" cy="5262675"/>
          </a:xfrm>
        </p:spPr>
        <p:txBody>
          <a:bodyPr/>
          <a:lstStyle>
            <a:lvl1pPr>
              <a:defRPr sz="3200" spc="-100" baseline="0"/>
            </a:lvl1pPr>
            <a:lvl2pPr>
              <a:defRPr sz="2800" spc="-100" baseline="0"/>
            </a:lvl2pPr>
            <a:lvl3pPr>
              <a:defRPr sz="2400" spc="-100" baseline="0"/>
            </a:lvl3pPr>
            <a:lvl4pPr>
              <a:defRPr sz="2000" spc="-100" baseline="0"/>
            </a:lvl4pPr>
            <a:lvl5pPr>
              <a:defRPr sz="1800" spc="-100" baseline="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r="74091"/>
          <a:stretch/>
        </p:blipFill>
        <p:spPr>
          <a:xfrm>
            <a:off x="207400" y="83805"/>
            <a:ext cx="485747" cy="482634"/>
          </a:xfrm>
          <a:prstGeom prst="rect">
            <a:avLst/>
          </a:prstGeom>
        </p:spPr>
      </p:pic>
    </p:spTree>
    <p:extLst>
      <p:ext uri="{BB962C8B-B14F-4D97-AF65-F5344CB8AC3E}">
        <p14:creationId xmlns:p14="http://schemas.microsoft.com/office/powerpoint/2010/main" val="167834200"/>
      </p:ext>
    </p:extLst>
  </p:cSld>
  <p:clrMapOvr>
    <a:masterClrMapping/>
  </p:clrMapOvr>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900"/>
          </a:p>
        </p:txBody>
      </p:sp>
      <p:sp>
        <p:nvSpPr>
          <p:cNvPr id="19" name="Rectangle 18"/>
          <p:cNvSpPr>
            <a:spLocks noChangeArrowheads="1"/>
          </p:cNvSpPr>
          <p:nvPr/>
        </p:nvSpPr>
        <p:spPr bwMode="white">
          <a:xfrm>
            <a:off x="11988800" y="3048"/>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900"/>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900"/>
          </a:p>
        </p:txBody>
      </p:sp>
      <p:sp>
        <p:nvSpPr>
          <p:cNvPr id="16" name="Rectangle 15"/>
          <p:cNvSpPr>
            <a:spLocks noChangeArrowheads="1"/>
          </p:cNvSpPr>
          <p:nvPr/>
        </p:nvSpPr>
        <p:spPr bwMode="white">
          <a:xfrm>
            <a:off x="0" y="0"/>
            <a:ext cx="12192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900"/>
          </a:p>
        </p:txBody>
      </p:sp>
      <p:sp>
        <p:nvSpPr>
          <p:cNvPr id="12" name="Rectangle 11"/>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900"/>
          </a:p>
        </p:txBody>
      </p:sp>
      <p:sp>
        <p:nvSpPr>
          <p:cNvPr id="9" name="Subtitle 8"/>
          <p:cNvSpPr>
            <a:spLocks noGrp="1"/>
          </p:cNvSpPr>
          <p:nvPr>
            <p:ph type="subTitle" idx="1"/>
          </p:nvPr>
        </p:nvSpPr>
        <p:spPr>
          <a:xfrm>
            <a:off x="1828800" y="2819400"/>
            <a:ext cx="85344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fld id="{9B6C6C97-82E2-4EB1-A4BE-BE31910D2B9B}" type="datetime1">
              <a:rPr lang="en-GB" altLang="ja-JP" smtClean="0"/>
              <a:t>05/12/2023</a:t>
            </a:fld>
            <a:endParaRPr lang="en-GB"/>
          </a:p>
        </p:txBody>
      </p:sp>
      <p:sp>
        <p:nvSpPr>
          <p:cNvPr id="17" name="Footer Placeholder 16"/>
          <p:cNvSpPr>
            <a:spLocks noGrp="1"/>
          </p:cNvSpPr>
          <p:nvPr>
            <p:ph type="ftr" sz="quarter" idx="11"/>
          </p:nvPr>
        </p:nvSpPr>
        <p:spPr/>
        <p:txBody>
          <a:bodyPr/>
          <a:lstStyle/>
          <a:p>
            <a:r>
              <a:rPr lang="en-US"/>
              <a:t>2nd GSICS/CEOS Lunar Calibration Workshop, 13-16 November, Xi’an, China</a:t>
            </a:r>
            <a:endParaRPr lang="en-GB"/>
          </a:p>
        </p:txBody>
      </p:sp>
      <p:sp>
        <p:nvSpPr>
          <p:cNvPr id="7" name="Straight Connector 6"/>
          <p:cNvSpPr>
            <a:spLocks noChangeShapeType="1"/>
          </p:cNvSpPr>
          <p:nvPr/>
        </p:nvSpPr>
        <p:spPr bwMode="auto">
          <a:xfrm>
            <a:off x="207264" y="2420112"/>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900"/>
          </a:p>
        </p:txBody>
      </p:sp>
      <p:sp>
        <p:nvSpPr>
          <p:cNvPr id="10" name="Rectangle 9"/>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900" dirty="0"/>
          </a:p>
        </p:txBody>
      </p:sp>
      <p:sp>
        <p:nvSpPr>
          <p:cNvPr id="13" name="Oval 12"/>
          <p:cNvSpPr/>
          <p:nvPr/>
        </p:nvSpPr>
        <p:spPr>
          <a:xfrm>
            <a:off x="5689600" y="2115312"/>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900"/>
          </a:p>
        </p:txBody>
      </p:sp>
      <p:sp>
        <p:nvSpPr>
          <p:cNvPr id="14" name="Oval 13"/>
          <p:cNvSpPr/>
          <p:nvPr/>
        </p:nvSpPr>
        <p:spPr>
          <a:xfrm>
            <a:off x="5815584" y="2209800"/>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900"/>
          </a:p>
        </p:txBody>
      </p:sp>
      <p:sp>
        <p:nvSpPr>
          <p:cNvPr id="29" name="Slide Number Placeholder 28"/>
          <p:cNvSpPr>
            <a:spLocks noGrp="1"/>
          </p:cNvSpPr>
          <p:nvPr>
            <p:ph type="sldNum" sz="quarter" idx="12"/>
          </p:nvPr>
        </p:nvSpPr>
        <p:spPr>
          <a:xfrm>
            <a:off x="5791200" y="2199451"/>
            <a:ext cx="609600" cy="441325"/>
          </a:xfrm>
        </p:spPr>
        <p:txBody>
          <a:bodyPr/>
          <a:lstStyle>
            <a:lvl1pPr>
              <a:defRPr>
                <a:solidFill>
                  <a:schemeClr val="accent3">
                    <a:shade val="75000"/>
                  </a:schemeClr>
                </a:solidFill>
              </a:defRPr>
            </a:lvl1pPr>
          </a:lstStyle>
          <a:p>
            <a:fld id="{0BB208F0-6506-4A53-8573-371B9A226856}" type="slidenum">
              <a:rPr lang="en-GB" smtClean="0"/>
              <a:pPr/>
              <a:t>‹#›</a:t>
            </a:fld>
            <a:endParaRPr lang="en-GB"/>
          </a:p>
        </p:txBody>
      </p:sp>
      <p:sp>
        <p:nvSpPr>
          <p:cNvPr id="8" name="Title 7"/>
          <p:cNvSpPr>
            <a:spLocks noGrp="1"/>
          </p:cNvSpPr>
          <p:nvPr>
            <p:ph type="ctrTitle"/>
          </p:nvPr>
        </p:nvSpPr>
        <p:spPr>
          <a:xfrm>
            <a:off x="914400" y="381000"/>
            <a:ext cx="10363200" cy="1752600"/>
          </a:xfrm>
        </p:spPr>
        <p:txBody>
          <a:bodyPr anchor="b"/>
          <a:lstStyle>
            <a:lvl1pPr>
              <a:defRPr sz="4200">
                <a:solidFill>
                  <a:schemeClr val="accent1"/>
                </a:solidFill>
              </a:defRPr>
            </a:lvl1pPr>
          </a:lstStyle>
          <a:p>
            <a:r>
              <a:rPr kumimoji="0" lang="en-US"/>
              <a:t>Click to edit Master title style</a:t>
            </a:r>
          </a:p>
        </p:txBody>
      </p:sp>
    </p:spTree>
    <p:extLst>
      <p:ext uri="{BB962C8B-B14F-4D97-AF65-F5344CB8AC3E}">
        <p14:creationId xmlns:p14="http://schemas.microsoft.com/office/powerpoint/2010/main" val="1123555652"/>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fld id="{78FDFBE2-91E7-430C-8AED-5059A3E286BF}" type="datetime1">
              <a:rPr lang="en-GB" altLang="ja-JP" smtClean="0"/>
              <a:t>05/12/2023</a:t>
            </a:fld>
            <a:endParaRPr lang="en-GB"/>
          </a:p>
        </p:txBody>
      </p:sp>
      <p:sp>
        <p:nvSpPr>
          <p:cNvPr id="5" name="Footer Placeholder 4"/>
          <p:cNvSpPr>
            <a:spLocks noGrp="1"/>
          </p:cNvSpPr>
          <p:nvPr>
            <p:ph type="ftr" sz="quarter" idx="11"/>
          </p:nvPr>
        </p:nvSpPr>
        <p:spPr/>
        <p:txBody>
          <a:bodyPr/>
          <a:lstStyle/>
          <a:p>
            <a:r>
              <a:rPr lang="en-US"/>
              <a:t>2nd GSICS/CEOS Lunar Calibration Workshop, 13-16 November, Xi’an, China</a:t>
            </a:r>
            <a:endParaRPr lang="en-GB"/>
          </a:p>
        </p:txBody>
      </p:sp>
      <p:sp>
        <p:nvSpPr>
          <p:cNvPr id="6" name="Slide Number Placeholder 5"/>
          <p:cNvSpPr>
            <a:spLocks noGrp="1"/>
          </p:cNvSpPr>
          <p:nvPr>
            <p:ph type="sldNum" sz="quarter" idx="12"/>
          </p:nvPr>
        </p:nvSpPr>
        <p:spPr>
          <a:xfrm>
            <a:off x="5815584" y="1026373"/>
            <a:ext cx="609600" cy="441325"/>
          </a:xfrm>
        </p:spPr>
        <p:txBody>
          <a:bodyPr/>
          <a:lstStyle/>
          <a:p>
            <a:fld id="{0BB208F0-6506-4A53-8573-371B9A226856}" type="slidenum">
              <a:rPr lang="en-GB" smtClean="0"/>
              <a:pPr/>
              <a:t>‹#›</a:t>
            </a:fld>
            <a:endParaRPr lang="en-GB"/>
          </a:p>
        </p:txBody>
      </p:sp>
      <p:sp>
        <p:nvSpPr>
          <p:cNvPr id="8" name="Content Placeholder 7"/>
          <p:cNvSpPr>
            <a:spLocks noGrp="1"/>
          </p:cNvSpPr>
          <p:nvPr>
            <p:ph sz="quarter" idx="1"/>
          </p:nvPr>
        </p:nvSpPr>
        <p:spPr>
          <a:xfrm>
            <a:off x="402336" y="1527048"/>
            <a:ext cx="1133856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530749034"/>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900"/>
          </a:p>
        </p:txBody>
      </p:sp>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900"/>
          </a:p>
        </p:txBody>
      </p:sp>
      <p:sp>
        <p:nvSpPr>
          <p:cNvPr id="16" name="Rectangle 15"/>
          <p:cNvSpPr>
            <a:spLocks noChangeArrowheads="1"/>
          </p:cNvSpPr>
          <p:nvPr/>
        </p:nvSpPr>
        <p:spPr bwMode="white">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900"/>
          </a:p>
        </p:txBody>
      </p:sp>
      <p:sp>
        <p:nvSpPr>
          <p:cNvPr id="18" name="Rectangle 17"/>
          <p:cNvSpPr>
            <a:spLocks noChangeArrowheads="1"/>
          </p:cNvSpPr>
          <p:nvPr/>
        </p:nvSpPr>
        <p:spPr bwMode="white">
          <a:xfrm>
            <a:off x="11988800" y="1905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900"/>
          </a:p>
        </p:txBody>
      </p:sp>
      <p:sp>
        <p:nvSpPr>
          <p:cNvPr id="19" name="Rectangle 18"/>
          <p:cNvSpPr>
            <a:spLocks noChangeArrowheads="1"/>
          </p:cNvSpPr>
          <p:nvPr/>
        </p:nvSpPr>
        <p:spPr bwMode="white">
          <a:xfrm>
            <a:off x="203200" y="2286000"/>
            <a:ext cx="11777472"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900"/>
          </a:p>
        </p:txBody>
      </p:sp>
      <p:sp>
        <p:nvSpPr>
          <p:cNvPr id="12" name="Rectangle 11"/>
          <p:cNvSpPr>
            <a:spLocks noChangeArrowheads="1"/>
          </p:cNvSpPr>
          <p:nvPr/>
        </p:nvSpPr>
        <p:spPr bwMode="auto">
          <a:xfrm>
            <a:off x="207264" y="142352"/>
            <a:ext cx="11777472"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900"/>
          </a:p>
        </p:txBody>
      </p:sp>
      <p:sp>
        <p:nvSpPr>
          <p:cNvPr id="3" name="Text Placeholder 2"/>
          <p:cNvSpPr>
            <a:spLocks noGrp="1"/>
          </p:cNvSpPr>
          <p:nvPr>
            <p:ph type="body" idx="1"/>
          </p:nvPr>
        </p:nvSpPr>
        <p:spPr>
          <a:xfrm>
            <a:off x="1824568" y="2743200"/>
            <a:ext cx="8640232"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3" name="Rectangle 12"/>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900"/>
          </a:p>
        </p:txBody>
      </p:sp>
      <p:sp>
        <p:nvSpPr>
          <p:cNvPr id="14" name="Rectangle 13"/>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900" dirty="0"/>
          </a:p>
        </p:txBody>
      </p:sp>
      <p:sp>
        <p:nvSpPr>
          <p:cNvPr id="5" name="Footer Placeholder 4"/>
          <p:cNvSpPr>
            <a:spLocks noGrp="1"/>
          </p:cNvSpPr>
          <p:nvPr>
            <p:ph type="ftr" sz="quarter" idx="11"/>
          </p:nvPr>
        </p:nvSpPr>
        <p:spPr/>
        <p:txBody>
          <a:bodyPr/>
          <a:lstStyle/>
          <a:p>
            <a:r>
              <a:rPr lang="en-US"/>
              <a:t>2nd GSICS/CEOS Lunar Calibration Workshop, 13-16 November, Xi’an, China</a:t>
            </a:r>
            <a:endParaRPr lang="en-GB"/>
          </a:p>
        </p:txBody>
      </p:sp>
      <p:sp>
        <p:nvSpPr>
          <p:cNvPr id="4" name="Date Placeholder 3"/>
          <p:cNvSpPr>
            <a:spLocks noGrp="1"/>
          </p:cNvSpPr>
          <p:nvPr>
            <p:ph type="dt" sz="half" idx="10"/>
          </p:nvPr>
        </p:nvSpPr>
        <p:spPr/>
        <p:txBody>
          <a:bodyPr/>
          <a:lstStyle/>
          <a:p>
            <a:fld id="{5E92CBED-F665-484E-B4F9-2CBF49B7165D}" type="datetime1">
              <a:rPr lang="en-GB" altLang="ja-JP" smtClean="0"/>
              <a:t>05/12/2023</a:t>
            </a:fld>
            <a:endParaRPr lang="en-GB"/>
          </a:p>
        </p:txBody>
      </p:sp>
      <p:sp>
        <p:nvSpPr>
          <p:cNvPr id="8" name="Straight Connector 7"/>
          <p:cNvSpPr>
            <a:spLocks noChangeShapeType="1"/>
          </p:cNvSpPr>
          <p:nvPr/>
        </p:nvSpPr>
        <p:spPr bwMode="auto">
          <a:xfrm>
            <a:off x="203200" y="2438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900"/>
          </a:p>
        </p:txBody>
      </p:sp>
      <p:sp>
        <p:nvSpPr>
          <p:cNvPr id="10" name="Oval 9"/>
          <p:cNvSpPr/>
          <p:nvPr/>
        </p:nvSpPr>
        <p:spPr>
          <a:xfrm>
            <a:off x="5689600" y="2115312"/>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900"/>
          </a:p>
        </p:txBody>
      </p:sp>
      <p:sp>
        <p:nvSpPr>
          <p:cNvPr id="11" name="Oval 10"/>
          <p:cNvSpPr/>
          <p:nvPr/>
        </p:nvSpPr>
        <p:spPr>
          <a:xfrm>
            <a:off x="5815584" y="2209800"/>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900"/>
          </a:p>
        </p:txBody>
      </p:sp>
      <p:sp>
        <p:nvSpPr>
          <p:cNvPr id="6" name="Slide Number Placeholder 5"/>
          <p:cNvSpPr>
            <a:spLocks noGrp="1"/>
          </p:cNvSpPr>
          <p:nvPr>
            <p:ph type="sldNum" sz="quarter" idx="12"/>
          </p:nvPr>
        </p:nvSpPr>
        <p:spPr>
          <a:xfrm>
            <a:off x="5791200" y="2199451"/>
            <a:ext cx="609600" cy="441325"/>
          </a:xfrm>
        </p:spPr>
        <p:txBody>
          <a:bodyPr/>
          <a:lstStyle>
            <a:lvl1pPr>
              <a:defRPr>
                <a:solidFill>
                  <a:schemeClr val="accent3">
                    <a:shade val="75000"/>
                  </a:schemeClr>
                </a:solidFill>
              </a:defRPr>
            </a:lvl1pPr>
          </a:lstStyle>
          <a:p>
            <a:fld id="{0BB208F0-6506-4A53-8573-371B9A226856}" type="slidenum">
              <a:rPr lang="en-GB" smtClean="0"/>
              <a:pPr/>
              <a:t>‹#›</a:t>
            </a:fld>
            <a:endParaRPr lang="en-GB"/>
          </a:p>
        </p:txBody>
      </p:sp>
      <p:sp>
        <p:nvSpPr>
          <p:cNvPr id="2" name="Title 1"/>
          <p:cNvSpPr>
            <a:spLocks noGrp="1"/>
          </p:cNvSpPr>
          <p:nvPr>
            <p:ph type="title"/>
          </p:nvPr>
        </p:nvSpPr>
        <p:spPr>
          <a:xfrm>
            <a:off x="963084" y="533400"/>
            <a:ext cx="10363200" cy="1524000"/>
          </a:xfrm>
        </p:spPr>
        <p:txBody>
          <a:bodyPr anchor="b"/>
          <a:lstStyle>
            <a:lvl1pPr algn="ctr">
              <a:buNone/>
              <a:defRPr sz="4200" b="0" cap="none" baseline="0">
                <a:solidFill>
                  <a:srgbClr val="FFFFFF"/>
                </a:solidFill>
              </a:defRPr>
            </a:lvl1pPr>
          </a:lstStyle>
          <a:p>
            <a:r>
              <a:rPr kumimoji="0" lang="en-US"/>
              <a:t>Click to edit Master title style</a:t>
            </a:r>
          </a:p>
        </p:txBody>
      </p:sp>
    </p:spTree>
    <p:extLst>
      <p:ext uri="{BB962C8B-B14F-4D97-AF65-F5344CB8AC3E}">
        <p14:creationId xmlns:p14="http://schemas.microsoft.com/office/powerpoint/2010/main" val="1083160415"/>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02336" y="228600"/>
            <a:ext cx="11379200" cy="758952"/>
          </a:xfrm>
        </p:spPr>
        <p:txBody>
          <a:bodyPr/>
          <a:lstStyle/>
          <a:p>
            <a:r>
              <a:rPr kumimoji="0" lang="en-US"/>
              <a:t>Click to edit Master title style</a:t>
            </a:r>
          </a:p>
        </p:txBody>
      </p:sp>
      <p:sp>
        <p:nvSpPr>
          <p:cNvPr id="5" name="Date Placeholder 4"/>
          <p:cNvSpPr>
            <a:spLocks noGrp="1"/>
          </p:cNvSpPr>
          <p:nvPr>
            <p:ph type="dt" sz="half" idx="10"/>
          </p:nvPr>
        </p:nvSpPr>
        <p:spPr>
          <a:xfrm>
            <a:off x="7721600" y="6409944"/>
            <a:ext cx="4059936" cy="365760"/>
          </a:xfrm>
        </p:spPr>
        <p:txBody>
          <a:bodyPr/>
          <a:lstStyle/>
          <a:p>
            <a:fld id="{27AD481A-3B23-40E9-A7AA-16E3ECFE2774}" type="datetime1">
              <a:rPr lang="en-GB" altLang="ja-JP" smtClean="0"/>
              <a:t>05/12/2023</a:t>
            </a:fld>
            <a:endParaRPr lang="en-GB"/>
          </a:p>
        </p:txBody>
      </p:sp>
      <p:sp>
        <p:nvSpPr>
          <p:cNvPr id="6" name="Footer Placeholder 5"/>
          <p:cNvSpPr>
            <a:spLocks noGrp="1"/>
          </p:cNvSpPr>
          <p:nvPr>
            <p:ph type="ftr" sz="quarter" idx="11"/>
          </p:nvPr>
        </p:nvSpPr>
        <p:spPr/>
        <p:txBody>
          <a:bodyPr/>
          <a:lstStyle/>
          <a:p>
            <a:r>
              <a:rPr lang="en-US"/>
              <a:t>2nd GSICS/CEOS Lunar Calibration Workshop, 13-16 November, Xi’an, China</a:t>
            </a:r>
            <a:endParaRPr lang="en-GB"/>
          </a:p>
        </p:txBody>
      </p:sp>
      <p:sp>
        <p:nvSpPr>
          <p:cNvPr id="7" name="Slide Number Placeholder 6"/>
          <p:cNvSpPr>
            <a:spLocks noGrp="1"/>
          </p:cNvSpPr>
          <p:nvPr>
            <p:ph type="sldNum" sz="quarter" idx="12"/>
          </p:nvPr>
        </p:nvSpPr>
        <p:spPr/>
        <p:txBody>
          <a:bodyPr/>
          <a:lstStyle/>
          <a:p>
            <a:fld id="{0BB208F0-6506-4A53-8573-371B9A226856}" type="slidenum">
              <a:rPr lang="en-GB" smtClean="0"/>
              <a:pPr/>
              <a:t>‹#›</a:t>
            </a:fld>
            <a:endParaRPr lang="en-GB"/>
          </a:p>
        </p:txBody>
      </p:sp>
      <p:sp>
        <p:nvSpPr>
          <p:cNvPr id="8" name="Straight Connector 7"/>
          <p:cNvSpPr>
            <a:spLocks noChangeShapeType="1"/>
          </p:cNvSpPr>
          <p:nvPr/>
        </p:nvSpPr>
        <p:spPr bwMode="auto">
          <a:xfrm flipV="1">
            <a:off x="6084107" y="1575653"/>
            <a:ext cx="11895"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sz="900"/>
          </a:p>
        </p:txBody>
      </p:sp>
      <p:sp>
        <p:nvSpPr>
          <p:cNvPr id="10" name="Content Placeholder 9"/>
          <p:cNvSpPr>
            <a:spLocks noGrp="1"/>
          </p:cNvSpPr>
          <p:nvPr>
            <p:ph sz="half" idx="1"/>
          </p:nvPr>
        </p:nvSpPr>
        <p:spPr>
          <a:xfrm>
            <a:off x="402336" y="1371600"/>
            <a:ext cx="53848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Content Placeholder 11"/>
          <p:cNvSpPr>
            <a:spLocks noGrp="1"/>
          </p:cNvSpPr>
          <p:nvPr>
            <p:ph sz="half" idx="2"/>
          </p:nvPr>
        </p:nvSpPr>
        <p:spPr>
          <a:xfrm>
            <a:off x="6400800" y="1371600"/>
            <a:ext cx="53848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81469558"/>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6096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sz="900"/>
          </a:p>
        </p:txBody>
      </p:sp>
      <p:sp>
        <p:nvSpPr>
          <p:cNvPr id="20" name="Rectangle 19"/>
          <p:cNvSpPr>
            <a:spLocks noChangeArrowheads="1"/>
          </p:cNvSpPr>
          <p:nvPr/>
        </p:nvSpPr>
        <p:spPr bwMode="white">
          <a:xfrm>
            <a:off x="0" y="0"/>
            <a:ext cx="12192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900"/>
          </a:p>
        </p:txBody>
      </p:sp>
      <p:sp>
        <p:nvSpPr>
          <p:cNvPr id="19" name="Rectangle 18"/>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900"/>
          </a:p>
        </p:txBody>
      </p:sp>
      <p:sp>
        <p:nvSpPr>
          <p:cNvPr id="21" name="Rectangle 20"/>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900"/>
          </a:p>
        </p:txBody>
      </p:sp>
      <p:sp>
        <p:nvSpPr>
          <p:cNvPr id="22" name="Rectangle 21"/>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900"/>
          </a:p>
        </p:txBody>
      </p:sp>
      <p:sp>
        <p:nvSpPr>
          <p:cNvPr id="11" name="Rectangle 10"/>
          <p:cNvSpPr/>
          <p:nvPr/>
        </p:nvSpPr>
        <p:spPr>
          <a:xfrm>
            <a:off x="203200" y="1371600"/>
            <a:ext cx="11777472"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900"/>
          </a:p>
        </p:txBody>
      </p:sp>
      <p:sp>
        <p:nvSpPr>
          <p:cNvPr id="13" name="Rectangle 12"/>
          <p:cNvSpPr>
            <a:spLocks noChangeArrowheads="1"/>
          </p:cNvSpPr>
          <p:nvPr/>
        </p:nvSpPr>
        <p:spPr bwMode="auto">
          <a:xfrm>
            <a:off x="194564" y="6391656"/>
            <a:ext cx="11777472"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900"/>
          </a:p>
        </p:txBody>
      </p:sp>
      <p:sp>
        <p:nvSpPr>
          <p:cNvPr id="3" name="Text Placeholder 2"/>
          <p:cNvSpPr>
            <a:spLocks noGrp="1"/>
          </p:cNvSpPr>
          <p:nvPr>
            <p:ph type="body" idx="1"/>
          </p:nvPr>
        </p:nvSpPr>
        <p:spPr>
          <a:xfrm>
            <a:off x="402336" y="1524000"/>
            <a:ext cx="5386917"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388441" y="1524000"/>
            <a:ext cx="5389033"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0994646E-A0C4-4853-AB39-37185EA888EF}" type="datetime1">
              <a:rPr lang="en-GB" altLang="ja-JP" smtClean="0"/>
              <a:t>05/12/2023</a:t>
            </a:fld>
            <a:endParaRPr lang="en-GB"/>
          </a:p>
        </p:txBody>
      </p:sp>
      <p:sp>
        <p:nvSpPr>
          <p:cNvPr id="8" name="Footer Placeholder 7"/>
          <p:cNvSpPr>
            <a:spLocks noGrp="1"/>
          </p:cNvSpPr>
          <p:nvPr>
            <p:ph type="ftr" sz="quarter" idx="11"/>
          </p:nvPr>
        </p:nvSpPr>
        <p:spPr>
          <a:xfrm>
            <a:off x="406400" y="6409944"/>
            <a:ext cx="4775200" cy="365760"/>
          </a:xfrm>
        </p:spPr>
        <p:txBody>
          <a:bodyPr/>
          <a:lstStyle/>
          <a:p>
            <a:r>
              <a:rPr lang="en-US"/>
              <a:t>2nd GSICS/CEOS Lunar Calibration Workshop, 13-16 November, Xi’an, China</a:t>
            </a:r>
            <a:endParaRPr lang="en-GB"/>
          </a:p>
        </p:txBody>
      </p:sp>
      <p:sp>
        <p:nvSpPr>
          <p:cNvPr id="15" name="Straight Connector 14"/>
          <p:cNvSpPr>
            <a:spLocks noChangeShapeType="1"/>
          </p:cNvSpPr>
          <p:nvPr/>
        </p:nvSpPr>
        <p:spPr bwMode="auto">
          <a:xfrm>
            <a:off x="203200" y="128016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900"/>
          </a:p>
        </p:txBody>
      </p:sp>
      <p:sp>
        <p:nvSpPr>
          <p:cNvPr id="18" name="Rectangle 17"/>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900" dirty="0"/>
          </a:p>
        </p:txBody>
      </p:sp>
      <p:sp>
        <p:nvSpPr>
          <p:cNvPr id="24" name="Content Placeholder 23"/>
          <p:cNvSpPr>
            <a:spLocks noGrp="1"/>
          </p:cNvSpPr>
          <p:nvPr>
            <p:ph sz="quarter" idx="2"/>
          </p:nvPr>
        </p:nvSpPr>
        <p:spPr>
          <a:xfrm>
            <a:off x="402336" y="2471383"/>
            <a:ext cx="5388864" cy="3818404"/>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Content Placeholder 25"/>
          <p:cNvSpPr>
            <a:spLocks noGrp="1"/>
          </p:cNvSpPr>
          <p:nvPr>
            <p:ph sz="quarter" idx="4"/>
          </p:nvPr>
        </p:nvSpPr>
        <p:spPr>
          <a:xfrm>
            <a:off x="6400800" y="2471383"/>
            <a:ext cx="5384800" cy="382219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Oval 24"/>
          <p:cNvSpPr/>
          <p:nvPr/>
        </p:nvSpPr>
        <p:spPr>
          <a:xfrm>
            <a:off x="5689600" y="956036"/>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900"/>
          </a:p>
        </p:txBody>
      </p:sp>
      <p:sp>
        <p:nvSpPr>
          <p:cNvPr id="27" name="Oval 26"/>
          <p:cNvSpPr/>
          <p:nvPr/>
        </p:nvSpPr>
        <p:spPr>
          <a:xfrm>
            <a:off x="5815584" y="1050524"/>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900"/>
          </a:p>
        </p:txBody>
      </p:sp>
      <p:sp>
        <p:nvSpPr>
          <p:cNvPr id="9" name="Slide Number Placeholder 8"/>
          <p:cNvSpPr>
            <a:spLocks noGrp="1"/>
          </p:cNvSpPr>
          <p:nvPr>
            <p:ph type="sldNum" sz="quarter" idx="12"/>
          </p:nvPr>
        </p:nvSpPr>
        <p:spPr>
          <a:xfrm>
            <a:off x="5791200" y="1042417"/>
            <a:ext cx="609600" cy="441325"/>
          </a:xfrm>
        </p:spPr>
        <p:txBody>
          <a:bodyPr/>
          <a:lstStyle>
            <a:lvl1pPr algn="ctr">
              <a:defRPr/>
            </a:lvl1pPr>
          </a:lstStyle>
          <a:p>
            <a:fld id="{0BB208F0-6506-4A53-8573-371B9A226856}" type="slidenum">
              <a:rPr lang="en-GB" smtClean="0"/>
              <a:pPr/>
              <a:t>‹#›</a:t>
            </a:fld>
            <a:endParaRPr lang="en-GB"/>
          </a:p>
        </p:txBody>
      </p:sp>
      <p:sp>
        <p:nvSpPr>
          <p:cNvPr id="23" name="Title 22"/>
          <p:cNvSpPr>
            <a:spLocks noGrp="1"/>
          </p:cNvSpPr>
          <p:nvPr>
            <p:ph type="title"/>
          </p:nvPr>
        </p:nvSpPr>
        <p:spPr/>
        <p:txBody>
          <a:bodyPr rtlCol="0" anchor="b" anchorCtr="0"/>
          <a:lstStyle/>
          <a:p>
            <a:r>
              <a:rPr kumimoji="0" lang="en-US"/>
              <a:t>Click to edit Master title style</a:t>
            </a:r>
          </a:p>
        </p:txBody>
      </p:sp>
    </p:spTree>
    <p:extLst>
      <p:ext uri="{BB962C8B-B14F-4D97-AF65-F5344CB8AC3E}">
        <p14:creationId xmlns:p14="http://schemas.microsoft.com/office/powerpoint/2010/main" val="3100242688"/>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50B51ECF-21F0-43A7-AF4D-9E65ADD3086D}" type="datetime1">
              <a:rPr lang="en-GB" altLang="ja-JP" smtClean="0"/>
              <a:t>05/12/2023</a:t>
            </a:fld>
            <a:endParaRPr lang="en-GB"/>
          </a:p>
        </p:txBody>
      </p:sp>
      <p:sp>
        <p:nvSpPr>
          <p:cNvPr id="4" name="Footer Placeholder 3"/>
          <p:cNvSpPr>
            <a:spLocks noGrp="1"/>
          </p:cNvSpPr>
          <p:nvPr>
            <p:ph type="ftr" sz="quarter" idx="11"/>
          </p:nvPr>
        </p:nvSpPr>
        <p:spPr/>
        <p:txBody>
          <a:bodyPr/>
          <a:lstStyle/>
          <a:p>
            <a:r>
              <a:rPr lang="en-US"/>
              <a:t>2nd GSICS/CEOS Lunar Calibration Workshop, 13-16 November, Xi’an, China</a:t>
            </a:r>
            <a:endParaRPr lang="en-GB"/>
          </a:p>
        </p:txBody>
      </p:sp>
      <p:sp>
        <p:nvSpPr>
          <p:cNvPr id="5" name="Slide Number Placeholder 4"/>
          <p:cNvSpPr>
            <a:spLocks noGrp="1"/>
          </p:cNvSpPr>
          <p:nvPr>
            <p:ph type="sldNum" sz="quarter" idx="12"/>
          </p:nvPr>
        </p:nvSpPr>
        <p:spPr>
          <a:xfrm>
            <a:off x="5791200" y="1036021"/>
            <a:ext cx="609600" cy="441325"/>
          </a:xfrm>
        </p:spPr>
        <p:txBody>
          <a:bodyPr/>
          <a:lstStyle/>
          <a:p>
            <a:fld id="{0BB208F0-6506-4A53-8573-371B9A226856}" type="slidenum">
              <a:rPr lang="en-GB" smtClean="0"/>
              <a:pPr/>
              <a:t>‹#›</a:t>
            </a:fld>
            <a:endParaRPr lang="en-GB"/>
          </a:p>
        </p:txBody>
      </p:sp>
    </p:spTree>
    <p:extLst>
      <p:ext uri="{BB962C8B-B14F-4D97-AF65-F5344CB8AC3E}">
        <p14:creationId xmlns:p14="http://schemas.microsoft.com/office/powerpoint/2010/main" val="9590872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900"/>
          </a:p>
        </p:txBody>
      </p:sp>
      <p:sp>
        <p:nvSpPr>
          <p:cNvPr id="8" name="Rectangle 7"/>
          <p:cNvSpPr>
            <a:spLocks noChangeArrowheads="1"/>
          </p:cNvSpPr>
          <p:nvPr/>
        </p:nvSpPr>
        <p:spPr bwMode="white">
          <a:xfrm>
            <a:off x="0" y="0"/>
            <a:ext cx="12192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900"/>
          </a:p>
        </p:txBody>
      </p:sp>
      <p:sp>
        <p:nvSpPr>
          <p:cNvPr id="10" name="Rectangle 9"/>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900"/>
          </a:p>
        </p:txBody>
      </p:sp>
      <p:sp>
        <p:nvSpPr>
          <p:cNvPr id="9" name="Rectangle 8"/>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900"/>
          </a:p>
        </p:txBody>
      </p:sp>
      <p:sp>
        <p:nvSpPr>
          <p:cNvPr id="5" name="Rectangle 4"/>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900"/>
          </a:p>
        </p:txBody>
      </p:sp>
      <p:sp>
        <p:nvSpPr>
          <p:cNvPr id="6" name="Rectangle 5"/>
          <p:cNvSpPr>
            <a:spLocks noChangeArrowheads="1"/>
          </p:cNvSpPr>
          <p:nvPr/>
        </p:nvSpPr>
        <p:spPr bwMode="auto">
          <a:xfrm>
            <a:off x="203200" y="158496"/>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900" dirty="0"/>
          </a:p>
        </p:txBody>
      </p:sp>
      <p:sp>
        <p:nvSpPr>
          <p:cNvPr id="2" name="Date Placeholder 1"/>
          <p:cNvSpPr>
            <a:spLocks noGrp="1"/>
          </p:cNvSpPr>
          <p:nvPr>
            <p:ph type="dt" sz="half" idx="10"/>
          </p:nvPr>
        </p:nvSpPr>
        <p:spPr/>
        <p:txBody>
          <a:bodyPr/>
          <a:lstStyle/>
          <a:p>
            <a:fld id="{D04A0567-12EA-4AD6-97C6-7FC00A29993E}" type="datetime1">
              <a:rPr lang="en-GB" altLang="ja-JP" smtClean="0"/>
              <a:t>05/12/2023</a:t>
            </a:fld>
            <a:endParaRPr lang="en-GB"/>
          </a:p>
        </p:txBody>
      </p:sp>
      <p:sp>
        <p:nvSpPr>
          <p:cNvPr id="3" name="Footer Placeholder 2"/>
          <p:cNvSpPr>
            <a:spLocks noGrp="1"/>
          </p:cNvSpPr>
          <p:nvPr>
            <p:ph type="ftr" sz="quarter" idx="11"/>
          </p:nvPr>
        </p:nvSpPr>
        <p:spPr/>
        <p:txBody>
          <a:bodyPr/>
          <a:lstStyle/>
          <a:p>
            <a:r>
              <a:rPr lang="en-US"/>
              <a:t>2nd GSICS/CEOS Lunar Calibration Workshop, 13-16 November, Xi’an, China</a:t>
            </a:r>
            <a:endParaRPr lang="en-GB"/>
          </a:p>
        </p:txBody>
      </p:sp>
      <p:sp>
        <p:nvSpPr>
          <p:cNvPr id="4" name="Slide Number Placeholder 3"/>
          <p:cNvSpPr>
            <a:spLocks noGrp="1"/>
          </p:cNvSpPr>
          <p:nvPr>
            <p:ph type="sldNum" sz="quarter" idx="12"/>
          </p:nvPr>
        </p:nvSpPr>
        <p:spPr>
          <a:xfrm>
            <a:off x="5689600" y="6324600"/>
            <a:ext cx="812800" cy="441324"/>
          </a:xfrm>
        </p:spPr>
        <p:txBody>
          <a:bodyPr/>
          <a:lstStyle>
            <a:lvl1pPr>
              <a:defRPr>
                <a:solidFill>
                  <a:srgbClr val="FFFFFF"/>
                </a:solidFill>
              </a:defRPr>
            </a:lvl1pPr>
          </a:lstStyle>
          <a:p>
            <a:fld id="{0BB208F0-6506-4A53-8573-371B9A226856}" type="slidenum">
              <a:rPr lang="en-GB" smtClean="0"/>
              <a:pPr/>
              <a:t>‹#›</a:t>
            </a:fld>
            <a:endParaRPr lang="en-GB"/>
          </a:p>
        </p:txBody>
      </p:sp>
    </p:spTree>
    <p:extLst>
      <p:ext uri="{BB962C8B-B14F-4D97-AF65-F5344CB8AC3E}">
        <p14:creationId xmlns:p14="http://schemas.microsoft.com/office/powerpoint/2010/main" val="27865990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9" name="Rectangle 18"/>
          <p:cNvSpPr>
            <a:spLocks noChangeArrowheads="1"/>
          </p:cNvSpPr>
          <p:nvPr/>
        </p:nvSpPr>
        <p:spPr bwMode="auto">
          <a:xfrm>
            <a:off x="203200" y="152400"/>
            <a:ext cx="11777472"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900"/>
          </a:p>
        </p:txBody>
      </p:sp>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900"/>
          </a:p>
        </p:txBody>
      </p:sp>
      <p:sp>
        <p:nvSpPr>
          <p:cNvPr id="18" name="Rectangle 17"/>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900"/>
          </a:p>
        </p:txBody>
      </p:sp>
      <p:sp>
        <p:nvSpPr>
          <p:cNvPr id="16" name="Rectangle 15"/>
          <p:cNvSpPr>
            <a:spLocks noChangeArrowheads="1"/>
          </p:cNvSpPr>
          <p:nvPr/>
        </p:nvSpPr>
        <p:spPr bwMode="white">
          <a:xfrm>
            <a:off x="0" y="0"/>
            <a:ext cx="12192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900"/>
          </a:p>
        </p:txBody>
      </p:sp>
      <p:sp>
        <p:nvSpPr>
          <p:cNvPr id="17" name="Rectangle 16"/>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900"/>
          </a:p>
        </p:txBody>
      </p:sp>
      <p:sp>
        <p:nvSpPr>
          <p:cNvPr id="13" name="Rectangle 12"/>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900"/>
          </a:p>
        </p:txBody>
      </p:sp>
      <p:sp>
        <p:nvSpPr>
          <p:cNvPr id="2" name="Title 1"/>
          <p:cNvSpPr>
            <a:spLocks noGrp="1"/>
          </p:cNvSpPr>
          <p:nvPr>
            <p:ph type="title"/>
          </p:nvPr>
        </p:nvSpPr>
        <p:spPr>
          <a:xfrm>
            <a:off x="508000" y="914400"/>
            <a:ext cx="3149600" cy="990600"/>
          </a:xfrm>
        </p:spPr>
        <p:txBody>
          <a:bodyPr anchor="b">
            <a:noAutofit/>
          </a:bodyPr>
          <a:lstStyle>
            <a:lvl1pPr algn="l">
              <a:buNone/>
              <a:defRPr sz="2200" b="1">
                <a:solidFill>
                  <a:srgbClr val="FFFFFF"/>
                </a:solidFill>
              </a:defRPr>
            </a:lvl1pPr>
          </a:lstStyle>
          <a:p>
            <a:r>
              <a:rPr kumimoji="0" lang="en-US"/>
              <a:t>Click to edit Master title style</a:t>
            </a:r>
          </a:p>
        </p:txBody>
      </p:sp>
      <p:sp>
        <p:nvSpPr>
          <p:cNvPr id="3" name="Text Placeholder 2"/>
          <p:cNvSpPr>
            <a:spLocks noGrp="1"/>
          </p:cNvSpPr>
          <p:nvPr>
            <p:ph type="body" idx="2"/>
          </p:nvPr>
        </p:nvSpPr>
        <p:spPr>
          <a:xfrm>
            <a:off x="508000" y="1981201"/>
            <a:ext cx="31496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8" name="Rectangle 7"/>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900" dirty="0"/>
          </a:p>
        </p:txBody>
      </p:sp>
      <p:sp>
        <p:nvSpPr>
          <p:cNvPr id="9" name="Straight Connector 8"/>
          <p:cNvSpPr>
            <a:spLocks noChangeShapeType="1"/>
          </p:cNvSpPr>
          <p:nvPr/>
        </p:nvSpPr>
        <p:spPr bwMode="auto">
          <a:xfrm>
            <a:off x="203200" y="533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900"/>
          </a:p>
        </p:txBody>
      </p:sp>
      <p:sp>
        <p:nvSpPr>
          <p:cNvPr id="20" name="Content Placeholder 19"/>
          <p:cNvSpPr>
            <a:spLocks noGrp="1"/>
          </p:cNvSpPr>
          <p:nvPr>
            <p:ph sz="quarter" idx="1"/>
          </p:nvPr>
        </p:nvSpPr>
        <p:spPr>
          <a:xfrm>
            <a:off x="4165600" y="685800"/>
            <a:ext cx="7518400" cy="5410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Oval 9"/>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900"/>
          </a:p>
        </p:txBody>
      </p:sp>
      <p:sp>
        <p:nvSpPr>
          <p:cNvPr id="11" name="Oval 10"/>
          <p:cNvSpPr/>
          <p:nvPr/>
        </p:nvSpPr>
        <p:spPr>
          <a:xfrm>
            <a:off x="1853184" y="3230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900"/>
          </a:p>
        </p:txBody>
      </p:sp>
      <p:sp>
        <p:nvSpPr>
          <p:cNvPr id="7" name="Slide Number Placeholder 6"/>
          <p:cNvSpPr>
            <a:spLocks noGrp="1"/>
          </p:cNvSpPr>
          <p:nvPr>
            <p:ph type="sldNum" sz="quarter" idx="12"/>
          </p:nvPr>
        </p:nvSpPr>
        <p:spPr>
          <a:xfrm>
            <a:off x="1828800" y="312739"/>
            <a:ext cx="609600" cy="441325"/>
          </a:xfrm>
        </p:spPr>
        <p:txBody>
          <a:bodyPr/>
          <a:lstStyle>
            <a:lvl1pPr>
              <a:defRPr>
                <a:solidFill>
                  <a:schemeClr val="accent3">
                    <a:shade val="75000"/>
                  </a:schemeClr>
                </a:solidFill>
              </a:defRPr>
            </a:lvl1pPr>
          </a:lstStyle>
          <a:p>
            <a:fld id="{0BB208F0-6506-4A53-8573-371B9A226856}" type="slidenum">
              <a:rPr lang="en-GB" smtClean="0"/>
              <a:pPr/>
              <a:t>‹#›</a:t>
            </a:fld>
            <a:endParaRPr lang="en-GB"/>
          </a:p>
        </p:txBody>
      </p:sp>
      <p:sp>
        <p:nvSpPr>
          <p:cNvPr id="21" name="Rectangle 20"/>
          <p:cNvSpPr>
            <a:spLocks noChangeArrowheads="1"/>
          </p:cNvSpPr>
          <p:nvPr/>
        </p:nvSpPr>
        <p:spPr bwMode="auto">
          <a:xfrm>
            <a:off x="199136" y="6388386"/>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900"/>
          </a:p>
        </p:txBody>
      </p:sp>
      <p:sp>
        <p:nvSpPr>
          <p:cNvPr id="5" name="Date Placeholder 4"/>
          <p:cNvSpPr>
            <a:spLocks noGrp="1"/>
          </p:cNvSpPr>
          <p:nvPr>
            <p:ph type="dt" sz="half" idx="10"/>
          </p:nvPr>
        </p:nvSpPr>
        <p:spPr/>
        <p:txBody>
          <a:bodyPr/>
          <a:lstStyle/>
          <a:p>
            <a:fld id="{952F5ECA-2B62-4CD9-9FD3-7CBD3236C4FF}" type="datetime1">
              <a:rPr lang="en-GB" altLang="ja-JP" smtClean="0"/>
              <a:t>05/12/2023</a:t>
            </a:fld>
            <a:endParaRPr lang="en-GB"/>
          </a:p>
        </p:txBody>
      </p:sp>
      <p:sp>
        <p:nvSpPr>
          <p:cNvPr id="6" name="Footer Placeholder 5"/>
          <p:cNvSpPr>
            <a:spLocks noGrp="1"/>
          </p:cNvSpPr>
          <p:nvPr>
            <p:ph type="ftr" sz="quarter" idx="11"/>
          </p:nvPr>
        </p:nvSpPr>
        <p:spPr>
          <a:xfrm>
            <a:off x="402336" y="6410848"/>
            <a:ext cx="4511040" cy="365760"/>
          </a:xfrm>
        </p:spPr>
        <p:txBody>
          <a:bodyPr/>
          <a:lstStyle/>
          <a:p>
            <a:r>
              <a:rPr lang="en-US"/>
              <a:t>2nd GSICS/CEOS Lunar Calibration Workshop, 13-16 November, Xi’an, China</a:t>
            </a:r>
            <a:endParaRPr lang="en-GB"/>
          </a:p>
        </p:txBody>
      </p:sp>
    </p:spTree>
    <p:extLst>
      <p:ext uri="{BB962C8B-B14F-4D97-AF65-F5344CB8AC3E}">
        <p14:creationId xmlns:p14="http://schemas.microsoft.com/office/powerpoint/2010/main" val="1442904386"/>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Oceans">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91199"/>
            <a:ext cx="9436548" cy="5347376"/>
          </a:xfrm>
          <a:prstGeom prst="rect">
            <a:avLst/>
          </a:prstGeom>
        </p:spPr>
      </p:pic>
      <p:sp>
        <p:nvSpPr>
          <p:cNvPr id="243" name="Freeform 242"/>
          <p:cNvSpPr/>
          <p:nvPr userDrawn="1"/>
        </p:nvSpPr>
        <p:spPr bwMode="auto">
          <a:xfrm flipH="1">
            <a:off x="8871770" y="1154545"/>
            <a:ext cx="3306619" cy="5375564"/>
          </a:xfrm>
          <a:custGeom>
            <a:avLst/>
            <a:gdLst>
              <a:gd name="connsiteX0" fmla="*/ 46182 w 3306619"/>
              <a:gd name="connsiteY0" fmla="*/ 0 h 5375564"/>
              <a:gd name="connsiteX1" fmla="*/ 3306619 w 3306619"/>
              <a:gd name="connsiteY1" fmla="*/ 0 h 5375564"/>
              <a:gd name="connsiteX2" fmla="*/ 2050473 w 3306619"/>
              <a:gd name="connsiteY2" fmla="*/ 5375564 h 5375564"/>
              <a:gd name="connsiteX3" fmla="*/ 0 w 3306619"/>
              <a:gd name="connsiteY3" fmla="*/ 5375564 h 5375564"/>
              <a:gd name="connsiteX4" fmla="*/ 46182 w 3306619"/>
              <a:gd name="connsiteY4" fmla="*/ 0 h 537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619" h="5375564">
                <a:moveTo>
                  <a:pt x="46182" y="0"/>
                </a:moveTo>
                <a:lnTo>
                  <a:pt x="3306619" y="0"/>
                </a:lnTo>
                <a:lnTo>
                  <a:pt x="2050473" y="5375564"/>
                </a:lnTo>
                <a:lnTo>
                  <a:pt x="0" y="5375564"/>
                </a:lnTo>
                <a:lnTo>
                  <a:pt x="46182" y="0"/>
                </a:lnTo>
                <a:close/>
              </a:path>
            </a:pathLst>
          </a:custGeom>
          <a:solidFill>
            <a:schemeClr val="accent5"/>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pic>
        <p:nvPicPr>
          <p:cNvPr id="3" name="Picture 2"/>
          <p:cNvPicPr>
            <a:picLocks noChangeAspect="1"/>
          </p:cNvPicPr>
          <p:nvPr userDrawn="1"/>
        </p:nvPicPr>
        <p:blipFill rotWithShape="1">
          <a:blip r:embed="rId3">
            <a:extLst>
              <a:ext uri="{28A0092B-C50C-407E-A947-70E740481C1C}">
                <a14:useLocalDpi xmlns:a14="http://schemas.microsoft.com/office/drawing/2010/main" val="0"/>
              </a:ext>
            </a:extLst>
          </a:blip>
          <a:srcRect b="3839"/>
          <a:stretch/>
        </p:blipFill>
        <p:spPr>
          <a:xfrm flipH="1">
            <a:off x="0" y="0"/>
            <a:ext cx="12192000" cy="6594765"/>
          </a:xfrm>
          <a:prstGeom prst="rect">
            <a:avLst/>
          </a:prstGeom>
        </p:spPr>
      </p:pic>
      <p:sp>
        <p:nvSpPr>
          <p:cNvPr id="264" name="Rectangle 263"/>
          <p:cNvSpPr/>
          <p:nvPr userDrawn="1"/>
        </p:nvSpPr>
        <p:spPr bwMode="auto">
          <a:xfrm>
            <a:off x="145054" y="-8719"/>
            <a:ext cx="2107258"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cxnSp>
        <p:nvCxnSpPr>
          <p:cNvPr id="268" name="Straight Connector 267"/>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pic>
        <p:nvPicPr>
          <p:cNvPr id="267" name="Picture 266"/>
          <p:cNvPicPr>
            <a:picLocks noChangeAspect="1"/>
          </p:cNvPicPr>
          <p:nvPr userDrawn="1"/>
        </p:nvPicPr>
        <p:blipFill rotWithShape="1">
          <a:blip r:embed="rId4" cstate="print">
            <a:extLst>
              <a:ext uri="{28A0092B-C50C-407E-A947-70E740481C1C}">
                <a14:useLocalDpi xmlns:a14="http://schemas.microsoft.com/office/drawing/2010/main" val="0"/>
              </a:ext>
            </a:extLst>
          </a:blip>
          <a:srcRect r="-88"/>
          <a:stretch/>
        </p:blipFill>
        <p:spPr>
          <a:xfrm>
            <a:off x="371032" y="114424"/>
            <a:ext cx="1703214" cy="438072"/>
          </a:xfrm>
          <a:prstGeom prst="rect">
            <a:avLst/>
          </a:prstGeom>
        </p:spPr>
      </p:pic>
    </p:spTree>
    <p:extLst>
      <p:ext uri="{BB962C8B-B14F-4D97-AF65-F5344CB8AC3E}">
        <p14:creationId xmlns:p14="http://schemas.microsoft.com/office/powerpoint/2010/main" val="2347959847"/>
      </p:ext>
    </p:extLst>
  </p:cSld>
  <p:clrMapOvr>
    <a:masterClrMapping/>
  </p:clrMapOvr>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203200" y="533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900"/>
          </a:p>
        </p:txBody>
      </p:sp>
      <p:sp>
        <p:nvSpPr>
          <p:cNvPr id="19" name="Rectangle 18"/>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900"/>
          </a:p>
        </p:txBody>
      </p:sp>
      <p:sp>
        <p:nvSpPr>
          <p:cNvPr id="16" name="Rectangle 15"/>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900"/>
          </a:p>
        </p:txBody>
      </p:sp>
      <p:sp>
        <p:nvSpPr>
          <p:cNvPr id="17" name="Rectangle 16"/>
          <p:cNvSpPr>
            <a:spLocks noChangeArrowheads="1"/>
          </p:cNvSpPr>
          <p:nvPr/>
        </p:nvSpPr>
        <p:spPr bwMode="white">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900"/>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900" dirty="0"/>
          </a:p>
        </p:txBody>
      </p:sp>
      <p:sp>
        <p:nvSpPr>
          <p:cNvPr id="20" name="Rectangle 19"/>
          <p:cNvSpPr>
            <a:spLocks noChangeArrowheads="1"/>
          </p:cNvSpPr>
          <p:nvPr/>
        </p:nvSpPr>
        <p:spPr bwMode="auto">
          <a:xfrm>
            <a:off x="203200" y="152400"/>
            <a:ext cx="11777472"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900"/>
          </a:p>
        </p:txBody>
      </p:sp>
      <p:sp>
        <p:nvSpPr>
          <p:cNvPr id="8" name="Rectangle 7"/>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900"/>
          </a:p>
        </p:txBody>
      </p:sp>
      <p:sp>
        <p:nvSpPr>
          <p:cNvPr id="15" name="Rectangle 14"/>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900" dirty="0"/>
          </a:p>
        </p:txBody>
      </p:sp>
      <p:sp>
        <p:nvSpPr>
          <p:cNvPr id="12" name="Oval 11"/>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900"/>
          </a:p>
        </p:txBody>
      </p:sp>
      <p:sp>
        <p:nvSpPr>
          <p:cNvPr id="13" name="Oval 12"/>
          <p:cNvSpPr/>
          <p:nvPr/>
        </p:nvSpPr>
        <p:spPr>
          <a:xfrm>
            <a:off x="1853184" y="3230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900"/>
          </a:p>
        </p:txBody>
      </p:sp>
      <p:sp>
        <p:nvSpPr>
          <p:cNvPr id="7" name="Slide Number Placeholder 6"/>
          <p:cNvSpPr>
            <a:spLocks noGrp="1"/>
          </p:cNvSpPr>
          <p:nvPr>
            <p:ph type="sldNum" sz="quarter" idx="12"/>
          </p:nvPr>
        </p:nvSpPr>
        <p:spPr>
          <a:xfrm>
            <a:off x="1828800" y="312739"/>
            <a:ext cx="609600" cy="441325"/>
          </a:xfrm>
        </p:spPr>
        <p:txBody>
          <a:bodyPr/>
          <a:lstStyle/>
          <a:p>
            <a:fld id="{0BB208F0-6506-4A53-8573-371B9A226856}" type="slidenum">
              <a:rPr lang="en-GB" smtClean="0"/>
              <a:pPr/>
              <a:t>‹#›</a:t>
            </a:fld>
            <a:endParaRPr lang="en-GB"/>
          </a:p>
        </p:txBody>
      </p:sp>
      <p:sp>
        <p:nvSpPr>
          <p:cNvPr id="2" name="Title 1"/>
          <p:cNvSpPr>
            <a:spLocks noGrp="1"/>
          </p:cNvSpPr>
          <p:nvPr>
            <p:ph type="title"/>
          </p:nvPr>
        </p:nvSpPr>
        <p:spPr>
          <a:xfrm>
            <a:off x="4000500" y="5029200"/>
            <a:ext cx="7823200" cy="1219200"/>
          </a:xfrm>
        </p:spPr>
        <p:txBody>
          <a:bodyPr anchor="t">
            <a:noAutofit/>
          </a:bodyPr>
          <a:lstStyle>
            <a:lvl1pPr algn="l">
              <a:buNone/>
              <a:defRPr sz="2400" b="1">
                <a:solidFill>
                  <a:schemeClr val="tx2"/>
                </a:solidFill>
              </a:defRPr>
            </a:lvl1pPr>
          </a:lstStyle>
          <a:p>
            <a:r>
              <a:rPr kumimoji="0" lang="en-US"/>
              <a:t>Click to edit Master title style</a:t>
            </a:r>
          </a:p>
        </p:txBody>
      </p:sp>
      <p:sp>
        <p:nvSpPr>
          <p:cNvPr id="3" name="Picture Placeholder 2"/>
          <p:cNvSpPr>
            <a:spLocks noGrp="1"/>
          </p:cNvSpPr>
          <p:nvPr>
            <p:ph type="pic" idx="1"/>
          </p:nvPr>
        </p:nvSpPr>
        <p:spPr>
          <a:xfrm>
            <a:off x="4000500" y="609600"/>
            <a:ext cx="7823200" cy="4267200"/>
          </a:xfrm>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508000" y="990600"/>
            <a:ext cx="32512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22" name="Rectangle 21"/>
          <p:cNvSpPr>
            <a:spLocks noChangeArrowheads="1"/>
          </p:cNvSpPr>
          <p:nvPr/>
        </p:nvSpPr>
        <p:spPr bwMode="auto">
          <a:xfrm>
            <a:off x="199136" y="6388386"/>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900"/>
          </a:p>
        </p:txBody>
      </p:sp>
      <p:sp>
        <p:nvSpPr>
          <p:cNvPr id="5" name="Date Placeholder 4"/>
          <p:cNvSpPr>
            <a:spLocks noGrp="1"/>
          </p:cNvSpPr>
          <p:nvPr>
            <p:ph type="dt" sz="half" idx="10"/>
          </p:nvPr>
        </p:nvSpPr>
        <p:spPr>
          <a:xfrm>
            <a:off x="7717536" y="6404984"/>
            <a:ext cx="4059936" cy="365760"/>
          </a:xfrm>
        </p:spPr>
        <p:txBody>
          <a:bodyPr/>
          <a:lstStyle/>
          <a:p>
            <a:fld id="{24F168A8-BF5E-4C40-8B6E-1778F8A6A555}" type="datetime1">
              <a:rPr lang="en-GB" altLang="ja-JP" smtClean="0"/>
              <a:t>05/12/2023</a:t>
            </a:fld>
            <a:endParaRPr lang="en-GB"/>
          </a:p>
        </p:txBody>
      </p:sp>
      <p:sp>
        <p:nvSpPr>
          <p:cNvPr id="6" name="Footer Placeholder 5"/>
          <p:cNvSpPr>
            <a:spLocks noGrp="1"/>
          </p:cNvSpPr>
          <p:nvPr>
            <p:ph type="ftr" sz="quarter" idx="11"/>
          </p:nvPr>
        </p:nvSpPr>
        <p:spPr>
          <a:xfrm>
            <a:off x="402336" y="6410848"/>
            <a:ext cx="4779264" cy="365760"/>
          </a:xfrm>
        </p:spPr>
        <p:txBody>
          <a:bodyPr/>
          <a:lstStyle/>
          <a:p>
            <a:r>
              <a:rPr lang="en-US"/>
              <a:t>2nd GSICS/CEOS Lunar Calibration Workshop, 13-16 November, Xi’an, China</a:t>
            </a:r>
            <a:endParaRPr lang="en-GB"/>
          </a:p>
        </p:txBody>
      </p:sp>
    </p:spTree>
    <p:extLst>
      <p:ext uri="{BB962C8B-B14F-4D97-AF65-F5344CB8AC3E}">
        <p14:creationId xmlns:p14="http://schemas.microsoft.com/office/powerpoint/2010/main" val="12873179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23AD45D2-7785-43BB-9663-F86756732BBF}" type="datetime1">
              <a:rPr lang="en-GB" altLang="ja-JP" smtClean="0"/>
              <a:t>05/12/2023</a:t>
            </a:fld>
            <a:endParaRPr lang="en-GB"/>
          </a:p>
        </p:txBody>
      </p:sp>
      <p:sp>
        <p:nvSpPr>
          <p:cNvPr id="5" name="Footer Placeholder 4"/>
          <p:cNvSpPr>
            <a:spLocks noGrp="1"/>
          </p:cNvSpPr>
          <p:nvPr>
            <p:ph type="ftr" sz="quarter" idx="11"/>
          </p:nvPr>
        </p:nvSpPr>
        <p:spPr/>
        <p:txBody>
          <a:bodyPr/>
          <a:lstStyle/>
          <a:p>
            <a:r>
              <a:rPr lang="en-US"/>
              <a:t>2nd GSICS/CEOS Lunar Calibration Workshop, 13-16 November, Xi’an, China</a:t>
            </a:r>
            <a:endParaRPr lang="en-GB"/>
          </a:p>
        </p:txBody>
      </p:sp>
      <p:sp>
        <p:nvSpPr>
          <p:cNvPr id="6" name="Slide Number Placeholder 5"/>
          <p:cNvSpPr>
            <a:spLocks noGrp="1"/>
          </p:cNvSpPr>
          <p:nvPr>
            <p:ph type="sldNum" sz="quarter" idx="12"/>
          </p:nvPr>
        </p:nvSpPr>
        <p:spPr/>
        <p:txBody>
          <a:bodyPr/>
          <a:lstStyle/>
          <a:p>
            <a:fld id="{0BB208F0-6506-4A53-8573-371B9A226856}" type="slidenum">
              <a:rPr lang="en-GB" smtClean="0"/>
              <a:pPr/>
              <a:t>‹#›</a:t>
            </a:fld>
            <a:endParaRPr lang="en-GB"/>
          </a:p>
        </p:txBody>
      </p:sp>
    </p:spTree>
    <p:extLst>
      <p:ext uri="{BB962C8B-B14F-4D97-AF65-F5344CB8AC3E}">
        <p14:creationId xmlns:p14="http://schemas.microsoft.com/office/powerpoint/2010/main" val="25740554"/>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900"/>
          </a:p>
        </p:txBody>
      </p:sp>
      <p:sp>
        <p:nvSpPr>
          <p:cNvPr id="8" name="Rectangle 7"/>
          <p:cNvSpPr>
            <a:spLocks noChangeArrowheads="1"/>
          </p:cNvSpPr>
          <p:nvPr/>
        </p:nvSpPr>
        <p:spPr bwMode="white">
          <a:xfrm>
            <a:off x="9347200" y="0"/>
            <a:ext cx="28448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900"/>
          </a:p>
        </p:txBody>
      </p:sp>
      <p:sp>
        <p:nvSpPr>
          <p:cNvPr id="9" name="Rectangle 8"/>
          <p:cNvSpPr>
            <a:spLocks noChangeArrowheads="1"/>
          </p:cNvSpPr>
          <p:nvPr/>
        </p:nvSpPr>
        <p:spPr bwMode="white">
          <a:xfrm>
            <a:off x="0" y="0"/>
            <a:ext cx="12192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900"/>
          </a:p>
        </p:txBody>
      </p:sp>
      <p:sp>
        <p:nvSpPr>
          <p:cNvPr id="10" name="Rectangle 9"/>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900"/>
          </a:p>
        </p:txBody>
      </p:sp>
      <p:sp>
        <p:nvSpPr>
          <p:cNvPr id="11" name="Rectangle 10"/>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900"/>
          </a:p>
        </p:txBody>
      </p:sp>
      <p:sp>
        <p:nvSpPr>
          <p:cNvPr id="12" name="Rectangle 11"/>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900" dirty="0"/>
          </a:p>
        </p:txBody>
      </p:sp>
      <p:sp>
        <p:nvSpPr>
          <p:cNvPr id="13" name="Straight Connector 12"/>
          <p:cNvSpPr>
            <a:spLocks noChangeShapeType="1"/>
          </p:cNvSpPr>
          <p:nvPr/>
        </p:nvSpPr>
        <p:spPr bwMode="auto">
          <a:xfrm rot="5400000">
            <a:off x="6403340"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900"/>
          </a:p>
        </p:txBody>
      </p:sp>
      <p:sp>
        <p:nvSpPr>
          <p:cNvPr id="14" name="Oval 13"/>
          <p:cNvSpPr/>
          <p:nvPr/>
        </p:nvSpPr>
        <p:spPr>
          <a:xfrm>
            <a:off x="9119616" y="2925763"/>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900"/>
          </a:p>
        </p:txBody>
      </p:sp>
      <p:sp>
        <p:nvSpPr>
          <p:cNvPr id="15" name="Oval 14"/>
          <p:cNvSpPr/>
          <p:nvPr/>
        </p:nvSpPr>
        <p:spPr>
          <a:xfrm>
            <a:off x="9245600" y="3020251"/>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900"/>
          </a:p>
        </p:txBody>
      </p:sp>
      <p:sp>
        <p:nvSpPr>
          <p:cNvPr id="6" name="Slide Number Placeholder 5"/>
          <p:cNvSpPr>
            <a:spLocks noGrp="1"/>
          </p:cNvSpPr>
          <p:nvPr>
            <p:ph type="sldNum" sz="quarter" idx="12"/>
          </p:nvPr>
        </p:nvSpPr>
        <p:spPr>
          <a:xfrm>
            <a:off x="9221216" y="3009902"/>
            <a:ext cx="609600" cy="441325"/>
          </a:xfrm>
        </p:spPr>
        <p:txBody>
          <a:bodyPr/>
          <a:lstStyle/>
          <a:p>
            <a:fld id="{0BB208F0-6506-4A53-8573-371B9A226856}" type="slidenum">
              <a:rPr lang="en-GB" smtClean="0"/>
              <a:pPr/>
              <a:t>‹#›</a:t>
            </a:fld>
            <a:endParaRPr lang="en-GB"/>
          </a:p>
        </p:txBody>
      </p:sp>
      <p:sp>
        <p:nvSpPr>
          <p:cNvPr id="3" name="Vertical Text Placeholder 2"/>
          <p:cNvSpPr>
            <a:spLocks noGrp="1"/>
          </p:cNvSpPr>
          <p:nvPr>
            <p:ph type="body" orient="vert" idx="1"/>
          </p:nvPr>
        </p:nvSpPr>
        <p:spPr>
          <a:xfrm>
            <a:off x="406400" y="304800"/>
            <a:ext cx="8737600" cy="5821366"/>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D5919C7C-80DE-4600-9EE6-0B1CB5D4F041}" type="datetime1">
              <a:rPr lang="en-GB" altLang="ja-JP" smtClean="0"/>
              <a:t>05/12/2023</a:t>
            </a:fld>
            <a:endParaRPr lang="en-GB"/>
          </a:p>
        </p:txBody>
      </p:sp>
      <p:sp>
        <p:nvSpPr>
          <p:cNvPr id="5" name="Footer Placeholder 4"/>
          <p:cNvSpPr>
            <a:spLocks noGrp="1"/>
          </p:cNvSpPr>
          <p:nvPr>
            <p:ph type="ftr" sz="quarter" idx="11"/>
          </p:nvPr>
        </p:nvSpPr>
        <p:spPr/>
        <p:txBody>
          <a:bodyPr/>
          <a:lstStyle/>
          <a:p>
            <a:r>
              <a:rPr lang="en-US"/>
              <a:t>2nd GSICS/CEOS Lunar Calibration Workshop, 13-16 November, Xi’an, China</a:t>
            </a:r>
            <a:endParaRPr lang="en-GB"/>
          </a:p>
        </p:txBody>
      </p:sp>
      <p:sp>
        <p:nvSpPr>
          <p:cNvPr id="2" name="Vertical Title 1"/>
          <p:cNvSpPr>
            <a:spLocks noGrp="1"/>
          </p:cNvSpPr>
          <p:nvPr>
            <p:ph type="title" orient="vert"/>
          </p:nvPr>
        </p:nvSpPr>
        <p:spPr>
          <a:xfrm>
            <a:off x="9855200" y="304802"/>
            <a:ext cx="1930400" cy="5851525"/>
          </a:xfrm>
        </p:spPr>
        <p:txBody>
          <a:bodyPr vert="eaVert"/>
          <a:lstStyle/>
          <a:p>
            <a:r>
              <a:rPr kumimoji="0" lang="en-US"/>
              <a:t>Click to edit Master title style</a:t>
            </a:r>
          </a:p>
        </p:txBody>
      </p:sp>
    </p:spTree>
    <p:extLst>
      <p:ext uri="{BB962C8B-B14F-4D97-AF65-F5344CB8AC3E}">
        <p14:creationId xmlns:p14="http://schemas.microsoft.com/office/powerpoint/2010/main" val="418126246"/>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Atmosphere">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18058" y="1199921"/>
            <a:ext cx="9406214" cy="5330187"/>
          </a:xfrm>
          <a:prstGeom prst="rect">
            <a:avLst/>
          </a:prstGeom>
        </p:spPr>
      </p:pic>
      <p:sp>
        <p:nvSpPr>
          <p:cNvPr id="243" name="Freeform 242"/>
          <p:cNvSpPr/>
          <p:nvPr userDrawn="1"/>
        </p:nvSpPr>
        <p:spPr bwMode="auto">
          <a:xfrm>
            <a:off x="36945" y="1154545"/>
            <a:ext cx="3306619" cy="5375564"/>
          </a:xfrm>
          <a:custGeom>
            <a:avLst/>
            <a:gdLst>
              <a:gd name="connsiteX0" fmla="*/ 46182 w 3306619"/>
              <a:gd name="connsiteY0" fmla="*/ 0 h 5375564"/>
              <a:gd name="connsiteX1" fmla="*/ 3306619 w 3306619"/>
              <a:gd name="connsiteY1" fmla="*/ 0 h 5375564"/>
              <a:gd name="connsiteX2" fmla="*/ 2050473 w 3306619"/>
              <a:gd name="connsiteY2" fmla="*/ 5375564 h 5375564"/>
              <a:gd name="connsiteX3" fmla="*/ 0 w 3306619"/>
              <a:gd name="connsiteY3" fmla="*/ 5375564 h 5375564"/>
              <a:gd name="connsiteX4" fmla="*/ 46182 w 3306619"/>
              <a:gd name="connsiteY4" fmla="*/ 0 h 537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619" h="5375564">
                <a:moveTo>
                  <a:pt x="46182" y="0"/>
                </a:moveTo>
                <a:lnTo>
                  <a:pt x="3306619" y="0"/>
                </a:lnTo>
                <a:lnTo>
                  <a:pt x="2050473" y="5375564"/>
                </a:lnTo>
                <a:lnTo>
                  <a:pt x="0" y="5375564"/>
                </a:lnTo>
                <a:lnTo>
                  <a:pt x="46182" y="0"/>
                </a:lnTo>
                <a:close/>
              </a:path>
            </a:pathLst>
          </a:custGeom>
          <a:solidFill>
            <a:schemeClr val="accent5"/>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pic>
        <p:nvPicPr>
          <p:cNvPr id="3" name="Picture 2"/>
          <p:cNvPicPr>
            <a:picLocks noChangeAspect="1"/>
          </p:cNvPicPr>
          <p:nvPr userDrawn="1"/>
        </p:nvPicPr>
        <p:blipFill rotWithShape="1">
          <a:blip r:embed="rId3">
            <a:extLst>
              <a:ext uri="{28A0092B-C50C-407E-A947-70E740481C1C}">
                <a14:useLocalDpi xmlns:a14="http://schemas.microsoft.com/office/drawing/2010/main" val="0"/>
              </a:ext>
            </a:extLst>
          </a:blip>
          <a:srcRect b="3839"/>
          <a:stretch/>
        </p:blipFill>
        <p:spPr>
          <a:xfrm>
            <a:off x="-1" y="-1"/>
            <a:ext cx="12192001" cy="6594765"/>
          </a:xfrm>
          <a:prstGeom prst="rect">
            <a:avLst/>
          </a:prstGeom>
        </p:spPr>
      </p:pic>
      <p:sp>
        <p:nvSpPr>
          <p:cNvPr id="264" name="Rectangle 263"/>
          <p:cNvSpPr/>
          <p:nvPr userDrawn="1"/>
        </p:nvSpPr>
        <p:spPr bwMode="auto">
          <a:xfrm>
            <a:off x="145054" y="-8719"/>
            <a:ext cx="2107258"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cxnSp>
        <p:nvCxnSpPr>
          <p:cNvPr id="268" name="Straight Connector 267"/>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pic>
        <p:nvPicPr>
          <p:cNvPr id="267" name="Picture 266"/>
          <p:cNvPicPr>
            <a:picLocks noChangeAspect="1"/>
          </p:cNvPicPr>
          <p:nvPr userDrawn="1"/>
        </p:nvPicPr>
        <p:blipFill rotWithShape="1">
          <a:blip r:embed="rId4" cstate="print">
            <a:extLst>
              <a:ext uri="{28A0092B-C50C-407E-A947-70E740481C1C}">
                <a14:useLocalDpi xmlns:a14="http://schemas.microsoft.com/office/drawing/2010/main" val="0"/>
              </a:ext>
            </a:extLst>
          </a:blip>
          <a:srcRect r="-88"/>
          <a:stretch/>
        </p:blipFill>
        <p:spPr>
          <a:xfrm>
            <a:off x="371032" y="114424"/>
            <a:ext cx="1703214" cy="438072"/>
          </a:xfrm>
          <a:prstGeom prst="rect">
            <a:avLst/>
          </a:prstGeom>
        </p:spPr>
      </p:pic>
    </p:spTree>
    <p:extLst>
      <p:ext uri="{BB962C8B-B14F-4D97-AF65-F5344CB8AC3E}">
        <p14:creationId xmlns:p14="http://schemas.microsoft.com/office/powerpoint/2010/main" val="2677699385"/>
      </p:ext>
    </p:extLst>
  </p:cSld>
  <p:clrMapOvr>
    <a:masterClrMapping/>
  </p:clrMapOvr>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 Oceans">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99921"/>
            <a:ext cx="9421156" cy="5338654"/>
          </a:xfrm>
          <a:prstGeom prst="rect">
            <a:avLst/>
          </a:prstGeom>
        </p:spPr>
      </p:pic>
      <p:sp>
        <p:nvSpPr>
          <p:cNvPr id="243" name="Freeform 242"/>
          <p:cNvSpPr/>
          <p:nvPr userDrawn="1"/>
        </p:nvSpPr>
        <p:spPr bwMode="auto">
          <a:xfrm flipH="1">
            <a:off x="8871770" y="1154545"/>
            <a:ext cx="3306619" cy="5375564"/>
          </a:xfrm>
          <a:custGeom>
            <a:avLst/>
            <a:gdLst>
              <a:gd name="connsiteX0" fmla="*/ 46182 w 3306619"/>
              <a:gd name="connsiteY0" fmla="*/ 0 h 5375564"/>
              <a:gd name="connsiteX1" fmla="*/ 3306619 w 3306619"/>
              <a:gd name="connsiteY1" fmla="*/ 0 h 5375564"/>
              <a:gd name="connsiteX2" fmla="*/ 2050473 w 3306619"/>
              <a:gd name="connsiteY2" fmla="*/ 5375564 h 5375564"/>
              <a:gd name="connsiteX3" fmla="*/ 0 w 3306619"/>
              <a:gd name="connsiteY3" fmla="*/ 5375564 h 5375564"/>
              <a:gd name="connsiteX4" fmla="*/ 46182 w 3306619"/>
              <a:gd name="connsiteY4" fmla="*/ 0 h 537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619" h="5375564">
                <a:moveTo>
                  <a:pt x="46182" y="0"/>
                </a:moveTo>
                <a:lnTo>
                  <a:pt x="3306619" y="0"/>
                </a:lnTo>
                <a:lnTo>
                  <a:pt x="2050473" y="5375564"/>
                </a:lnTo>
                <a:lnTo>
                  <a:pt x="0" y="5375564"/>
                </a:lnTo>
                <a:lnTo>
                  <a:pt x="46182" y="0"/>
                </a:lnTo>
                <a:close/>
              </a:path>
            </a:pathLst>
          </a:custGeom>
          <a:solidFill>
            <a:schemeClr val="accent5"/>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pic>
        <p:nvPicPr>
          <p:cNvPr id="3" name="Picture 2"/>
          <p:cNvPicPr>
            <a:picLocks noChangeAspect="1"/>
          </p:cNvPicPr>
          <p:nvPr userDrawn="1"/>
        </p:nvPicPr>
        <p:blipFill rotWithShape="1">
          <a:blip r:embed="rId3">
            <a:extLst>
              <a:ext uri="{28A0092B-C50C-407E-A947-70E740481C1C}">
                <a14:useLocalDpi xmlns:a14="http://schemas.microsoft.com/office/drawing/2010/main" val="0"/>
              </a:ext>
            </a:extLst>
          </a:blip>
          <a:srcRect b="3839"/>
          <a:stretch/>
        </p:blipFill>
        <p:spPr>
          <a:xfrm flipH="1">
            <a:off x="0" y="0"/>
            <a:ext cx="12192000" cy="6594765"/>
          </a:xfrm>
          <a:prstGeom prst="rect">
            <a:avLst/>
          </a:prstGeom>
        </p:spPr>
      </p:pic>
      <p:sp>
        <p:nvSpPr>
          <p:cNvPr id="264" name="Rectangle 263"/>
          <p:cNvSpPr/>
          <p:nvPr userDrawn="1"/>
        </p:nvSpPr>
        <p:spPr bwMode="auto">
          <a:xfrm>
            <a:off x="145054" y="-8719"/>
            <a:ext cx="2107258"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cxnSp>
        <p:nvCxnSpPr>
          <p:cNvPr id="268" name="Straight Connector 267"/>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pic>
        <p:nvPicPr>
          <p:cNvPr id="267" name="Picture 266"/>
          <p:cNvPicPr>
            <a:picLocks noChangeAspect="1"/>
          </p:cNvPicPr>
          <p:nvPr userDrawn="1"/>
        </p:nvPicPr>
        <p:blipFill rotWithShape="1">
          <a:blip r:embed="rId4" cstate="print">
            <a:extLst>
              <a:ext uri="{28A0092B-C50C-407E-A947-70E740481C1C}">
                <a14:useLocalDpi xmlns:a14="http://schemas.microsoft.com/office/drawing/2010/main" val="0"/>
              </a:ext>
            </a:extLst>
          </a:blip>
          <a:srcRect r="-88"/>
          <a:stretch/>
        </p:blipFill>
        <p:spPr>
          <a:xfrm>
            <a:off x="371032" y="114424"/>
            <a:ext cx="1703214" cy="438072"/>
          </a:xfrm>
          <a:prstGeom prst="rect">
            <a:avLst/>
          </a:prstGeom>
        </p:spPr>
      </p:pic>
    </p:spTree>
    <p:extLst>
      <p:ext uri="{BB962C8B-B14F-4D97-AF65-F5344CB8AC3E}">
        <p14:creationId xmlns:p14="http://schemas.microsoft.com/office/powerpoint/2010/main" val="2816598851"/>
      </p:ext>
    </p:extLst>
  </p:cSld>
  <p:clrMapOvr>
    <a:masterClrMapping/>
  </p:clrMapOvr>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tx1"/>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0" y="1139429"/>
            <a:ext cx="8183418" cy="5447472"/>
          </a:xfrm>
          <a:prstGeom prst="rect">
            <a:avLst/>
          </a:prstGeom>
          <a:solidFill>
            <a:schemeClr val="accent5"/>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t="12794" b="3165"/>
          <a:stretch/>
        </p:blipFill>
        <p:spPr>
          <a:xfrm>
            <a:off x="0" y="877455"/>
            <a:ext cx="12192000" cy="5763490"/>
          </a:xfrm>
          <a:prstGeom prst="rect">
            <a:avLst/>
          </a:prstGeom>
        </p:spPr>
      </p:pic>
      <p:sp>
        <p:nvSpPr>
          <p:cNvPr id="8" name="Rectangle 7"/>
          <p:cNvSpPr/>
          <p:nvPr userDrawn="1"/>
        </p:nvSpPr>
        <p:spPr bwMode="auto">
          <a:xfrm>
            <a:off x="145054" y="-8719"/>
            <a:ext cx="647425"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sp>
        <p:nvSpPr>
          <p:cNvPr id="2" name="Title 1"/>
          <p:cNvSpPr>
            <a:spLocks noGrp="1"/>
          </p:cNvSpPr>
          <p:nvPr>
            <p:ph type="title"/>
          </p:nvPr>
        </p:nvSpPr>
        <p:spPr>
          <a:xfrm>
            <a:off x="792480" y="1"/>
            <a:ext cx="11254467" cy="640079"/>
          </a:xfrm>
        </p:spPr>
        <p:txBody>
          <a:bodyPr/>
          <a:lstStyle>
            <a:lvl1pPr marL="221544">
              <a:defRPr>
                <a:solidFill>
                  <a:schemeClr val="bg1"/>
                </a:solidFill>
              </a:defRPr>
            </a:lvl1pPr>
          </a:lstStyle>
          <a:p>
            <a:r>
              <a:rPr lang="en-US" smtClean="0"/>
              <a:t>Click to edit Master title style</a:t>
            </a:r>
            <a:endParaRPr lang="en-GB" dirty="0"/>
          </a:p>
        </p:txBody>
      </p:sp>
      <p:sp>
        <p:nvSpPr>
          <p:cNvPr id="6" name="Text Placeholder 5"/>
          <p:cNvSpPr>
            <a:spLocks noGrp="1"/>
          </p:cNvSpPr>
          <p:nvPr>
            <p:ph type="body" sz="quarter" idx="10"/>
          </p:nvPr>
        </p:nvSpPr>
        <p:spPr>
          <a:xfrm>
            <a:off x="6308436" y="1237673"/>
            <a:ext cx="5463956" cy="5164431"/>
          </a:xfrm>
        </p:spPr>
        <p:txBody>
          <a:bodyPr/>
          <a:lstStyle>
            <a:lvl1pPr>
              <a:defRPr sz="3200"/>
            </a:lvl1pPr>
            <a:lvl2pPr>
              <a:defRPr sz="2800"/>
            </a:lvl2pPr>
            <a:lvl3pPr>
              <a:defRPr sz="2400"/>
            </a:lvl3pPr>
            <a:lvl4pPr>
              <a:defRPr sz="2000"/>
            </a:lvl4pPr>
            <a:lvl5pPr>
              <a:defRPr sz="18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pic>
        <p:nvPicPr>
          <p:cNvPr id="5" name="Picture 4"/>
          <p:cNvPicPr>
            <a:picLocks noChangeAspect="1"/>
          </p:cNvPicPr>
          <p:nvPr userDrawn="1"/>
        </p:nvPicPr>
        <p:blipFill rotWithShape="1">
          <a:blip r:embed="rId3" cstate="print">
            <a:extLst>
              <a:ext uri="{28A0092B-C50C-407E-A947-70E740481C1C}">
                <a14:useLocalDpi xmlns:a14="http://schemas.microsoft.com/office/drawing/2010/main" val="0"/>
              </a:ext>
            </a:extLst>
          </a:blip>
          <a:srcRect r="74091"/>
          <a:stretch/>
        </p:blipFill>
        <p:spPr>
          <a:xfrm>
            <a:off x="207400" y="83805"/>
            <a:ext cx="485747" cy="482634"/>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38778" y="3061592"/>
            <a:ext cx="1245440" cy="1243492"/>
          </a:xfrm>
          <a:prstGeom prst="rect">
            <a:avLst/>
          </a:prstGeom>
        </p:spPr>
      </p:pic>
    </p:spTree>
    <p:extLst>
      <p:ext uri="{BB962C8B-B14F-4D97-AF65-F5344CB8AC3E}">
        <p14:creationId xmlns:p14="http://schemas.microsoft.com/office/powerpoint/2010/main" val="734101363"/>
      </p:ext>
    </p:extLst>
  </p:cSld>
  <p:clrMapOvr>
    <a:masterClrMapping/>
  </p:clrMapOvr>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tx1"/>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147782" y="-8719"/>
            <a:ext cx="11896436" cy="647425"/>
          </a:xfrm>
          <a:prstGeom prst="rect">
            <a:avLst/>
          </a:prstGeom>
          <a:solidFill>
            <a:srgbClr val="00205B"/>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sp>
        <p:nvSpPr>
          <p:cNvPr id="8" name="Rectangle 7"/>
          <p:cNvSpPr/>
          <p:nvPr userDrawn="1"/>
        </p:nvSpPr>
        <p:spPr bwMode="auto">
          <a:xfrm>
            <a:off x="145054" y="-8719"/>
            <a:ext cx="647425" cy="647425"/>
          </a:xfrm>
          <a:prstGeom prst="rect">
            <a:avLst/>
          </a:prstGeom>
          <a:solidFill>
            <a:schemeClr val="accent5"/>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sp>
        <p:nvSpPr>
          <p:cNvPr id="2" name="Title 1"/>
          <p:cNvSpPr>
            <a:spLocks noGrp="1"/>
          </p:cNvSpPr>
          <p:nvPr>
            <p:ph type="title"/>
          </p:nvPr>
        </p:nvSpPr>
        <p:spPr>
          <a:xfrm>
            <a:off x="792480" y="1"/>
            <a:ext cx="11399520" cy="640079"/>
          </a:xfrm>
        </p:spPr>
        <p:txBody>
          <a:bodyPr/>
          <a:lstStyle>
            <a:lvl1pPr marL="221544">
              <a:defRPr>
                <a:solidFill>
                  <a:schemeClr val="tx1"/>
                </a:solidFill>
              </a:defRPr>
            </a:lvl1pPr>
          </a:lstStyle>
          <a:p>
            <a:r>
              <a:rPr lang="en-US" smtClean="0"/>
              <a:t>Click to edit Master title style</a:t>
            </a:r>
            <a:endParaRPr lang="en-GB" dirty="0"/>
          </a:p>
        </p:txBody>
      </p:sp>
      <p:sp>
        <p:nvSpPr>
          <p:cNvPr id="6" name="Text Placeholder 5"/>
          <p:cNvSpPr>
            <a:spLocks noGrp="1"/>
          </p:cNvSpPr>
          <p:nvPr>
            <p:ph type="body" sz="quarter" idx="10"/>
          </p:nvPr>
        </p:nvSpPr>
        <p:spPr>
          <a:xfrm>
            <a:off x="145053" y="1139429"/>
            <a:ext cx="11627339" cy="5262675"/>
          </a:xfrm>
        </p:spPr>
        <p:txBody>
          <a:bodyPr/>
          <a:lstStyle>
            <a:lvl1pPr>
              <a:defRPr sz="3200"/>
            </a:lvl1pPr>
            <a:lvl2pPr>
              <a:defRPr sz="2800"/>
            </a:lvl2pPr>
            <a:lvl3pPr>
              <a:defRPr sz="2400"/>
            </a:lvl3pPr>
            <a:lvl4pPr>
              <a:defRPr sz="2000"/>
            </a:lvl4pPr>
            <a:lvl5pPr>
              <a:defRPr sz="18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r="74091"/>
          <a:stretch/>
        </p:blipFill>
        <p:spPr>
          <a:xfrm>
            <a:off x="207400" y="83805"/>
            <a:ext cx="485747" cy="482634"/>
          </a:xfrm>
          <a:prstGeom prst="rect">
            <a:avLst/>
          </a:prstGeom>
        </p:spPr>
      </p:pic>
    </p:spTree>
    <p:extLst>
      <p:ext uri="{BB962C8B-B14F-4D97-AF65-F5344CB8AC3E}">
        <p14:creationId xmlns:p14="http://schemas.microsoft.com/office/powerpoint/2010/main" val="4145125516"/>
      </p:ext>
    </p:extLst>
  </p:cSld>
  <p:clrMapOvr>
    <a:masterClrMapping/>
  </p:clrMapOvr>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tx1"/>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145053" y="-8719"/>
            <a:ext cx="11901894" cy="647425"/>
          </a:xfrm>
          <a:prstGeom prst="rect">
            <a:avLst/>
          </a:prstGeom>
          <a:solidFill>
            <a:srgbClr val="D6D2C4">
              <a:alpha val="40000"/>
            </a:srgbClr>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sp>
        <p:nvSpPr>
          <p:cNvPr id="8" name="Rectangle 7"/>
          <p:cNvSpPr/>
          <p:nvPr userDrawn="1"/>
        </p:nvSpPr>
        <p:spPr bwMode="auto">
          <a:xfrm>
            <a:off x="145054" y="-8719"/>
            <a:ext cx="647425" cy="647425"/>
          </a:xfrm>
          <a:prstGeom prst="rect">
            <a:avLst/>
          </a:prstGeom>
          <a:solidFill>
            <a:schemeClr val="accent5"/>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sp>
        <p:nvSpPr>
          <p:cNvPr id="2" name="Title 1"/>
          <p:cNvSpPr>
            <a:spLocks noGrp="1"/>
          </p:cNvSpPr>
          <p:nvPr>
            <p:ph type="title"/>
          </p:nvPr>
        </p:nvSpPr>
        <p:spPr>
          <a:xfrm>
            <a:off x="792480" y="1"/>
            <a:ext cx="11254467" cy="640079"/>
          </a:xfrm>
        </p:spPr>
        <p:txBody>
          <a:bodyPr/>
          <a:lstStyle>
            <a:lvl1pPr marL="221544">
              <a:defRPr>
                <a:solidFill>
                  <a:schemeClr val="bg1"/>
                </a:solidFill>
              </a:defRPr>
            </a:lvl1pPr>
          </a:lstStyle>
          <a:p>
            <a:r>
              <a:rPr lang="en-US" smtClean="0"/>
              <a:t>Click to edit Master title style</a:t>
            </a:r>
            <a:endParaRPr lang="en-GB" dirty="0"/>
          </a:p>
        </p:txBody>
      </p:sp>
      <p:sp>
        <p:nvSpPr>
          <p:cNvPr id="6" name="Text Placeholder 5"/>
          <p:cNvSpPr>
            <a:spLocks noGrp="1"/>
          </p:cNvSpPr>
          <p:nvPr>
            <p:ph type="body" sz="quarter" idx="10"/>
          </p:nvPr>
        </p:nvSpPr>
        <p:spPr>
          <a:xfrm>
            <a:off x="145053" y="1139429"/>
            <a:ext cx="11627339" cy="5262675"/>
          </a:xfrm>
        </p:spPr>
        <p:txBody>
          <a:bodyPr/>
          <a:lstStyle>
            <a:lvl1pPr>
              <a:defRPr sz="3200"/>
            </a:lvl1pPr>
            <a:lvl2pPr>
              <a:defRPr sz="2800"/>
            </a:lvl2pPr>
            <a:lvl3pPr>
              <a:defRPr sz="2400"/>
            </a:lvl3pPr>
            <a:lvl4pPr>
              <a:defRPr sz="2000"/>
            </a:lvl4pPr>
            <a:lvl5pPr>
              <a:defRPr sz="18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r="74091"/>
          <a:stretch/>
        </p:blipFill>
        <p:spPr>
          <a:xfrm>
            <a:off x="207400" y="83805"/>
            <a:ext cx="485747" cy="482634"/>
          </a:xfrm>
          <a:prstGeom prst="rect">
            <a:avLst/>
          </a:prstGeom>
        </p:spPr>
      </p:pic>
    </p:spTree>
    <p:extLst>
      <p:ext uri="{BB962C8B-B14F-4D97-AF65-F5344CB8AC3E}">
        <p14:creationId xmlns:p14="http://schemas.microsoft.com/office/powerpoint/2010/main" val="3419492823"/>
      </p:ext>
    </p:extLst>
  </p:cSld>
  <p:clrMapOvr>
    <a:masterClrMapping/>
  </p:clrMapOvr>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tx1"/>
        </a:solidFill>
        <a:effectLst/>
      </p:bgPr>
    </p:bg>
    <p:spTree>
      <p:nvGrpSpPr>
        <p:cNvPr id="1" name=""/>
        <p:cNvGrpSpPr/>
        <p:nvPr/>
      </p:nvGrpSpPr>
      <p:grpSpPr>
        <a:xfrm>
          <a:off x="0" y="0"/>
          <a:ext cx="0" cy="0"/>
          <a:chOff x="0" y="0"/>
          <a:chExt cx="0" cy="0"/>
        </a:xfrm>
      </p:grpSpPr>
      <p:sp>
        <p:nvSpPr>
          <p:cNvPr id="8" name="Rectangle 7"/>
          <p:cNvSpPr/>
          <p:nvPr userDrawn="1"/>
        </p:nvSpPr>
        <p:spPr bwMode="auto">
          <a:xfrm>
            <a:off x="145053" y="-8719"/>
            <a:ext cx="11901894" cy="647425"/>
          </a:xfrm>
          <a:prstGeom prst="rect">
            <a:avLst/>
          </a:prstGeom>
          <a:solidFill>
            <a:srgbClr val="D6D2C4">
              <a:alpha val="40000"/>
            </a:srgbClr>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6413" t="28964" r="31087" b="35710"/>
          <a:stretch/>
        </p:blipFill>
        <p:spPr>
          <a:xfrm>
            <a:off x="-42530" y="-42530"/>
            <a:ext cx="12227442" cy="6911163"/>
          </a:xfrm>
          <a:prstGeom prst="rect">
            <a:avLst/>
          </a:prstGeom>
        </p:spPr>
      </p:pic>
      <p:sp>
        <p:nvSpPr>
          <p:cNvPr id="2" name="Title 1"/>
          <p:cNvSpPr>
            <a:spLocks noGrp="1"/>
          </p:cNvSpPr>
          <p:nvPr>
            <p:ph type="title"/>
          </p:nvPr>
        </p:nvSpPr>
        <p:spPr>
          <a:xfrm>
            <a:off x="792480" y="1"/>
            <a:ext cx="11399520" cy="640079"/>
          </a:xfrm>
        </p:spPr>
        <p:txBody>
          <a:bodyPr/>
          <a:lstStyle>
            <a:lvl1pPr marL="221544">
              <a:defRPr/>
            </a:lvl1pPr>
          </a:lstStyle>
          <a:p>
            <a:r>
              <a:rPr lang="en-US" smtClean="0"/>
              <a:t>Click to edit Master title style</a:t>
            </a:r>
            <a:endParaRPr lang="en-GB" dirty="0"/>
          </a:p>
        </p:txBody>
      </p:sp>
      <p:sp>
        <p:nvSpPr>
          <p:cNvPr id="6" name="Text Placeholder 5"/>
          <p:cNvSpPr>
            <a:spLocks noGrp="1"/>
          </p:cNvSpPr>
          <p:nvPr>
            <p:ph type="body" sz="quarter" idx="10"/>
          </p:nvPr>
        </p:nvSpPr>
        <p:spPr>
          <a:xfrm>
            <a:off x="145053" y="1139429"/>
            <a:ext cx="11627339" cy="5262675"/>
          </a:xfrm>
        </p:spPr>
        <p:txBody>
          <a:bodyPr/>
          <a:lstStyle>
            <a:lvl1pPr>
              <a:defRPr sz="3200"/>
            </a:lvl1pPr>
            <a:lvl2pPr>
              <a:defRPr sz="2800"/>
            </a:lvl2pPr>
            <a:lvl3pPr>
              <a:defRPr sz="2400"/>
            </a:lvl3pPr>
            <a:lvl4pPr>
              <a:defRPr sz="2000"/>
            </a:lvl4pPr>
            <a:lvl5pPr>
              <a:defRPr sz="18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Rectangle 4"/>
          <p:cNvSpPr/>
          <p:nvPr userDrawn="1"/>
        </p:nvSpPr>
        <p:spPr bwMode="auto">
          <a:xfrm>
            <a:off x="145054" y="-8719"/>
            <a:ext cx="647425" cy="647425"/>
          </a:xfrm>
          <a:prstGeom prst="rect">
            <a:avLst/>
          </a:prstGeom>
          <a:solidFill>
            <a:schemeClr val="accent5"/>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pic>
        <p:nvPicPr>
          <p:cNvPr id="7" name="Picture 6"/>
          <p:cNvPicPr>
            <a:picLocks noChangeAspect="1"/>
          </p:cNvPicPr>
          <p:nvPr userDrawn="1"/>
        </p:nvPicPr>
        <p:blipFill rotWithShape="1">
          <a:blip r:embed="rId3" cstate="print">
            <a:extLst>
              <a:ext uri="{28A0092B-C50C-407E-A947-70E740481C1C}">
                <a14:useLocalDpi xmlns:a14="http://schemas.microsoft.com/office/drawing/2010/main" val="0"/>
              </a:ext>
            </a:extLst>
          </a:blip>
          <a:srcRect r="74091"/>
          <a:stretch/>
        </p:blipFill>
        <p:spPr>
          <a:xfrm>
            <a:off x="207400" y="83805"/>
            <a:ext cx="485747" cy="482634"/>
          </a:xfrm>
          <a:prstGeom prst="rect">
            <a:avLst/>
          </a:prstGeom>
        </p:spPr>
      </p:pic>
    </p:spTree>
    <p:extLst>
      <p:ext uri="{BB962C8B-B14F-4D97-AF65-F5344CB8AC3E}">
        <p14:creationId xmlns:p14="http://schemas.microsoft.com/office/powerpoint/2010/main" val="2445184135"/>
      </p:ext>
    </p:extLst>
  </p:cSld>
  <p:clrMapOvr>
    <a:masterClrMapping/>
  </p:clrMapOvr>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tx1"/>
        </a:solidFill>
        <a:effectLst/>
      </p:bgPr>
    </p:bg>
    <p:spTree>
      <p:nvGrpSpPr>
        <p:cNvPr id="1" name=""/>
        <p:cNvGrpSpPr/>
        <p:nvPr/>
      </p:nvGrpSpPr>
      <p:grpSpPr>
        <a:xfrm>
          <a:off x="0" y="0"/>
          <a:ext cx="0" cy="0"/>
          <a:chOff x="0" y="0"/>
          <a:chExt cx="0" cy="0"/>
        </a:xfrm>
      </p:grpSpPr>
      <p:sp>
        <p:nvSpPr>
          <p:cNvPr id="10" name="Rectangle 9"/>
          <p:cNvSpPr/>
          <p:nvPr userDrawn="1"/>
        </p:nvSpPr>
        <p:spPr bwMode="auto">
          <a:xfrm>
            <a:off x="314311" y="-1679944"/>
            <a:ext cx="11288822" cy="11288822"/>
          </a:xfrm>
          <a:prstGeom prst="rect">
            <a:avLst/>
          </a:prstGeom>
          <a:blipFill dpi="0" rotWithShape="1">
            <a:blip r:embed="rId2">
              <a:alphaModFix amt="30000"/>
            </a:blip>
            <a:srcRect/>
            <a:stretch>
              <a:fillRect/>
            </a:stretch>
          </a:blip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sp>
        <p:nvSpPr>
          <p:cNvPr id="8" name="Rectangle 7"/>
          <p:cNvSpPr/>
          <p:nvPr userDrawn="1"/>
        </p:nvSpPr>
        <p:spPr bwMode="auto">
          <a:xfrm>
            <a:off x="145053" y="-8719"/>
            <a:ext cx="11901894"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sp>
        <p:nvSpPr>
          <p:cNvPr id="2" name="Title 1"/>
          <p:cNvSpPr>
            <a:spLocks noGrp="1"/>
          </p:cNvSpPr>
          <p:nvPr>
            <p:ph type="title"/>
          </p:nvPr>
        </p:nvSpPr>
        <p:spPr>
          <a:xfrm>
            <a:off x="792480" y="1"/>
            <a:ext cx="11399520" cy="640079"/>
          </a:xfrm>
        </p:spPr>
        <p:txBody>
          <a:bodyPr/>
          <a:lstStyle>
            <a:lvl1pPr marL="221544">
              <a:defRPr>
                <a:solidFill>
                  <a:schemeClr val="tx1"/>
                </a:solidFill>
              </a:defRPr>
            </a:lvl1pPr>
          </a:lstStyle>
          <a:p>
            <a:r>
              <a:rPr lang="en-US" smtClean="0"/>
              <a:t>Click to edit Master title style</a:t>
            </a:r>
            <a:endParaRPr lang="en-GB" dirty="0"/>
          </a:p>
        </p:txBody>
      </p:sp>
      <p:sp>
        <p:nvSpPr>
          <p:cNvPr id="6" name="Text Placeholder 5"/>
          <p:cNvSpPr>
            <a:spLocks noGrp="1"/>
          </p:cNvSpPr>
          <p:nvPr>
            <p:ph type="body" sz="quarter" idx="10"/>
          </p:nvPr>
        </p:nvSpPr>
        <p:spPr>
          <a:xfrm>
            <a:off x="145053" y="1139429"/>
            <a:ext cx="11627339" cy="5262675"/>
          </a:xfrm>
        </p:spPr>
        <p:txBody>
          <a:bodyPr/>
          <a:lstStyle>
            <a:lvl1pPr>
              <a:defRPr sz="3200"/>
            </a:lvl1pPr>
            <a:lvl2pPr>
              <a:defRPr sz="2800"/>
            </a:lvl2pPr>
            <a:lvl3pPr>
              <a:defRPr sz="2400"/>
            </a:lvl3pPr>
            <a:lvl4pPr>
              <a:defRPr sz="2000"/>
            </a:lvl4pPr>
            <a:lvl5pPr>
              <a:defRPr sz="18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Rectangle 4"/>
          <p:cNvSpPr/>
          <p:nvPr userDrawn="1"/>
        </p:nvSpPr>
        <p:spPr bwMode="auto">
          <a:xfrm>
            <a:off x="145054" y="-8719"/>
            <a:ext cx="647425" cy="647425"/>
          </a:xfrm>
          <a:prstGeom prst="rect">
            <a:avLst/>
          </a:prstGeom>
          <a:solidFill>
            <a:schemeClr val="accent5"/>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pic>
        <p:nvPicPr>
          <p:cNvPr id="7" name="Picture 6"/>
          <p:cNvPicPr>
            <a:picLocks noChangeAspect="1"/>
          </p:cNvPicPr>
          <p:nvPr userDrawn="1"/>
        </p:nvPicPr>
        <p:blipFill rotWithShape="1">
          <a:blip r:embed="rId3" cstate="print">
            <a:extLst>
              <a:ext uri="{28A0092B-C50C-407E-A947-70E740481C1C}">
                <a14:useLocalDpi xmlns:a14="http://schemas.microsoft.com/office/drawing/2010/main" val="0"/>
              </a:ext>
            </a:extLst>
          </a:blip>
          <a:srcRect r="74091"/>
          <a:stretch/>
        </p:blipFill>
        <p:spPr>
          <a:xfrm>
            <a:off x="207400" y="83805"/>
            <a:ext cx="485747" cy="482634"/>
          </a:xfrm>
          <a:prstGeom prst="rect">
            <a:avLst/>
          </a:prstGeom>
        </p:spPr>
      </p:pic>
    </p:spTree>
    <p:extLst>
      <p:ext uri="{BB962C8B-B14F-4D97-AF65-F5344CB8AC3E}">
        <p14:creationId xmlns:p14="http://schemas.microsoft.com/office/powerpoint/2010/main" val="2928160611"/>
      </p:ext>
    </p:extLst>
  </p:cSld>
  <p:clrMapOvr>
    <a:masterClrMapping/>
  </p:clrMapOvr>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9699" name="Rectangle 2"/>
          <p:cNvSpPr>
            <a:spLocks noGrp="1" noChangeArrowheads="1"/>
          </p:cNvSpPr>
          <p:nvPr>
            <p:ph type="title"/>
          </p:nvPr>
        </p:nvSpPr>
        <p:spPr bwMode="auto">
          <a:xfrm>
            <a:off x="792479" y="4"/>
            <a:ext cx="11399521" cy="600764"/>
          </a:xfrm>
          <a:prstGeom prst="rect">
            <a:avLst/>
          </a:prstGeom>
          <a:noFill/>
          <a:ln w="9525">
            <a:noFill/>
            <a:miter lim="800000"/>
            <a:headEnd/>
            <a:tailEnd/>
          </a:ln>
        </p:spPr>
        <p:txBody>
          <a:bodyPr vert="horz" wrap="square" lIns="0" tIns="36000" rIns="36000" bIns="36000" numCol="1" anchor="ctr" anchorCtr="0" compatLnSpc="1">
            <a:prstTxWarp prst="textNoShape">
              <a:avLst/>
            </a:prstTxWarp>
            <a:normAutofit/>
          </a:bodyPr>
          <a:lstStyle/>
          <a:p>
            <a:pPr lvl="0"/>
            <a:r>
              <a:rPr lang="en-US" smtClean="0"/>
              <a:t>Click to edit Master title style</a:t>
            </a:r>
            <a:endParaRPr lang="en-GB" dirty="0" smtClean="0"/>
          </a:p>
        </p:txBody>
      </p:sp>
      <p:sp>
        <p:nvSpPr>
          <p:cNvPr id="29700" name="Rectangle 58"/>
          <p:cNvSpPr>
            <a:spLocks noGrp="1" noChangeArrowheads="1"/>
          </p:cNvSpPr>
          <p:nvPr>
            <p:ph type="body" idx="1"/>
          </p:nvPr>
        </p:nvSpPr>
        <p:spPr bwMode="auto">
          <a:xfrm>
            <a:off x="145054" y="1139429"/>
            <a:ext cx="11627339" cy="52626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cxnSp>
        <p:nvCxnSpPr>
          <p:cNvPr id="9" name="Straight Connector 8"/>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sp>
        <p:nvSpPr>
          <p:cNvPr id="16" name="TextBox 15"/>
          <p:cNvSpPr txBox="1"/>
          <p:nvPr userDrawn="1"/>
        </p:nvSpPr>
        <p:spPr>
          <a:xfrm>
            <a:off x="10901866" y="641568"/>
            <a:ext cx="1226619" cy="246221"/>
          </a:xfrm>
          <a:prstGeom prst="rect">
            <a:avLst/>
          </a:prstGeom>
          <a:noFill/>
        </p:spPr>
        <p:txBody>
          <a:bodyPr wrap="none" rtlCol="0">
            <a:spAutoFit/>
          </a:bodyPr>
          <a:lstStyle/>
          <a:p>
            <a:pPr algn="r"/>
            <a:r>
              <a:rPr lang="en-GB" sz="1000" b="0" baseline="0" dirty="0" smtClean="0">
                <a:solidFill>
                  <a:schemeClr val="bg1"/>
                </a:solidFill>
                <a:latin typeface="+mj-lt"/>
                <a:ea typeface="Roboto" panose="02000000000000000000" pitchFamily="2" charset="0"/>
              </a:rPr>
              <a:t>www.eumetsat.int</a:t>
            </a:r>
          </a:p>
        </p:txBody>
      </p:sp>
      <p:sp>
        <p:nvSpPr>
          <p:cNvPr id="12" name="Rectangle 61" title="[DM_E_CONFID]"/>
          <p:cNvSpPr>
            <a:spLocks noChangeArrowheads="1"/>
          </p:cNvSpPr>
          <p:nvPr userDrawn="1"/>
        </p:nvSpPr>
        <p:spPr bwMode="auto">
          <a:xfrm>
            <a:off x="4576120" y="6649210"/>
            <a:ext cx="3113648" cy="153888"/>
          </a:xfrm>
          <a:prstGeom prst="rect">
            <a:avLst/>
          </a:prstGeom>
          <a:noFill/>
          <a:ln w="9525">
            <a:noFill/>
            <a:miter lim="800000"/>
            <a:headEnd/>
            <a:tailEnd/>
          </a:ln>
        </p:spPr>
        <p:txBody>
          <a:bodyPr wrap="square" lIns="0" tIns="0" rIns="0" bIns="0">
            <a:spAutoFit/>
          </a:bodyPr>
          <a:lstStyle/>
          <a:p>
            <a:pPr algn="ctr" eaLnBrk="0" hangingPunct="0">
              <a:defRPr/>
            </a:pPr>
            <a:endParaRPr lang="de-DE" sz="1000" b="0" baseline="0" dirty="0">
              <a:solidFill>
                <a:srgbClr val="00B5E2"/>
              </a:solidFill>
              <a:latin typeface="Roboto" panose="02000000000000000000" pitchFamily="2" charset="0"/>
              <a:ea typeface="Roboto" panose="02000000000000000000" pitchFamily="2" charset="0"/>
              <a:cs typeface="Arial" pitchFamily="34" charset="0"/>
            </a:endParaRPr>
          </a:p>
        </p:txBody>
      </p:sp>
      <p:sp>
        <p:nvSpPr>
          <p:cNvPr id="13" name="Rectangle 61" title="[DM_E_DOC_NO], v[DM_E_VER_NO], [DM_E_ISS_DATE]"/>
          <p:cNvSpPr>
            <a:spLocks noChangeArrowheads="1"/>
          </p:cNvSpPr>
          <p:nvPr userDrawn="1"/>
        </p:nvSpPr>
        <p:spPr bwMode="auto">
          <a:xfrm>
            <a:off x="161047" y="6648056"/>
            <a:ext cx="4628617" cy="153888"/>
          </a:xfrm>
          <a:prstGeom prst="rect">
            <a:avLst/>
          </a:prstGeom>
          <a:noFill/>
          <a:ln w="9525">
            <a:noFill/>
            <a:miter lim="800000"/>
            <a:headEnd/>
            <a:tailEnd/>
          </a:ln>
        </p:spPr>
        <p:txBody>
          <a:bodyPr wrap="square" lIns="0" tIns="0" rIns="0" bIns="0">
            <a:spAutoFit/>
          </a:bodyPr>
          <a:lstStyle/>
          <a:p>
            <a:pPr eaLnBrk="0" hangingPunct="0">
              <a:defRPr/>
            </a:pPr>
            <a:r>
              <a:rPr lang="en-US" sz="1000" b="0" baseline="0" smtClean="0">
                <a:solidFill>
                  <a:schemeClr val="accent5"/>
                </a:solidFill>
                <a:latin typeface="+mn-lt"/>
                <a:ea typeface="Roboto" panose="02000000000000000000" pitchFamily="2" charset="0"/>
                <a:cs typeface="Arial" pitchFamily="34" charset="0"/>
              </a:rPr>
              <a:t>EUM/RSP/VWG/23/1359670, v1C, 10 May 2023</a:t>
            </a:r>
            <a:endParaRPr lang="de-DE" sz="1000" b="0" baseline="0" dirty="0">
              <a:solidFill>
                <a:schemeClr val="accent5"/>
              </a:solidFill>
              <a:latin typeface="+mn-lt"/>
              <a:ea typeface="Roboto" panose="02000000000000000000" pitchFamily="2" charset="0"/>
              <a:cs typeface="Arial" pitchFamily="34" charset="0"/>
            </a:endParaRPr>
          </a:p>
        </p:txBody>
      </p:sp>
      <p:sp>
        <p:nvSpPr>
          <p:cNvPr id="2" name="Rectangle 1"/>
          <p:cNvSpPr/>
          <p:nvPr userDrawn="1"/>
        </p:nvSpPr>
        <p:spPr>
          <a:xfrm>
            <a:off x="11519350" y="6593586"/>
            <a:ext cx="609135" cy="262829"/>
          </a:xfrm>
          <a:prstGeom prst="rect">
            <a:avLst/>
          </a:prstGeom>
        </p:spPr>
        <p:txBody>
          <a:bodyPr wrap="square">
            <a:spAutoFit/>
          </a:bodyPr>
          <a:lstStyle/>
          <a:p>
            <a:pPr algn="r"/>
            <a:fld id="{FF9CC606-8418-49EA-9DB7-3FFD72983DD3}" type="slidenum">
              <a:rPr lang="de-DE" sz="1050" b="0" smtClean="0">
                <a:solidFill>
                  <a:schemeClr val="accent5"/>
                </a:solidFill>
                <a:latin typeface="+mn-lt"/>
                <a:ea typeface="Roboto" panose="02000000000000000000" pitchFamily="2" charset="0"/>
                <a:cs typeface="Arial" pitchFamily="34" charset="0"/>
              </a:rPr>
              <a:pPr algn="r"/>
              <a:t>‹#›</a:t>
            </a:fld>
            <a:endParaRPr lang="en-GB" sz="1050" dirty="0">
              <a:solidFill>
                <a:schemeClr val="accent5"/>
              </a:solidFill>
              <a:latin typeface="+mn-lt"/>
              <a:ea typeface="Roboto" panose="02000000000000000000" pitchFamily="2" charset="0"/>
            </a:endParaRPr>
          </a:p>
        </p:txBody>
      </p:sp>
    </p:spTree>
    <p:extLst>
      <p:ext uri="{BB962C8B-B14F-4D97-AF65-F5344CB8AC3E}">
        <p14:creationId xmlns:p14="http://schemas.microsoft.com/office/powerpoint/2010/main" val="3347881430"/>
      </p:ext>
    </p:extLst>
  </p:cSld>
  <p:clrMap bg1="lt1" tx1="dk1" bg2="lt2" tx2="dk2" accent1="accent1" accent2="accent2" accent3="accent3" accent4="accent4" accent5="accent5" accent6="accent6" hlink="hlink" folHlink="folHlink"/>
  <p:sldLayoutIdLst>
    <p:sldLayoutId id="2147487693" r:id="rId1"/>
    <p:sldLayoutId id="2147487692" r:id="rId2"/>
    <p:sldLayoutId id="2147487691" r:id="rId3"/>
    <p:sldLayoutId id="2147487700" r:id="rId4"/>
    <p:sldLayoutId id="2147487694" r:id="rId5"/>
    <p:sldLayoutId id="2147487695" r:id="rId6"/>
    <p:sldLayoutId id="2147487696" r:id="rId7"/>
    <p:sldLayoutId id="2147487697" r:id="rId8"/>
    <p:sldLayoutId id="2147487698" r:id="rId9"/>
    <p:sldLayoutId id="2147487699" r:id="rId10"/>
    <p:sldLayoutId id="2147487713" r:id="rId11"/>
  </p:sldLayoutIdLst>
  <p:transition/>
  <p:timing>
    <p:tnLst>
      <p:par>
        <p:cTn id="1" dur="indefinite" restart="never" nodeType="tmRoot"/>
      </p:par>
    </p:tnLst>
  </p:timing>
  <p:txStyles>
    <p:titleStyle>
      <a:lvl1pPr marL="220791" algn="l" rtl="0" eaLnBrk="1" fontAlgn="base" hangingPunct="1">
        <a:spcBef>
          <a:spcPct val="0"/>
        </a:spcBef>
        <a:spcAft>
          <a:spcPct val="0"/>
        </a:spcAft>
        <a:defRPr sz="3200" b="0" spc="-100" baseline="0">
          <a:solidFill>
            <a:schemeClr val="bg1"/>
          </a:solidFill>
          <a:latin typeface="Bahnschrift SemiLight" panose="020B0502040204020203" pitchFamily="34" charset="0"/>
          <a:ea typeface="+mj-ea"/>
          <a:cs typeface="Arial" pitchFamily="34" charset="0"/>
        </a:defRPr>
      </a:lvl1pPr>
      <a:lvl2pPr marL="220791" algn="l" rtl="0" eaLnBrk="1" fontAlgn="base" hangingPunct="1">
        <a:spcBef>
          <a:spcPct val="0"/>
        </a:spcBef>
        <a:spcAft>
          <a:spcPct val="0"/>
        </a:spcAft>
        <a:defRPr sz="3446" b="1">
          <a:solidFill>
            <a:schemeClr val="bg1"/>
          </a:solidFill>
          <a:latin typeface="Arial" pitchFamily="34" charset="0"/>
          <a:cs typeface="Arial" pitchFamily="34" charset="0"/>
        </a:defRPr>
      </a:lvl2pPr>
      <a:lvl3pPr marL="220791" algn="l" rtl="0" eaLnBrk="1" fontAlgn="base" hangingPunct="1">
        <a:spcBef>
          <a:spcPct val="0"/>
        </a:spcBef>
        <a:spcAft>
          <a:spcPct val="0"/>
        </a:spcAft>
        <a:defRPr sz="3446" b="1">
          <a:solidFill>
            <a:schemeClr val="bg1"/>
          </a:solidFill>
          <a:latin typeface="Arial" pitchFamily="34" charset="0"/>
          <a:cs typeface="Arial" pitchFamily="34" charset="0"/>
        </a:defRPr>
      </a:lvl3pPr>
      <a:lvl4pPr marL="220791" algn="l" rtl="0" eaLnBrk="1" fontAlgn="base" hangingPunct="1">
        <a:spcBef>
          <a:spcPct val="0"/>
        </a:spcBef>
        <a:spcAft>
          <a:spcPct val="0"/>
        </a:spcAft>
        <a:defRPr sz="3446" b="1">
          <a:solidFill>
            <a:schemeClr val="bg1"/>
          </a:solidFill>
          <a:latin typeface="Arial" pitchFamily="34" charset="0"/>
          <a:cs typeface="Arial" pitchFamily="34" charset="0"/>
        </a:defRPr>
      </a:lvl4pPr>
      <a:lvl5pPr marL="220791" algn="l" rtl="0" eaLnBrk="1" fontAlgn="base" hangingPunct="1">
        <a:spcBef>
          <a:spcPct val="0"/>
        </a:spcBef>
        <a:spcAft>
          <a:spcPct val="0"/>
        </a:spcAft>
        <a:defRPr sz="3446" b="1">
          <a:solidFill>
            <a:schemeClr val="bg1"/>
          </a:solidFill>
          <a:latin typeface="Arial" pitchFamily="34" charset="0"/>
          <a:cs typeface="Arial" pitchFamily="34" charset="0"/>
        </a:defRPr>
      </a:lvl5pPr>
      <a:lvl6pPr marL="562722" algn="l" rtl="0" eaLnBrk="1" fontAlgn="base" hangingPunct="1">
        <a:spcBef>
          <a:spcPct val="0"/>
        </a:spcBef>
        <a:spcAft>
          <a:spcPct val="0"/>
        </a:spcAft>
        <a:defRPr sz="3446" b="1">
          <a:solidFill>
            <a:schemeClr val="bg1"/>
          </a:solidFill>
          <a:latin typeface="Century Gothic" pitchFamily="34" charset="0"/>
        </a:defRPr>
      </a:lvl6pPr>
      <a:lvl7pPr marL="1125444" algn="l" rtl="0" eaLnBrk="1" fontAlgn="base" hangingPunct="1">
        <a:spcBef>
          <a:spcPct val="0"/>
        </a:spcBef>
        <a:spcAft>
          <a:spcPct val="0"/>
        </a:spcAft>
        <a:defRPr sz="3446" b="1">
          <a:solidFill>
            <a:schemeClr val="bg1"/>
          </a:solidFill>
          <a:latin typeface="Century Gothic" pitchFamily="34" charset="0"/>
        </a:defRPr>
      </a:lvl7pPr>
      <a:lvl8pPr marL="1688165" algn="l" rtl="0" eaLnBrk="1" fontAlgn="base" hangingPunct="1">
        <a:spcBef>
          <a:spcPct val="0"/>
        </a:spcBef>
        <a:spcAft>
          <a:spcPct val="0"/>
        </a:spcAft>
        <a:defRPr sz="3446" b="1">
          <a:solidFill>
            <a:schemeClr val="bg1"/>
          </a:solidFill>
          <a:latin typeface="Century Gothic" pitchFamily="34" charset="0"/>
        </a:defRPr>
      </a:lvl8pPr>
      <a:lvl9pPr marL="2250887" algn="l" rtl="0" eaLnBrk="1" fontAlgn="base" hangingPunct="1">
        <a:spcBef>
          <a:spcPct val="0"/>
        </a:spcBef>
        <a:spcAft>
          <a:spcPct val="0"/>
        </a:spcAft>
        <a:defRPr sz="3446" b="1">
          <a:solidFill>
            <a:schemeClr val="bg1"/>
          </a:solidFill>
          <a:latin typeface="Century Gothic" pitchFamily="34" charset="0"/>
        </a:defRPr>
      </a:lvl9pPr>
    </p:titleStyle>
    <p:bodyStyle>
      <a:lvl1pPr marL="328254" indent="-328254" algn="l" rtl="0" eaLnBrk="1" fontAlgn="base" hangingPunct="1">
        <a:spcBef>
          <a:spcPct val="20000"/>
        </a:spcBef>
        <a:spcAft>
          <a:spcPct val="0"/>
        </a:spcAft>
        <a:buFont typeface="Arial" pitchFamily="34" charset="0"/>
        <a:buChar char="•"/>
        <a:defRPr sz="4431" spc="-100" baseline="0">
          <a:solidFill>
            <a:schemeClr val="tx2"/>
          </a:solidFill>
          <a:latin typeface="+mn-lt"/>
          <a:ea typeface="Roboto" panose="02000000000000000000" pitchFamily="2" charset="0"/>
          <a:cs typeface="Arial" pitchFamily="34" charset="0"/>
        </a:defRPr>
      </a:lvl1pPr>
      <a:lvl2pPr marL="914423" indent="-351701" algn="l" rtl="0" eaLnBrk="1" fontAlgn="base" hangingPunct="1">
        <a:spcBef>
          <a:spcPct val="20000"/>
        </a:spcBef>
        <a:spcAft>
          <a:spcPct val="0"/>
        </a:spcAft>
        <a:buFont typeface="Arial" pitchFamily="34" charset="0"/>
        <a:buChar char="•"/>
        <a:defRPr sz="3939" spc="-100" baseline="0">
          <a:solidFill>
            <a:schemeClr val="tx2"/>
          </a:solidFill>
          <a:latin typeface="+mn-lt"/>
          <a:ea typeface="Roboto" panose="02000000000000000000" pitchFamily="2" charset="0"/>
          <a:cs typeface="Arial" pitchFamily="34" charset="0"/>
        </a:defRPr>
      </a:lvl2pPr>
      <a:lvl3pPr marL="1406804" indent="-281361" algn="l" rtl="0" eaLnBrk="1" fontAlgn="base" hangingPunct="1">
        <a:spcBef>
          <a:spcPct val="20000"/>
        </a:spcBef>
        <a:spcAft>
          <a:spcPct val="0"/>
        </a:spcAft>
        <a:buFont typeface="Arial" pitchFamily="34" charset="0"/>
        <a:buChar char="•"/>
        <a:defRPr sz="3446" spc="-100" baseline="0">
          <a:solidFill>
            <a:schemeClr val="tx2"/>
          </a:solidFill>
          <a:latin typeface="+mn-lt"/>
          <a:ea typeface="Roboto" panose="02000000000000000000" pitchFamily="2" charset="0"/>
          <a:cs typeface="Arial" pitchFamily="34" charset="0"/>
        </a:defRPr>
      </a:lvl3pPr>
      <a:lvl4pPr marL="1969526" indent="-281361" algn="l" rtl="0" eaLnBrk="1" fontAlgn="base" hangingPunct="1">
        <a:spcBef>
          <a:spcPct val="20000"/>
        </a:spcBef>
        <a:spcAft>
          <a:spcPct val="0"/>
        </a:spcAft>
        <a:buFont typeface="Arial" pitchFamily="34" charset="0"/>
        <a:buChar char="•"/>
        <a:defRPr sz="2954" spc="-100" baseline="0">
          <a:solidFill>
            <a:schemeClr val="tx2"/>
          </a:solidFill>
          <a:latin typeface="+mn-lt"/>
          <a:ea typeface="Roboto" panose="02000000000000000000" pitchFamily="2" charset="0"/>
          <a:cs typeface="Arial" pitchFamily="34" charset="0"/>
        </a:defRPr>
      </a:lvl4pPr>
      <a:lvl5pPr marL="2532248" indent="-281361" algn="l" rtl="0" eaLnBrk="1" fontAlgn="base" hangingPunct="1">
        <a:spcBef>
          <a:spcPct val="20000"/>
        </a:spcBef>
        <a:spcAft>
          <a:spcPct val="0"/>
        </a:spcAft>
        <a:buFont typeface="Arial" pitchFamily="34" charset="0"/>
        <a:buChar char="•"/>
        <a:defRPr sz="2462" spc="-100" baseline="0">
          <a:solidFill>
            <a:schemeClr val="tx2"/>
          </a:solidFill>
          <a:latin typeface="+mn-lt"/>
          <a:ea typeface="Roboto" panose="02000000000000000000" pitchFamily="2" charset="0"/>
          <a:cs typeface="Arial" pitchFamily="34" charset="0"/>
        </a:defRPr>
      </a:lvl5pPr>
      <a:lvl6pPr marL="3094970" indent="-281361" algn="l" rtl="0" eaLnBrk="1" fontAlgn="base" hangingPunct="1">
        <a:spcBef>
          <a:spcPct val="20000"/>
        </a:spcBef>
        <a:spcAft>
          <a:spcPct val="0"/>
        </a:spcAft>
        <a:defRPr sz="2954">
          <a:solidFill>
            <a:schemeClr val="tx2"/>
          </a:solidFill>
          <a:latin typeface="+mn-lt"/>
        </a:defRPr>
      </a:lvl6pPr>
      <a:lvl7pPr marL="3657691" indent="-281361" algn="l" rtl="0" eaLnBrk="1" fontAlgn="base" hangingPunct="1">
        <a:spcBef>
          <a:spcPct val="20000"/>
        </a:spcBef>
        <a:spcAft>
          <a:spcPct val="0"/>
        </a:spcAft>
        <a:defRPr sz="2954">
          <a:solidFill>
            <a:schemeClr val="tx2"/>
          </a:solidFill>
          <a:latin typeface="+mn-lt"/>
        </a:defRPr>
      </a:lvl7pPr>
      <a:lvl8pPr marL="4220413" indent="-281361" algn="l" rtl="0" eaLnBrk="1" fontAlgn="base" hangingPunct="1">
        <a:spcBef>
          <a:spcPct val="20000"/>
        </a:spcBef>
        <a:spcAft>
          <a:spcPct val="0"/>
        </a:spcAft>
        <a:defRPr sz="2954">
          <a:solidFill>
            <a:schemeClr val="tx2"/>
          </a:solidFill>
          <a:latin typeface="+mn-lt"/>
        </a:defRPr>
      </a:lvl8pPr>
      <a:lvl9pPr marL="4783135" indent="-281361" algn="l" rtl="0" eaLnBrk="1" fontAlgn="base" hangingPunct="1">
        <a:spcBef>
          <a:spcPct val="20000"/>
        </a:spcBef>
        <a:spcAft>
          <a:spcPct val="0"/>
        </a:spcAft>
        <a:defRPr sz="2954">
          <a:solidFill>
            <a:schemeClr val="tx2"/>
          </a:solidFill>
          <a:latin typeface="+mn-lt"/>
        </a:defRPr>
      </a:lvl9pPr>
    </p:bodyStyle>
    <p:otherStyle>
      <a:defPPr>
        <a:defRPr lang="en-US"/>
      </a:defPPr>
      <a:lvl1pPr marL="0" algn="l" defTabSz="1125444" rtl="0" eaLnBrk="1" latinLnBrk="0" hangingPunct="1">
        <a:defRPr sz="2215" kern="1200">
          <a:solidFill>
            <a:schemeClr val="tx1"/>
          </a:solidFill>
          <a:latin typeface="+mn-lt"/>
          <a:ea typeface="+mn-ea"/>
          <a:cs typeface="+mn-cs"/>
        </a:defRPr>
      </a:lvl1pPr>
      <a:lvl2pPr marL="562722" algn="l" defTabSz="1125444" rtl="0" eaLnBrk="1" latinLnBrk="0" hangingPunct="1">
        <a:defRPr sz="2215" kern="1200">
          <a:solidFill>
            <a:schemeClr val="tx1"/>
          </a:solidFill>
          <a:latin typeface="+mn-lt"/>
          <a:ea typeface="+mn-ea"/>
          <a:cs typeface="+mn-cs"/>
        </a:defRPr>
      </a:lvl2pPr>
      <a:lvl3pPr marL="1125444" algn="l" defTabSz="1125444" rtl="0" eaLnBrk="1" latinLnBrk="0" hangingPunct="1">
        <a:defRPr sz="2215" kern="1200">
          <a:solidFill>
            <a:schemeClr val="tx1"/>
          </a:solidFill>
          <a:latin typeface="+mn-lt"/>
          <a:ea typeface="+mn-ea"/>
          <a:cs typeface="+mn-cs"/>
        </a:defRPr>
      </a:lvl3pPr>
      <a:lvl4pPr marL="1688165" algn="l" defTabSz="1125444" rtl="0" eaLnBrk="1" latinLnBrk="0" hangingPunct="1">
        <a:defRPr sz="2215" kern="1200">
          <a:solidFill>
            <a:schemeClr val="tx1"/>
          </a:solidFill>
          <a:latin typeface="+mn-lt"/>
          <a:ea typeface="+mn-ea"/>
          <a:cs typeface="+mn-cs"/>
        </a:defRPr>
      </a:lvl4pPr>
      <a:lvl5pPr marL="2250887" algn="l" defTabSz="1125444" rtl="0" eaLnBrk="1" latinLnBrk="0" hangingPunct="1">
        <a:defRPr sz="2215" kern="1200">
          <a:solidFill>
            <a:schemeClr val="tx1"/>
          </a:solidFill>
          <a:latin typeface="+mn-lt"/>
          <a:ea typeface="+mn-ea"/>
          <a:cs typeface="+mn-cs"/>
        </a:defRPr>
      </a:lvl5pPr>
      <a:lvl6pPr marL="2813609" algn="l" defTabSz="1125444" rtl="0" eaLnBrk="1" latinLnBrk="0" hangingPunct="1">
        <a:defRPr sz="2215" kern="1200">
          <a:solidFill>
            <a:schemeClr val="tx1"/>
          </a:solidFill>
          <a:latin typeface="+mn-lt"/>
          <a:ea typeface="+mn-ea"/>
          <a:cs typeface="+mn-cs"/>
        </a:defRPr>
      </a:lvl6pPr>
      <a:lvl7pPr marL="3376331" algn="l" defTabSz="1125444" rtl="0" eaLnBrk="1" latinLnBrk="0" hangingPunct="1">
        <a:defRPr sz="2215" kern="1200">
          <a:solidFill>
            <a:schemeClr val="tx1"/>
          </a:solidFill>
          <a:latin typeface="+mn-lt"/>
          <a:ea typeface="+mn-ea"/>
          <a:cs typeface="+mn-cs"/>
        </a:defRPr>
      </a:lvl7pPr>
      <a:lvl8pPr marL="3939052" algn="l" defTabSz="1125444" rtl="0" eaLnBrk="1" latinLnBrk="0" hangingPunct="1">
        <a:defRPr sz="2215" kern="1200">
          <a:solidFill>
            <a:schemeClr val="tx1"/>
          </a:solidFill>
          <a:latin typeface="+mn-lt"/>
          <a:ea typeface="+mn-ea"/>
          <a:cs typeface="+mn-cs"/>
        </a:defRPr>
      </a:lvl8pPr>
      <a:lvl9pPr marL="4501774" algn="l" defTabSz="1125444" rtl="0" eaLnBrk="1" latinLnBrk="0" hangingPunct="1">
        <a:defRPr sz="221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900"/>
          </a:p>
        </p:txBody>
      </p:sp>
      <p:sp>
        <p:nvSpPr>
          <p:cNvPr id="16" name="Rectangle 15"/>
          <p:cNvSpPr>
            <a:spLocks noChangeArrowheads="1"/>
          </p:cNvSpPr>
          <p:nvPr/>
        </p:nvSpPr>
        <p:spPr bwMode="white">
          <a:xfrm>
            <a:off x="0" y="1"/>
            <a:ext cx="12192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900"/>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900"/>
          </a:p>
        </p:txBody>
      </p:sp>
      <p:sp>
        <p:nvSpPr>
          <p:cNvPr id="19" name="Rectangle 18"/>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900"/>
          </a:p>
        </p:txBody>
      </p:sp>
      <p:sp>
        <p:nvSpPr>
          <p:cNvPr id="9" name="Rectangle 8"/>
          <p:cNvSpPr>
            <a:spLocks noChangeArrowheads="1"/>
          </p:cNvSpPr>
          <p:nvPr/>
        </p:nvSpPr>
        <p:spPr bwMode="auto">
          <a:xfrm>
            <a:off x="199136" y="6388386"/>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900"/>
          </a:p>
        </p:txBody>
      </p:sp>
      <p:sp>
        <p:nvSpPr>
          <p:cNvPr id="14" name="Date Placeholder 13"/>
          <p:cNvSpPr>
            <a:spLocks noGrp="1"/>
          </p:cNvSpPr>
          <p:nvPr>
            <p:ph type="dt" sz="half" idx="2"/>
          </p:nvPr>
        </p:nvSpPr>
        <p:spPr>
          <a:xfrm>
            <a:off x="7721600" y="6404984"/>
            <a:ext cx="4059936" cy="365760"/>
          </a:xfrm>
          <a:prstGeom prst="rect">
            <a:avLst/>
          </a:prstGeom>
        </p:spPr>
        <p:txBody>
          <a:bodyPr vert="horz"/>
          <a:lstStyle>
            <a:lvl1pPr algn="r" eaLnBrk="1" latinLnBrk="0" hangingPunct="1">
              <a:defRPr kumimoji="0" sz="1400">
                <a:solidFill>
                  <a:srgbClr val="FFFFFF"/>
                </a:solidFill>
              </a:defRPr>
            </a:lvl1pPr>
          </a:lstStyle>
          <a:p>
            <a:fld id="{69B79A01-6ECC-49FF-88A0-F8ADFFCE7CFB}" type="datetime1">
              <a:rPr lang="en-GB" altLang="ja-JP" smtClean="0"/>
              <a:t>05/12/2023</a:t>
            </a:fld>
            <a:endParaRPr lang="en-GB"/>
          </a:p>
        </p:txBody>
      </p:sp>
      <p:sp>
        <p:nvSpPr>
          <p:cNvPr id="3" name="Footer Placeholder 2"/>
          <p:cNvSpPr>
            <a:spLocks noGrp="1"/>
          </p:cNvSpPr>
          <p:nvPr>
            <p:ph type="ftr" sz="quarter" idx="3"/>
          </p:nvPr>
        </p:nvSpPr>
        <p:spPr>
          <a:xfrm>
            <a:off x="406400" y="6410848"/>
            <a:ext cx="4775200" cy="365760"/>
          </a:xfrm>
          <a:prstGeom prst="rect">
            <a:avLst/>
          </a:prstGeom>
        </p:spPr>
        <p:txBody>
          <a:bodyPr vert="horz"/>
          <a:lstStyle>
            <a:lvl1pPr algn="l" eaLnBrk="1" latinLnBrk="0" hangingPunct="1">
              <a:defRPr kumimoji="0" sz="1200">
                <a:solidFill>
                  <a:srgbClr val="FFFFFF"/>
                </a:solidFill>
              </a:defRPr>
            </a:lvl1pPr>
          </a:lstStyle>
          <a:p>
            <a:r>
              <a:rPr lang="en-US"/>
              <a:t>2nd GSICS/CEOS Lunar Calibration Workshop, 13-16 November, Xi’an, China</a:t>
            </a:r>
            <a:endParaRPr lang="en-GB"/>
          </a:p>
        </p:txBody>
      </p:sp>
      <p:sp>
        <p:nvSpPr>
          <p:cNvPr id="8" name="Rectangle 7"/>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900" dirty="0"/>
          </a:p>
        </p:txBody>
      </p:sp>
      <p:sp>
        <p:nvSpPr>
          <p:cNvPr id="10" name="Straight Connector 9"/>
          <p:cNvSpPr>
            <a:spLocks noChangeShapeType="1"/>
          </p:cNvSpPr>
          <p:nvPr/>
        </p:nvSpPr>
        <p:spPr bwMode="auto">
          <a:xfrm>
            <a:off x="203200" y="1276743"/>
            <a:ext cx="1177747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900"/>
          </a:p>
        </p:txBody>
      </p:sp>
      <p:sp>
        <p:nvSpPr>
          <p:cNvPr id="12" name="Oval 11"/>
          <p:cNvSpPr/>
          <p:nvPr/>
        </p:nvSpPr>
        <p:spPr>
          <a:xfrm>
            <a:off x="5689600" y="956036"/>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900"/>
          </a:p>
        </p:txBody>
      </p:sp>
      <p:sp>
        <p:nvSpPr>
          <p:cNvPr id="15" name="Oval 14"/>
          <p:cNvSpPr/>
          <p:nvPr/>
        </p:nvSpPr>
        <p:spPr>
          <a:xfrm>
            <a:off x="5815584" y="1050524"/>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900"/>
          </a:p>
        </p:txBody>
      </p:sp>
      <p:sp>
        <p:nvSpPr>
          <p:cNvPr id="23" name="Slide Number Placeholder 22"/>
          <p:cNvSpPr>
            <a:spLocks noGrp="1"/>
          </p:cNvSpPr>
          <p:nvPr>
            <p:ph type="sldNum" sz="quarter" idx="4"/>
          </p:nvPr>
        </p:nvSpPr>
        <p:spPr>
          <a:xfrm>
            <a:off x="5791200" y="1040175"/>
            <a:ext cx="6096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0BB208F0-6506-4A53-8573-371B9A226856}" type="slidenum">
              <a:rPr lang="en-GB" smtClean="0"/>
              <a:pPr/>
              <a:t>‹#›</a:t>
            </a:fld>
            <a:endParaRPr lang="en-GB"/>
          </a:p>
        </p:txBody>
      </p:sp>
      <p:sp>
        <p:nvSpPr>
          <p:cNvPr id="22" name="Title Placeholder 21"/>
          <p:cNvSpPr>
            <a:spLocks noGrp="1"/>
          </p:cNvSpPr>
          <p:nvPr>
            <p:ph type="title"/>
          </p:nvPr>
        </p:nvSpPr>
        <p:spPr>
          <a:xfrm>
            <a:off x="402336" y="228600"/>
            <a:ext cx="11379200" cy="758952"/>
          </a:xfrm>
          <a:prstGeom prst="rect">
            <a:avLst/>
          </a:prstGeom>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402336" y="1524000"/>
            <a:ext cx="11379200" cy="459943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Tree>
    <p:extLst>
      <p:ext uri="{BB962C8B-B14F-4D97-AF65-F5344CB8AC3E}">
        <p14:creationId xmlns:p14="http://schemas.microsoft.com/office/powerpoint/2010/main" val="1159278937"/>
      </p:ext>
    </p:extLst>
  </p:cSld>
  <p:clrMap bg1="lt1" tx1="dk1" bg2="lt2" tx2="dk2" accent1="accent1" accent2="accent2" accent3="accent3" accent4="accent4" accent5="accent5" accent6="accent6" hlink="hlink" folHlink="folHlink"/>
  <p:sldLayoutIdLst>
    <p:sldLayoutId id="2147487702" r:id="rId1"/>
    <p:sldLayoutId id="2147487703" r:id="rId2"/>
    <p:sldLayoutId id="2147487704" r:id="rId3"/>
    <p:sldLayoutId id="2147487705" r:id="rId4"/>
    <p:sldLayoutId id="2147487706" r:id="rId5"/>
    <p:sldLayoutId id="2147487707" r:id="rId6"/>
    <p:sldLayoutId id="2147487708" r:id="rId7"/>
    <p:sldLayoutId id="2147487709" r:id="rId8"/>
    <p:sldLayoutId id="2147487710" r:id="rId9"/>
    <p:sldLayoutId id="2147487711" r:id="rId10"/>
    <p:sldLayoutId id="2147487712" r:id="rId11"/>
  </p:sldLayoutIdLst>
  <p:hf hdr="0" dt="0"/>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8.png"/><Relationship Id="rId7" Type="http://schemas.openxmlformats.org/officeDocument/2006/relationships/image" Target="../media/image20.png"/><Relationship Id="rId12" Type="http://schemas.microsoft.com/office/2007/relationships/hdphoto" Target="../media/hdphoto4.wdp"/><Relationship Id="rId2" Type="http://schemas.openxmlformats.org/officeDocument/2006/relationships/image" Target="../media/image17.jpeg"/><Relationship Id="rId1" Type="http://schemas.openxmlformats.org/officeDocument/2006/relationships/slideLayout" Target="../slideLayouts/slideLayout6.xml"/><Relationship Id="rId6" Type="http://schemas.microsoft.com/office/2007/relationships/hdphoto" Target="../media/hdphoto7.wdp"/><Relationship Id="rId11" Type="http://schemas.openxmlformats.org/officeDocument/2006/relationships/image" Target="../media/image23.png"/><Relationship Id="rId5" Type="http://schemas.openxmlformats.org/officeDocument/2006/relationships/image" Target="../media/image49.png"/><Relationship Id="rId10" Type="http://schemas.openxmlformats.org/officeDocument/2006/relationships/image" Target="../media/image51.png"/><Relationship Id="rId4" Type="http://schemas.microsoft.com/office/2007/relationships/hdphoto" Target="../media/hdphoto1.wdp"/><Relationship Id="rId9" Type="http://schemas.openxmlformats.org/officeDocument/2006/relationships/image" Target="../media/image50.png"/></Relationships>
</file>

<file path=ppt/slides/_rels/slide1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8.png"/><Relationship Id="rId7" Type="http://schemas.openxmlformats.org/officeDocument/2006/relationships/image" Target="../media/image23.png"/><Relationship Id="rId2" Type="http://schemas.openxmlformats.org/officeDocument/2006/relationships/image" Target="../media/image17.jpeg"/><Relationship Id="rId1" Type="http://schemas.openxmlformats.org/officeDocument/2006/relationships/slideLayout" Target="../slideLayouts/slideLayout6.xml"/><Relationship Id="rId6" Type="http://schemas.microsoft.com/office/2007/relationships/hdphoto" Target="../media/hdphoto7.wdp"/><Relationship Id="rId5" Type="http://schemas.openxmlformats.org/officeDocument/2006/relationships/image" Target="../media/image49.png"/><Relationship Id="rId10" Type="http://schemas.openxmlformats.org/officeDocument/2006/relationships/image" Target="../media/image51.png"/><Relationship Id="rId4" Type="http://schemas.microsoft.com/office/2007/relationships/hdphoto" Target="../media/hdphoto1.wdp"/><Relationship Id="rId9" Type="http://schemas.openxmlformats.org/officeDocument/2006/relationships/image" Target="../media/image50.png"/></Relationships>
</file>

<file path=ppt/slides/_rels/slide1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8.png"/><Relationship Id="rId7" Type="http://schemas.openxmlformats.org/officeDocument/2006/relationships/image" Target="../media/image23.png"/><Relationship Id="rId2" Type="http://schemas.openxmlformats.org/officeDocument/2006/relationships/image" Target="../media/image17.jpeg"/><Relationship Id="rId1" Type="http://schemas.openxmlformats.org/officeDocument/2006/relationships/slideLayout" Target="../slideLayouts/slideLayout6.xml"/><Relationship Id="rId6" Type="http://schemas.microsoft.com/office/2007/relationships/hdphoto" Target="../media/hdphoto7.wdp"/><Relationship Id="rId5" Type="http://schemas.openxmlformats.org/officeDocument/2006/relationships/image" Target="../media/image49.png"/><Relationship Id="rId10" Type="http://schemas.openxmlformats.org/officeDocument/2006/relationships/image" Target="../media/image51.png"/><Relationship Id="rId4" Type="http://schemas.microsoft.com/office/2007/relationships/hdphoto" Target="../media/hdphoto1.wdp"/><Relationship Id="rId9" Type="http://schemas.openxmlformats.org/officeDocument/2006/relationships/image" Target="../media/image50.png"/></Relationships>
</file>

<file path=ppt/slides/_rels/slide1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8.png"/><Relationship Id="rId7" Type="http://schemas.openxmlformats.org/officeDocument/2006/relationships/image" Target="../media/image23.png"/><Relationship Id="rId2" Type="http://schemas.openxmlformats.org/officeDocument/2006/relationships/image" Target="../media/image17.jpeg"/><Relationship Id="rId1" Type="http://schemas.openxmlformats.org/officeDocument/2006/relationships/slideLayout" Target="../slideLayouts/slideLayout6.xml"/><Relationship Id="rId6" Type="http://schemas.microsoft.com/office/2007/relationships/hdphoto" Target="../media/hdphoto7.wdp"/><Relationship Id="rId5" Type="http://schemas.openxmlformats.org/officeDocument/2006/relationships/image" Target="../media/image49.png"/><Relationship Id="rId10" Type="http://schemas.openxmlformats.org/officeDocument/2006/relationships/image" Target="../media/image51.png"/><Relationship Id="rId4" Type="http://schemas.microsoft.com/office/2007/relationships/hdphoto" Target="../media/hdphoto1.wdp"/><Relationship Id="rId9" Type="http://schemas.openxmlformats.org/officeDocument/2006/relationships/image" Target="../media/image50.png"/></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13" Type="http://schemas.microsoft.com/office/2007/relationships/hdphoto" Target="../media/hdphoto4.wdp"/><Relationship Id="rId3" Type="http://schemas.openxmlformats.org/officeDocument/2006/relationships/image" Target="../media/image17.jpeg"/><Relationship Id="rId7" Type="http://schemas.microsoft.com/office/2007/relationships/hdphoto" Target="../media/hdphoto2.wdp"/><Relationship Id="rId12" Type="http://schemas.openxmlformats.org/officeDocument/2006/relationships/image" Target="../media/image23.png"/><Relationship Id="rId2" Type="http://schemas.openxmlformats.org/officeDocument/2006/relationships/image" Target="../media/image16.png"/><Relationship Id="rId1" Type="http://schemas.openxmlformats.org/officeDocument/2006/relationships/slideLayout" Target="../slideLayouts/slideLayout11.xml"/><Relationship Id="rId6" Type="http://schemas.openxmlformats.org/officeDocument/2006/relationships/image" Target="../media/image19.png"/><Relationship Id="rId11" Type="http://schemas.openxmlformats.org/officeDocument/2006/relationships/image" Target="../media/image22.png"/><Relationship Id="rId5" Type="http://schemas.microsoft.com/office/2007/relationships/hdphoto" Target="../media/hdphoto1.wdp"/><Relationship Id="rId10" Type="http://schemas.openxmlformats.org/officeDocument/2006/relationships/image" Target="../media/image21.png"/><Relationship Id="rId4" Type="http://schemas.openxmlformats.org/officeDocument/2006/relationships/image" Target="../media/image18.png"/><Relationship Id="rId9" Type="http://schemas.microsoft.com/office/2007/relationships/hdphoto" Target="../media/hdphoto3.wdp"/><Relationship Id="rId14" Type="http://schemas.openxmlformats.org/officeDocument/2006/relationships/image" Target="../media/image24.emf"/></Relationships>
</file>

<file path=ppt/slides/_rels/slide2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8.png"/><Relationship Id="rId7" Type="http://schemas.openxmlformats.org/officeDocument/2006/relationships/image" Target="../media/image23.png"/><Relationship Id="rId2" Type="http://schemas.openxmlformats.org/officeDocument/2006/relationships/image" Target="../media/image17.jpeg"/><Relationship Id="rId1" Type="http://schemas.openxmlformats.org/officeDocument/2006/relationships/slideLayout" Target="../slideLayouts/slideLayout6.xml"/><Relationship Id="rId6" Type="http://schemas.microsoft.com/office/2007/relationships/hdphoto" Target="../media/hdphoto7.wdp"/><Relationship Id="rId5" Type="http://schemas.openxmlformats.org/officeDocument/2006/relationships/image" Target="../media/image49.png"/><Relationship Id="rId10" Type="http://schemas.openxmlformats.org/officeDocument/2006/relationships/image" Target="../media/image51.png"/><Relationship Id="rId4" Type="http://schemas.microsoft.com/office/2007/relationships/hdphoto" Target="../media/hdphoto1.wdp"/><Relationship Id="rId9" Type="http://schemas.openxmlformats.org/officeDocument/2006/relationships/image" Target="../media/image50.png"/></Relationships>
</file>

<file path=ppt/slides/_rels/slide21.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53.gi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6.xml"/><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18.xml"/><Relationship Id="rId6" Type="http://schemas.openxmlformats.org/officeDocument/2006/relationships/image" Target="../media/image63.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s>
</file>

<file path=ppt/slides/_rels/slide2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png"/><Relationship Id="rId1" Type="http://schemas.openxmlformats.org/officeDocument/2006/relationships/slideLayout" Target="../slideLayouts/slideLayout18.xml"/><Relationship Id="rId6" Type="http://schemas.openxmlformats.org/officeDocument/2006/relationships/image" Target="../media/image72.png"/><Relationship Id="rId5" Type="http://schemas.openxmlformats.org/officeDocument/2006/relationships/image" Target="../media/image71.png"/><Relationship Id="rId10" Type="http://schemas.openxmlformats.org/officeDocument/2006/relationships/image" Target="../media/image67.png"/><Relationship Id="rId4" Type="http://schemas.openxmlformats.org/officeDocument/2006/relationships/image" Target="../media/image70.png"/><Relationship Id="rId9" Type="http://schemas.openxmlformats.org/officeDocument/2006/relationships/image" Target="../media/image66.png"/></Relationships>
</file>

<file path=ppt/slides/_rels/slide2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 Id="rId6" Type="http://schemas.microsoft.com/office/2018/10/relationships/comments" Target="../comments/modernComment_262_BD249DE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76.gif"/><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77.gif"/><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hyperlink" Target="https://earth-planets-space.springeropen.com/articles/10.1186/s40623-022-01662-x" TargetMode="Externa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6.xml"/><Relationship Id="rId4" Type="http://schemas.openxmlformats.org/officeDocument/2006/relationships/image" Target="../media/image86.gif"/></Relationships>
</file>

<file path=ppt/slides/_rels/slide4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png"/><Relationship Id="rId7" Type="http://schemas.openxmlformats.org/officeDocument/2006/relationships/image" Target="../media/image33.gif"/><Relationship Id="rId12" Type="http://schemas.openxmlformats.org/officeDocument/2006/relationships/image" Target="../media/image37.png"/><Relationship Id="rId2" Type="http://schemas.openxmlformats.org/officeDocument/2006/relationships/image" Target="../media/image29.png"/><Relationship Id="rId1" Type="http://schemas.openxmlformats.org/officeDocument/2006/relationships/slideLayout" Target="../slideLayouts/slideLayout11.xml"/><Relationship Id="rId6" Type="http://schemas.openxmlformats.org/officeDocument/2006/relationships/image" Target="../media/image32.jpeg"/><Relationship Id="rId11" Type="http://schemas.microsoft.com/office/2007/relationships/hdphoto" Target="../media/hdphoto6.wdp"/><Relationship Id="rId5" Type="http://schemas.openxmlformats.org/officeDocument/2006/relationships/image" Target="../media/image31.jpeg"/><Relationship Id="rId10" Type="http://schemas.openxmlformats.org/officeDocument/2006/relationships/image" Target="../media/image36.png"/><Relationship Id="rId4" Type="http://schemas.microsoft.com/office/2007/relationships/hdphoto" Target="../media/hdphoto5.wdp"/><Relationship Id="rId9" Type="http://schemas.openxmlformats.org/officeDocument/2006/relationships/image" Target="../media/image35.jpeg"/></Relationships>
</file>

<file path=ppt/slides/_rels/slide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 Id="rId5" Type="http://schemas.openxmlformats.org/officeDocument/2006/relationships/image" Target="../media/image42.png"/><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title="[DM_DOCNAME]"/>
          <p:cNvSpPr txBox="1"/>
          <p:nvPr/>
        </p:nvSpPr>
        <p:spPr>
          <a:xfrm>
            <a:off x="4972051" y="1884153"/>
            <a:ext cx="7219950" cy="3071949"/>
          </a:xfrm>
          <a:prstGeom prst="rect">
            <a:avLst/>
          </a:prstGeom>
          <a:solidFill>
            <a:schemeClr val="bg1"/>
          </a:solidFill>
        </p:spPr>
        <p:txBody>
          <a:bodyPr wrap="square" lIns="288000" tIns="180000" rIns="288000" bIns="180000" rtlCol="0" anchor="t" anchorCtr="0">
            <a:spAutoFit/>
          </a:bodyPr>
          <a:lstStyle/>
          <a:p>
            <a:pPr>
              <a:defRPr/>
            </a:pPr>
            <a:r>
              <a:rPr lang="en-US" sz="3200" b="0" spc="-100" dirty="0">
                <a:solidFill>
                  <a:schemeClr val="tx1"/>
                </a:solidFill>
                <a:latin typeface="Bahnschrift SemiLight" panose="020B0502040204020203" pitchFamily="34" charset="0"/>
                <a:cs typeface="Calibri" panose="020F0502020204030204" pitchFamily="34" charset="0"/>
              </a:rPr>
              <a:t>MSG/SEVIRI radiometric performance monitoring and end-of-life tests using lunar </a:t>
            </a:r>
            <a:r>
              <a:rPr lang="en-US" sz="3200" b="0" spc="-100" dirty="0" smtClean="0">
                <a:solidFill>
                  <a:schemeClr val="tx1"/>
                </a:solidFill>
                <a:latin typeface="Bahnschrift SemiLight" panose="020B0502040204020203" pitchFamily="34" charset="0"/>
                <a:cs typeface="Calibri" panose="020F0502020204030204" pitchFamily="34" charset="0"/>
              </a:rPr>
              <a:t>calibration</a:t>
            </a:r>
          </a:p>
          <a:p>
            <a:pPr>
              <a:defRPr/>
            </a:pPr>
            <a:endParaRPr lang="en-GB" sz="1800" b="0" kern="0" dirty="0">
              <a:solidFill>
                <a:schemeClr val="tx1"/>
              </a:solidFill>
              <a:latin typeface="Roboto Medium" panose="02000000000000000000" pitchFamily="2" charset="0"/>
              <a:ea typeface="Roboto Medium" panose="02000000000000000000" pitchFamily="2" charset="0"/>
              <a:cs typeface="Arial" panose="020B0604020202020204" pitchFamily="34" charset="0"/>
            </a:endParaRPr>
          </a:p>
          <a:p>
            <a:pPr>
              <a:defRPr/>
            </a:pPr>
            <a:r>
              <a:rPr lang="en-GB" sz="1800" b="0" dirty="0" smtClean="0">
                <a:solidFill>
                  <a:schemeClr val="tx1"/>
                </a:solidFill>
                <a:latin typeface="Bahnschrift SemiBold" panose="020B0502040204020203" pitchFamily="34" charset="0"/>
                <a:ea typeface="Roboto Medium" panose="02000000000000000000" pitchFamily="2" charset="0"/>
                <a:cs typeface="Calibri" panose="020F0502020204030204" pitchFamily="34" charset="0"/>
              </a:rPr>
              <a:t>S. Wagner, V. Debaecker</a:t>
            </a:r>
            <a:r>
              <a:rPr lang="en-GB" sz="1800" b="0" baseline="30000" dirty="0" smtClean="0">
                <a:solidFill>
                  <a:schemeClr val="tx1"/>
                </a:solidFill>
                <a:latin typeface="Bahnschrift SemiBold" panose="020B0502040204020203" pitchFamily="34" charset="0"/>
                <a:ea typeface="Roboto Medium" panose="02000000000000000000" pitchFamily="2" charset="0"/>
                <a:cs typeface="Calibri" panose="020F0502020204030204" pitchFamily="34" charset="0"/>
              </a:rPr>
              <a:t>*</a:t>
            </a:r>
            <a:r>
              <a:rPr lang="en-GB" sz="1800" b="0" dirty="0" smtClean="0">
                <a:solidFill>
                  <a:schemeClr val="tx1"/>
                </a:solidFill>
                <a:latin typeface="Bahnschrift SemiBold" panose="020B0502040204020203" pitchFamily="34" charset="0"/>
                <a:ea typeface="Roboto Medium" panose="02000000000000000000" pitchFamily="2" charset="0"/>
                <a:cs typeface="Calibri" panose="020F0502020204030204" pitchFamily="34" charset="0"/>
              </a:rPr>
              <a:t>,  OPS team</a:t>
            </a:r>
            <a:endParaRPr lang="en-GB" sz="1800" b="0" i="1" dirty="0" smtClean="0">
              <a:solidFill>
                <a:schemeClr val="tx1"/>
              </a:solidFill>
              <a:latin typeface="Bahnschrift Light" panose="020B0502040204020203" pitchFamily="34" charset="0"/>
              <a:ea typeface="Roboto" panose="02000000000000000000" pitchFamily="2" charset="0"/>
              <a:cs typeface="Calibri" panose="020F0502020204030204" pitchFamily="34" charset="0"/>
            </a:endParaRPr>
          </a:p>
          <a:p>
            <a:pPr>
              <a:defRPr/>
            </a:pPr>
            <a:endParaRPr lang="en-GB" sz="1600" b="0" i="1" kern="0" dirty="0">
              <a:solidFill>
                <a:schemeClr val="tx1"/>
              </a:solidFill>
              <a:latin typeface="Roboto" panose="02000000000000000000" pitchFamily="2" charset="0"/>
              <a:ea typeface="Roboto" panose="02000000000000000000" pitchFamily="2" charset="0"/>
              <a:cs typeface="Arial" panose="020B0604020202020204" pitchFamily="34" charset="0"/>
            </a:endParaRPr>
          </a:p>
          <a:p>
            <a:pPr>
              <a:defRPr/>
            </a:pPr>
            <a:endParaRPr lang="en-GB" sz="1400" b="0" i="1" dirty="0">
              <a:solidFill>
                <a:schemeClr val="tx1"/>
              </a:solidFill>
              <a:latin typeface="Bahnschrift Light" panose="020B0502040204020203" pitchFamily="34" charset="0"/>
              <a:ea typeface="Roboto Light" panose="02000000000000000000" pitchFamily="2" charset="0"/>
              <a:cs typeface="Calibri Light" panose="020F0302020204030204" pitchFamily="34" charset="0"/>
            </a:endParaRPr>
          </a:p>
          <a:p>
            <a:pPr>
              <a:defRPr/>
            </a:pPr>
            <a:r>
              <a:rPr lang="en-GB" sz="1400" b="0" i="1" dirty="0" smtClean="0">
                <a:solidFill>
                  <a:schemeClr val="tx1"/>
                </a:solidFill>
                <a:latin typeface="Bahnschrift Light" panose="020B0502040204020203" pitchFamily="34" charset="0"/>
                <a:ea typeface="Roboto Light" panose="02000000000000000000" pitchFamily="2" charset="0"/>
                <a:cs typeface="Calibri Light" panose="020F0302020204030204" pitchFamily="34" charset="0"/>
              </a:rPr>
              <a:t>* </a:t>
            </a:r>
            <a:r>
              <a:rPr lang="en-GB" sz="1400" b="0" i="1" smtClean="0">
                <a:solidFill>
                  <a:schemeClr val="tx1"/>
                </a:solidFill>
                <a:latin typeface="Bahnschrift Light" panose="020B0502040204020203" pitchFamily="34" charset="0"/>
                <a:ea typeface="Roboto Light" panose="02000000000000000000" pitchFamily="2" charset="0"/>
                <a:cs typeface="Calibri Light" panose="020F0302020204030204" pitchFamily="34" charset="0"/>
              </a:rPr>
              <a:t>Telespazio support</a:t>
            </a:r>
            <a:endParaRPr lang="en-GB" sz="1400" b="0" i="1" dirty="0" smtClean="0">
              <a:solidFill>
                <a:schemeClr val="tx1"/>
              </a:solidFill>
              <a:latin typeface="Bahnschrift Light" panose="020B0502040204020203" pitchFamily="34" charset="0"/>
              <a:ea typeface="Roboto Light" panose="02000000000000000000" pitchFamily="2" charset="0"/>
              <a:cs typeface="Calibri Light" panose="020F0302020204030204" pitchFamily="34" charset="0"/>
            </a:endParaRPr>
          </a:p>
        </p:txBody>
      </p:sp>
    </p:spTree>
    <p:extLst>
      <p:ext uri="{BB962C8B-B14F-4D97-AF65-F5344CB8AC3E}">
        <p14:creationId xmlns:p14="http://schemas.microsoft.com/office/powerpoint/2010/main" val="2026899287"/>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MSG1/SEVIRI – Irradiance biases</a:t>
            </a:r>
            <a:endParaRPr lang="en-GB"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1999"/>
            <a:ext cx="12192000" cy="6096000"/>
          </a:xfrm>
          <a:prstGeom prst="rect">
            <a:avLst/>
          </a:prstGeom>
        </p:spPr>
      </p:pic>
    </p:spTree>
    <p:extLst>
      <p:ext uri="{BB962C8B-B14F-4D97-AF65-F5344CB8AC3E}">
        <p14:creationId xmlns:p14="http://schemas.microsoft.com/office/powerpoint/2010/main" val="9784220"/>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MSG1/SEVIRI – Irradiance biases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2000"/>
            <a:ext cx="12192000" cy="6096000"/>
          </a:xfrm>
          <a:prstGeom prst="rect">
            <a:avLst/>
          </a:prstGeom>
        </p:spPr>
      </p:pic>
    </p:spTree>
    <p:extLst>
      <p:ext uri="{BB962C8B-B14F-4D97-AF65-F5344CB8AC3E}">
        <p14:creationId xmlns:p14="http://schemas.microsoft.com/office/powerpoint/2010/main" val="1380026902"/>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MSG1/SEVIRI – Irradiance biases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1999"/>
            <a:ext cx="12192000" cy="6096000"/>
          </a:xfrm>
          <a:prstGeom prst="rect">
            <a:avLst/>
          </a:prstGeom>
        </p:spPr>
      </p:pic>
    </p:spTree>
    <p:extLst>
      <p:ext uri="{BB962C8B-B14F-4D97-AF65-F5344CB8AC3E}">
        <p14:creationId xmlns:p14="http://schemas.microsoft.com/office/powerpoint/2010/main" val="4145554041"/>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MSG1/SEVIRI – Irradiance biases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2000"/>
            <a:ext cx="12192000" cy="6096000"/>
          </a:xfrm>
          <a:prstGeom prst="rect">
            <a:avLst/>
          </a:prstGeom>
        </p:spPr>
      </p:pic>
      <p:sp>
        <p:nvSpPr>
          <p:cNvPr id="5" name="Text Placeholder 2"/>
          <p:cNvSpPr txBox="1">
            <a:spLocks/>
          </p:cNvSpPr>
          <p:nvPr/>
        </p:nvSpPr>
        <p:spPr bwMode="auto">
          <a:xfrm>
            <a:off x="1971165" y="2720010"/>
            <a:ext cx="8744459" cy="2404440"/>
          </a:xfrm>
          <a:prstGeom prst="rect">
            <a:avLst/>
          </a:prstGeom>
          <a:solidFill>
            <a:srgbClr val="CCFF99"/>
          </a:solidFill>
          <a:ln w="9525">
            <a:noFill/>
            <a:miter lim="800000"/>
            <a:headEnd/>
            <a:tailEnd/>
          </a:ln>
        </p:spPr>
        <p:txBody>
          <a:bodyPr vert="horz" wrap="square" lIns="91440" tIns="45720" rIns="91440" bIns="45720" numCol="1" anchor="t" anchorCtr="0" compatLnSpc="1">
            <a:prstTxWarp prst="textNoShape">
              <a:avLst/>
            </a:prstTxWarp>
            <a:noAutofit/>
          </a:bodyPr>
          <a:lstStyle>
            <a:lvl1pPr marL="328254" indent="-328254" algn="l" rtl="0" eaLnBrk="1" fontAlgn="base" hangingPunct="1">
              <a:spcBef>
                <a:spcPct val="20000"/>
              </a:spcBef>
              <a:spcAft>
                <a:spcPct val="0"/>
              </a:spcAft>
              <a:buFont typeface="Arial" pitchFamily="34" charset="0"/>
              <a:buChar char="•"/>
              <a:defRPr sz="3200" spc="-100" baseline="0">
                <a:solidFill>
                  <a:schemeClr val="tx2"/>
                </a:solidFill>
                <a:latin typeface="+mn-lt"/>
                <a:ea typeface="Roboto" panose="02000000000000000000" pitchFamily="2" charset="0"/>
                <a:cs typeface="Arial" pitchFamily="34" charset="0"/>
              </a:defRPr>
            </a:lvl1pPr>
            <a:lvl2pPr marL="914423" indent="-351701" algn="l" rtl="0" eaLnBrk="1" fontAlgn="base" hangingPunct="1">
              <a:spcBef>
                <a:spcPct val="20000"/>
              </a:spcBef>
              <a:spcAft>
                <a:spcPct val="0"/>
              </a:spcAft>
              <a:buFont typeface="Arial" pitchFamily="34" charset="0"/>
              <a:buChar char="•"/>
              <a:defRPr sz="2800" spc="-100" baseline="0">
                <a:solidFill>
                  <a:schemeClr val="tx2"/>
                </a:solidFill>
                <a:latin typeface="+mn-lt"/>
                <a:ea typeface="Roboto" panose="02000000000000000000" pitchFamily="2" charset="0"/>
                <a:cs typeface="Arial" pitchFamily="34" charset="0"/>
              </a:defRPr>
            </a:lvl2pPr>
            <a:lvl3pPr marL="1406804" indent="-281361" algn="l" rtl="0" eaLnBrk="1" fontAlgn="base" hangingPunct="1">
              <a:spcBef>
                <a:spcPct val="20000"/>
              </a:spcBef>
              <a:spcAft>
                <a:spcPct val="0"/>
              </a:spcAft>
              <a:buFont typeface="Arial" pitchFamily="34" charset="0"/>
              <a:buChar char="•"/>
              <a:defRPr sz="2400" spc="-100" baseline="0">
                <a:solidFill>
                  <a:schemeClr val="tx2"/>
                </a:solidFill>
                <a:latin typeface="+mn-lt"/>
                <a:ea typeface="Roboto" panose="02000000000000000000" pitchFamily="2" charset="0"/>
                <a:cs typeface="Arial" pitchFamily="34" charset="0"/>
              </a:defRPr>
            </a:lvl3pPr>
            <a:lvl4pPr marL="1969526" indent="-281361" algn="l" rtl="0" eaLnBrk="1" fontAlgn="base" hangingPunct="1">
              <a:spcBef>
                <a:spcPct val="20000"/>
              </a:spcBef>
              <a:spcAft>
                <a:spcPct val="0"/>
              </a:spcAft>
              <a:buFont typeface="Arial" pitchFamily="34" charset="0"/>
              <a:buChar char="•"/>
              <a:defRPr sz="2000" spc="-100" baseline="0">
                <a:solidFill>
                  <a:schemeClr val="tx2"/>
                </a:solidFill>
                <a:latin typeface="+mn-lt"/>
                <a:ea typeface="Roboto" panose="02000000000000000000" pitchFamily="2" charset="0"/>
                <a:cs typeface="Arial" pitchFamily="34" charset="0"/>
              </a:defRPr>
            </a:lvl4pPr>
            <a:lvl5pPr marL="2532248" indent="-281361" algn="l" rtl="0" eaLnBrk="1" fontAlgn="base" hangingPunct="1">
              <a:spcBef>
                <a:spcPct val="20000"/>
              </a:spcBef>
              <a:spcAft>
                <a:spcPct val="0"/>
              </a:spcAft>
              <a:buFont typeface="Arial" pitchFamily="34" charset="0"/>
              <a:buChar char="•"/>
              <a:defRPr sz="1800" spc="-100" baseline="0">
                <a:solidFill>
                  <a:schemeClr val="tx2"/>
                </a:solidFill>
                <a:latin typeface="+mn-lt"/>
                <a:ea typeface="Roboto" panose="02000000000000000000" pitchFamily="2" charset="0"/>
                <a:cs typeface="Arial" pitchFamily="34" charset="0"/>
              </a:defRPr>
            </a:lvl5pPr>
            <a:lvl6pPr marL="3094970" indent="-281361" algn="l" rtl="0" eaLnBrk="1" fontAlgn="base" hangingPunct="1">
              <a:spcBef>
                <a:spcPct val="20000"/>
              </a:spcBef>
              <a:spcAft>
                <a:spcPct val="0"/>
              </a:spcAft>
              <a:defRPr sz="2954">
                <a:solidFill>
                  <a:schemeClr val="tx2"/>
                </a:solidFill>
                <a:latin typeface="+mn-lt"/>
              </a:defRPr>
            </a:lvl6pPr>
            <a:lvl7pPr marL="3657691" indent="-281361" algn="l" rtl="0" eaLnBrk="1" fontAlgn="base" hangingPunct="1">
              <a:spcBef>
                <a:spcPct val="20000"/>
              </a:spcBef>
              <a:spcAft>
                <a:spcPct val="0"/>
              </a:spcAft>
              <a:defRPr sz="2954">
                <a:solidFill>
                  <a:schemeClr val="tx2"/>
                </a:solidFill>
                <a:latin typeface="+mn-lt"/>
              </a:defRPr>
            </a:lvl7pPr>
            <a:lvl8pPr marL="4220413" indent="-281361" algn="l" rtl="0" eaLnBrk="1" fontAlgn="base" hangingPunct="1">
              <a:spcBef>
                <a:spcPct val="20000"/>
              </a:spcBef>
              <a:spcAft>
                <a:spcPct val="0"/>
              </a:spcAft>
              <a:defRPr sz="2954">
                <a:solidFill>
                  <a:schemeClr val="tx2"/>
                </a:solidFill>
                <a:latin typeface="+mn-lt"/>
              </a:defRPr>
            </a:lvl8pPr>
            <a:lvl9pPr marL="4783135" indent="-281361" algn="l" rtl="0" eaLnBrk="1" fontAlgn="base" hangingPunct="1">
              <a:spcBef>
                <a:spcPct val="20000"/>
              </a:spcBef>
              <a:spcAft>
                <a:spcPct val="0"/>
              </a:spcAft>
              <a:defRPr sz="2954">
                <a:solidFill>
                  <a:schemeClr val="tx2"/>
                </a:solidFill>
                <a:latin typeface="+mn-lt"/>
              </a:defRPr>
            </a:lvl9pPr>
          </a:lstStyle>
          <a:p>
            <a:r>
              <a:rPr lang="en-GB" sz="2600" b="0" kern="0" dirty="0" smtClean="0"/>
              <a:t>Work still needed on the current implementation of the LESSSR applicator</a:t>
            </a:r>
          </a:p>
          <a:p>
            <a:r>
              <a:rPr lang="en-GB" sz="2600" b="0" kern="0" dirty="0" smtClean="0"/>
              <a:t>Additional model to complement GIRO in MICMICS</a:t>
            </a:r>
          </a:p>
          <a:p>
            <a:r>
              <a:rPr lang="en-GB" sz="2600" b="0" kern="0" dirty="0" smtClean="0"/>
              <a:t>SCIAMACHY provided hyperspectral measurements from space</a:t>
            </a:r>
            <a:endParaRPr lang="en-GB" sz="2600" b="0" kern="0" dirty="0"/>
          </a:p>
        </p:txBody>
      </p:sp>
    </p:spTree>
    <p:extLst>
      <p:ext uri="{BB962C8B-B14F-4D97-AF65-F5344CB8AC3E}">
        <p14:creationId xmlns:p14="http://schemas.microsoft.com/office/powerpoint/2010/main" val="22211986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Meteosat-8 end of life tests</a:t>
            </a:r>
            <a:endParaRPr lang="en-GB" dirty="0"/>
          </a:p>
        </p:txBody>
      </p:sp>
      <p:sp>
        <p:nvSpPr>
          <p:cNvPr id="3" name="Text Placeholder 2"/>
          <p:cNvSpPr>
            <a:spLocks noGrp="1"/>
          </p:cNvSpPr>
          <p:nvPr>
            <p:ph type="body" sz="quarter" idx="10"/>
          </p:nvPr>
        </p:nvSpPr>
        <p:spPr>
          <a:xfrm>
            <a:off x="268878" y="819675"/>
            <a:ext cx="11789143" cy="5661512"/>
          </a:xfrm>
        </p:spPr>
        <p:txBody>
          <a:bodyPr>
            <a:noAutofit/>
          </a:bodyPr>
          <a:lstStyle/>
          <a:p>
            <a:r>
              <a:rPr lang="en-GB" sz="2400" dirty="0"/>
              <a:t>Goal of the EOL test</a:t>
            </a:r>
          </a:p>
          <a:p>
            <a:pPr lvl="1"/>
            <a:r>
              <a:rPr lang="en-GB" sz="2400" dirty="0" smtClean="0"/>
              <a:t>Attempt to verify the medium term (=24h) radiometric stability requirement on SEVIRI warm channels (= 0.1% of dynamic range/day, outside eclipse days and vicarious calibration and excluding variation due to changing illumination angle throughout the day)</a:t>
            </a:r>
          </a:p>
          <a:p>
            <a:pPr lvl="1"/>
            <a:r>
              <a:rPr lang="en-GB" sz="2400" dirty="0" smtClean="0"/>
              <a:t>Never verified as vicarious calibration cannot achieve the accuracy / uncertainties needed over 24h</a:t>
            </a:r>
          </a:p>
          <a:p>
            <a:pPr lvl="1"/>
            <a:r>
              <a:rPr lang="en-GB" sz="2400" dirty="0" smtClean="0"/>
              <a:t>Check the possibility to perform de-saturated lunar acquisitions with TIR channels.</a:t>
            </a:r>
          </a:p>
          <a:p>
            <a:pPr marL="0" indent="0">
              <a:buNone/>
            </a:pPr>
            <a:endParaRPr lang="en-GB" sz="800" dirty="0" smtClean="0"/>
          </a:p>
          <a:p>
            <a:pPr marL="0" indent="0">
              <a:buNone/>
            </a:pPr>
            <a:endParaRPr lang="en-GB" sz="800" dirty="0" smtClean="0"/>
          </a:p>
          <a:p>
            <a:r>
              <a:rPr lang="en-GB" sz="2400" dirty="0" smtClean="0"/>
              <a:t>Formally, verification of the requirement is currently not possible due to the current uncertainties of the GIRO model (0.5% – 1% over long time series or with identical lunar phases). </a:t>
            </a:r>
          </a:p>
          <a:p>
            <a:r>
              <a:rPr lang="en-GB" sz="2400" dirty="0" smtClean="0"/>
              <a:t>But lunar models will be improved, when measurements are only possible in specific times…</a:t>
            </a:r>
            <a:endParaRPr lang="en-GB" sz="2400" dirty="0"/>
          </a:p>
          <a:p>
            <a:pPr marL="0" indent="0">
              <a:buNone/>
            </a:pPr>
            <a:endParaRPr lang="en-GB" sz="1200" dirty="0" smtClean="0"/>
          </a:p>
        </p:txBody>
      </p:sp>
    </p:spTree>
    <p:extLst>
      <p:ext uri="{BB962C8B-B14F-4D97-AF65-F5344CB8AC3E}">
        <p14:creationId xmlns:p14="http://schemas.microsoft.com/office/powerpoint/2010/main" val="3026859411"/>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Meteosat-8 end of life tests</a:t>
            </a:r>
            <a:endParaRPr lang="en-GB" dirty="0"/>
          </a:p>
        </p:txBody>
      </p:sp>
      <p:sp>
        <p:nvSpPr>
          <p:cNvPr id="3" name="Text Placeholder 2"/>
          <p:cNvSpPr>
            <a:spLocks noGrp="1"/>
          </p:cNvSpPr>
          <p:nvPr>
            <p:ph type="body" sz="quarter" idx="10"/>
          </p:nvPr>
        </p:nvSpPr>
        <p:spPr>
          <a:xfrm>
            <a:off x="268878" y="754267"/>
            <a:ext cx="11627339" cy="5689996"/>
          </a:xfrm>
        </p:spPr>
        <p:txBody>
          <a:bodyPr>
            <a:noAutofit/>
          </a:bodyPr>
          <a:lstStyle/>
          <a:p>
            <a:r>
              <a:rPr lang="en-GB" sz="2600" dirty="0"/>
              <a:t>During MSG4 commissioning </a:t>
            </a:r>
          </a:p>
          <a:p>
            <a:pPr marL="820635" lvl="2" indent="-328254"/>
            <a:r>
              <a:rPr lang="en-GB" sz="2600" dirty="0" err="1"/>
              <a:t>Depointing</a:t>
            </a:r>
            <a:r>
              <a:rPr lang="en-GB" sz="2600" dirty="0"/>
              <a:t> (North / South)</a:t>
            </a:r>
          </a:p>
          <a:p>
            <a:pPr marL="562722" lvl="1" indent="0">
              <a:buNone/>
            </a:pPr>
            <a:endParaRPr lang="en-GB" sz="2600" dirty="0"/>
          </a:p>
          <a:p>
            <a:pPr marL="328254" lvl="1" indent="-328254"/>
            <a:r>
              <a:rPr lang="en-GB" sz="2600" dirty="0"/>
              <a:t>Limitation = uncertainties on the GIRO for relative calibration (0.5% - 1%)</a:t>
            </a:r>
          </a:p>
          <a:p>
            <a:endParaRPr lang="en-GB" sz="2600" dirty="0" smtClean="0"/>
          </a:p>
          <a:p>
            <a:r>
              <a:rPr lang="en-GB" sz="2600" dirty="0" smtClean="0"/>
              <a:t>Two test sequences: </a:t>
            </a:r>
          </a:p>
          <a:p>
            <a:pPr lvl="1"/>
            <a:r>
              <a:rPr lang="en-GB" sz="2600" dirty="0" smtClean="0"/>
              <a:t>Each test = 8 hours long</a:t>
            </a:r>
          </a:p>
          <a:p>
            <a:pPr lvl="1"/>
            <a:r>
              <a:rPr lang="en-GB" sz="2600" dirty="0" smtClean="0"/>
              <a:t>One image every 5min</a:t>
            </a:r>
          </a:p>
          <a:p>
            <a:pPr lvl="1"/>
            <a:r>
              <a:rPr lang="en-GB" sz="2600" dirty="0" smtClean="0"/>
              <a:t>Test 1: 09.09.2022, normal gain / dedicated rapid scan in the Southern hemisphere</a:t>
            </a:r>
          </a:p>
          <a:p>
            <a:pPr lvl="1"/>
            <a:r>
              <a:rPr lang="en-GB" sz="2600" dirty="0" smtClean="0"/>
              <a:t>Test 2: 12.09.2022, modified gain to try to de-saturate (some) IR channels (12.0 and 13.4</a:t>
            </a:r>
            <a:r>
              <a:rPr lang="en-GB" sz="2600" dirty="0" smtClean="0">
                <a:sym typeface="Symbol" panose="05050102010706020507" pitchFamily="18" charset="2"/>
              </a:rPr>
              <a:t>m</a:t>
            </a:r>
            <a:r>
              <a:rPr lang="en-GB" sz="2600" dirty="0" smtClean="0"/>
              <a:t>) / nominal RSS over the Northern hemisphere</a:t>
            </a:r>
          </a:p>
        </p:txBody>
      </p:sp>
    </p:spTree>
    <p:extLst>
      <p:ext uri="{BB962C8B-B14F-4D97-AF65-F5344CB8AC3E}">
        <p14:creationId xmlns:p14="http://schemas.microsoft.com/office/powerpoint/2010/main" val="3831496440"/>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Meteosat-8 end of life tests</a:t>
            </a:r>
            <a:endParaRPr lang="en-GB" dirty="0"/>
          </a:p>
        </p:txBody>
      </p:sp>
      <p:grpSp>
        <p:nvGrpSpPr>
          <p:cNvPr id="3" name="Group 2"/>
          <p:cNvGrpSpPr/>
          <p:nvPr/>
        </p:nvGrpSpPr>
        <p:grpSpPr>
          <a:xfrm>
            <a:off x="-1" y="1643974"/>
            <a:ext cx="12192001" cy="5214026"/>
            <a:chOff x="-1" y="1643974"/>
            <a:chExt cx="12192001" cy="5214026"/>
          </a:xfrm>
        </p:grpSpPr>
        <p:sp>
          <p:nvSpPr>
            <p:cNvPr id="6" name="Rectangle 5"/>
            <p:cNvSpPr/>
            <p:nvPr/>
          </p:nvSpPr>
          <p:spPr bwMode="auto">
            <a:xfrm>
              <a:off x="-1" y="1643974"/>
              <a:ext cx="12192001" cy="5214026"/>
            </a:xfrm>
            <a:prstGeom prst="rect">
              <a:avLst/>
            </a:prstGeom>
            <a:solidFill>
              <a:srgbClr val="080808"/>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pic>
          <p:nvPicPr>
            <p:cNvPr id="5" name="Picture 4" descr="http://www.esa.int/var/esa/storage/images/esa_multimedia/images/2002/12/msg-1_first_image_-_28_november_2002/9190201-5-eng-GB/MSG-1_first_image_-_28_November_2002.jpg"/>
            <p:cNvPicPr>
              <a:picLocks noChangeAspect="1" noChangeArrowheads="1"/>
            </p:cNvPicPr>
            <p:nvPr/>
          </p:nvPicPr>
          <p:blipFill>
            <a:blip r:embed="rId2" cstate="print"/>
            <a:srcRect/>
            <a:stretch>
              <a:fillRect/>
            </a:stretch>
          </p:blipFill>
          <p:spPr bwMode="auto">
            <a:xfrm>
              <a:off x="4702128" y="1923483"/>
              <a:ext cx="3171139" cy="3072384"/>
            </a:xfrm>
            <a:prstGeom prst="rect">
              <a:avLst/>
            </a:prstGeom>
            <a:noFill/>
          </p:spPr>
        </p:pic>
        <p:pic>
          <p:nvPicPr>
            <p:cNvPr id="4" name="Picture 2" descr="http://badc.nerc.ac.uk/data/msg/msg.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66845" y1="17949" x2="55080" y2="15385"/>
                          <a14:foregroundMark x1="14973" y1="36410" x2="13369" y2="44615"/>
                          <a14:backgroundMark x1="84492" y1="20513" x2="84492" y2="20513"/>
                        </a14:backgroundRemoval>
                      </a14:imgEffect>
                    </a14:imgLayer>
                  </a14:imgProps>
                </a:ext>
              </a:extLst>
            </a:blip>
            <a:srcRect/>
            <a:stretch>
              <a:fillRect/>
            </a:stretch>
          </p:blipFill>
          <p:spPr bwMode="auto">
            <a:xfrm>
              <a:off x="3077696" y="5152798"/>
              <a:ext cx="1624432" cy="1693926"/>
            </a:xfrm>
            <a:prstGeom prst="rect">
              <a:avLst/>
            </a:prstGeom>
            <a:noFill/>
          </p:spPr>
        </p:pic>
        <p:cxnSp>
          <p:nvCxnSpPr>
            <p:cNvPr id="14" name="Straight Connector 13"/>
            <p:cNvCxnSpPr/>
            <p:nvPr/>
          </p:nvCxnSpPr>
          <p:spPr bwMode="auto">
            <a:xfrm flipV="1">
              <a:off x="4042312" y="5079970"/>
              <a:ext cx="4012191" cy="225228"/>
            </a:xfrm>
            <a:prstGeom prst="line">
              <a:avLst/>
            </a:prstGeom>
            <a:solidFill>
              <a:schemeClr val="bg2"/>
            </a:solidFill>
            <a:ln w="28575" cap="flat" cmpd="sng" algn="ctr">
              <a:solidFill>
                <a:schemeClr val="tx1"/>
              </a:solidFill>
              <a:prstDash val="sysDot"/>
              <a:round/>
              <a:headEnd type="none" w="med" len="med"/>
              <a:tailEnd type="none" w="med" len="med"/>
            </a:ln>
            <a:effectLst/>
          </p:spPr>
        </p:cxnSp>
        <p:cxnSp>
          <p:nvCxnSpPr>
            <p:cNvPr id="18" name="Straight Connector 17"/>
            <p:cNvCxnSpPr/>
            <p:nvPr/>
          </p:nvCxnSpPr>
          <p:spPr bwMode="auto">
            <a:xfrm flipV="1">
              <a:off x="4042312" y="5079970"/>
              <a:ext cx="475142" cy="225228"/>
            </a:xfrm>
            <a:prstGeom prst="line">
              <a:avLst/>
            </a:prstGeom>
            <a:solidFill>
              <a:schemeClr val="bg2"/>
            </a:solidFill>
            <a:ln w="28575" cap="flat" cmpd="sng" algn="ctr">
              <a:solidFill>
                <a:schemeClr val="tx1"/>
              </a:solidFill>
              <a:prstDash val="sysDot"/>
              <a:round/>
              <a:headEnd type="none" w="med" len="med"/>
              <a:tailEnd type="none" w="med" len="med"/>
            </a:ln>
            <a:effectLst/>
          </p:spPr>
        </p:cxnSp>
        <p:pic>
          <p:nvPicPr>
            <p:cNvPr id="21" name="Picture 20"/>
            <p:cNvPicPr>
              <a:picLocks noChangeAspect="1"/>
            </p:cNvPicPr>
            <p:nvPr/>
          </p:nvPicPr>
          <p:blipFill>
            <a:blip r:embed="rId5" cstate="print">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val="0"/>
                </a:ext>
              </a:extLst>
            </a:blip>
            <a:stretch>
              <a:fillRect/>
            </a:stretch>
          </p:blipFill>
          <p:spPr>
            <a:xfrm>
              <a:off x="-1" y="4115731"/>
              <a:ext cx="528711" cy="532998"/>
            </a:xfrm>
            <a:prstGeom prst="rect">
              <a:avLst/>
            </a:prstGeom>
          </p:spPr>
        </p:pic>
        <p:pic>
          <p:nvPicPr>
            <p:cNvPr id="22" name="Picture 21"/>
            <p:cNvPicPr>
              <a:picLocks noChangeAspect="1"/>
            </p:cNvPicPr>
            <p:nvPr/>
          </p:nvPicPr>
          <p:blipFill>
            <a:blip r:embed="rId7" cstate="print">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val="0"/>
                </a:ext>
              </a:extLst>
            </a:blip>
            <a:stretch>
              <a:fillRect/>
            </a:stretch>
          </p:blipFill>
          <p:spPr>
            <a:xfrm>
              <a:off x="542257" y="4115731"/>
              <a:ext cx="528711" cy="532998"/>
            </a:xfrm>
            <a:prstGeom prst="rect">
              <a:avLst/>
            </a:prstGeom>
          </p:spPr>
        </p:pic>
        <p:pic>
          <p:nvPicPr>
            <p:cNvPr id="23" name="Picture 22"/>
            <p:cNvPicPr>
              <a:picLocks noChangeAspect="1"/>
            </p:cNvPicPr>
            <p:nvPr/>
          </p:nvPicPr>
          <p:blipFill>
            <a:blip r:embed="rId7" cstate="print">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val="0"/>
                </a:ext>
              </a:extLst>
            </a:blip>
            <a:stretch>
              <a:fillRect/>
            </a:stretch>
          </p:blipFill>
          <p:spPr>
            <a:xfrm>
              <a:off x="1064276" y="4115731"/>
              <a:ext cx="528711" cy="532998"/>
            </a:xfrm>
            <a:prstGeom prst="rect">
              <a:avLst/>
            </a:prstGeom>
          </p:spPr>
        </p:pic>
        <p:pic>
          <p:nvPicPr>
            <p:cNvPr id="24" name="Picture 23"/>
            <p:cNvPicPr>
              <a:picLocks noChangeAspect="1"/>
            </p:cNvPicPr>
            <p:nvPr/>
          </p:nvPicPr>
          <p:blipFill>
            <a:blip r:embed="rId7" cstate="print">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val="0"/>
                </a:ext>
              </a:extLst>
            </a:blip>
            <a:stretch>
              <a:fillRect/>
            </a:stretch>
          </p:blipFill>
          <p:spPr>
            <a:xfrm>
              <a:off x="1606534" y="4115731"/>
              <a:ext cx="528711" cy="532998"/>
            </a:xfrm>
            <a:prstGeom prst="rect">
              <a:avLst/>
            </a:prstGeom>
          </p:spPr>
        </p:pic>
        <p:pic>
          <p:nvPicPr>
            <p:cNvPr id="25" name="Picture 24"/>
            <p:cNvPicPr>
              <a:picLocks noChangeAspect="1"/>
            </p:cNvPicPr>
            <p:nvPr/>
          </p:nvPicPr>
          <p:blipFill>
            <a:blip r:embed="rId7" cstate="print">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val="0"/>
                </a:ext>
              </a:extLst>
            </a:blip>
            <a:stretch>
              <a:fillRect/>
            </a:stretch>
          </p:blipFill>
          <p:spPr>
            <a:xfrm>
              <a:off x="2141210" y="4115731"/>
              <a:ext cx="528711" cy="532998"/>
            </a:xfrm>
            <a:prstGeom prst="rect">
              <a:avLst/>
            </a:prstGeom>
          </p:spPr>
        </p:pic>
        <p:pic>
          <p:nvPicPr>
            <p:cNvPr id="26" name="Picture 25"/>
            <p:cNvPicPr>
              <a:picLocks noChangeAspect="1"/>
            </p:cNvPicPr>
            <p:nvPr/>
          </p:nvPicPr>
          <p:blipFill>
            <a:blip r:embed="rId7" cstate="print">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val="0"/>
                </a:ext>
              </a:extLst>
            </a:blip>
            <a:stretch>
              <a:fillRect/>
            </a:stretch>
          </p:blipFill>
          <p:spPr>
            <a:xfrm>
              <a:off x="2683468" y="4115731"/>
              <a:ext cx="528711" cy="532998"/>
            </a:xfrm>
            <a:prstGeom prst="rect">
              <a:avLst/>
            </a:prstGeom>
          </p:spPr>
        </p:pic>
        <p:pic>
          <p:nvPicPr>
            <p:cNvPr id="27" name="Picture 26"/>
            <p:cNvPicPr>
              <a:picLocks noChangeAspect="1"/>
            </p:cNvPicPr>
            <p:nvPr/>
          </p:nvPicPr>
          <p:blipFill>
            <a:blip r:embed="rId7" cstate="print">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val="0"/>
                </a:ext>
              </a:extLst>
            </a:blip>
            <a:stretch>
              <a:fillRect/>
            </a:stretch>
          </p:blipFill>
          <p:spPr>
            <a:xfrm>
              <a:off x="3205487" y="4115731"/>
              <a:ext cx="528711" cy="532998"/>
            </a:xfrm>
            <a:prstGeom prst="rect">
              <a:avLst/>
            </a:prstGeom>
          </p:spPr>
        </p:pic>
        <p:pic>
          <p:nvPicPr>
            <p:cNvPr id="28" name="Picture 27"/>
            <p:cNvPicPr>
              <a:picLocks noChangeAspect="1"/>
            </p:cNvPicPr>
            <p:nvPr/>
          </p:nvPicPr>
          <p:blipFill>
            <a:blip r:embed="rId7" cstate="print">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val="0"/>
                </a:ext>
              </a:extLst>
            </a:blip>
            <a:stretch>
              <a:fillRect/>
            </a:stretch>
          </p:blipFill>
          <p:spPr>
            <a:xfrm>
              <a:off x="3747745" y="4115731"/>
              <a:ext cx="528711" cy="532998"/>
            </a:xfrm>
            <a:prstGeom prst="rect">
              <a:avLst/>
            </a:prstGeom>
          </p:spPr>
        </p:pic>
        <p:cxnSp>
          <p:nvCxnSpPr>
            <p:cNvPr id="10" name="Straight Connector 9"/>
            <p:cNvCxnSpPr/>
            <p:nvPr/>
          </p:nvCxnSpPr>
          <p:spPr bwMode="auto">
            <a:xfrm flipV="1">
              <a:off x="4028765" y="1643974"/>
              <a:ext cx="475142" cy="3666862"/>
            </a:xfrm>
            <a:prstGeom prst="line">
              <a:avLst/>
            </a:prstGeom>
            <a:solidFill>
              <a:schemeClr val="bg2"/>
            </a:solidFill>
            <a:ln w="28575" cap="flat" cmpd="sng" algn="ctr">
              <a:solidFill>
                <a:schemeClr val="tx1"/>
              </a:solidFill>
              <a:prstDash val="sysDot"/>
              <a:round/>
              <a:headEnd type="none" w="med" len="med"/>
              <a:tailEnd type="none" w="med" len="med"/>
            </a:ln>
            <a:effectLst/>
          </p:spPr>
        </p:cxnSp>
        <p:pic>
          <p:nvPicPr>
            <p:cNvPr id="29" name="Picture 28"/>
            <p:cNvPicPr>
              <a:picLocks noChangeAspect="1"/>
            </p:cNvPicPr>
            <p:nvPr/>
          </p:nvPicPr>
          <p:blipFill>
            <a:blip r:embed="rId7" cstate="print">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val="0"/>
                </a:ext>
              </a:extLst>
            </a:blip>
            <a:stretch>
              <a:fillRect/>
            </a:stretch>
          </p:blipFill>
          <p:spPr>
            <a:xfrm>
              <a:off x="4295090" y="4115731"/>
              <a:ext cx="528711" cy="532998"/>
            </a:xfrm>
            <a:prstGeom prst="rect">
              <a:avLst/>
            </a:prstGeom>
          </p:spPr>
        </p:pic>
        <p:pic>
          <p:nvPicPr>
            <p:cNvPr id="35" name="Picture 34"/>
            <p:cNvPicPr>
              <a:picLocks noChangeAspect="1"/>
            </p:cNvPicPr>
            <p:nvPr/>
          </p:nvPicPr>
          <p:blipFill>
            <a:blip r:embed="rId9" cstate="print">
              <a:extLst>
                <a:ext uri="{BEBA8EAE-BF5A-486C-A8C5-ECC9F3942E4B}">
                  <a14:imgProps xmlns:a14="http://schemas.microsoft.com/office/drawing/2010/main">
                    <a14:imgLayer r:embed="rId6">
                      <a14:imgEffect>
                        <a14:backgroundRemoval t="10000" b="90000" l="10000" r="90000"/>
                      </a14:imgEffect>
                      <a14:imgEffect>
                        <a14:saturation sat="33000"/>
                      </a14:imgEffect>
                    </a14:imgLayer>
                  </a14:imgProps>
                </a:ext>
                <a:ext uri="{28A0092B-C50C-407E-A947-70E740481C1C}">
                  <a14:useLocalDpi xmlns:a14="http://schemas.microsoft.com/office/drawing/2010/main" val="0"/>
                </a:ext>
              </a:extLst>
            </a:blip>
            <a:stretch>
              <a:fillRect/>
            </a:stretch>
          </p:blipFill>
          <p:spPr>
            <a:xfrm>
              <a:off x="7521126" y="4115731"/>
              <a:ext cx="528711" cy="532998"/>
            </a:xfrm>
            <a:prstGeom prst="rect">
              <a:avLst/>
            </a:prstGeom>
          </p:spPr>
        </p:pic>
        <p:pic>
          <p:nvPicPr>
            <p:cNvPr id="36" name="Picture 35"/>
            <p:cNvPicPr>
              <a:picLocks noChangeAspect="1"/>
            </p:cNvPicPr>
            <p:nvPr/>
          </p:nvPicPr>
          <p:blipFill>
            <a:blip r:embed="rId7" cstate="print">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val="0"/>
                </a:ext>
              </a:extLst>
            </a:blip>
            <a:stretch>
              <a:fillRect/>
            </a:stretch>
          </p:blipFill>
          <p:spPr>
            <a:xfrm>
              <a:off x="8042836" y="4115731"/>
              <a:ext cx="528711" cy="532998"/>
            </a:xfrm>
            <a:prstGeom prst="rect">
              <a:avLst/>
            </a:prstGeom>
          </p:spPr>
        </p:pic>
        <p:sp>
          <p:nvSpPr>
            <p:cNvPr id="8" name="Rectangle 7"/>
            <p:cNvSpPr/>
            <p:nvPr/>
          </p:nvSpPr>
          <p:spPr bwMode="auto">
            <a:xfrm>
              <a:off x="4503907" y="1643974"/>
              <a:ext cx="3550596" cy="3435996"/>
            </a:xfrm>
            <a:prstGeom prst="rect">
              <a:avLst/>
            </a:prstGeom>
            <a:noFill/>
            <a:ln w="31750" cap="flat" cmpd="sng" algn="ctr">
              <a:solidFill>
                <a:schemeClr val="tx1"/>
              </a:solidFill>
              <a:prstDash val="sysDot"/>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pic>
          <p:nvPicPr>
            <p:cNvPr id="38" name="Picture 3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3421">
              <a:off x="4840345" y="4090018"/>
              <a:ext cx="524301" cy="536494"/>
            </a:xfrm>
            <a:prstGeom prst="rect">
              <a:avLst/>
            </a:prstGeom>
          </p:spPr>
        </p:pic>
        <p:pic>
          <p:nvPicPr>
            <p:cNvPr id="40" name="Picture 39"/>
            <p:cNvPicPr>
              <a:picLocks noChangeAspect="1"/>
            </p:cNvPicPr>
            <p:nvPr/>
          </p:nvPicPr>
          <p:blipFill>
            <a:blip r:embed="rId5" cstate="print">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val="0"/>
                </a:ext>
              </a:extLst>
            </a:blip>
            <a:stretch>
              <a:fillRect/>
            </a:stretch>
          </p:blipFill>
          <p:spPr>
            <a:xfrm>
              <a:off x="8543810" y="4115731"/>
              <a:ext cx="528711" cy="532998"/>
            </a:xfrm>
            <a:prstGeom prst="rect">
              <a:avLst/>
            </a:prstGeom>
          </p:spPr>
        </p:pic>
        <p:pic>
          <p:nvPicPr>
            <p:cNvPr id="41" name="Picture 40"/>
            <p:cNvPicPr>
              <a:picLocks noChangeAspect="1"/>
            </p:cNvPicPr>
            <p:nvPr/>
          </p:nvPicPr>
          <p:blipFill>
            <a:blip r:embed="rId11" cstate="print">
              <a:extLst>
                <a:ext uri="{BEBA8EAE-BF5A-486C-A8C5-ECC9F3942E4B}">
                  <a14:imgProps xmlns:a14="http://schemas.microsoft.com/office/drawing/2010/main">
                    <a14:imgLayer r:embed="rId12">
                      <a14:imgEffect>
                        <a14:saturation sat="33000"/>
                      </a14:imgEffect>
                    </a14:imgLayer>
                  </a14:imgProps>
                </a:ext>
                <a:ext uri="{28A0092B-C50C-407E-A947-70E740481C1C}">
                  <a14:useLocalDpi xmlns:a14="http://schemas.microsoft.com/office/drawing/2010/main" val="0"/>
                </a:ext>
              </a:extLst>
            </a:blip>
            <a:stretch>
              <a:fillRect/>
            </a:stretch>
          </p:blipFill>
          <p:spPr>
            <a:xfrm>
              <a:off x="9086068" y="4115731"/>
              <a:ext cx="528711" cy="532998"/>
            </a:xfrm>
            <a:prstGeom prst="rect">
              <a:avLst/>
            </a:prstGeom>
          </p:spPr>
        </p:pic>
        <p:pic>
          <p:nvPicPr>
            <p:cNvPr id="42" name="Picture 41"/>
            <p:cNvPicPr>
              <a:picLocks noChangeAspect="1"/>
            </p:cNvPicPr>
            <p:nvPr/>
          </p:nvPicPr>
          <p:blipFill>
            <a:blip r:embed="rId11" cstate="print">
              <a:extLst>
                <a:ext uri="{BEBA8EAE-BF5A-486C-A8C5-ECC9F3942E4B}">
                  <a14:imgProps xmlns:a14="http://schemas.microsoft.com/office/drawing/2010/main">
                    <a14:imgLayer r:embed="rId12">
                      <a14:imgEffect>
                        <a14:saturation sat="33000"/>
                      </a14:imgEffect>
                    </a14:imgLayer>
                  </a14:imgProps>
                </a:ext>
                <a:ext uri="{28A0092B-C50C-407E-A947-70E740481C1C}">
                  <a14:useLocalDpi xmlns:a14="http://schemas.microsoft.com/office/drawing/2010/main" val="0"/>
                </a:ext>
              </a:extLst>
            </a:blip>
            <a:stretch>
              <a:fillRect/>
            </a:stretch>
          </p:blipFill>
          <p:spPr>
            <a:xfrm>
              <a:off x="9608087" y="4115731"/>
              <a:ext cx="528711" cy="532998"/>
            </a:xfrm>
            <a:prstGeom prst="rect">
              <a:avLst/>
            </a:prstGeom>
          </p:spPr>
        </p:pic>
        <p:pic>
          <p:nvPicPr>
            <p:cNvPr id="43" name="Picture 42"/>
            <p:cNvPicPr>
              <a:picLocks noChangeAspect="1"/>
            </p:cNvPicPr>
            <p:nvPr/>
          </p:nvPicPr>
          <p:blipFill>
            <a:blip r:embed="rId11" cstate="print">
              <a:extLst>
                <a:ext uri="{BEBA8EAE-BF5A-486C-A8C5-ECC9F3942E4B}">
                  <a14:imgProps xmlns:a14="http://schemas.microsoft.com/office/drawing/2010/main">
                    <a14:imgLayer r:embed="rId12">
                      <a14:imgEffect>
                        <a14:saturation sat="33000"/>
                      </a14:imgEffect>
                    </a14:imgLayer>
                  </a14:imgProps>
                </a:ext>
                <a:ext uri="{28A0092B-C50C-407E-A947-70E740481C1C}">
                  <a14:useLocalDpi xmlns:a14="http://schemas.microsoft.com/office/drawing/2010/main" val="0"/>
                </a:ext>
              </a:extLst>
            </a:blip>
            <a:stretch>
              <a:fillRect/>
            </a:stretch>
          </p:blipFill>
          <p:spPr>
            <a:xfrm>
              <a:off x="10150345" y="4115731"/>
              <a:ext cx="528711" cy="532998"/>
            </a:xfrm>
            <a:prstGeom prst="rect">
              <a:avLst/>
            </a:prstGeom>
          </p:spPr>
        </p:pic>
        <p:pic>
          <p:nvPicPr>
            <p:cNvPr id="44" name="Picture 43"/>
            <p:cNvPicPr>
              <a:picLocks noChangeAspect="1"/>
            </p:cNvPicPr>
            <p:nvPr/>
          </p:nvPicPr>
          <p:blipFill>
            <a:blip r:embed="rId11" cstate="print">
              <a:extLst>
                <a:ext uri="{BEBA8EAE-BF5A-486C-A8C5-ECC9F3942E4B}">
                  <a14:imgProps xmlns:a14="http://schemas.microsoft.com/office/drawing/2010/main">
                    <a14:imgLayer r:embed="rId12">
                      <a14:imgEffect>
                        <a14:saturation sat="33000"/>
                      </a14:imgEffect>
                    </a14:imgLayer>
                  </a14:imgProps>
                </a:ext>
                <a:ext uri="{28A0092B-C50C-407E-A947-70E740481C1C}">
                  <a14:useLocalDpi xmlns:a14="http://schemas.microsoft.com/office/drawing/2010/main" val="0"/>
                </a:ext>
              </a:extLst>
            </a:blip>
            <a:stretch>
              <a:fillRect/>
            </a:stretch>
          </p:blipFill>
          <p:spPr>
            <a:xfrm>
              <a:off x="10685021" y="4115731"/>
              <a:ext cx="528711" cy="532998"/>
            </a:xfrm>
            <a:prstGeom prst="rect">
              <a:avLst/>
            </a:prstGeom>
          </p:spPr>
        </p:pic>
        <p:pic>
          <p:nvPicPr>
            <p:cNvPr id="45" name="Picture 44"/>
            <p:cNvPicPr>
              <a:picLocks noChangeAspect="1"/>
            </p:cNvPicPr>
            <p:nvPr/>
          </p:nvPicPr>
          <p:blipFill>
            <a:blip r:embed="rId11" cstate="print">
              <a:extLst>
                <a:ext uri="{BEBA8EAE-BF5A-486C-A8C5-ECC9F3942E4B}">
                  <a14:imgProps xmlns:a14="http://schemas.microsoft.com/office/drawing/2010/main">
                    <a14:imgLayer r:embed="rId12">
                      <a14:imgEffect>
                        <a14:saturation sat="33000"/>
                      </a14:imgEffect>
                    </a14:imgLayer>
                  </a14:imgProps>
                </a:ext>
                <a:ext uri="{28A0092B-C50C-407E-A947-70E740481C1C}">
                  <a14:useLocalDpi xmlns:a14="http://schemas.microsoft.com/office/drawing/2010/main" val="0"/>
                </a:ext>
              </a:extLst>
            </a:blip>
            <a:stretch>
              <a:fillRect/>
            </a:stretch>
          </p:blipFill>
          <p:spPr>
            <a:xfrm>
              <a:off x="11227279" y="4115731"/>
              <a:ext cx="528711" cy="532998"/>
            </a:xfrm>
            <a:prstGeom prst="rect">
              <a:avLst/>
            </a:prstGeom>
          </p:spPr>
        </p:pic>
        <p:pic>
          <p:nvPicPr>
            <p:cNvPr id="46" name="Picture 45"/>
            <p:cNvPicPr>
              <a:picLocks noChangeAspect="1"/>
            </p:cNvPicPr>
            <p:nvPr/>
          </p:nvPicPr>
          <p:blipFill rotWithShape="1">
            <a:blip r:embed="rId7" cstate="print">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val="0"/>
                </a:ext>
              </a:extLst>
            </a:blip>
            <a:srcRect r="19922"/>
            <a:stretch/>
          </p:blipFill>
          <p:spPr>
            <a:xfrm>
              <a:off x="11762399" y="4115731"/>
              <a:ext cx="423381" cy="532998"/>
            </a:xfrm>
            <a:prstGeom prst="rect">
              <a:avLst/>
            </a:prstGeom>
          </p:spPr>
        </p:pic>
        <p:cxnSp>
          <p:nvCxnSpPr>
            <p:cNvPr id="12" name="Straight Connector 11"/>
            <p:cNvCxnSpPr/>
            <p:nvPr/>
          </p:nvCxnSpPr>
          <p:spPr bwMode="auto">
            <a:xfrm flipV="1">
              <a:off x="4042312" y="1643974"/>
              <a:ext cx="3998644" cy="3661224"/>
            </a:xfrm>
            <a:prstGeom prst="line">
              <a:avLst/>
            </a:prstGeom>
            <a:solidFill>
              <a:schemeClr val="bg2"/>
            </a:solidFill>
            <a:ln w="28575" cap="flat" cmpd="sng" algn="ctr">
              <a:solidFill>
                <a:schemeClr val="tx1"/>
              </a:solidFill>
              <a:prstDash val="sysDot"/>
              <a:round/>
              <a:headEnd type="none" w="med" len="med"/>
              <a:tailEnd type="none" w="med" len="med"/>
            </a:ln>
            <a:effectLst/>
          </p:spPr>
        </p:cxnSp>
      </p:grpSp>
    </p:spTree>
    <p:extLst>
      <p:ext uri="{BB962C8B-B14F-4D97-AF65-F5344CB8AC3E}">
        <p14:creationId xmlns:p14="http://schemas.microsoft.com/office/powerpoint/2010/main" val="2622989014"/>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Meteosat-8 end of life tests</a:t>
            </a:r>
            <a:endParaRPr lang="en-GB" dirty="0"/>
          </a:p>
        </p:txBody>
      </p:sp>
      <p:sp>
        <p:nvSpPr>
          <p:cNvPr id="6" name="Rectangle 5"/>
          <p:cNvSpPr/>
          <p:nvPr/>
        </p:nvSpPr>
        <p:spPr bwMode="auto">
          <a:xfrm>
            <a:off x="-1" y="1643974"/>
            <a:ext cx="12192001" cy="5214026"/>
          </a:xfrm>
          <a:prstGeom prst="rect">
            <a:avLst/>
          </a:prstGeom>
          <a:solidFill>
            <a:srgbClr val="080808"/>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pic>
        <p:nvPicPr>
          <p:cNvPr id="5" name="Picture 4" descr="http://www.esa.int/var/esa/storage/images/esa_multimedia/images/2002/12/msg-1_first_image_-_28_november_2002/9190201-5-eng-GB/MSG-1_first_image_-_28_November_2002.jpg"/>
          <p:cNvPicPr>
            <a:picLocks noChangeAspect="1" noChangeArrowheads="1"/>
          </p:cNvPicPr>
          <p:nvPr/>
        </p:nvPicPr>
        <p:blipFill>
          <a:blip r:embed="rId2" cstate="print"/>
          <a:srcRect/>
          <a:stretch>
            <a:fillRect/>
          </a:stretch>
        </p:blipFill>
        <p:spPr bwMode="auto">
          <a:xfrm>
            <a:off x="4702128" y="1923483"/>
            <a:ext cx="3171139" cy="3072384"/>
          </a:xfrm>
          <a:prstGeom prst="rect">
            <a:avLst/>
          </a:prstGeom>
          <a:noFill/>
        </p:spPr>
      </p:pic>
      <p:pic>
        <p:nvPicPr>
          <p:cNvPr id="4" name="Picture 2" descr="http://badc.nerc.ac.uk/data/msg/msg.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66845" y1="17949" x2="55080" y2="15385"/>
                        <a14:foregroundMark x1="14973" y1="36410" x2="13369" y2="44615"/>
                        <a14:backgroundMark x1="84492" y1="20513" x2="84492" y2="20513"/>
                      </a14:backgroundRemoval>
                    </a14:imgEffect>
                  </a14:imgLayer>
                </a14:imgProps>
              </a:ext>
            </a:extLst>
          </a:blip>
          <a:srcRect/>
          <a:stretch>
            <a:fillRect/>
          </a:stretch>
        </p:blipFill>
        <p:spPr bwMode="auto">
          <a:xfrm>
            <a:off x="3077696" y="5152798"/>
            <a:ext cx="1624432" cy="1693926"/>
          </a:xfrm>
          <a:prstGeom prst="rect">
            <a:avLst/>
          </a:prstGeom>
          <a:noFill/>
        </p:spPr>
      </p:pic>
      <p:pic>
        <p:nvPicPr>
          <p:cNvPr id="21" name="Picture 20"/>
          <p:cNvPicPr>
            <a:picLocks noChangeAspect="1"/>
          </p:cNvPicPr>
          <p:nvPr/>
        </p:nvPicPr>
        <p:blipFill>
          <a:blip r:embed="rId5" cstate="print">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val="0"/>
              </a:ext>
            </a:extLst>
          </a:blip>
          <a:stretch>
            <a:fillRect/>
          </a:stretch>
        </p:blipFill>
        <p:spPr>
          <a:xfrm>
            <a:off x="-1" y="4115731"/>
            <a:ext cx="528711" cy="532998"/>
          </a:xfrm>
          <a:prstGeom prst="rect">
            <a:avLst/>
          </a:prstGeom>
        </p:spPr>
      </p:pic>
      <p:pic>
        <p:nvPicPr>
          <p:cNvPr id="22" name="Picture 21"/>
          <p:cNvPicPr>
            <a:picLocks noChangeAspect="1"/>
          </p:cNvPicPr>
          <p:nvPr/>
        </p:nvPicPr>
        <p:blipFill>
          <a:blip r:embed="rId7" cstate="print">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val="0"/>
              </a:ext>
            </a:extLst>
          </a:blip>
          <a:stretch>
            <a:fillRect/>
          </a:stretch>
        </p:blipFill>
        <p:spPr>
          <a:xfrm>
            <a:off x="542257" y="4115731"/>
            <a:ext cx="528711" cy="532998"/>
          </a:xfrm>
          <a:prstGeom prst="rect">
            <a:avLst/>
          </a:prstGeom>
        </p:spPr>
      </p:pic>
      <p:pic>
        <p:nvPicPr>
          <p:cNvPr id="23" name="Picture 22"/>
          <p:cNvPicPr>
            <a:picLocks noChangeAspect="1"/>
          </p:cNvPicPr>
          <p:nvPr/>
        </p:nvPicPr>
        <p:blipFill>
          <a:blip r:embed="rId7" cstate="print">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val="0"/>
              </a:ext>
            </a:extLst>
          </a:blip>
          <a:stretch>
            <a:fillRect/>
          </a:stretch>
        </p:blipFill>
        <p:spPr>
          <a:xfrm>
            <a:off x="1064276" y="4115731"/>
            <a:ext cx="528711" cy="532998"/>
          </a:xfrm>
          <a:prstGeom prst="rect">
            <a:avLst/>
          </a:prstGeom>
        </p:spPr>
      </p:pic>
      <p:pic>
        <p:nvPicPr>
          <p:cNvPr id="24" name="Picture 23"/>
          <p:cNvPicPr>
            <a:picLocks noChangeAspect="1"/>
          </p:cNvPicPr>
          <p:nvPr/>
        </p:nvPicPr>
        <p:blipFill>
          <a:blip r:embed="rId7" cstate="print">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val="0"/>
              </a:ext>
            </a:extLst>
          </a:blip>
          <a:stretch>
            <a:fillRect/>
          </a:stretch>
        </p:blipFill>
        <p:spPr>
          <a:xfrm>
            <a:off x="1606534" y="4115731"/>
            <a:ext cx="528711" cy="532998"/>
          </a:xfrm>
          <a:prstGeom prst="rect">
            <a:avLst/>
          </a:prstGeom>
        </p:spPr>
      </p:pic>
      <p:pic>
        <p:nvPicPr>
          <p:cNvPr id="25" name="Picture 24"/>
          <p:cNvPicPr>
            <a:picLocks noChangeAspect="1"/>
          </p:cNvPicPr>
          <p:nvPr/>
        </p:nvPicPr>
        <p:blipFill>
          <a:blip r:embed="rId7" cstate="print">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val="0"/>
              </a:ext>
            </a:extLst>
          </a:blip>
          <a:stretch>
            <a:fillRect/>
          </a:stretch>
        </p:blipFill>
        <p:spPr>
          <a:xfrm>
            <a:off x="2141210" y="4115731"/>
            <a:ext cx="528711" cy="532998"/>
          </a:xfrm>
          <a:prstGeom prst="rect">
            <a:avLst/>
          </a:prstGeom>
        </p:spPr>
      </p:pic>
      <p:pic>
        <p:nvPicPr>
          <p:cNvPr id="26" name="Picture 25"/>
          <p:cNvPicPr>
            <a:picLocks noChangeAspect="1"/>
          </p:cNvPicPr>
          <p:nvPr/>
        </p:nvPicPr>
        <p:blipFill>
          <a:blip r:embed="rId7" cstate="print">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val="0"/>
              </a:ext>
            </a:extLst>
          </a:blip>
          <a:stretch>
            <a:fillRect/>
          </a:stretch>
        </p:blipFill>
        <p:spPr>
          <a:xfrm>
            <a:off x="2683468" y="4115731"/>
            <a:ext cx="528711" cy="532998"/>
          </a:xfrm>
          <a:prstGeom prst="rect">
            <a:avLst/>
          </a:prstGeom>
        </p:spPr>
      </p:pic>
      <p:pic>
        <p:nvPicPr>
          <p:cNvPr id="27" name="Picture 26"/>
          <p:cNvPicPr>
            <a:picLocks noChangeAspect="1"/>
          </p:cNvPicPr>
          <p:nvPr/>
        </p:nvPicPr>
        <p:blipFill>
          <a:blip r:embed="rId7" cstate="print">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val="0"/>
              </a:ext>
            </a:extLst>
          </a:blip>
          <a:stretch>
            <a:fillRect/>
          </a:stretch>
        </p:blipFill>
        <p:spPr>
          <a:xfrm>
            <a:off x="3205487" y="4115731"/>
            <a:ext cx="528711" cy="532998"/>
          </a:xfrm>
          <a:prstGeom prst="rect">
            <a:avLst/>
          </a:prstGeom>
        </p:spPr>
      </p:pic>
      <p:pic>
        <p:nvPicPr>
          <p:cNvPr id="28" name="Picture 27"/>
          <p:cNvPicPr>
            <a:picLocks noChangeAspect="1"/>
          </p:cNvPicPr>
          <p:nvPr/>
        </p:nvPicPr>
        <p:blipFill>
          <a:blip r:embed="rId7" cstate="print">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val="0"/>
              </a:ext>
            </a:extLst>
          </a:blip>
          <a:stretch>
            <a:fillRect/>
          </a:stretch>
        </p:blipFill>
        <p:spPr>
          <a:xfrm>
            <a:off x="3747745" y="4115731"/>
            <a:ext cx="528711" cy="532998"/>
          </a:xfrm>
          <a:prstGeom prst="rect">
            <a:avLst/>
          </a:prstGeom>
        </p:spPr>
      </p:pic>
      <p:pic>
        <p:nvPicPr>
          <p:cNvPr id="29" name="Picture 28"/>
          <p:cNvPicPr>
            <a:picLocks noChangeAspect="1"/>
          </p:cNvPicPr>
          <p:nvPr/>
        </p:nvPicPr>
        <p:blipFill>
          <a:blip r:embed="rId7" cstate="print">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val="0"/>
              </a:ext>
            </a:extLst>
          </a:blip>
          <a:stretch>
            <a:fillRect/>
          </a:stretch>
        </p:blipFill>
        <p:spPr>
          <a:xfrm>
            <a:off x="4295090" y="4115731"/>
            <a:ext cx="528711" cy="532998"/>
          </a:xfrm>
          <a:prstGeom prst="rect">
            <a:avLst/>
          </a:prstGeom>
        </p:spPr>
      </p:pic>
      <p:pic>
        <p:nvPicPr>
          <p:cNvPr id="35" name="Picture 34"/>
          <p:cNvPicPr>
            <a:picLocks noChangeAspect="1"/>
          </p:cNvPicPr>
          <p:nvPr/>
        </p:nvPicPr>
        <p:blipFill>
          <a:blip r:embed="rId9" cstate="print">
            <a:extLst>
              <a:ext uri="{BEBA8EAE-BF5A-486C-A8C5-ECC9F3942E4B}">
                <a14:imgProps xmlns:a14="http://schemas.microsoft.com/office/drawing/2010/main">
                  <a14:imgLayer r:embed="rId6">
                    <a14:imgEffect>
                      <a14:backgroundRemoval t="10000" b="90000" l="10000" r="90000"/>
                    </a14:imgEffect>
                    <a14:imgEffect>
                      <a14:saturation sat="33000"/>
                    </a14:imgEffect>
                  </a14:imgLayer>
                </a14:imgProps>
              </a:ext>
              <a:ext uri="{28A0092B-C50C-407E-A947-70E740481C1C}">
                <a14:useLocalDpi xmlns:a14="http://schemas.microsoft.com/office/drawing/2010/main" val="0"/>
              </a:ext>
            </a:extLst>
          </a:blip>
          <a:stretch>
            <a:fillRect/>
          </a:stretch>
        </p:blipFill>
        <p:spPr>
          <a:xfrm>
            <a:off x="7521126" y="4115731"/>
            <a:ext cx="528711" cy="532998"/>
          </a:xfrm>
          <a:prstGeom prst="rect">
            <a:avLst/>
          </a:prstGeom>
        </p:spPr>
      </p:pic>
      <p:pic>
        <p:nvPicPr>
          <p:cNvPr id="36" name="Picture 35"/>
          <p:cNvPicPr>
            <a:picLocks noChangeAspect="1"/>
          </p:cNvPicPr>
          <p:nvPr/>
        </p:nvPicPr>
        <p:blipFill>
          <a:blip r:embed="rId7" cstate="print">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val="0"/>
              </a:ext>
            </a:extLst>
          </a:blip>
          <a:stretch>
            <a:fillRect/>
          </a:stretch>
        </p:blipFill>
        <p:spPr>
          <a:xfrm>
            <a:off x="8042836" y="4115731"/>
            <a:ext cx="528711" cy="532998"/>
          </a:xfrm>
          <a:prstGeom prst="rect">
            <a:avLst/>
          </a:prstGeom>
        </p:spPr>
      </p:pic>
      <p:pic>
        <p:nvPicPr>
          <p:cNvPr id="38" name="Picture 3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3421">
            <a:off x="4840345" y="4090018"/>
            <a:ext cx="524301" cy="536494"/>
          </a:xfrm>
          <a:prstGeom prst="rect">
            <a:avLst/>
          </a:prstGeom>
        </p:spPr>
      </p:pic>
      <p:pic>
        <p:nvPicPr>
          <p:cNvPr id="40" name="Picture 39"/>
          <p:cNvPicPr>
            <a:picLocks noChangeAspect="1"/>
          </p:cNvPicPr>
          <p:nvPr/>
        </p:nvPicPr>
        <p:blipFill>
          <a:blip r:embed="rId5" cstate="print">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val="0"/>
              </a:ext>
            </a:extLst>
          </a:blip>
          <a:stretch>
            <a:fillRect/>
          </a:stretch>
        </p:blipFill>
        <p:spPr>
          <a:xfrm>
            <a:off x="8543810" y="4115731"/>
            <a:ext cx="528711" cy="532998"/>
          </a:xfrm>
          <a:prstGeom prst="rect">
            <a:avLst/>
          </a:prstGeom>
        </p:spPr>
      </p:pic>
      <p:pic>
        <p:nvPicPr>
          <p:cNvPr id="41" name="Picture 40"/>
          <p:cNvPicPr>
            <a:picLocks noChangeAspect="1"/>
          </p:cNvPicPr>
          <p:nvPr/>
        </p:nvPicPr>
        <p:blipFill>
          <a:blip r:embed="rId7" cstate="print">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val="0"/>
              </a:ext>
            </a:extLst>
          </a:blip>
          <a:stretch>
            <a:fillRect/>
          </a:stretch>
        </p:blipFill>
        <p:spPr>
          <a:xfrm>
            <a:off x="9086068" y="4115731"/>
            <a:ext cx="528711" cy="532998"/>
          </a:xfrm>
          <a:prstGeom prst="rect">
            <a:avLst/>
          </a:prstGeom>
        </p:spPr>
      </p:pic>
      <p:pic>
        <p:nvPicPr>
          <p:cNvPr id="42" name="Picture 41"/>
          <p:cNvPicPr>
            <a:picLocks noChangeAspect="1"/>
          </p:cNvPicPr>
          <p:nvPr/>
        </p:nvPicPr>
        <p:blipFill>
          <a:blip r:embed="rId7" cstate="print">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val="0"/>
              </a:ext>
            </a:extLst>
          </a:blip>
          <a:stretch>
            <a:fillRect/>
          </a:stretch>
        </p:blipFill>
        <p:spPr>
          <a:xfrm>
            <a:off x="9608087" y="4115731"/>
            <a:ext cx="528711" cy="532998"/>
          </a:xfrm>
          <a:prstGeom prst="rect">
            <a:avLst/>
          </a:prstGeom>
        </p:spPr>
      </p:pic>
      <p:pic>
        <p:nvPicPr>
          <p:cNvPr id="43" name="Picture 42"/>
          <p:cNvPicPr>
            <a:picLocks noChangeAspect="1"/>
          </p:cNvPicPr>
          <p:nvPr/>
        </p:nvPicPr>
        <p:blipFill>
          <a:blip r:embed="rId7" cstate="print">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val="0"/>
              </a:ext>
            </a:extLst>
          </a:blip>
          <a:stretch>
            <a:fillRect/>
          </a:stretch>
        </p:blipFill>
        <p:spPr>
          <a:xfrm>
            <a:off x="10150345" y="4115731"/>
            <a:ext cx="528711" cy="532998"/>
          </a:xfrm>
          <a:prstGeom prst="rect">
            <a:avLst/>
          </a:prstGeom>
        </p:spPr>
      </p:pic>
      <p:pic>
        <p:nvPicPr>
          <p:cNvPr id="44" name="Picture 43"/>
          <p:cNvPicPr>
            <a:picLocks noChangeAspect="1"/>
          </p:cNvPicPr>
          <p:nvPr/>
        </p:nvPicPr>
        <p:blipFill>
          <a:blip r:embed="rId7" cstate="print">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val="0"/>
              </a:ext>
            </a:extLst>
          </a:blip>
          <a:stretch>
            <a:fillRect/>
          </a:stretch>
        </p:blipFill>
        <p:spPr>
          <a:xfrm>
            <a:off x="10685021" y="4115731"/>
            <a:ext cx="528711" cy="532998"/>
          </a:xfrm>
          <a:prstGeom prst="rect">
            <a:avLst/>
          </a:prstGeom>
        </p:spPr>
      </p:pic>
      <p:pic>
        <p:nvPicPr>
          <p:cNvPr id="45" name="Picture 44"/>
          <p:cNvPicPr>
            <a:picLocks noChangeAspect="1"/>
          </p:cNvPicPr>
          <p:nvPr/>
        </p:nvPicPr>
        <p:blipFill>
          <a:blip r:embed="rId7" cstate="print">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val="0"/>
              </a:ext>
            </a:extLst>
          </a:blip>
          <a:stretch>
            <a:fillRect/>
          </a:stretch>
        </p:blipFill>
        <p:spPr>
          <a:xfrm>
            <a:off x="11227279" y="4115731"/>
            <a:ext cx="528711" cy="532998"/>
          </a:xfrm>
          <a:prstGeom prst="rect">
            <a:avLst/>
          </a:prstGeom>
        </p:spPr>
      </p:pic>
      <p:pic>
        <p:nvPicPr>
          <p:cNvPr id="46" name="Picture 45"/>
          <p:cNvPicPr>
            <a:picLocks noChangeAspect="1"/>
          </p:cNvPicPr>
          <p:nvPr/>
        </p:nvPicPr>
        <p:blipFill rotWithShape="1">
          <a:blip r:embed="rId7" cstate="print">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val="0"/>
              </a:ext>
            </a:extLst>
          </a:blip>
          <a:srcRect r="19922"/>
          <a:stretch/>
        </p:blipFill>
        <p:spPr>
          <a:xfrm>
            <a:off x="11762399" y="4115731"/>
            <a:ext cx="423381" cy="532998"/>
          </a:xfrm>
          <a:prstGeom prst="rect">
            <a:avLst/>
          </a:prstGeom>
        </p:spPr>
      </p:pic>
      <p:grpSp>
        <p:nvGrpSpPr>
          <p:cNvPr id="3" name="Group 2"/>
          <p:cNvGrpSpPr/>
          <p:nvPr/>
        </p:nvGrpSpPr>
        <p:grpSpPr>
          <a:xfrm flipH="1">
            <a:off x="-879820" y="3328827"/>
            <a:ext cx="4025738" cy="2199573"/>
            <a:chOff x="4181165" y="1796374"/>
            <a:chExt cx="4025738" cy="3666862"/>
          </a:xfrm>
        </p:grpSpPr>
        <p:cxnSp>
          <p:nvCxnSpPr>
            <p:cNvPr id="30" name="Straight Connector 29"/>
            <p:cNvCxnSpPr/>
            <p:nvPr/>
          </p:nvCxnSpPr>
          <p:spPr bwMode="auto">
            <a:xfrm flipV="1">
              <a:off x="4194712" y="5232370"/>
              <a:ext cx="4012191" cy="225228"/>
            </a:xfrm>
            <a:prstGeom prst="line">
              <a:avLst/>
            </a:prstGeom>
            <a:solidFill>
              <a:schemeClr val="bg2"/>
            </a:solidFill>
            <a:ln w="28575" cap="flat" cmpd="sng" algn="ctr">
              <a:solidFill>
                <a:schemeClr val="tx1"/>
              </a:solidFill>
              <a:prstDash val="sysDot"/>
              <a:round/>
              <a:headEnd type="none" w="med" len="med"/>
              <a:tailEnd type="none" w="med" len="med"/>
            </a:ln>
            <a:effectLst/>
          </p:spPr>
        </p:cxnSp>
        <p:cxnSp>
          <p:nvCxnSpPr>
            <p:cNvPr id="31" name="Straight Connector 30"/>
            <p:cNvCxnSpPr/>
            <p:nvPr/>
          </p:nvCxnSpPr>
          <p:spPr bwMode="auto">
            <a:xfrm flipV="1">
              <a:off x="4194712" y="5232370"/>
              <a:ext cx="475142" cy="225228"/>
            </a:xfrm>
            <a:prstGeom prst="line">
              <a:avLst/>
            </a:prstGeom>
            <a:solidFill>
              <a:schemeClr val="bg2"/>
            </a:solidFill>
            <a:ln w="28575" cap="flat" cmpd="sng" algn="ctr">
              <a:solidFill>
                <a:schemeClr val="tx1"/>
              </a:solidFill>
              <a:prstDash val="sysDot"/>
              <a:round/>
              <a:headEnd type="none" w="med" len="med"/>
              <a:tailEnd type="none" w="med" len="med"/>
            </a:ln>
            <a:effectLst/>
          </p:spPr>
        </p:cxnSp>
        <p:cxnSp>
          <p:nvCxnSpPr>
            <p:cNvPr id="32" name="Straight Connector 31"/>
            <p:cNvCxnSpPr/>
            <p:nvPr/>
          </p:nvCxnSpPr>
          <p:spPr bwMode="auto">
            <a:xfrm flipV="1">
              <a:off x="4181165" y="1796374"/>
              <a:ext cx="475142" cy="3666862"/>
            </a:xfrm>
            <a:prstGeom prst="line">
              <a:avLst/>
            </a:prstGeom>
            <a:solidFill>
              <a:schemeClr val="bg2"/>
            </a:solidFill>
            <a:ln w="28575" cap="flat" cmpd="sng" algn="ctr">
              <a:solidFill>
                <a:schemeClr val="tx1"/>
              </a:solidFill>
              <a:prstDash val="sysDot"/>
              <a:round/>
              <a:headEnd type="none" w="med" len="med"/>
              <a:tailEnd type="none" w="med" len="med"/>
            </a:ln>
            <a:effectLst/>
          </p:spPr>
        </p:cxnSp>
        <p:sp>
          <p:nvSpPr>
            <p:cNvPr id="33" name="Rectangle 32"/>
            <p:cNvSpPr/>
            <p:nvPr/>
          </p:nvSpPr>
          <p:spPr bwMode="auto">
            <a:xfrm>
              <a:off x="4656307" y="1796374"/>
              <a:ext cx="3550596" cy="3435996"/>
            </a:xfrm>
            <a:prstGeom prst="rect">
              <a:avLst/>
            </a:prstGeom>
            <a:noFill/>
            <a:ln w="31750" cap="flat" cmpd="sng" algn="ctr">
              <a:solidFill>
                <a:schemeClr val="tx1"/>
              </a:solidFill>
              <a:prstDash val="sysDot"/>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cxnSp>
          <p:nvCxnSpPr>
            <p:cNvPr id="34" name="Straight Connector 33"/>
            <p:cNvCxnSpPr/>
            <p:nvPr/>
          </p:nvCxnSpPr>
          <p:spPr bwMode="auto">
            <a:xfrm flipV="1">
              <a:off x="4194712" y="1796374"/>
              <a:ext cx="3998644" cy="3661224"/>
            </a:xfrm>
            <a:prstGeom prst="line">
              <a:avLst/>
            </a:prstGeom>
            <a:solidFill>
              <a:schemeClr val="bg2"/>
            </a:solidFill>
            <a:ln w="28575" cap="flat" cmpd="sng" algn="ctr">
              <a:solidFill>
                <a:schemeClr val="tx1"/>
              </a:solidFill>
              <a:prstDash val="sysDot"/>
              <a:round/>
              <a:headEnd type="none" w="med" len="med"/>
              <a:tailEnd type="none" w="med" len="med"/>
            </a:ln>
            <a:effectLst/>
          </p:spPr>
        </p:cxnSp>
      </p:grpSp>
    </p:spTree>
    <p:extLst>
      <p:ext uri="{BB962C8B-B14F-4D97-AF65-F5344CB8AC3E}">
        <p14:creationId xmlns:p14="http://schemas.microsoft.com/office/powerpoint/2010/main" val="1427936789"/>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Meteosat-8 end of life tests</a:t>
            </a:r>
            <a:endParaRPr lang="en-GB" dirty="0"/>
          </a:p>
        </p:txBody>
      </p:sp>
      <p:sp>
        <p:nvSpPr>
          <p:cNvPr id="6" name="Rectangle 5"/>
          <p:cNvSpPr/>
          <p:nvPr/>
        </p:nvSpPr>
        <p:spPr bwMode="auto">
          <a:xfrm>
            <a:off x="-1" y="1643974"/>
            <a:ext cx="12192001" cy="5214026"/>
          </a:xfrm>
          <a:prstGeom prst="rect">
            <a:avLst/>
          </a:prstGeom>
          <a:solidFill>
            <a:srgbClr val="080808"/>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pic>
        <p:nvPicPr>
          <p:cNvPr id="5" name="Picture 4" descr="http://www.esa.int/var/esa/storage/images/esa_multimedia/images/2002/12/msg-1_first_image_-_28_november_2002/9190201-5-eng-GB/MSG-1_first_image_-_28_November_2002.jpg"/>
          <p:cNvPicPr>
            <a:picLocks noChangeAspect="1" noChangeArrowheads="1"/>
          </p:cNvPicPr>
          <p:nvPr/>
        </p:nvPicPr>
        <p:blipFill>
          <a:blip r:embed="rId2" cstate="print"/>
          <a:srcRect/>
          <a:stretch>
            <a:fillRect/>
          </a:stretch>
        </p:blipFill>
        <p:spPr bwMode="auto">
          <a:xfrm>
            <a:off x="4702128" y="1923483"/>
            <a:ext cx="3171139" cy="3072384"/>
          </a:xfrm>
          <a:prstGeom prst="rect">
            <a:avLst/>
          </a:prstGeom>
          <a:noFill/>
        </p:spPr>
      </p:pic>
      <p:pic>
        <p:nvPicPr>
          <p:cNvPr id="4" name="Picture 2" descr="http://badc.nerc.ac.uk/data/msg/msg.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66845" y1="17949" x2="55080" y2="15385"/>
                        <a14:foregroundMark x1="14973" y1="36410" x2="13369" y2="44615"/>
                        <a14:backgroundMark x1="84492" y1="20513" x2="84492" y2="20513"/>
                      </a14:backgroundRemoval>
                    </a14:imgEffect>
                  </a14:imgLayer>
                </a14:imgProps>
              </a:ext>
            </a:extLst>
          </a:blip>
          <a:srcRect/>
          <a:stretch>
            <a:fillRect/>
          </a:stretch>
        </p:blipFill>
        <p:spPr bwMode="auto">
          <a:xfrm>
            <a:off x="3077696" y="5152798"/>
            <a:ext cx="1624432" cy="1693926"/>
          </a:xfrm>
          <a:prstGeom prst="rect">
            <a:avLst/>
          </a:prstGeom>
          <a:noFill/>
        </p:spPr>
      </p:pic>
      <p:pic>
        <p:nvPicPr>
          <p:cNvPr id="21" name="Picture 20"/>
          <p:cNvPicPr>
            <a:picLocks noChangeAspect="1"/>
          </p:cNvPicPr>
          <p:nvPr/>
        </p:nvPicPr>
        <p:blipFill>
          <a:blip r:embed="rId5" cstate="print">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val="0"/>
              </a:ext>
            </a:extLst>
          </a:blip>
          <a:stretch>
            <a:fillRect/>
          </a:stretch>
        </p:blipFill>
        <p:spPr>
          <a:xfrm>
            <a:off x="-1" y="4115731"/>
            <a:ext cx="528711" cy="532998"/>
          </a:xfrm>
          <a:prstGeom prst="rect">
            <a:avLst/>
          </a:prstGeom>
        </p:spPr>
      </p:pic>
      <p:pic>
        <p:nvPicPr>
          <p:cNvPr id="22" name="Picture 21"/>
          <p:cNvPicPr>
            <a:picLocks noChangeAspect="1"/>
          </p:cNvPicPr>
          <p:nvPr/>
        </p:nvPicPr>
        <p:blipFill>
          <a:blip r:embed="rId7" cstate="print">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val="0"/>
              </a:ext>
            </a:extLst>
          </a:blip>
          <a:stretch>
            <a:fillRect/>
          </a:stretch>
        </p:blipFill>
        <p:spPr>
          <a:xfrm>
            <a:off x="542257" y="4115731"/>
            <a:ext cx="528711" cy="532998"/>
          </a:xfrm>
          <a:prstGeom prst="rect">
            <a:avLst/>
          </a:prstGeom>
        </p:spPr>
      </p:pic>
      <p:pic>
        <p:nvPicPr>
          <p:cNvPr id="23" name="Picture 22"/>
          <p:cNvPicPr>
            <a:picLocks noChangeAspect="1"/>
          </p:cNvPicPr>
          <p:nvPr/>
        </p:nvPicPr>
        <p:blipFill>
          <a:blip r:embed="rId7" cstate="print">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val="0"/>
              </a:ext>
            </a:extLst>
          </a:blip>
          <a:stretch>
            <a:fillRect/>
          </a:stretch>
        </p:blipFill>
        <p:spPr>
          <a:xfrm>
            <a:off x="1064276" y="4115731"/>
            <a:ext cx="528711" cy="532998"/>
          </a:xfrm>
          <a:prstGeom prst="rect">
            <a:avLst/>
          </a:prstGeom>
        </p:spPr>
      </p:pic>
      <p:pic>
        <p:nvPicPr>
          <p:cNvPr id="24" name="Picture 23"/>
          <p:cNvPicPr>
            <a:picLocks noChangeAspect="1"/>
          </p:cNvPicPr>
          <p:nvPr/>
        </p:nvPicPr>
        <p:blipFill>
          <a:blip r:embed="rId7" cstate="print">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val="0"/>
              </a:ext>
            </a:extLst>
          </a:blip>
          <a:stretch>
            <a:fillRect/>
          </a:stretch>
        </p:blipFill>
        <p:spPr>
          <a:xfrm>
            <a:off x="1606534" y="4115731"/>
            <a:ext cx="528711" cy="532998"/>
          </a:xfrm>
          <a:prstGeom prst="rect">
            <a:avLst/>
          </a:prstGeom>
        </p:spPr>
      </p:pic>
      <p:pic>
        <p:nvPicPr>
          <p:cNvPr id="25" name="Picture 24"/>
          <p:cNvPicPr>
            <a:picLocks noChangeAspect="1"/>
          </p:cNvPicPr>
          <p:nvPr/>
        </p:nvPicPr>
        <p:blipFill>
          <a:blip r:embed="rId7" cstate="print">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val="0"/>
              </a:ext>
            </a:extLst>
          </a:blip>
          <a:stretch>
            <a:fillRect/>
          </a:stretch>
        </p:blipFill>
        <p:spPr>
          <a:xfrm>
            <a:off x="2141210" y="4115731"/>
            <a:ext cx="528711" cy="532998"/>
          </a:xfrm>
          <a:prstGeom prst="rect">
            <a:avLst/>
          </a:prstGeom>
        </p:spPr>
      </p:pic>
      <p:pic>
        <p:nvPicPr>
          <p:cNvPr id="26" name="Picture 25"/>
          <p:cNvPicPr>
            <a:picLocks noChangeAspect="1"/>
          </p:cNvPicPr>
          <p:nvPr/>
        </p:nvPicPr>
        <p:blipFill>
          <a:blip r:embed="rId7" cstate="print">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val="0"/>
              </a:ext>
            </a:extLst>
          </a:blip>
          <a:stretch>
            <a:fillRect/>
          </a:stretch>
        </p:blipFill>
        <p:spPr>
          <a:xfrm>
            <a:off x="2683468" y="4115731"/>
            <a:ext cx="528711" cy="532998"/>
          </a:xfrm>
          <a:prstGeom prst="rect">
            <a:avLst/>
          </a:prstGeom>
        </p:spPr>
      </p:pic>
      <p:pic>
        <p:nvPicPr>
          <p:cNvPr id="27" name="Picture 26"/>
          <p:cNvPicPr>
            <a:picLocks noChangeAspect="1"/>
          </p:cNvPicPr>
          <p:nvPr/>
        </p:nvPicPr>
        <p:blipFill>
          <a:blip r:embed="rId7" cstate="print">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val="0"/>
              </a:ext>
            </a:extLst>
          </a:blip>
          <a:stretch>
            <a:fillRect/>
          </a:stretch>
        </p:blipFill>
        <p:spPr>
          <a:xfrm>
            <a:off x="3205487" y="4115731"/>
            <a:ext cx="528711" cy="532998"/>
          </a:xfrm>
          <a:prstGeom prst="rect">
            <a:avLst/>
          </a:prstGeom>
        </p:spPr>
      </p:pic>
      <p:pic>
        <p:nvPicPr>
          <p:cNvPr id="28" name="Picture 27"/>
          <p:cNvPicPr>
            <a:picLocks noChangeAspect="1"/>
          </p:cNvPicPr>
          <p:nvPr/>
        </p:nvPicPr>
        <p:blipFill>
          <a:blip r:embed="rId7" cstate="print">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val="0"/>
              </a:ext>
            </a:extLst>
          </a:blip>
          <a:stretch>
            <a:fillRect/>
          </a:stretch>
        </p:blipFill>
        <p:spPr>
          <a:xfrm>
            <a:off x="3747745" y="4115731"/>
            <a:ext cx="528711" cy="532998"/>
          </a:xfrm>
          <a:prstGeom prst="rect">
            <a:avLst/>
          </a:prstGeom>
        </p:spPr>
      </p:pic>
      <p:pic>
        <p:nvPicPr>
          <p:cNvPr id="29" name="Picture 28"/>
          <p:cNvPicPr>
            <a:picLocks noChangeAspect="1"/>
          </p:cNvPicPr>
          <p:nvPr/>
        </p:nvPicPr>
        <p:blipFill>
          <a:blip r:embed="rId7" cstate="print">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val="0"/>
              </a:ext>
            </a:extLst>
          </a:blip>
          <a:stretch>
            <a:fillRect/>
          </a:stretch>
        </p:blipFill>
        <p:spPr>
          <a:xfrm>
            <a:off x="4295090" y="4115731"/>
            <a:ext cx="528711" cy="532998"/>
          </a:xfrm>
          <a:prstGeom prst="rect">
            <a:avLst/>
          </a:prstGeom>
        </p:spPr>
      </p:pic>
      <p:pic>
        <p:nvPicPr>
          <p:cNvPr id="35" name="Picture 34"/>
          <p:cNvPicPr>
            <a:picLocks noChangeAspect="1"/>
          </p:cNvPicPr>
          <p:nvPr/>
        </p:nvPicPr>
        <p:blipFill>
          <a:blip r:embed="rId9" cstate="print">
            <a:extLst>
              <a:ext uri="{BEBA8EAE-BF5A-486C-A8C5-ECC9F3942E4B}">
                <a14:imgProps xmlns:a14="http://schemas.microsoft.com/office/drawing/2010/main">
                  <a14:imgLayer r:embed="rId6">
                    <a14:imgEffect>
                      <a14:backgroundRemoval t="10000" b="90000" l="10000" r="90000"/>
                    </a14:imgEffect>
                    <a14:imgEffect>
                      <a14:saturation sat="33000"/>
                    </a14:imgEffect>
                  </a14:imgLayer>
                </a14:imgProps>
              </a:ext>
              <a:ext uri="{28A0092B-C50C-407E-A947-70E740481C1C}">
                <a14:useLocalDpi xmlns:a14="http://schemas.microsoft.com/office/drawing/2010/main" val="0"/>
              </a:ext>
            </a:extLst>
          </a:blip>
          <a:stretch>
            <a:fillRect/>
          </a:stretch>
        </p:blipFill>
        <p:spPr>
          <a:xfrm>
            <a:off x="7521126" y="4115731"/>
            <a:ext cx="528711" cy="532998"/>
          </a:xfrm>
          <a:prstGeom prst="rect">
            <a:avLst/>
          </a:prstGeom>
        </p:spPr>
      </p:pic>
      <p:pic>
        <p:nvPicPr>
          <p:cNvPr id="36" name="Picture 35"/>
          <p:cNvPicPr>
            <a:picLocks noChangeAspect="1"/>
          </p:cNvPicPr>
          <p:nvPr/>
        </p:nvPicPr>
        <p:blipFill>
          <a:blip r:embed="rId7" cstate="print">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val="0"/>
              </a:ext>
            </a:extLst>
          </a:blip>
          <a:stretch>
            <a:fillRect/>
          </a:stretch>
        </p:blipFill>
        <p:spPr>
          <a:xfrm>
            <a:off x="8042836" y="4115731"/>
            <a:ext cx="528711" cy="532998"/>
          </a:xfrm>
          <a:prstGeom prst="rect">
            <a:avLst/>
          </a:prstGeom>
        </p:spPr>
      </p:pic>
      <p:pic>
        <p:nvPicPr>
          <p:cNvPr id="38" name="Picture 3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3421">
            <a:off x="4840345" y="4090018"/>
            <a:ext cx="524301" cy="536494"/>
          </a:xfrm>
          <a:prstGeom prst="rect">
            <a:avLst/>
          </a:prstGeom>
        </p:spPr>
      </p:pic>
      <p:pic>
        <p:nvPicPr>
          <p:cNvPr id="40" name="Picture 39"/>
          <p:cNvPicPr>
            <a:picLocks noChangeAspect="1"/>
          </p:cNvPicPr>
          <p:nvPr/>
        </p:nvPicPr>
        <p:blipFill>
          <a:blip r:embed="rId5" cstate="print">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val="0"/>
              </a:ext>
            </a:extLst>
          </a:blip>
          <a:stretch>
            <a:fillRect/>
          </a:stretch>
        </p:blipFill>
        <p:spPr>
          <a:xfrm>
            <a:off x="8543810" y="4115731"/>
            <a:ext cx="528711" cy="532998"/>
          </a:xfrm>
          <a:prstGeom prst="rect">
            <a:avLst/>
          </a:prstGeom>
        </p:spPr>
      </p:pic>
      <p:pic>
        <p:nvPicPr>
          <p:cNvPr id="41" name="Picture 40"/>
          <p:cNvPicPr>
            <a:picLocks noChangeAspect="1"/>
          </p:cNvPicPr>
          <p:nvPr/>
        </p:nvPicPr>
        <p:blipFill>
          <a:blip r:embed="rId7" cstate="print">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val="0"/>
              </a:ext>
            </a:extLst>
          </a:blip>
          <a:stretch>
            <a:fillRect/>
          </a:stretch>
        </p:blipFill>
        <p:spPr>
          <a:xfrm>
            <a:off x="9086068" y="4115731"/>
            <a:ext cx="528711" cy="532998"/>
          </a:xfrm>
          <a:prstGeom prst="rect">
            <a:avLst/>
          </a:prstGeom>
        </p:spPr>
      </p:pic>
      <p:pic>
        <p:nvPicPr>
          <p:cNvPr id="42" name="Picture 41"/>
          <p:cNvPicPr>
            <a:picLocks noChangeAspect="1"/>
          </p:cNvPicPr>
          <p:nvPr/>
        </p:nvPicPr>
        <p:blipFill>
          <a:blip r:embed="rId7" cstate="print">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val="0"/>
              </a:ext>
            </a:extLst>
          </a:blip>
          <a:stretch>
            <a:fillRect/>
          </a:stretch>
        </p:blipFill>
        <p:spPr>
          <a:xfrm>
            <a:off x="9608087" y="4115731"/>
            <a:ext cx="528711" cy="532998"/>
          </a:xfrm>
          <a:prstGeom prst="rect">
            <a:avLst/>
          </a:prstGeom>
        </p:spPr>
      </p:pic>
      <p:pic>
        <p:nvPicPr>
          <p:cNvPr id="43" name="Picture 42"/>
          <p:cNvPicPr>
            <a:picLocks noChangeAspect="1"/>
          </p:cNvPicPr>
          <p:nvPr/>
        </p:nvPicPr>
        <p:blipFill>
          <a:blip r:embed="rId7" cstate="print">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val="0"/>
              </a:ext>
            </a:extLst>
          </a:blip>
          <a:stretch>
            <a:fillRect/>
          </a:stretch>
        </p:blipFill>
        <p:spPr>
          <a:xfrm>
            <a:off x="10150345" y="4115731"/>
            <a:ext cx="528711" cy="532998"/>
          </a:xfrm>
          <a:prstGeom prst="rect">
            <a:avLst/>
          </a:prstGeom>
        </p:spPr>
      </p:pic>
      <p:pic>
        <p:nvPicPr>
          <p:cNvPr id="44" name="Picture 43"/>
          <p:cNvPicPr>
            <a:picLocks noChangeAspect="1"/>
          </p:cNvPicPr>
          <p:nvPr/>
        </p:nvPicPr>
        <p:blipFill>
          <a:blip r:embed="rId7" cstate="print">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val="0"/>
              </a:ext>
            </a:extLst>
          </a:blip>
          <a:stretch>
            <a:fillRect/>
          </a:stretch>
        </p:blipFill>
        <p:spPr>
          <a:xfrm>
            <a:off x="10685021" y="4115731"/>
            <a:ext cx="528711" cy="532998"/>
          </a:xfrm>
          <a:prstGeom prst="rect">
            <a:avLst/>
          </a:prstGeom>
        </p:spPr>
      </p:pic>
      <p:pic>
        <p:nvPicPr>
          <p:cNvPr id="45" name="Picture 44"/>
          <p:cNvPicPr>
            <a:picLocks noChangeAspect="1"/>
          </p:cNvPicPr>
          <p:nvPr/>
        </p:nvPicPr>
        <p:blipFill>
          <a:blip r:embed="rId7" cstate="print">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val="0"/>
              </a:ext>
            </a:extLst>
          </a:blip>
          <a:stretch>
            <a:fillRect/>
          </a:stretch>
        </p:blipFill>
        <p:spPr>
          <a:xfrm>
            <a:off x="11227279" y="4115731"/>
            <a:ext cx="528711" cy="532998"/>
          </a:xfrm>
          <a:prstGeom prst="rect">
            <a:avLst/>
          </a:prstGeom>
        </p:spPr>
      </p:pic>
      <p:pic>
        <p:nvPicPr>
          <p:cNvPr id="46" name="Picture 45"/>
          <p:cNvPicPr>
            <a:picLocks noChangeAspect="1"/>
          </p:cNvPicPr>
          <p:nvPr/>
        </p:nvPicPr>
        <p:blipFill rotWithShape="1">
          <a:blip r:embed="rId7" cstate="print">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val="0"/>
              </a:ext>
            </a:extLst>
          </a:blip>
          <a:srcRect r="19922"/>
          <a:stretch/>
        </p:blipFill>
        <p:spPr>
          <a:xfrm>
            <a:off x="11762399" y="4115731"/>
            <a:ext cx="423381" cy="532998"/>
          </a:xfrm>
          <a:prstGeom prst="rect">
            <a:avLst/>
          </a:prstGeom>
        </p:spPr>
      </p:pic>
      <p:grpSp>
        <p:nvGrpSpPr>
          <p:cNvPr id="82" name="Group 81"/>
          <p:cNvGrpSpPr/>
          <p:nvPr/>
        </p:nvGrpSpPr>
        <p:grpSpPr>
          <a:xfrm>
            <a:off x="2675712" y="3327825"/>
            <a:ext cx="3550596" cy="2197193"/>
            <a:chOff x="2675712" y="3327825"/>
            <a:chExt cx="3550596" cy="2197193"/>
          </a:xfrm>
        </p:grpSpPr>
        <p:cxnSp>
          <p:nvCxnSpPr>
            <p:cNvPr id="39" name="Straight Connector 38"/>
            <p:cNvCxnSpPr/>
            <p:nvPr/>
          </p:nvCxnSpPr>
          <p:spPr bwMode="auto">
            <a:xfrm flipH="1" flipV="1">
              <a:off x="2675714" y="5388914"/>
              <a:ext cx="1142997" cy="111022"/>
            </a:xfrm>
            <a:prstGeom prst="line">
              <a:avLst/>
            </a:prstGeom>
            <a:solidFill>
              <a:schemeClr val="bg2"/>
            </a:solidFill>
            <a:ln w="28575" cap="flat" cmpd="sng" algn="ctr">
              <a:solidFill>
                <a:schemeClr val="tx1"/>
              </a:solidFill>
              <a:prstDash val="sysDot"/>
              <a:round/>
              <a:headEnd type="none" w="med" len="med"/>
              <a:tailEnd type="none" w="med" len="med"/>
            </a:ln>
            <a:effectLst/>
          </p:spPr>
        </p:cxnSp>
        <p:cxnSp>
          <p:nvCxnSpPr>
            <p:cNvPr id="47" name="Straight Connector 46"/>
            <p:cNvCxnSpPr/>
            <p:nvPr/>
          </p:nvCxnSpPr>
          <p:spPr bwMode="auto">
            <a:xfrm flipV="1">
              <a:off x="3818711" y="5388914"/>
              <a:ext cx="2394050" cy="111022"/>
            </a:xfrm>
            <a:prstGeom prst="line">
              <a:avLst/>
            </a:prstGeom>
            <a:solidFill>
              <a:schemeClr val="bg2"/>
            </a:solidFill>
            <a:ln w="28575" cap="flat" cmpd="sng" algn="ctr">
              <a:solidFill>
                <a:schemeClr val="tx1"/>
              </a:solidFill>
              <a:prstDash val="sysDot"/>
              <a:round/>
              <a:headEnd type="none" w="med" len="med"/>
              <a:tailEnd type="none" w="med" len="med"/>
            </a:ln>
            <a:effectLst/>
          </p:spPr>
        </p:cxnSp>
        <p:cxnSp>
          <p:nvCxnSpPr>
            <p:cNvPr id="48" name="Straight Connector 47"/>
            <p:cNvCxnSpPr/>
            <p:nvPr/>
          </p:nvCxnSpPr>
          <p:spPr bwMode="auto">
            <a:xfrm flipV="1">
              <a:off x="3818711" y="3327828"/>
              <a:ext cx="2407597" cy="2172108"/>
            </a:xfrm>
            <a:prstGeom prst="line">
              <a:avLst/>
            </a:prstGeom>
            <a:solidFill>
              <a:schemeClr val="bg2"/>
            </a:solidFill>
            <a:ln w="28575" cap="flat" cmpd="sng" algn="ctr">
              <a:solidFill>
                <a:schemeClr val="tx1"/>
              </a:solidFill>
              <a:prstDash val="sysDot"/>
              <a:round/>
              <a:headEnd type="none" w="med" len="med"/>
              <a:tailEnd type="none" w="med" len="med"/>
            </a:ln>
            <a:effectLst/>
          </p:spPr>
        </p:cxnSp>
        <p:sp>
          <p:nvSpPr>
            <p:cNvPr id="49" name="Rectangle 48"/>
            <p:cNvSpPr/>
            <p:nvPr/>
          </p:nvSpPr>
          <p:spPr bwMode="auto">
            <a:xfrm flipH="1">
              <a:off x="2675712" y="3327825"/>
              <a:ext cx="3550596" cy="2061088"/>
            </a:xfrm>
            <a:prstGeom prst="rect">
              <a:avLst/>
            </a:prstGeom>
            <a:noFill/>
            <a:ln w="31750" cap="flat" cmpd="sng" algn="ctr">
              <a:solidFill>
                <a:schemeClr val="tx1"/>
              </a:solidFill>
              <a:prstDash val="sysDot"/>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cxnSp>
          <p:nvCxnSpPr>
            <p:cNvPr id="50" name="Straight Connector 49"/>
            <p:cNvCxnSpPr/>
            <p:nvPr/>
          </p:nvCxnSpPr>
          <p:spPr bwMode="auto">
            <a:xfrm flipH="1" flipV="1">
              <a:off x="2689261" y="3327828"/>
              <a:ext cx="1129450" cy="2197190"/>
            </a:xfrm>
            <a:prstGeom prst="line">
              <a:avLst/>
            </a:prstGeom>
            <a:solidFill>
              <a:schemeClr val="bg2"/>
            </a:solidFill>
            <a:ln w="28575" cap="flat" cmpd="sng" algn="ctr">
              <a:solidFill>
                <a:schemeClr val="tx1"/>
              </a:solidFill>
              <a:prstDash val="sysDot"/>
              <a:round/>
              <a:headEnd type="none" w="med" len="med"/>
              <a:tailEnd type="none" w="med" len="med"/>
            </a:ln>
            <a:effectLst/>
          </p:spPr>
        </p:cxnSp>
      </p:grpSp>
    </p:spTree>
    <p:extLst>
      <p:ext uri="{BB962C8B-B14F-4D97-AF65-F5344CB8AC3E}">
        <p14:creationId xmlns:p14="http://schemas.microsoft.com/office/powerpoint/2010/main" val="3638872849"/>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Meteosat-8 end of life tests</a:t>
            </a:r>
            <a:endParaRPr lang="en-GB" dirty="0"/>
          </a:p>
        </p:txBody>
      </p:sp>
      <p:sp>
        <p:nvSpPr>
          <p:cNvPr id="6" name="Rectangle 5"/>
          <p:cNvSpPr/>
          <p:nvPr/>
        </p:nvSpPr>
        <p:spPr bwMode="auto">
          <a:xfrm>
            <a:off x="-1" y="1643974"/>
            <a:ext cx="12192001" cy="5214026"/>
          </a:xfrm>
          <a:prstGeom prst="rect">
            <a:avLst/>
          </a:prstGeom>
          <a:solidFill>
            <a:srgbClr val="080808"/>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pic>
        <p:nvPicPr>
          <p:cNvPr id="5" name="Picture 4" descr="http://www.esa.int/var/esa/storage/images/esa_multimedia/images/2002/12/msg-1_first_image_-_28_november_2002/9190201-5-eng-GB/MSG-1_first_image_-_28_November_2002.jpg"/>
          <p:cNvPicPr>
            <a:picLocks noChangeAspect="1" noChangeArrowheads="1"/>
          </p:cNvPicPr>
          <p:nvPr/>
        </p:nvPicPr>
        <p:blipFill>
          <a:blip r:embed="rId2" cstate="print"/>
          <a:srcRect/>
          <a:stretch>
            <a:fillRect/>
          </a:stretch>
        </p:blipFill>
        <p:spPr bwMode="auto">
          <a:xfrm>
            <a:off x="4702128" y="1923483"/>
            <a:ext cx="3171139" cy="3072384"/>
          </a:xfrm>
          <a:prstGeom prst="rect">
            <a:avLst/>
          </a:prstGeom>
          <a:noFill/>
        </p:spPr>
      </p:pic>
      <p:pic>
        <p:nvPicPr>
          <p:cNvPr id="4" name="Picture 2" descr="http://badc.nerc.ac.uk/data/msg/msg.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66845" y1="17949" x2="55080" y2="15385"/>
                        <a14:foregroundMark x1="14973" y1="36410" x2="13369" y2="44615"/>
                        <a14:backgroundMark x1="84492" y1="20513" x2="84492" y2="20513"/>
                      </a14:backgroundRemoval>
                    </a14:imgEffect>
                  </a14:imgLayer>
                </a14:imgProps>
              </a:ext>
            </a:extLst>
          </a:blip>
          <a:srcRect/>
          <a:stretch>
            <a:fillRect/>
          </a:stretch>
        </p:blipFill>
        <p:spPr bwMode="auto">
          <a:xfrm>
            <a:off x="3077696" y="5152798"/>
            <a:ext cx="1624432" cy="1693926"/>
          </a:xfrm>
          <a:prstGeom prst="rect">
            <a:avLst/>
          </a:prstGeom>
          <a:noFill/>
        </p:spPr>
      </p:pic>
      <p:pic>
        <p:nvPicPr>
          <p:cNvPr id="21" name="Picture 20"/>
          <p:cNvPicPr>
            <a:picLocks noChangeAspect="1"/>
          </p:cNvPicPr>
          <p:nvPr/>
        </p:nvPicPr>
        <p:blipFill>
          <a:blip r:embed="rId5" cstate="print">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val="0"/>
              </a:ext>
            </a:extLst>
          </a:blip>
          <a:stretch>
            <a:fillRect/>
          </a:stretch>
        </p:blipFill>
        <p:spPr>
          <a:xfrm>
            <a:off x="-1" y="4115731"/>
            <a:ext cx="528711" cy="532998"/>
          </a:xfrm>
          <a:prstGeom prst="rect">
            <a:avLst/>
          </a:prstGeom>
        </p:spPr>
      </p:pic>
      <p:pic>
        <p:nvPicPr>
          <p:cNvPr id="22" name="Picture 21"/>
          <p:cNvPicPr>
            <a:picLocks noChangeAspect="1"/>
          </p:cNvPicPr>
          <p:nvPr/>
        </p:nvPicPr>
        <p:blipFill>
          <a:blip r:embed="rId7" cstate="print">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val="0"/>
              </a:ext>
            </a:extLst>
          </a:blip>
          <a:stretch>
            <a:fillRect/>
          </a:stretch>
        </p:blipFill>
        <p:spPr>
          <a:xfrm>
            <a:off x="542257" y="4115731"/>
            <a:ext cx="528711" cy="532998"/>
          </a:xfrm>
          <a:prstGeom prst="rect">
            <a:avLst/>
          </a:prstGeom>
        </p:spPr>
      </p:pic>
      <p:pic>
        <p:nvPicPr>
          <p:cNvPr id="23" name="Picture 22"/>
          <p:cNvPicPr>
            <a:picLocks noChangeAspect="1"/>
          </p:cNvPicPr>
          <p:nvPr/>
        </p:nvPicPr>
        <p:blipFill>
          <a:blip r:embed="rId7" cstate="print">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val="0"/>
              </a:ext>
            </a:extLst>
          </a:blip>
          <a:stretch>
            <a:fillRect/>
          </a:stretch>
        </p:blipFill>
        <p:spPr>
          <a:xfrm>
            <a:off x="1064276" y="4115731"/>
            <a:ext cx="528711" cy="532998"/>
          </a:xfrm>
          <a:prstGeom prst="rect">
            <a:avLst/>
          </a:prstGeom>
        </p:spPr>
      </p:pic>
      <p:pic>
        <p:nvPicPr>
          <p:cNvPr id="24" name="Picture 23"/>
          <p:cNvPicPr>
            <a:picLocks noChangeAspect="1"/>
          </p:cNvPicPr>
          <p:nvPr/>
        </p:nvPicPr>
        <p:blipFill>
          <a:blip r:embed="rId7" cstate="print">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val="0"/>
              </a:ext>
            </a:extLst>
          </a:blip>
          <a:stretch>
            <a:fillRect/>
          </a:stretch>
        </p:blipFill>
        <p:spPr>
          <a:xfrm>
            <a:off x="1606534" y="4115731"/>
            <a:ext cx="528711" cy="532998"/>
          </a:xfrm>
          <a:prstGeom prst="rect">
            <a:avLst/>
          </a:prstGeom>
        </p:spPr>
      </p:pic>
      <p:pic>
        <p:nvPicPr>
          <p:cNvPr id="25" name="Picture 24"/>
          <p:cNvPicPr>
            <a:picLocks noChangeAspect="1"/>
          </p:cNvPicPr>
          <p:nvPr/>
        </p:nvPicPr>
        <p:blipFill>
          <a:blip r:embed="rId7" cstate="print">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val="0"/>
              </a:ext>
            </a:extLst>
          </a:blip>
          <a:stretch>
            <a:fillRect/>
          </a:stretch>
        </p:blipFill>
        <p:spPr>
          <a:xfrm>
            <a:off x="2141210" y="4115731"/>
            <a:ext cx="528711" cy="532998"/>
          </a:xfrm>
          <a:prstGeom prst="rect">
            <a:avLst/>
          </a:prstGeom>
        </p:spPr>
      </p:pic>
      <p:pic>
        <p:nvPicPr>
          <p:cNvPr id="26" name="Picture 25"/>
          <p:cNvPicPr>
            <a:picLocks noChangeAspect="1"/>
          </p:cNvPicPr>
          <p:nvPr/>
        </p:nvPicPr>
        <p:blipFill>
          <a:blip r:embed="rId7" cstate="print">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val="0"/>
              </a:ext>
            </a:extLst>
          </a:blip>
          <a:stretch>
            <a:fillRect/>
          </a:stretch>
        </p:blipFill>
        <p:spPr>
          <a:xfrm>
            <a:off x="2683468" y="4115731"/>
            <a:ext cx="528711" cy="532998"/>
          </a:xfrm>
          <a:prstGeom prst="rect">
            <a:avLst/>
          </a:prstGeom>
        </p:spPr>
      </p:pic>
      <p:pic>
        <p:nvPicPr>
          <p:cNvPr id="27" name="Picture 26"/>
          <p:cNvPicPr>
            <a:picLocks noChangeAspect="1"/>
          </p:cNvPicPr>
          <p:nvPr/>
        </p:nvPicPr>
        <p:blipFill>
          <a:blip r:embed="rId7" cstate="print">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val="0"/>
              </a:ext>
            </a:extLst>
          </a:blip>
          <a:stretch>
            <a:fillRect/>
          </a:stretch>
        </p:blipFill>
        <p:spPr>
          <a:xfrm>
            <a:off x="3205487" y="4115731"/>
            <a:ext cx="528711" cy="532998"/>
          </a:xfrm>
          <a:prstGeom prst="rect">
            <a:avLst/>
          </a:prstGeom>
        </p:spPr>
      </p:pic>
      <p:pic>
        <p:nvPicPr>
          <p:cNvPr id="28" name="Picture 27"/>
          <p:cNvPicPr>
            <a:picLocks noChangeAspect="1"/>
          </p:cNvPicPr>
          <p:nvPr/>
        </p:nvPicPr>
        <p:blipFill>
          <a:blip r:embed="rId7" cstate="print">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val="0"/>
              </a:ext>
            </a:extLst>
          </a:blip>
          <a:stretch>
            <a:fillRect/>
          </a:stretch>
        </p:blipFill>
        <p:spPr>
          <a:xfrm>
            <a:off x="3747745" y="4115731"/>
            <a:ext cx="528711" cy="532998"/>
          </a:xfrm>
          <a:prstGeom prst="rect">
            <a:avLst/>
          </a:prstGeom>
        </p:spPr>
      </p:pic>
      <p:pic>
        <p:nvPicPr>
          <p:cNvPr id="29" name="Picture 28"/>
          <p:cNvPicPr>
            <a:picLocks noChangeAspect="1"/>
          </p:cNvPicPr>
          <p:nvPr/>
        </p:nvPicPr>
        <p:blipFill>
          <a:blip r:embed="rId7" cstate="print">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val="0"/>
              </a:ext>
            </a:extLst>
          </a:blip>
          <a:stretch>
            <a:fillRect/>
          </a:stretch>
        </p:blipFill>
        <p:spPr>
          <a:xfrm>
            <a:off x="4295090" y="4115731"/>
            <a:ext cx="528711" cy="532998"/>
          </a:xfrm>
          <a:prstGeom prst="rect">
            <a:avLst/>
          </a:prstGeom>
        </p:spPr>
      </p:pic>
      <p:pic>
        <p:nvPicPr>
          <p:cNvPr id="35" name="Picture 34"/>
          <p:cNvPicPr>
            <a:picLocks noChangeAspect="1"/>
          </p:cNvPicPr>
          <p:nvPr/>
        </p:nvPicPr>
        <p:blipFill>
          <a:blip r:embed="rId9" cstate="print">
            <a:extLst>
              <a:ext uri="{BEBA8EAE-BF5A-486C-A8C5-ECC9F3942E4B}">
                <a14:imgProps xmlns:a14="http://schemas.microsoft.com/office/drawing/2010/main">
                  <a14:imgLayer r:embed="rId6">
                    <a14:imgEffect>
                      <a14:backgroundRemoval t="10000" b="90000" l="10000" r="90000"/>
                    </a14:imgEffect>
                    <a14:imgEffect>
                      <a14:saturation sat="33000"/>
                    </a14:imgEffect>
                  </a14:imgLayer>
                </a14:imgProps>
              </a:ext>
              <a:ext uri="{28A0092B-C50C-407E-A947-70E740481C1C}">
                <a14:useLocalDpi xmlns:a14="http://schemas.microsoft.com/office/drawing/2010/main" val="0"/>
              </a:ext>
            </a:extLst>
          </a:blip>
          <a:stretch>
            <a:fillRect/>
          </a:stretch>
        </p:blipFill>
        <p:spPr>
          <a:xfrm>
            <a:off x="7521126" y="4115731"/>
            <a:ext cx="528711" cy="532998"/>
          </a:xfrm>
          <a:prstGeom prst="rect">
            <a:avLst/>
          </a:prstGeom>
        </p:spPr>
      </p:pic>
      <p:pic>
        <p:nvPicPr>
          <p:cNvPr id="36" name="Picture 35"/>
          <p:cNvPicPr>
            <a:picLocks noChangeAspect="1"/>
          </p:cNvPicPr>
          <p:nvPr/>
        </p:nvPicPr>
        <p:blipFill>
          <a:blip r:embed="rId7" cstate="print">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val="0"/>
              </a:ext>
            </a:extLst>
          </a:blip>
          <a:stretch>
            <a:fillRect/>
          </a:stretch>
        </p:blipFill>
        <p:spPr>
          <a:xfrm>
            <a:off x="8042836" y="4115731"/>
            <a:ext cx="528711" cy="532998"/>
          </a:xfrm>
          <a:prstGeom prst="rect">
            <a:avLst/>
          </a:prstGeom>
        </p:spPr>
      </p:pic>
      <p:pic>
        <p:nvPicPr>
          <p:cNvPr id="38" name="Picture 3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3421">
            <a:off x="4840345" y="4090018"/>
            <a:ext cx="524301" cy="536494"/>
          </a:xfrm>
          <a:prstGeom prst="rect">
            <a:avLst/>
          </a:prstGeom>
        </p:spPr>
      </p:pic>
      <p:pic>
        <p:nvPicPr>
          <p:cNvPr id="40" name="Picture 39"/>
          <p:cNvPicPr>
            <a:picLocks noChangeAspect="1"/>
          </p:cNvPicPr>
          <p:nvPr/>
        </p:nvPicPr>
        <p:blipFill>
          <a:blip r:embed="rId5" cstate="print">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val="0"/>
              </a:ext>
            </a:extLst>
          </a:blip>
          <a:stretch>
            <a:fillRect/>
          </a:stretch>
        </p:blipFill>
        <p:spPr>
          <a:xfrm>
            <a:off x="8543810" y="4115731"/>
            <a:ext cx="528711" cy="532998"/>
          </a:xfrm>
          <a:prstGeom prst="rect">
            <a:avLst/>
          </a:prstGeom>
        </p:spPr>
      </p:pic>
      <p:pic>
        <p:nvPicPr>
          <p:cNvPr id="41" name="Picture 40"/>
          <p:cNvPicPr>
            <a:picLocks noChangeAspect="1"/>
          </p:cNvPicPr>
          <p:nvPr/>
        </p:nvPicPr>
        <p:blipFill>
          <a:blip r:embed="rId7" cstate="print">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val="0"/>
              </a:ext>
            </a:extLst>
          </a:blip>
          <a:stretch>
            <a:fillRect/>
          </a:stretch>
        </p:blipFill>
        <p:spPr>
          <a:xfrm>
            <a:off x="9086068" y="4115731"/>
            <a:ext cx="528711" cy="532998"/>
          </a:xfrm>
          <a:prstGeom prst="rect">
            <a:avLst/>
          </a:prstGeom>
        </p:spPr>
      </p:pic>
      <p:pic>
        <p:nvPicPr>
          <p:cNvPr id="42" name="Picture 41"/>
          <p:cNvPicPr>
            <a:picLocks noChangeAspect="1"/>
          </p:cNvPicPr>
          <p:nvPr/>
        </p:nvPicPr>
        <p:blipFill>
          <a:blip r:embed="rId7" cstate="print">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val="0"/>
              </a:ext>
            </a:extLst>
          </a:blip>
          <a:stretch>
            <a:fillRect/>
          </a:stretch>
        </p:blipFill>
        <p:spPr>
          <a:xfrm>
            <a:off x="9608087" y="4115731"/>
            <a:ext cx="528711" cy="532998"/>
          </a:xfrm>
          <a:prstGeom prst="rect">
            <a:avLst/>
          </a:prstGeom>
        </p:spPr>
      </p:pic>
      <p:pic>
        <p:nvPicPr>
          <p:cNvPr id="43" name="Picture 42"/>
          <p:cNvPicPr>
            <a:picLocks noChangeAspect="1"/>
          </p:cNvPicPr>
          <p:nvPr/>
        </p:nvPicPr>
        <p:blipFill>
          <a:blip r:embed="rId7" cstate="print">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val="0"/>
              </a:ext>
            </a:extLst>
          </a:blip>
          <a:stretch>
            <a:fillRect/>
          </a:stretch>
        </p:blipFill>
        <p:spPr>
          <a:xfrm>
            <a:off x="10150345" y="4115731"/>
            <a:ext cx="528711" cy="532998"/>
          </a:xfrm>
          <a:prstGeom prst="rect">
            <a:avLst/>
          </a:prstGeom>
        </p:spPr>
      </p:pic>
      <p:pic>
        <p:nvPicPr>
          <p:cNvPr id="44" name="Picture 43"/>
          <p:cNvPicPr>
            <a:picLocks noChangeAspect="1"/>
          </p:cNvPicPr>
          <p:nvPr/>
        </p:nvPicPr>
        <p:blipFill>
          <a:blip r:embed="rId7" cstate="print">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val="0"/>
              </a:ext>
            </a:extLst>
          </a:blip>
          <a:stretch>
            <a:fillRect/>
          </a:stretch>
        </p:blipFill>
        <p:spPr>
          <a:xfrm>
            <a:off x="10685021" y="4115731"/>
            <a:ext cx="528711" cy="532998"/>
          </a:xfrm>
          <a:prstGeom prst="rect">
            <a:avLst/>
          </a:prstGeom>
        </p:spPr>
      </p:pic>
      <p:pic>
        <p:nvPicPr>
          <p:cNvPr id="45" name="Picture 44"/>
          <p:cNvPicPr>
            <a:picLocks noChangeAspect="1"/>
          </p:cNvPicPr>
          <p:nvPr/>
        </p:nvPicPr>
        <p:blipFill>
          <a:blip r:embed="rId7" cstate="print">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val="0"/>
              </a:ext>
            </a:extLst>
          </a:blip>
          <a:stretch>
            <a:fillRect/>
          </a:stretch>
        </p:blipFill>
        <p:spPr>
          <a:xfrm>
            <a:off x="11227279" y="4115731"/>
            <a:ext cx="528711" cy="532998"/>
          </a:xfrm>
          <a:prstGeom prst="rect">
            <a:avLst/>
          </a:prstGeom>
        </p:spPr>
      </p:pic>
      <p:pic>
        <p:nvPicPr>
          <p:cNvPr id="46" name="Picture 45"/>
          <p:cNvPicPr>
            <a:picLocks noChangeAspect="1"/>
          </p:cNvPicPr>
          <p:nvPr/>
        </p:nvPicPr>
        <p:blipFill rotWithShape="1">
          <a:blip r:embed="rId7" cstate="print">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val="0"/>
              </a:ext>
            </a:extLst>
          </a:blip>
          <a:srcRect r="19922"/>
          <a:stretch/>
        </p:blipFill>
        <p:spPr>
          <a:xfrm>
            <a:off x="11762399" y="4115731"/>
            <a:ext cx="423381" cy="532998"/>
          </a:xfrm>
          <a:prstGeom prst="rect">
            <a:avLst/>
          </a:prstGeom>
        </p:spPr>
      </p:pic>
      <p:grpSp>
        <p:nvGrpSpPr>
          <p:cNvPr id="105" name="Group 104"/>
          <p:cNvGrpSpPr/>
          <p:nvPr/>
        </p:nvGrpSpPr>
        <p:grpSpPr>
          <a:xfrm>
            <a:off x="4340730" y="3327825"/>
            <a:ext cx="5432626" cy="2197193"/>
            <a:chOff x="4340730" y="3327825"/>
            <a:chExt cx="5432626" cy="2197193"/>
          </a:xfrm>
        </p:grpSpPr>
        <p:cxnSp>
          <p:nvCxnSpPr>
            <p:cNvPr id="84" name="Straight Connector 83"/>
            <p:cNvCxnSpPr/>
            <p:nvPr/>
          </p:nvCxnSpPr>
          <p:spPr bwMode="auto">
            <a:xfrm flipV="1">
              <a:off x="4360969" y="5388914"/>
              <a:ext cx="5412387" cy="136104"/>
            </a:xfrm>
            <a:prstGeom prst="line">
              <a:avLst/>
            </a:prstGeom>
            <a:solidFill>
              <a:schemeClr val="bg2"/>
            </a:solidFill>
            <a:ln w="28575" cap="flat" cmpd="sng" algn="ctr">
              <a:solidFill>
                <a:schemeClr val="tx1"/>
              </a:solidFill>
              <a:prstDash val="sysDot"/>
              <a:round/>
              <a:headEnd type="none" w="med" len="med"/>
              <a:tailEnd type="none" w="med" len="med"/>
            </a:ln>
            <a:effectLst/>
          </p:spPr>
        </p:cxnSp>
        <p:cxnSp>
          <p:nvCxnSpPr>
            <p:cNvPr id="85" name="Straight Connector 84"/>
            <p:cNvCxnSpPr/>
            <p:nvPr/>
          </p:nvCxnSpPr>
          <p:spPr bwMode="auto">
            <a:xfrm flipV="1">
              <a:off x="4347422" y="5388914"/>
              <a:ext cx="1888885" cy="136104"/>
            </a:xfrm>
            <a:prstGeom prst="line">
              <a:avLst/>
            </a:prstGeom>
            <a:solidFill>
              <a:schemeClr val="bg2"/>
            </a:solidFill>
            <a:ln w="28575" cap="flat" cmpd="sng" algn="ctr">
              <a:solidFill>
                <a:schemeClr val="tx1"/>
              </a:solidFill>
              <a:prstDash val="sysDot"/>
              <a:round/>
              <a:headEnd type="none" w="med" len="med"/>
              <a:tailEnd type="none" w="med" len="med"/>
            </a:ln>
            <a:effectLst/>
          </p:spPr>
        </p:cxnSp>
        <p:cxnSp>
          <p:nvCxnSpPr>
            <p:cNvPr id="86" name="Straight Connector 85"/>
            <p:cNvCxnSpPr/>
            <p:nvPr/>
          </p:nvCxnSpPr>
          <p:spPr bwMode="auto">
            <a:xfrm flipV="1">
              <a:off x="4360969" y="3327826"/>
              <a:ext cx="1861791" cy="2197192"/>
            </a:xfrm>
            <a:prstGeom prst="line">
              <a:avLst/>
            </a:prstGeom>
            <a:solidFill>
              <a:schemeClr val="bg2"/>
            </a:solidFill>
            <a:ln w="28575" cap="flat" cmpd="sng" algn="ctr">
              <a:solidFill>
                <a:schemeClr val="tx1"/>
              </a:solidFill>
              <a:prstDash val="sysDot"/>
              <a:round/>
              <a:headEnd type="none" w="med" len="med"/>
              <a:tailEnd type="none" w="med" len="med"/>
            </a:ln>
            <a:effectLst/>
          </p:spPr>
        </p:cxnSp>
        <p:sp>
          <p:nvSpPr>
            <p:cNvPr id="87" name="Rectangle 86"/>
            <p:cNvSpPr/>
            <p:nvPr/>
          </p:nvSpPr>
          <p:spPr bwMode="auto">
            <a:xfrm>
              <a:off x="6222760" y="3327825"/>
              <a:ext cx="3550596" cy="2061088"/>
            </a:xfrm>
            <a:prstGeom prst="rect">
              <a:avLst/>
            </a:prstGeom>
            <a:noFill/>
            <a:ln w="31750" cap="flat" cmpd="sng" algn="ctr">
              <a:solidFill>
                <a:schemeClr val="tx1"/>
              </a:solidFill>
              <a:prstDash val="sysDot"/>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cxnSp>
          <p:nvCxnSpPr>
            <p:cNvPr id="88" name="Straight Connector 87"/>
            <p:cNvCxnSpPr/>
            <p:nvPr/>
          </p:nvCxnSpPr>
          <p:spPr bwMode="auto">
            <a:xfrm flipV="1">
              <a:off x="4340730" y="3327826"/>
              <a:ext cx="5419079" cy="2197192"/>
            </a:xfrm>
            <a:prstGeom prst="line">
              <a:avLst/>
            </a:prstGeom>
            <a:solidFill>
              <a:schemeClr val="bg2"/>
            </a:solidFill>
            <a:ln w="28575" cap="flat" cmpd="sng" algn="ctr">
              <a:solidFill>
                <a:schemeClr val="tx1"/>
              </a:solidFill>
              <a:prstDash val="sysDot"/>
              <a:round/>
              <a:headEnd type="none" w="med" len="med"/>
              <a:tailEnd type="none" w="med" len="med"/>
            </a:ln>
            <a:effectLst/>
          </p:spPr>
        </p:cxnSp>
      </p:grpSp>
    </p:spTree>
    <p:extLst>
      <p:ext uri="{BB962C8B-B14F-4D97-AF65-F5344CB8AC3E}">
        <p14:creationId xmlns:p14="http://schemas.microsoft.com/office/powerpoint/2010/main" val="992082407"/>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5" y="655195"/>
            <a:ext cx="10058420" cy="3017526"/>
          </a:xfrm>
          <a:prstGeom prst="rect">
            <a:avLst/>
          </a:prstGeom>
        </p:spPr>
      </p:pic>
      <p:sp>
        <p:nvSpPr>
          <p:cNvPr id="2" name="Title 1"/>
          <p:cNvSpPr>
            <a:spLocks noGrp="1"/>
          </p:cNvSpPr>
          <p:nvPr>
            <p:ph type="title"/>
          </p:nvPr>
        </p:nvSpPr>
        <p:spPr/>
        <p:txBody>
          <a:bodyPr/>
          <a:lstStyle/>
          <a:p>
            <a:r>
              <a:rPr lang="en-GB" dirty="0" smtClean="0"/>
              <a:t>MSG SEVIRI</a:t>
            </a:r>
            <a:endParaRPr lang="en-GB" dirty="0"/>
          </a:p>
        </p:txBody>
      </p:sp>
      <p:sp>
        <p:nvSpPr>
          <p:cNvPr id="8" name="Text Placeholder 2"/>
          <p:cNvSpPr>
            <a:spLocks noGrp="1"/>
          </p:cNvSpPr>
          <p:nvPr>
            <p:ph type="body" sz="quarter" idx="10"/>
          </p:nvPr>
        </p:nvSpPr>
        <p:spPr>
          <a:xfrm>
            <a:off x="2726461" y="855991"/>
            <a:ext cx="3388920" cy="546372"/>
          </a:xfrm>
        </p:spPr>
        <p:txBody>
          <a:bodyPr anchor="t">
            <a:normAutofit/>
          </a:bodyPr>
          <a:lstStyle/>
          <a:p>
            <a:pPr marL="0" indent="0">
              <a:buNone/>
            </a:pPr>
            <a:r>
              <a:rPr lang="en-GB" sz="2600" dirty="0" smtClean="0"/>
              <a:t>SEVIRI warm channels</a:t>
            </a:r>
            <a:endParaRPr lang="en-GB" sz="2600" dirty="0"/>
          </a:p>
        </p:txBody>
      </p:sp>
      <p:grpSp>
        <p:nvGrpSpPr>
          <p:cNvPr id="9" name="Group 8"/>
          <p:cNvGrpSpPr>
            <a:grpSpLocks noChangeAspect="1"/>
          </p:cNvGrpSpPr>
          <p:nvPr/>
        </p:nvGrpSpPr>
        <p:grpSpPr>
          <a:xfrm>
            <a:off x="5508010" y="4016155"/>
            <a:ext cx="6645103" cy="2841845"/>
            <a:chOff x="-1" y="1643974"/>
            <a:chExt cx="12192001" cy="5214026"/>
          </a:xfrm>
        </p:grpSpPr>
        <p:sp>
          <p:nvSpPr>
            <p:cNvPr id="10" name="Rectangle 9"/>
            <p:cNvSpPr/>
            <p:nvPr/>
          </p:nvSpPr>
          <p:spPr bwMode="auto">
            <a:xfrm>
              <a:off x="-1" y="1643974"/>
              <a:ext cx="12192001" cy="5214026"/>
            </a:xfrm>
            <a:prstGeom prst="rect">
              <a:avLst/>
            </a:prstGeom>
            <a:solidFill>
              <a:srgbClr val="080808"/>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pic>
          <p:nvPicPr>
            <p:cNvPr id="11" name="Picture 10" descr="http://www.esa.int/var/esa/storage/images/esa_multimedia/images/2002/12/msg-1_first_image_-_28_november_2002/9190201-5-eng-GB/MSG-1_first_image_-_28_November_2002.jpg"/>
            <p:cNvPicPr>
              <a:picLocks noChangeAspect="1" noChangeArrowheads="1"/>
            </p:cNvPicPr>
            <p:nvPr/>
          </p:nvPicPr>
          <p:blipFill>
            <a:blip r:embed="rId3" cstate="print"/>
            <a:srcRect/>
            <a:stretch>
              <a:fillRect/>
            </a:stretch>
          </p:blipFill>
          <p:spPr bwMode="auto">
            <a:xfrm>
              <a:off x="4702128" y="1923483"/>
              <a:ext cx="3171139" cy="3072384"/>
            </a:xfrm>
            <a:prstGeom prst="rect">
              <a:avLst/>
            </a:prstGeom>
            <a:noFill/>
          </p:spPr>
        </p:pic>
        <p:pic>
          <p:nvPicPr>
            <p:cNvPr id="12" name="Picture 2" descr="http://badc.nerc.ac.uk/data/msg/msg.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66845" y1="17949" x2="55080" y2="15385"/>
                          <a14:foregroundMark x1="14973" y1="36410" x2="13369" y2="44615"/>
                          <a14:backgroundMark x1="84492" y1="20513" x2="84492" y2="20513"/>
                        </a14:backgroundRemoval>
                      </a14:imgEffect>
                    </a14:imgLayer>
                  </a14:imgProps>
                </a:ext>
              </a:extLst>
            </a:blip>
            <a:srcRect/>
            <a:stretch>
              <a:fillRect/>
            </a:stretch>
          </p:blipFill>
          <p:spPr bwMode="auto">
            <a:xfrm>
              <a:off x="3077696" y="5152798"/>
              <a:ext cx="1624432" cy="1693926"/>
            </a:xfrm>
            <a:prstGeom prst="rect">
              <a:avLst/>
            </a:prstGeom>
            <a:noFill/>
          </p:spPr>
        </p:pic>
        <p:cxnSp>
          <p:nvCxnSpPr>
            <p:cNvPr id="13" name="Straight Connector 12"/>
            <p:cNvCxnSpPr/>
            <p:nvPr/>
          </p:nvCxnSpPr>
          <p:spPr bwMode="auto">
            <a:xfrm flipV="1">
              <a:off x="4042312" y="5079970"/>
              <a:ext cx="4012191" cy="225228"/>
            </a:xfrm>
            <a:prstGeom prst="line">
              <a:avLst/>
            </a:prstGeom>
            <a:solidFill>
              <a:schemeClr val="bg2"/>
            </a:solidFill>
            <a:ln w="28575" cap="flat" cmpd="sng" algn="ctr">
              <a:solidFill>
                <a:schemeClr val="tx1"/>
              </a:solidFill>
              <a:prstDash val="sysDot"/>
              <a:round/>
              <a:headEnd type="none" w="med" len="med"/>
              <a:tailEnd type="none" w="med" len="med"/>
            </a:ln>
            <a:effectLst/>
          </p:spPr>
        </p:cxnSp>
        <p:cxnSp>
          <p:nvCxnSpPr>
            <p:cNvPr id="14" name="Straight Connector 13"/>
            <p:cNvCxnSpPr/>
            <p:nvPr/>
          </p:nvCxnSpPr>
          <p:spPr bwMode="auto">
            <a:xfrm flipV="1">
              <a:off x="4042312" y="5079970"/>
              <a:ext cx="475142" cy="225228"/>
            </a:xfrm>
            <a:prstGeom prst="line">
              <a:avLst/>
            </a:prstGeom>
            <a:solidFill>
              <a:schemeClr val="bg2"/>
            </a:solidFill>
            <a:ln w="28575" cap="flat" cmpd="sng" algn="ctr">
              <a:solidFill>
                <a:schemeClr val="tx1"/>
              </a:solidFill>
              <a:prstDash val="sysDot"/>
              <a:round/>
              <a:headEnd type="none" w="med" len="med"/>
              <a:tailEnd type="none" w="med" len="med"/>
            </a:ln>
            <a:effectLst/>
          </p:spPr>
        </p:cxnSp>
        <p:pic>
          <p:nvPicPr>
            <p:cNvPr id="15" name="Picture 14"/>
            <p:cNvPicPr>
              <a:picLocks noChangeAspect="1"/>
            </p:cNvPicPr>
            <p:nvPr/>
          </p:nvPicPr>
          <p:blipFill>
            <a:blip r:embed="rId6" cstate="print">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val="0"/>
                </a:ext>
              </a:extLst>
            </a:blip>
            <a:stretch>
              <a:fillRect/>
            </a:stretch>
          </p:blipFill>
          <p:spPr>
            <a:xfrm>
              <a:off x="-1" y="4115731"/>
              <a:ext cx="528711" cy="532998"/>
            </a:xfrm>
            <a:prstGeom prst="rect">
              <a:avLst/>
            </a:prstGeom>
          </p:spPr>
        </p:pic>
        <p:pic>
          <p:nvPicPr>
            <p:cNvPr id="16" name="Picture 15"/>
            <p:cNvPicPr>
              <a:picLocks noChangeAspect="1"/>
            </p:cNvPicPr>
            <p:nvPr/>
          </p:nvPicPr>
          <p:blipFill>
            <a:blip r:embed="rId8" cstate="print">
              <a:extLst>
                <a:ext uri="{BEBA8EAE-BF5A-486C-A8C5-ECC9F3942E4B}">
                  <a14:imgProps xmlns:a14="http://schemas.microsoft.com/office/drawing/2010/main">
                    <a14:imgLayer r:embed="rId9">
                      <a14:imgEffect>
                        <a14:saturation sat="33000"/>
                      </a14:imgEffect>
                    </a14:imgLayer>
                  </a14:imgProps>
                </a:ext>
                <a:ext uri="{28A0092B-C50C-407E-A947-70E740481C1C}">
                  <a14:useLocalDpi xmlns:a14="http://schemas.microsoft.com/office/drawing/2010/main" val="0"/>
                </a:ext>
              </a:extLst>
            </a:blip>
            <a:stretch>
              <a:fillRect/>
            </a:stretch>
          </p:blipFill>
          <p:spPr>
            <a:xfrm>
              <a:off x="542257" y="4115731"/>
              <a:ext cx="528711" cy="532998"/>
            </a:xfrm>
            <a:prstGeom prst="rect">
              <a:avLst/>
            </a:prstGeom>
          </p:spPr>
        </p:pic>
        <p:pic>
          <p:nvPicPr>
            <p:cNvPr id="17" name="Picture 16"/>
            <p:cNvPicPr>
              <a:picLocks noChangeAspect="1"/>
            </p:cNvPicPr>
            <p:nvPr/>
          </p:nvPicPr>
          <p:blipFill>
            <a:blip r:embed="rId8" cstate="print">
              <a:extLst>
                <a:ext uri="{BEBA8EAE-BF5A-486C-A8C5-ECC9F3942E4B}">
                  <a14:imgProps xmlns:a14="http://schemas.microsoft.com/office/drawing/2010/main">
                    <a14:imgLayer r:embed="rId9">
                      <a14:imgEffect>
                        <a14:saturation sat="33000"/>
                      </a14:imgEffect>
                    </a14:imgLayer>
                  </a14:imgProps>
                </a:ext>
                <a:ext uri="{28A0092B-C50C-407E-A947-70E740481C1C}">
                  <a14:useLocalDpi xmlns:a14="http://schemas.microsoft.com/office/drawing/2010/main" val="0"/>
                </a:ext>
              </a:extLst>
            </a:blip>
            <a:stretch>
              <a:fillRect/>
            </a:stretch>
          </p:blipFill>
          <p:spPr>
            <a:xfrm>
              <a:off x="1064276" y="4115731"/>
              <a:ext cx="528711" cy="532998"/>
            </a:xfrm>
            <a:prstGeom prst="rect">
              <a:avLst/>
            </a:prstGeom>
          </p:spPr>
        </p:pic>
        <p:pic>
          <p:nvPicPr>
            <p:cNvPr id="18" name="Picture 17"/>
            <p:cNvPicPr>
              <a:picLocks noChangeAspect="1"/>
            </p:cNvPicPr>
            <p:nvPr/>
          </p:nvPicPr>
          <p:blipFill>
            <a:blip r:embed="rId8" cstate="print">
              <a:extLst>
                <a:ext uri="{BEBA8EAE-BF5A-486C-A8C5-ECC9F3942E4B}">
                  <a14:imgProps xmlns:a14="http://schemas.microsoft.com/office/drawing/2010/main">
                    <a14:imgLayer r:embed="rId9">
                      <a14:imgEffect>
                        <a14:saturation sat="33000"/>
                      </a14:imgEffect>
                    </a14:imgLayer>
                  </a14:imgProps>
                </a:ext>
                <a:ext uri="{28A0092B-C50C-407E-A947-70E740481C1C}">
                  <a14:useLocalDpi xmlns:a14="http://schemas.microsoft.com/office/drawing/2010/main" val="0"/>
                </a:ext>
              </a:extLst>
            </a:blip>
            <a:stretch>
              <a:fillRect/>
            </a:stretch>
          </p:blipFill>
          <p:spPr>
            <a:xfrm>
              <a:off x="1606534" y="4115731"/>
              <a:ext cx="528711" cy="532998"/>
            </a:xfrm>
            <a:prstGeom prst="rect">
              <a:avLst/>
            </a:prstGeom>
          </p:spPr>
        </p:pic>
        <p:pic>
          <p:nvPicPr>
            <p:cNvPr id="19" name="Picture 18"/>
            <p:cNvPicPr>
              <a:picLocks noChangeAspect="1"/>
            </p:cNvPicPr>
            <p:nvPr/>
          </p:nvPicPr>
          <p:blipFill>
            <a:blip r:embed="rId8" cstate="print">
              <a:extLst>
                <a:ext uri="{BEBA8EAE-BF5A-486C-A8C5-ECC9F3942E4B}">
                  <a14:imgProps xmlns:a14="http://schemas.microsoft.com/office/drawing/2010/main">
                    <a14:imgLayer r:embed="rId9">
                      <a14:imgEffect>
                        <a14:saturation sat="33000"/>
                      </a14:imgEffect>
                    </a14:imgLayer>
                  </a14:imgProps>
                </a:ext>
                <a:ext uri="{28A0092B-C50C-407E-A947-70E740481C1C}">
                  <a14:useLocalDpi xmlns:a14="http://schemas.microsoft.com/office/drawing/2010/main" val="0"/>
                </a:ext>
              </a:extLst>
            </a:blip>
            <a:stretch>
              <a:fillRect/>
            </a:stretch>
          </p:blipFill>
          <p:spPr>
            <a:xfrm>
              <a:off x="2141210" y="4115731"/>
              <a:ext cx="528711" cy="532998"/>
            </a:xfrm>
            <a:prstGeom prst="rect">
              <a:avLst/>
            </a:prstGeom>
          </p:spPr>
        </p:pic>
        <p:pic>
          <p:nvPicPr>
            <p:cNvPr id="20" name="Picture 19"/>
            <p:cNvPicPr>
              <a:picLocks noChangeAspect="1"/>
            </p:cNvPicPr>
            <p:nvPr/>
          </p:nvPicPr>
          <p:blipFill>
            <a:blip r:embed="rId8" cstate="print">
              <a:extLst>
                <a:ext uri="{BEBA8EAE-BF5A-486C-A8C5-ECC9F3942E4B}">
                  <a14:imgProps xmlns:a14="http://schemas.microsoft.com/office/drawing/2010/main">
                    <a14:imgLayer r:embed="rId9">
                      <a14:imgEffect>
                        <a14:saturation sat="33000"/>
                      </a14:imgEffect>
                    </a14:imgLayer>
                  </a14:imgProps>
                </a:ext>
                <a:ext uri="{28A0092B-C50C-407E-A947-70E740481C1C}">
                  <a14:useLocalDpi xmlns:a14="http://schemas.microsoft.com/office/drawing/2010/main" val="0"/>
                </a:ext>
              </a:extLst>
            </a:blip>
            <a:stretch>
              <a:fillRect/>
            </a:stretch>
          </p:blipFill>
          <p:spPr>
            <a:xfrm>
              <a:off x="2683468" y="4115731"/>
              <a:ext cx="528711" cy="532998"/>
            </a:xfrm>
            <a:prstGeom prst="rect">
              <a:avLst/>
            </a:prstGeom>
          </p:spPr>
        </p:pic>
        <p:pic>
          <p:nvPicPr>
            <p:cNvPr id="21" name="Picture 20"/>
            <p:cNvPicPr>
              <a:picLocks noChangeAspect="1"/>
            </p:cNvPicPr>
            <p:nvPr/>
          </p:nvPicPr>
          <p:blipFill>
            <a:blip r:embed="rId8" cstate="print">
              <a:extLst>
                <a:ext uri="{BEBA8EAE-BF5A-486C-A8C5-ECC9F3942E4B}">
                  <a14:imgProps xmlns:a14="http://schemas.microsoft.com/office/drawing/2010/main">
                    <a14:imgLayer r:embed="rId9">
                      <a14:imgEffect>
                        <a14:saturation sat="33000"/>
                      </a14:imgEffect>
                    </a14:imgLayer>
                  </a14:imgProps>
                </a:ext>
                <a:ext uri="{28A0092B-C50C-407E-A947-70E740481C1C}">
                  <a14:useLocalDpi xmlns:a14="http://schemas.microsoft.com/office/drawing/2010/main" val="0"/>
                </a:ext>
              </a:extLst>
            </a:blip>
            <a:stretch>
              <a:fillRect/>
            </a:stretch>
          </p:blipFill>
          <p:spPr>
            <a:xfrm>
              <a:off x="3205487" y="4115731"/>
              <a:ext cx="528711" cy="532998"/>
            </a:xfrm>
            <a:prstGeom prst="rect">
              <a:avLst/>
            </a:prstGeom>
          </p:spPr>
        </p:pic>
        <p:pic>
          <p:nvPicPr>
            <p:cNvPr id="22" name="Picture 21"/>
            <p:cNvPicPr>
              <a:picLocks noChangeAspect="1"/>
            </p:cNvPicPr>
            <p:nvPr/>
          </p:nvPicPr>
          <p:blipFill>
            <a:blip r:embed="rId8" cstate="print">
              <a:extLst>
                <a:ext uri="{BEBA8EAE-BF5A-486C-A8C5-ECC9F3942E4B}">
                  <a14:imgProps xmlns:a14="http://schemas.microsoft.com/office/drawing/2010/main">
                    <a14:imgLayer r:embed="rId9">
                      <a14:imgEffect>
                        <a14:saturation sat="33000"/>
                      </a14:imgEffect>
                    </a14:imgLayer>
                  </a14:imgProps>
                </a:ext>
                <a:ext uri="{28A0092B-C50C-407E-A947-70E740481C1C}">
                  <a14:useLocalDpi xmlns:a14="http://schemas.microsoft.com/office/drawing/2010/main" val="0"/>
                </a:ext>
              </a:extLst>
            </a:blip>
            <a:stretch>
              <a:fillRect/>
            </a:stretch>
          </p:blipFill>
          <p:spPr>
            <a:xfrm>
              <a:off x="3747745" y="4115731"/>
              <a:ext cx="528711" cy="532998"/>
            </a:xfrm>
            <a:prstGeom prst="rect">
              <a:avLst/>
            </a:prstGeom>
          </p:spPr>
        </p:pic>
        <p:cxnSp>
          <p:nvCxnSpPr>
            <p:cNvPr id="23" name="Straight Connector 22"/>
            <p:cNvCxnSpPr/>
            <p:nvPr/>
          </p:nvCxnSpPr>
          <p:spPr bwMode="auto">
            <a:xfrm flipV="1">
              <a:off x="4028765" y="1643974"/>
              <a:ext cx="475142" cy="3666862"/>
            </a:xfrm>
            <a:prstGeom prst="line">
              <a:avLst/>
            </a:prstGeom>
            <a:solidFill>
              <a:schemeClr val="bg2"/>
            </a:solidFill>
            <a:ln w="28575" cap="flat" cmpd="sng" algn="ctr">
              <a:solidFill>
                <a:schemeClr val="tx1"/>
              </a:solidFill>
              <a:prstDash val="sysDot"/>
              <a:round/>
              <a:headEnd type="none" w="med" len="med"/>
              <a:tailEnd type="none" w="med" len="med"/>
            </a:ln>
            <a:effectLst/>
          </p:spPr>
        </p:cxnSp>
        <p:pic>
          <p:nvPicPr>
            <p:cNvPr id="24" name="Picture 23"/>
            <p:cNvPicPr>
              <a:picLocks noChangeAspect="1"/>
            </p:cNvPicPr>
            <p:nvPr/>
          </p:nvPicPr>
          <p:blipFill>
            <a:blip r:embed="rId8" cstate="print">
              <a:extLst>
                <a:ext uri="{BEBA8EAE-BF5A-486C-A8C5-ECC9F3942E4B}">
                  <a14:imgProps xmlns:a14="http://schemas.microsoft.com/office/drawing/2010/main">
                    <a14:imgLayer r:embed="rId9">
                      <a14:imgEffect>
                        <a14:saturation sat="33000"/>
                      </a14:imgEffect>
                    </a14:imgLayer>
                  </a14:imgProps>
                </a:ext>
                <a:ext uri="{28A0092B-C50C-407E-A947-70E740481C1C}">
                  <a14:useLocalDpi xmlns:a14="http://schemas.microsoft.com/office/drawing/2010/main" val="0"/>
                </a:ext>
              </a:extLst>
            </a:blip>
            <a:stretch>
              <a:fillRect/>
            </a:stretch>
          </p:blipFill>
          <p:spPr>
            <a:xfrm>
              <a:off x="4295090" y="4115731"/>
              <a:ext cx="528711" cy="532998"/>
            </a:xfrm>
            <a:prstGeom prst="rect">
              <a:avLst/>
            </a:prstGeom>
          </p:spPr>
        </p:pic>
        <p:pic>
          <p:nvPicPr>
            <p:cNvPr id="25" name="Picture 24"/>
            <p:cNvPicPr>
              <a:picLocks noChangeAspect="1"/>
            </p:cNvPicPr>
            <p:nvPr/>
          </p:nvPicPr>
          <p:blipFill>
            <a:blip r:embed="rId10" cstate="print">
              <a:extLst>
                <a:ext uri="{BEBA8EAE-BF5A-486C-A8C5-ECC9F3942E4B}">
                  <a14:imgProps xmlns:a14="http://schemas.microsoft.com/office/drawing/2010/main">
                    <a14:imgLayer r:embed="rId7">
                      <a14:imgEffect>
                        <a14:backgroundRemoval t="10000" b="90000" l="10000" r="90000"/>
                      </a14:imgEffect>
                      <a14:imgEffect>
                        <a14:saturation sat="33000"/>
                      </a14:imgEffect>
                    </a14:imgLayer>
                  </a14:imgProps>
                </a:ext>
                <a:ext uri="{28A0092B-C50C-407E-A947-70E740481C1C}">
                  <a14:useLocalDpi xmlns:a14="http://schemas.microsoft.com/office/drawing/2010/main" val="0"/>
                </a:ext>
              </a:extLst>
            </a:blip>
            <a:stretch>
              <a:fillRect/>
            </a:stretch>
          </p:blipFill>
          <p:spPr>
            <a:xfrm>
              <a:off x="7521126" y="4115731"/>
              <a:ext cx="528711" cy="532998"/>
            </a:xfrm>
            <a:prstGeom prst="rect">
              <a:avLst/>
            </a:prstGeom>
          </p:spPr>
        </p:pic>
        <p:pic>
          <p:nvPicPr>
            <p:cNvPr id="26" name="Picture 25"/>
            <p:cNvPicPr>
              <a:picLocks noChangeAspect="1"/>
            </p:cNvPicPr>
            <p:nvPr/>
          </p:nvPicPr>
          <p:blipFill>
            <a:blip r:embed="rId8" cstate="print">
              <a:extLst>
                <a:ext uri="{BEBA8EAE-BF5A-486C-A8C5-ECC9F3942E4B}">
                  <a14:imgProps xmlns:a14="http://schemas.microsoft.com/office/drawing/2010/main">
                    <a14:imgLayer r:embed="rId9">
                      <a14:imgEffect>
                        <a14:saturation sat="33000"/>
                      </a14:imgEffect>
                    </a14:imgLayer>
                  </a14:imgProps>
                </a:ext>
                <a:ext uri="{28A0092B-C50C-407E-A947-70E740481C1C}">
                  <a14:useLocalDpi xmlns:a14="http://schemas.microsoft.com/office/drawing/2010/main" val="0"/>
                </a:ext>
              </a:extLst>
            </a:blip>
            <a:stretch>
              <a:fillRect/>
            </a:stretch>
          </p:blipFill>
          <p:spPr>
            <a:xfrm>
              <a:off x="8042836" y="4115731"/>
              <a:ext cx="528711" cy="532998"/>
            </a:xfrm>
            <a:prstGeom prst="rect">
              <a:avLst/>
            </a:prstGeom>
          </p:spPr>
        </p:pic>
        <p:sp>
          <p:nvSpPr>
            <p:cNvPr id="27" name="Rectangle 26"/>
            <p:cNvSpPr/>
            <p:nvPr/>
          </p:nvSpPr>
          <p:spPr bwMode="auto">
            <a:xfrm>
              <a:off x="4503907" y="1643974"/>
              <a:ext cx="3550596" cy="3435996"/>
            </a:xfrm>
            <a:prstGeom prst="rect">
              <a:avLst/>
            </a:prstGeom>
            <a:noFill/>
            <a:ln w="31750" cap="flat" cmpd="sng" algn="ctr">
              <a:solidFill>
                <a:schemeClr val="tx1"/>
              </a:solidFill>
              <a:prstDash val="sysDot"/>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pic>
          <p:nvPicPr>
            <p:cNvPr id="28" name="Picture 2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93421">
              <a:off x="4840345" y="4090018"/>
              <a:ext cx="524301" cy="536494"/>
            </a:xfrm>
            <a:prstGeom prst="rect">
              <a:avLst/>
            </a:prstGeom>
          </p:spPr>
        </p:pic>
        <p:pic>
          <p:nvPicPr>
            <p:cNvPr id="29" name="Picture 28"/>
            <p:cNvPicPr>
              <a:picLocks noChangeAspect="1"/>
            </p:cNvPicPr>
            <p:nvPr/>
          </p:nvPicPr>
          <p:blipFill>
            <a:blip r:embed="rId6" cstate="print">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val="0"/>
                </a:ext>
              </a:extLst>
            </a:blip>
            <a:stretch>
              <a:fillRect/>
            </a:stretch>
          </p:blipFill>
          <p:spPr>
            <a:xfrm>
              <a:off x="8543810" y="4115731"/>
              <a:ext cx="528711" cy="532998"/>
            </a:xfrm>
            <a:prstGeom prst="rect">
              <a:avLst/>
            </a:prstGeom>
          </p:spPr>
        </p:pic>
        <p:pic>
          <p:nvPicPr>
            <p:cNvPr id="30" name="Picture 29"/>
            <p:cNvPicPr>
              <a:picLocks noChangeAspect="1"/>
            </p:cNvPicPr>
            <p:nvPr/>
          </p:nvPicPr>
          <p:blipFill>
            <a:blip r:embed="rId12" cstate="print">
              <a:extLst>
                <a:ext uri="{BEBA8EAE-BF5A-486C-A8C5-ECC9F3942E4B}">
                  <a14:imgProps xmlns:a14="http://schemas.microsoft.com/office/drawing/2010/main">
                    <a14:imgLayer r:embed="rId13">
                      <a14:imgEffect>
                        <a14:saturation sat="33000"/>
                      </a14:imgEffect>
                    </a14:imgLayer>
                  </a14:imgProps>
                </a:ext>
                <a:ext uri="{28A0092B-C50C-407E-A947-70E740481C1C}">
                  <a14:useLocalDpi xmlns:a14="http://schemas.microsoft.com/office/drawing/2010/main" val="0"/>
                </a:ext>
              </a:extLst>
            </a:blip>
            <a:stretch>
              <a:fillRect/>
            </a:stretch>
          </p:blipFill>
          <p:spPr>
            <a:xfrm>
              <a:off x="9086068" y="4115731"/>
              <a:ext cx="528711" cy="532998"/>
            </a:xfrm>
            <a:prstGeom prst="rect">
              <a:avLst/>
            </a:prstGeom>
          </p:spPr>
        </p:pic>
        <p:pic>
          <p:nvPicPr>
            <p:cNvPr id="31" name="Picture 30"/>
            <p:cNvPicPr>
              <a:picLocks noChangeAspect="1"/>
            </p:cNvPicPr>
            <p:nvPr/>
          </p:nvPicPr>
          <p:blipFill>
            <a:blip r:embed="rId12" cstate="print">
              <a:extLst>
                <a:ext uri="{BEBA8EAE-BF5A-486C-A8C5-ECC9F3942E4B}">
                  <a14:imgProps xmlns:a14="http://schemas.microsoft.com/office/drawing/2010/main">
                    <a14:imgLayer r:embed="rId13">
                      <a14:imgEffect>
                        <a14:saturation sat="33000"/>
                      </a14:imgEffect>
                    </a14:imgLayer>
                  </a14:imgProps>
                </a:ext>
                <a:ext uri="{28A0092B-C50C-407E-A947-70E740481C1C}">
                  <a14:useLocalDpi xmlns:a14="http://schemas.microsoft.com/office/drawing/2010/main" val="0"/>
                </a:ext>
              </a:extLst>
            </a:blip>
            <a:stretch>
              <a:fillRect/>
            </a:stretch>
          </p:blipFill>
          <p:spPr>
            <a:xfrm>
              <a:off x="9608087" y="4115731"/>
              <a:ext cx="528711" cy="532998"/>
            </a:xfrm>
            <a:prstGeom prst="rect">
              <a:avLst/>
            </a:prstGeom>
          </p:spPr>
        </p:pic>
        <p:pic>
          <p:nvPicPr>
            <p:cNvPr id="32" name="Picture 31"/>
            <p:cNvPicPr>
              <a:picLocks noChangeAspect="1"/>
            </p:cNvPicPr>
            <p:nvPr/>
          </p:nvPicPr>
          <p:blipFill>
            <a:blip r:embed="rId12" cstate="print">
              <a:extLst>
                <a:ext uri="{BEBA8EAE-BF5A-486C-A8C5-ECC9F3942E4B}">
                  <a14:imgProps xmlns:a14="http://schemas.microsoft.com/office/drawing/2010/main">
                    <a14:imgLayer r:embed="rId13">
                      <a14:imgEffect>
                        <a14:saturation sat="33000"/>
                      </a14:imgEffect>
                    </a14:imgLayer>
                  </a14:imgProps>
                </a:ext>
                <a:ext uri="{28A0092B-C50C-407E-A947-70E740481C1C}">
                  <a14:useLocalDpi xmlns:a14="http://schemas.microsoft.com/office/drawing/2010/main" val="0"/>
                </a:ext>
              </a:extLst>
            </a:blip>
            <a:stretch>
              <a:fillRect/>
            </a:stretch>
          </p:blipFill>
          <p:spPr>
            <a:xfrm>
              <a:off x="10150345" y="4115731"/>
              <a:ext cx="528711" cy="532998"/>
            </a:xfrm>
            <a:prstGeom prst="rect">
              <a:avLst/>
            </a:prstGeom>
          </p:spPr>
        </p:pic>
        <p:pic>
          <p:nvPicPr>
            <p:cNvPr id="33" name="Picture 32"/>
            <p:cNvPicPr>
              <a:picLocks noChangeAspect="1"/>
            </p:cNvPicPr>
            <p:nvPr/>
          </p:nvPicPr>
          <p:blipFill>
            <a:blip r:embed="rId12" cstate="print">
              <a:extLst>
                <a:ext uri="{BEBA8EAE-BF5A-486C-A8C5-ECC9F3942E4B}">
                  <a14:imgProps xmlns:a14="http://schemas.microsoft.com/office/drawing/2010/main">
                    <a14:imgLayer r:embed="rId13">
                      <a14:imgEffect>
                        <a14:saturation sat="33000"/>
                      </a14:imgEffect>
                    </a14:imgLayer>
                  </a14:imgProps>
                </a:ext>
                <a:ext uri="{28A0092B-C50C-407E-A947-70E740481C1C}">
                  <a14:useLocalDpi xmlns:a14="http://schemas.microsoft.com/office/drawing/2010/main" val="0"/>
                </a:ext>
              </a:extLst>
            </a:blip>
            <a:stretch>
              <a:fillRect/>
            </a:stretch>
          </p:blipFill>
          <p:spPr>
            <a:xfrm>
              <a:off x="10685021" y="4115731"/>
              <a:ext cx="528711" cy="532998"/>
            </a:xfrm>
            <a:prstGeom prst="rect">
              <a:avLst/>
            </a:prstGeom>
          </p:spPr>
        </p:pic>
        <p:pic>
          <p:nvPicPr>
            <p:cNvPr id="34" name="Picture 33"/>
            <p:cNvPicPr>
              <a:picLocks noChangeAspect="1"/>
            </p:cNvPicPr>
            <p:nvPr/>
          </p:nvPicPr>
          <p:blipFill>
            <a:blip r:embed="rId12" cstate="print">
              <a:extLst>
                <a:ext uri="{BEBA8EAE-BF5A-486C-A8C5-ECC9F3942E4B}">
                  <a14:imgProps xmlns:a14="http://schemas.microsoft.com/office/drawing/2010/main">
                    <a14:imgLayer r:embed="rId13">
                      <a14:imgEffect>
                        <a14:saturation sat="33000"/>
                      </a14:imgEffect>
                    </a14:imgLayer>
                  </a14:imgProps>
                </a:ext>
                <a:ext uri="{28A0092B-C50C-407E-A947-70E740481C1C}">
                  <a14:useLocalDpi xmlns:a14="http://schemas.microsoft.com/office/drawing/2010/main" val="0"/>
                </a:ext>
              </a:extLst>
            </a:blip>
            <a:stretch>
              <a:fillRect/>
            </a:stretch>
          </p:blipFill>
          <p:spPr>
            <a:xfrm>
              <a:off x="11227279" y="4115731"/>
              <a:ext cx="528711" cy="532998"/>
            </a:xfrm>
            <a:prstGeom prst="rect">
              <a:avLst/>
            </a:prstGeom>
          </p:spPr>
        </p:pic>
        <p:pic>
          <p:nvPicPr>
            <p:cNvPr id="35" name="Picture 34"/>
            <p:cNvPicPr>
              <a:picLocks noChangeAspect="1"/>
            </p:cNvPicPr>
            <p:nvPr/>
          </p:nvPicPr>
          <p:blipFill rotWithShape="1">
            <a:blip r:embed="rId8" cstate="print">
              <a:extLst>
                <a:ext uri="{BEBA8EAE-BF5A-486C-A8C5-ECC9F3942E4B}">
                  <a14:imgProps xmlns:a14="http://schemas.microsoft.com/office/drawing/2010/main">
                    <a14:imgLayer r:embed="rId9">
                      <a14:imgEffect>
                        <a14:saturation sat="33000"/>
                      </a14:imgEffect>
                    </a14:imgLayer>
                  </a14:imgProps>
                </a:ext>
                <a:ext uri="{28A0092B-C50C-407E-A947-70E740481C1C}">
                  <a14:useLocalDpi xmlns:a14="http://schemas.microsoft.com/office/drawing/2010/main" val="0"/>
                </a:ext>
              </a:extLst>
            </a:blip>
            <a:srcRect r="19922"/>
            <a:stretch/>
          </p:blipFill>
          <p:spPr>
            <a:xfrm>
              <a:off x="11762399" y="4115731"/>
              <a:ext cx="423381" cy="532998"/>
            </a:xfrm>
            <a:prstGeom prst="rect">
              <a:avLst/>
            </a:prstGeom>
          </p:spPr>
        </p:pic>
        <p:cxnSp>
          <p:nvCxnSpPr>
            <p:cNvPr id="36" name="Straight Connector 35"/>
            <p:cNvCxnSpPr/>
            <p:nvPr/>
          </p:nvCxnSpPr>
          <p:spPr bwMode="auto">
            <a:xfrm flipV="1">
              <a:off x="4042312" y="1643974"/>
              <a:ext cx="3998644" cy="3661224"/>
            </a:xfrm>
            <a:prstGeom prst="line">
              <a:avLst/>
            </a:prstGeom>
            <a:solidFill>
              <a:schemeClr val="bg2"/>
            </a:solidFill>
            <a:ln w="28575" cap="flat" cmpd="sng" algn="ctr">
              <a:solidFill>
                <a:schemeClr val="tx1"/>
              </a:solidFill>
              <a:prstDash val="sysDot"/>
              <a:round/>
              <a:headEnd type="none" w="med" len="med"/>
              <a:tailEnd type="none" w="med" len="med"/>
            </a:ln>
            <a:effectLst/>
          </p:spPr>
        </p:cxnSp>
      </p:grpSp>
      <p:sp>
        <p:nvSpPr>
          <p:cNvPr id="38" name="Text Placeholder 2"/>
          <p:cNvSpPr txBox="1">
            <a:spLocks/>
          </p:cNvSpPr>
          <p:nvPr/>
        </p:nvSpPr>
        <p:spPr bwMode="auto">
          <a:xfrm>
            <a:off x="7543291" y="1548435"/>
            <a:ext cx="4606432" cy="2359329"/>
          </a:xfrm>
          <a:prstGeom prst="rect">
            <a:avLst/>
          </a:prstGeom>
          <a:solidFill>
            <a:srgbClr val="CCFF99"/>
          </a:solidFill>
          <a:ln w="9525">
            <a:noFill/>
            <a:miter lim="800000"/>
            <a:headEnd/>
            <a:tailEnd/>
          </a:ln>
        </p:spPr>
        <p:txBody>
          <a:bodyPr vert="horz" wrap="square" lIns="91440" tIns="45720" rIns="91440" bIns="45720" numCol="1" anchor="t" anchorCtr="0" compatLnSpc="1">
            <a:prstTxWarp prst="textNoShape">
              <a:avLst/>
            </a:prstTxWarp>
            <a:noAutofit/>
          </a:bodyPr>
          <a:lstStyle>
            <a:lvl1pPr marL="328254" indent="-328254" algn="l" rtl="0" eaLnBrk="1" fontAlgn="base" hangingPunct="1">
              <a:spcBef>
                <a:spcPct val="20000"/>
              </a:spcBef>
              <a:spcAft>
                <a:spcPct val="0"/>
              </a:spcAft>
              <a:buFont typeface="Arial" pitchFamily="34" charset="0"/>
              <a:buChar char="•"/>
              <a:defRPr sz="3200" spc="-100" baseline="0">
                <a:solidFill>
                  <a:schemeClr val="tx2"/>
                </a:solidFill>
                <a:latin typeface="+mn-lt"/>
                <a:ea typeface="Roboto" panose="02000000000000000000" pitchFamily="2" charset="0"/>
                <a:cs typeface="Arial" pitchFamily="34" charset="0"/>
              </a:defRPr>
            </a:lvl1pPr>
            <a:lvl2pPr marL="914423" indent="-351701" algn="l" rtl="0" eaLnBrk="1" fontAlgn="base" hangingPunct="1">
              <a:spcBef>
                <a:spcPct val="20000"/>
              </a:spcBef>
              <a:spcAft>
                <a:spcPct val="0"/>
              </a:spcAft>
              <a:buFont typeface="Arial" pitchFamily="34" charset="0"/>
              <a:buChar char="•"/>
              <a:defRPr sz="2800" spc="-100" baseline="0">
                <a:solidFill>
                  <a:schemeClr val="tx2"/>
                </a:solidFill>
                <a:latin typeface="+mn-lt"/>
                <a:ea typeface="Roboto" panose="02000000000000000000" pitchFamily="2" charset="0"/>
                <a:cs typeface="Arial" pitchFamily="34" charset="0"/>
              </a:defRPr>
            </a:lvl2pPr>
            <a:lvl3pPr marL="1406804" indent="-281361" algn="l" rtl="0" eaLnBrk="1" fontAlgn="base" hangingPunct="1">
              <a:spcBef>
                <a:spcPct val="20000"/>
              </a:spcBef>
              <a:spcAft>
                <a:spcPct val="0"/>
              </a:spcAft>
              <a:buFont typeface="Arial" pitchFamily="34" charset="0"/>
              <a:buChar char="•"/>
              <a:defRPr sz="2400" spc="-100" baseline="0">
                <a:solidFill>
                  <a:schemeClr val="tx2"/>
                </a:solidFill>
                <a:latin typeface="+mn-lt"/>
                <a:ea typeface="Roboto" panose="02000000000000000000" pitchFamily="2" charset="0"/>
                <a:cs typeface="Arial" pitchFamily="34" charset="0"/>
              </a:defRPr>
            </a:lvl3pPr>
            <a:lvl4pPr marL="1969526" indent="-281361" algn="l" rtl="0" eaLnBrk="1" fontAlgn="base" hangingPunct="1">
              <a:spcBef>
                <a:spcPct val="20000"/>
              </a:spcBef>
              <a:spcAft>
                <a:spcPct val="0"/>
              </a:spcAft>
              <a:buFont typeface="Arial" pitchFamily="34" charset="0"/>
              <a:buChar char="•"/>
              <a:defRPr sz="2000" spc="-100" baseline="0">
                <a:solidFill>
                  <a:schemeClr val="tx2"/>
                </a:solidFill>
                <a:latin typeface="+mn-lt"/>
                <a:ea typeface="Roboto" panose="02000000000000000000" pitchFamily="2" charset="0"/>
                <a:cs typeface="Arial" pitchFamily="34" charset="0"/>
              </a:defRPr>
            </a:lvl4pPr>
            <a:lvl5pPr marL="2532248" indent="-281361" algn="l" rtl="0" eaLnBrk="1" fontAlgn="base" hangingPunct="1">
              <a:spcBef>
                <a:spcPct val="20000"/>
              </a:spcBef>
              <a:spcAft>
                <a:spcPct val="0"/>
              </a:spcAft>
              <a:buFont typeface="Arial" pitchFamily="34" charset="0"/>
              <a:buChar char="•"/>
              <a:defRPr sz="1800" spc="-100" baseline="0">
                <a:solidFill>
                  <a:schemeClr val="tx2"/>
                </a:solidFill>
                <a:latin typeface="+mn-lt"/>
                <a:ea typeface="Roboto" panose="02000000000000000000" pitchFamily="2" charset="0"/>
                <a:cs typeface="Arial" pitchFamily="34" charset="0"/>
              </a:defRPr>
            </a:lvl5pPr>
            <a:lvl6pPr marL="3094970" indent="-281361" algn="l" rtl="0" eaLnBrk="1" fontAlgn="base" hangingPunct="1">
              <a:spcBef>
                <a:spcPct val="20000"/>
              </a:spcBef>
              <a:spcAft>
                <a:spcPct val="0"/>
              </a:spcAft>
              <a:defRPr sz="2954">
                <a:solidFill>
                  <a:schemeClr val="tx2"/>
                </a:solidFill>
                <a:latin typeface="+mn-lt"/>
              </a:defRPr>
            </a:lvl6pPr>
            <a:lvl7pPr marL="3657691" indent="-281361" algn="l" rtl="0" eaLnBrk="1" fontAlgn="base" hangingPunct="1">
              <a:spcBef>
                <a:spcPct val="20000"/>
              </a:spcBef>
              <a:spcAft>
                <a:spcPct val="0"/>
              </a:spcAft>
              <a:defRPr sz="2954">
                <a:solidFill>
                  <a:schemeClr val="tx2"/>
                </a:solidFill>
                <a:latin typeface="+mn-lt"/>
              </a:defRPr>
            </a:lvl7pPr>
            <a:lvl8pPr marL="4220413" indent="-281361" algn="l" rtl="0" eaLnBrk="1" fontAlgn="base" hangingPunct="1">
              <a:spcBef>
                <a:spcPct val="20000"/>
              </a:spcBef>
              <a:spcAft>
                <a:spcPct val="0"/>
              </a:spcAft>
              <a:defRPr sz="2954">
                <a:solidFill>
                  <a:schemeClr val="tx2"/>
                </a:solidFill>
                <a:latin typeface="+mn-lt"/>
              </a:defRPr>
            </a:lvl8pPr>
            <a:lvl9pPr marL="4783135" indent="-281361" algn="l" rtl="0" eaLnBrk="1" fontAlgn="base" hangingPunct="1">
              <a:spcBef>
                <a:spcPct val="20000"/>
              </a:spcBef>
              <a:spcAft>
                <a:spcPct val="0"/>
              </a:spcAft>
              <a:defRPr sz="2954">
                <a:solidFill>
                  <a:schemeClr val="tx2"/>
                </a:solidFill>
                <a:latin typeface="+mn-lt"/>
              </a:defRPr>
            </a:lvl9pPr>
          </a:lstStyle>
          <a:p>
            <a:r>
              <a:rPr lang="en-GB" sz="2600" b="0" kern="0" dirty="0" smtClean="0"/>
              <a:t>Spinning satellite</a:t>
            </a:r>
          </a:p>
          <a:p>
            <a:r>
              <a:rPr lang="en-GB" sz="2600" b="0" kern="0" dirty="0" smtClean="0"/>
              <a:t>15min repeat cycle in full disc configuration</a:t>
            </a:r>
          </a:p>
          <a:p>
            <a:r>
              <a:rPr lang="en-GB" sz="2600" b="0" kern="0" dirty="0" smtClean="0"/>
              <a:t>5min repeat </a:t>
            </a:r>
            <a:r>
              <a:rPr lang="en-GB" sz="2600" b="0" kern="0" dirty="0"/>
              <a:t>c</a:t>
            </a:r>
            <a:r>
              <a:rPr lang="en-GB" sz="2600" b="0" kern="0" dirty="0" smtClean="0"/>
              <a:t>ycle in rapid scan mode over Europe</a:t>
            </a:r>
            <a:endParaRPr lang="en-GB" sz="2600" b="0" kern="0" dirty="0"/>
          </a:p>
        </p:txBody>
      </p:sp>
      <p:pic>
        <p:nvPicPr>
          <p:cNvPr id="39" name="Picture 38"/>
          <p:cNvPicPr>
            <a:picLocks noChangeAspect="1" noChangeArrowheads="1"/>
          </p:cNvPicPr>
          <p:nvPr/>
        </p:nvPicPr>
        <p:blipFill>
          <a:blip r:embed="rId14" cstate="print"/>
          <a:srcRect/>
          <a:stretch>
            <a:fillRect/>
          </a:stretch>
        </p:blipFill>
        <p:spPr bwMode="auto">
          <a:xfrm>
            <a:off x="83226" y="4053325"/>
            <a:ext cx="5341059" cy="2767504"/>
          </a:xfrm>
          <a:prstGeom prst="rect">
            <a:avLst/>
          </a:prstGeom>
          <a:ln>
            <a:headEnd/>
            <a:tailEnd/>
          </a:ln>
        </p:spPr>
        <p:style>
          <a:lnRef idx="3">
            <a:schemeClr val="lt1"/>
          </a:lnRef>
          <a:fillRef idx="1">
            <a:schemeClr val="accent3"/>
          </a:fillRef>
          <a:effectRef idx="1">
            <a:schemeClr val="accent3"/>
          </a:effectRef>
          <a:fontRef idx="minor">
            <a:schemeClr val="lt1"/>
          </a:fontRef>
        </p:style>
      </p:pic>
    </p:spTree>
    <p:extLst>
      <p:ext uri="{BB962C8B-B14F-4D97-AF65-F5344CB8AC3E}">
        <p14:creationId xmlns:p14="http://schemas.microsoft.com/office/powerpoint/2010/main" val="2668906683"/>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Meteosat-8 end of life tests</a:t>
            </a:r>
            <a:endParaRPr lang="en-GB" dirty="0"/>
          </a:p>
        </p:txBody>
      </p:sp>
      <p:sp>
        <p:nvSpPr>
          <p:cNvPr id="6" name="Rectangle 5"/>
          <p:cNvSpPr/>
          <p:nvPr/>
        </p:nvSpPr>
        <p:spPr bwMode="auto">
          <a:xfrm>
            <a:off x="-1" y="1643974"/>
            <a:ext cx="12192001" cy="5214026"/>
          </a:xfrm>
          <a:prstGeom prst="rect">
            <a:avLst/>
          </a:prstGeom>
          <a:solidFill>
            <a:srgbClr val="080808"/>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pic>
        <p:nvPicPr>
          <p:cNvPr id="5" name="Picture 4" descr="http://www.esa.int/var/esa/storage/images/esa_multimedia/images/2002/12/msg-1_first_image_-_28_november_2002/9190201-5-eng-GB/MSG-1_first_image_-_28_November_2002.jpg"/>
          <p:cNvPicPr>
            <a:picLocks noChangeAspect="1" noChangeArrowheads="1"/>
          </p:cNvPicPr>
          <p:nvPr/>
        </p:nvPicPr>
        <p:blipFill>
          <a:blip r:embed="rId2" cstate="print"/>
          <a:srcRect/>
          <a:stretch>
            <a:fillRect/>
          </a:stretch>
        </p:blipFill>
        <p:spPr bwMode="auto">
          <a:xfrm>
            <a:off x="4702128" y="1923483"/>
            <a:ext cx="3171139" cy="3072384"/>
          </a:xfrm>
          <a:prstGeom prst="rect">
            <a:avLst/>
          </a:prstGeom>
          <a:noFill/>
        </p:spPr>
      </p:pic>
      <p:pic>
        <p:nvPicPr>
          <p:cNvPr id="4" name="Picture 2" descr="http://badc.nerc.ac.uk/data/msg/msg.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66845" y1="17949" x2="55080" y2="15385"/>
                        <a14:foregroundMark x1="14973" y1="36410" x2="13369" y2="44615"/>
                        <a14:backgroundMark x1="84492" y1="20513" x2="84492" y2="20513"/>
                      </a14:backgroundRemoval>
                    </a14:imgEffect>
                  </a14:imgLayer>
                </a14:imgProps>
              </a:ext>
            </a:extLst>
          </a:blip>
          <a:srcRect/>
          <a:stretch>
            <a:fillRect/>
          </a:stretch>
        </p:blipFill>
        <p:spPr bwMode="auto">
          <a:xfrm>
            <a:off x="3077696" y="5152798"/>
            <a:ext cx="1624432" cy="1693926"/>
          </a:xfrm>
          <a:prstGeom prst="rect">
            <a:avLst/>
          </a:prstGeom>
          <a:noFill/>
        </p:spPr>
      </p:pic>
      <p:pic>
        <p:nvPicPr>
          <p:cNvPr id="21" name="Picture 20"/>
          <p:cNvPicPr>
            <a:picLocks noChangeAspect="1"/>
          </p:cNvPicPr>
          <p:nvPr/>
        </p:nvPicPr>
        <p:blipFill>
          <a:blip r:embed="rId5" cstate="print">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val="0"/>
              </a:ext>
            </a:extLst>
          </a:blip>
          <a:stretch>
            <a:fillRect/>
          </a:stretch>
        </p:blipFill>
        <p:spPr>
          <a:xfrm>
            <a:off x="-1" y="4115731"/>
            <a:ext cx="528711" cy="532998"/>
          </a:xfrm>
          <a:prstGeom prst="rect">
            <a:avLst/>
          </a:prstGeom>
        </p:spPr>
      </p:pic>
      <p:pic>
        <p:nvPicPr>
          <p:cNvPr id="22" name="Picture 21"/>
          <p:cNvPicPr>
            <a:picLocks noChangeAspect="1"/>
          </p:cNvPicPr>
          <p:nvPr/>
        </p:nvPicPr>
        <p:blipFill>
          <a:blip r:embed="rId7" cstate="print">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val="0"/>
              </a:ext>
            </a:extLst>
          </a:blip>
          <a:stretch>
            <a:fillRect/>
          </a:stretch>
        </p:blipFill>
        <p:spPr>
          <a:xfrm>
            <a:off x="542257" y="4115731"/>
            <a:ext cx="528711" cy="532998"/>
          </a:xfrm>
          <a:prstGeom prst="rect">
            <a:avLst/>
          </a:prstGeom>
        </p:spPr>
      </p:pic>
      <p:pic>
        <p:nvPicPr>
          <p:cNvPr id="23" name="Picture 22"/>
          <p:cNvPicPr>
            <a:picLocks noChangeAspect="1"/>
          </p:cNvPicPr>
          <p:nvPr/>
        </p:nvPicPr>
        <p:blipFill>
          <a:blip r:embed="rId7" cstate="print">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val="0"/>
              </a:ext>
            </a:extLst>
          </a:blip>
          <a:stretch>
            <a:fillRect/>
          </a:stretch>
        </p:blipFill>
        <p:spPr>
          <a:xfrm>
            <a:off x="1064276" y="4115731"/>
            <a:ext cx="528711" cy="532998"/>
          </a:xfrm>
          <a:prstGeom prst="rect">
            <a:avLst/>
          </a:prstGeom>
        </p:spPr>
      </p:pic>
      <p:pic>
        <p:nvPicPr>
          <p:cNvPr id="24" name="Picture 23"/>
          <p:cNvPicPr>
            <a:picLocks noChangeAspect="1"/>
          </p:cNvPicPr>
          <p:nvPr/>
        </p:nvPicPr>
        <p:blipFill>
          <a:blip r:embed="rId7" cstate="print">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val="0"/>
              </a:ext>
            </a:extLst>
          </a:blip>
          <a:stretch>
            <a:fillRect/>
          </a:stretch>
        </p:blipFill>
        <p:spPr>
          <a:xfrm>
            <a:off x="1606534" y="4115731"/>
            <a:ext cx="528711" cy="532998"/>
          </a:xfrm>
          <a:prstGeom prst="rect">
            <a:avLst/>
          </a:prstGeom>
        </p:spPr>
      </p:pic>
      <p:pic>
        <p:nvPicPr>
          <p:cNvPr id="25" name="Picture 24"/>
          <p:cNvPicPr>
            <a:picLocks noChangeAspect="1"/>
          </p:cNvPicPr>
          <p:nvPr/>
        </p:nvPicPr>
        <p:blipFill>
          <a:blip r:embed="rId7" cstate="print">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val="0"/>
              </a:ext>
            </a:extLst>
          </a:blip>
          <a:stretch>
            <a:fillRect/>
          </a:stretch>
        </p:blipFill>
        <p:spPr>
          <a:xfrm>
            <a:off x="2141210" y="4115731"/>
            <a:ext cx="528711" cy="532998"/>
          </a:xfrm>
          <a:prstGeom prst="rect">
            <a:avLst/>
          </a:prstGeom>
        </p:spPr>
      </p:pic>
      <p:pic>
        <p:nvPicPr>
          <p:cNvPr id="26" name="Picture 25"/>
          <p:cNvPicPr>
            <a:picLocks noChangeAspect="1"/>
          </p:cNvPicPr>
          <p:nvPr/>
        </p:nvPicPr>
        <p:blipFill>
          <a:blip r:embed="rId7" cstate="print">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val="0"/>
              </a:ext>
            </a:extLst>
          </a:blip>
          <a:stretch>
            <a:fillRect/>
          </a:stretch>
        </p:blipFill>
        <p:spPr>
          <a:xfrm>
            <a:off x="2683468" y="4115731"/>
            <a:ext cx="528711" cy="532998"/>
          </a:xfrm>
          <a:prstGeom prst="rect">
            <a:avLst/>
          </a:prstGeom>
        </p:spPr>
      </p:pic>
      <p:pic>
        <p:nvPicPr>
          <p:cNvPr id="27" name="Picture 26"/>
          <p:cNvPicPr>
            <a:picLocks noChangeAspect="1"/>
          </p:cNvPicPr>
          <p:nvPr/>
        </p:nvPicPr>
        <p:blipFill>
          <a:blip r:embed="rId7" cstate="print">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val="0"/>
              </a:ext>
            </a:extLst>
          </a:blip>
          <a:stretch>
            <a:fillRect/>
          </a:stretch>
        </p:blipFill>
        <p:spPr>
          <a:xfrm>
            <a:off x="3205487" y="4115731"/>
            <a:ext cx="528711" cy="532998"/>
          </a:xfrm>
          <a:prstGeom prst="rect">
            <a:avLst/>
          </a:prstGeom>
        </p:spPr>
      </p:pic>
      <p:pic>
        <p:nvPicPr>
          <p:cNvPr id="28" name="Picture 27"/>
          <p:cNvPicPr>
            <a:picLocks noChangeAspect="1"/>
          </p:cNvPicPr>
          <p:nvPr/>
        </p:nvPicPr>
        <p:blipFill>
          <a:blip r:embed="rId7" cstate="print">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val="0"/>
              </a:ext>
            </a:extLst>
          </a:blip>
          <a:stretch>
            <a:fillRect/>
          </a:stretch>
        </p:blipFill>
        <p:spPr>
          <a:xfrm>
            <a:off x="3747745" y="4115731"/>
            <a:ext cx="528711" cy="532998"/>
          </a:xfrm>
          <a:prstGeom prst="rect">
            <a:avLst/>
          </a:prstGeom>
        </p:spPr>
      </p:pic>
      <p:pic>
        <p:nvPicPr>
          <p:cNvPr id="29" name="Picture 28"/>
          <p:cNvPicPr>
            <a:picLocks noChangeAspect="1"/>
          </p:cNvPicPr>
          <p:nvPr/>
        </p:nvPicPr>
        <p:blipFill>
          <a:blip r:embed="rId7" cstate="print">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val="0"/>
              </a:ext>
            </a:extLst>
          </a:blip>
          <a:stretch>
            <a:fillRect/>
          </a:stretch>
        </p:blipFill>
        <p:spPr>
          <a:xfrm>
            <a:off x="4295090" y="4115731"/>
            <a:ext cx="528711" cy="532998"/>
          </a:xfrm>
          <a:prstGeom prst="rect">
            <a:avLst/>
          </a:prstGeom>
        </p:spPr>
      </p:pic>
      <p:pic>
        <p:nvPicPr>
          <p:cNvPr id="35" name="Picture 34"/>
          <p:cNvPicPr>
            <a:picLocks noChangeAspect="1"/>
          </p:cNvPicPr>
          <p:nvPr/>
        </p:nvPicPr>
        <p:blipFill>
          <a:blip r:embed="rId9" cstate="print">
            <a:extLst>
              <a:ext uri="{BEBA8EAE-BF5A-486C-A8C5-ECC9F3942E4B}">
                <a14:imgProps xmlns:a14="http://schemas.microsoft.com/office/drawing/2010/main">
                  <a14:imgLayer r:embed="rId6">
                    <a14:imgEffect>
                      <a14:backgroundRemoval t="10000" b="90000" l="10000" r="90000"/>
                    </a14:imgEffect>
                    <a14:imgEffect>
                      <a14:saturation sat="33000"/>
                    </a14:imgEffect>
                  </a14:imgLayer>
                </a14:imgProps>
              </a:ext>
              <a:ext uri="{28A0092B-C50C-407E-A947-70E740481C1C}">
                <a14:useLocalDpi xmlns:a14="http://schemas.microsoft.com/office/drawing/2010/main" val="0"/>
              </a:ext>
            </a:extLst>
          </a:blip>
          <a:stretch>
            <a:fillRect/>
          </a:stretch>
        </p:blipFill>
        <p:spPr>
          <a:xfrm>
            <a:off x="7521126" y="4115731"/>
            <a:ext cx="528711" cy="532998"/>
          </a:xfrm>
          <a:prstGeom prst="rect">
            <a:avLst/>
          </a:prstGeom>
        </p:spPr>
      </p:pic>
      <p:pic>
        <p:nvPicPr>
          <p:cNvPr id="36" name="Picture 35"/>
          <p:cNvPicPr>
            <a:picLocks noChangeAspect="1"/>
          </p:cNvPicPr>
          <p:nvPr/>
        </p:nvPicPr>
        <p:blipFill>
          <a:blip r:embed="rId7" cstate="print">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val="0"/>
              </a:ext>
            </a:extLst>
          </a:blip>
          <a:stretch>
            <a:fillRect/>
          </a:stretch>
        </p:blipFill>
        <p:spPr>
          <a:xfrm>
            <a:off x="8042836" y="4115731"/>
            <a:ext cx="528711" cy="532998"/>
          </a:xfrm>
          <a:prstGeom prst="rect">
            <a:avLst/>
          </a:prstGeom>
        </p:spPr>
      </p:pic>
      <p:pic>
        <p:nvPicPr>
          <p:cNvPr id="38" name="Picture 3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3421">
            <a:off x="4840345" y="4090018"/>
            <a:ext cx="524301" cy="536494"/>
          </a:xfrm>
          <a:prstGeom prst="rect">
            <a:avLst/>
          </a:prstGeom>
        </p:spPr>
      </p:pic>
      <p:pic>
        <p:nvPicPr>
          <p:cNvPr id="40" name="Picture 39"/>
          <p:cNvPicPr>
            <a:picLocks noChangeAspect="1"/>
          </p:cNvPicPr>
          <p:nvPr/>
        </p:nvPicPr>
        <p:blipFill>
          <a:blip r:embed="rId5" cstate="print">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val="0"/>
              </a:ext>
            </a:extLst>
          </a:blip>
          <a:stretch>
            <a:fillRect/>
          </a:stretch>
        </p:blipFill>
        <p:spPr>
          <a:xfrm>
            <a:off x="8543810" y="4115731"/>
            <a:ext cx="528711" cy="532998"/>
          </a:xfrm>
          <a:prstGeom prst="rect">
            <a:avLst/>
          </a:prstGeom>
        </p:spPr>
      </p:pic>
      <p:pic>
        <p:nvPicPr>
          <p:cNvPr id="41" name="Picture 40"/>
          <p:cNvPicPr>
            <a:picLocks noChangeAspect="1"/>
          </p:cNvPicPr>
          <p:nvPr/>
        </p:nvPicPr>
        <p:blipFill>
          <a:blip r:embed="rId7" cstate="print">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val="0"/>
              </a:ext>
            </a:extLst>
          </a:blip>
          <a:stretch>
            <a:fillRect/>
          </a:stretch>
        </p:blipFill>
        <p:spPr>
          <a:xfrm>
            <a:off x="9086068" y="4115731"/>
            <a:ext cx="528711" cy="532998"/>
          </a:xfrm>
          <a:prstGeom prst="rect">
            <a:avLst/>
          </a:prstGeom>
        </p:spPr>
      </p:pic>
      <p:pic>
        <p:nvPicPr>
          <p:cNvPr id="42" name="Picture 41"/>
          <p:cNvPicPr>
            <a:picLocks noChangeAspect="1"/>
          </p:cNvPicPr>
          <p:nvPr/>
        </p:nvPicPr>
        <p:blipFill>
          <a:blip r:embed="rId7" cstate="print">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val="0"/>
              </a:ext>
            </a:extLst>
          </a:blip>
          <a:stretch>
            <a:fillRect/>
          </a:stretch>
        </p:blipFill>
        <p:spPr>
          <a:xfrm>
            <a:off x="9608087" y="4115731"/>
            <a:ext cx="528711" cy="532998"/>
          </a:xfrm>
          <a:prstGeom prst="rect">
            <a:avLst/>
          </a:prstGeom>
        </p:spPr>
      </p:pic>
      <p:pic>
        <p:nvPicPr>
          <p:cNvPr id="43" name="Picture 42"/>
          <p:cNvPicPr>
            <a:picLocks noChangeAspect="1"/>
          </p:cNvPicPr>
          <p:nvPr/>
        </p:nvPicPr>
        <p:blipFill>
          <a:blip r:embed="rId7" cstate="print">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val="0"/>
              </a:ext>
            </a:extLst>
          </a:blip>
          <a:stretch>
            <a:fillRect/>
          </a:stretch>
        </p:blipFill>
        <p:spPr>
          <a:xfrm>
            <a:off x="10150345" y="4115731"/>
            <a:ext cx="528711" cy="532998"/>
          </a:xfrm>
          <a:prstGeom prst="rect">
            <a:avLst/>
          </a:prstGeom>
        </p:spPr>
      </p:pic>
      <p:pic>
        <p:nvPicPr>
          <p:cNvPr id="44" name="Picture 43"/>
          <p:cNvPicPr>
            <a:picLocks noChangeAspect="1"/>
          </p:cNvPicPr>
          <p:nvPr/>
        </p:nvPicPr>
        <p:blipFill>
          <a:blip r:embed="rId7" cstate="print">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val="0"/>
              </a:ext>
            </a:extLst>
          </a:blip>
          <a:stretch>
            <a:fillRect/>
          </a:stretch>
        </p:blipFill>
        <p:spPr>
          <a:xfrm>
            <a:off x="10685021" y="4115731"/>
            <a:ext cx="528711" cy="532998"/>
          </a:xfrm>
          <a:prstGeom prst="rect">
            <a:avLst/>
          </a:prstGeom>
        </p:spPr>
      </p:pic>
      <p:pic>
        <p:nvPicPr>
          <p:cNvPr id="45" name="Picture 44"/>
          <p:cNvPicPr>
            <a:picLocks noChangeAspect="1"/>
          </p:cNvPicPr>
          <p:nvPr/>
        </p:nvPicPr>
        <p:blipFill>
          <a:blip r:embed="rId7" cstate="print">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val="0"/>
              </a:ext>
            </a:extLst>
          </a:blip>
          <a:stretch>
            <a:fillRect/>
          </a:stretch>
        </p:blipFill>
        <p:spPr>
          <a:xfrm>
            <a:off x="11227279" y="4115731"/>
            <a:ext cx="528711" cy="532998"/>
          </a:xfrm>
          <a:prstGeom prst="rect">
            <a:avLst/>
          </a:prstGeom>
        </p:spPr>
      </p:pic>
      <p:pic>
        <p:nvPicPr>
          <p:cNvPr id="46" name="Picture 45"/>
          <p:cNvPicPr>
            <a:picLocks noChangeAspect="1"/>
          </p:cNvPicPr>
          <p:nvPr/>
        </p:nvPicPr>
        <p:blipFill rotWithShape="1">
          <a:blip r:embed="rId7" cstate="print">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val="0"/>
              </a:ext>
            </a:extLst>
          </a:blip>
          <a:srcRect r="19922"/>
          <a:stretch/>
        </p:blipFill>
        <p:spPr>
          <a:xfrm>
            <a:off x="11762399" y="4115731"/>
            <a:ext cx="423381" cy="532998"/>
          </a:xfrm>
          <a:prstGeom prst="rect">
            <a:avLst/>
          </a:prstGeom>
        </p:spPr>
      </p:pic>
      <p:grpSp>
        <p:nvGrpSpPr>
          <p:cNvPr id="128" name="Group 127"/>
          <p:cNvGrpSpPr/>
          <p:nvPr/>
        </p:nvGrpSpPr>
        <p:grpSpPr>
          <a:xfrm>
            <a:off x="4360969" y="3327825"/>
            <a:ext cx="8967919" cy="2197193"/>
            <a:chOff x="4360969" y="3327825"/>
            <a:chExt cx="8967919" cy="2197193"/>
          </a:xfrm>
        </p:grpSpPr>
        <p:cxnSp>
          <p:nvCxnSpPr>
            <p:cNvPr id="107" name="Straight Connector 106"/>
            <p:cNvCxnSpPr/>
            <p:nvPr/>
          </p:nvCxnSpPr>
          <p:spPr bwMode="auto">
            <a:xfrm flipV="1">
              <a:off x="4406991" y="5388914"/>
              <a:ext cx="8921897" cy="136104"/>
            </a:xfrm>
            <a:prstGeom prst="line">
              <a:avLst/>
            </a:prstGeom>
            <a:solidFill>
              <a:schemeClr val="bg2"/>
            </a:solidFill>
            <a:ln w="28575" cap="flat" cmpd="sng" algn="ctr">
              <a:solidFill>
                <a:schemeClr val="tx1"/>
              </a:solidFill>
              <a:prstDash val="sysDot"/>
              <a:round/>
              <a:headEnd type="none" w="med" len="med"/>
              <a:tailEnd type="none" w="med" len="med"/>
            </a:ln>
            <a:effectLst/>
          </p:spPr>
        </p:cxnSp>
        <p:cxnSp>
          <p:nvCxnSpPr>
            <p:cNvPr id="108" name="Straight Connector 107"/>
            <p:cNvCxnSpPr/>
            <p:nvPr/>
          </p:nvCxnSpPr>
          <p:spPr bwMode="auto">
            <a:xfrm flipV="1">
              <a:off x="4360969" y="5388914"/>
              <a:ext cx="5430870" cy="136104"/>
            </a:xfrm>
            <a:prstGeom prst="line">
              <a:avLst/>
            </a:prstGeom>
            <a:solidFill>
              <a:schemeClr val="bg2"/>
            </a:solidFill>
            <a:ln w="28575" cap="flat" cmpd="sng" algn="ctr">
              <a:solidFill>
                <a:schemeClr val="tx1"/>
              </a:solidFill>
              <a:prstDash val="sysDot"/>
              <a:round/>
              <a:headEnd type="none" w="med" len="med"/>
              <a:tailEnd type="none" w="med" len="med"/>
            </a:ln>
            <a:effectLst/>
          </p:spPr>
        </p:cxnSp>
        <p:cxnSp>
          <p:nvCxnSpPr>
            <p:cNvPr id="109" name="Straight Connector 108"/>
            <p:cNvCxnSpPr/>
            <p:nvPr/>
          </p:nvCxnSpPr>
          <p:spPr bwMode="auto">
            <a:xfrm flipV="1">
              <a:off x="4360969" y="3327826"/>
              <a:ext cx="5417323" cy="2197192"/>
            </a:xfrm>
            <a:prstGeom prst="line">
              <a:avLst/>
            </a:prstGeom>
            <a:solidFill>
              <a:schemeClr val="bg2"/>
            </a:solidFill>
            <a:ln w="28575" cap="flat" cmpd="sng" algn="ctr">
              <a:solidFill>
                <a:schemeClr val="tx1"/>
              </a:solidFill>
              <a:prstDash val="sysDot"/>
              <a:round/>
              <a:headEnd type="none" w="med" len="med"/>
              <a:tailEnd type="none" w="med" len="med"/>
            </a:ln>
            <a:effectLst/>
          </p:spPr>
        </p:cxnSp>
        <p:sp>
          <p:nvSpPr>
            <p:cNvPr id="110" name="Rectangle 109"/>
            <p:cNvSpPr/>
            <p:nvPr/>
          </p:nvSpPr>
          <p:spPr bwMode="auto">
            <a:xfrm>
              <a:off x="9778292" y="3327825"/>
              <a:ext cx="3550596" cy="2061088"/>
            </a:xfrm>
            <a:prstGeom prst="rect">
              <a:avLst/>
            </a:prstGeom>
            <a:noFill/>
            <a:ln w="31750" cap="flat" cmpd="sng" algn="ctr">
              <a:solidFill>
                <a:schemeClr val="tx1"/>
              </a:solidFill>
              <a:prstDash val="sysDot"/>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cxnSp>
          <p:nvCxnSpPr>
            <p:cNvPr id="111" name="Straight Connector 110"/>
            <p:cNvCxnSpPr/>
            <p:nvPr/>
          </p:nvCxnSpPr>
          <p:spPr bwMode="auto">
            <a:xfrm flipV="1">
              <a:off x="4401934" y="3327826"/>
              <a:ext cx="8913407" cy="2172110"/>
            </a:xfrm>
            <a:prstGeom prst="line">
              <a:avLst/>
            </a:prstGeom>
            <a:solidFill>
              <a:schemeClr val="bg2"/>
            </a:solidFill>
            <a:ln w="28575" cap="flat" cmpd="sng" algn="ctr">
              <a:solidFill>
                <a:schemeClr val="tx1"/>
              </a:solidFill>
              <a:prstDash val="sysDot"/>
              <a:round/>
              <a:headEnd type="none" w="med" len="med"/>
              <a:tailEnd type="none" w="med" len="med"/>
            </a:ln>
            <a:effectLst/>
          </p:spPr>
        </p:cxnSp>
      </p:grpSp>
    </p:spTree>
    <p:extLst>
      <p:ext uri="{BB962C8B-B14F-4D97-AF65-F5344CB8AC3E}">
        <p14:creationId xmlns:p14="http://schemas.microsoft.com/office/powerpoint/2010/main" val="2567993220"/>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4655" y="640080"/>
            <a:ext cx="6191250" cy="6191250"/>
          </a:xfrm>
          <a:prstGeom prst="rect">
            <a:avLst/>
          </a:prstGeom>
        </p:spPr>
      </p:pic>
      <p:sp>
        <p:nvSpPr>
          <p:cNvPr id="5" name="Title 1"/>
          <p:cNvSpPr>
            <a:spLocks noGrp="1"/>
          </p:cNvSpPr>
          <p:nvPr>
            <p:ph type="title"/>
          </p:nvPr>
        </p:nvSpPr>
        <p:spPr>
          <a:xfrm>
            <a:off x="792480" y="1"/>
            <a:ext cx="11399520" cy="640079"/>
          </a:xfrm>
        </p:spPr>
        <p:txBody>
          <a:bodyPr/>
          <a:lstStyle/>
          <a:p>
            <a:r>
              <a:rPr lang="en-GB" dirty="0" smtClean="0"/>
              <a:t>HRV sequence – 09.09.2022 (including retrace)</a:t>
            </a:r>
            <a:endParaRPr lang="en-GB" dirty="0"/>
          </a:p>
        </p:txBody>
      </p:sp>
    </p:spTree>
    <p:extLst>
      <p:ext uri="{BB962C8B-B14F-4D97-AF65-F5344CB8AC3E}">
        <p14:creationId xmlns:p14="http://schemas.microsoft.com/office/powerpoint/2010/main" val="1739117981"/>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2480" y="1"/>
            <a:ext cx="11399520" cy="640079"/>
          </a:xfrm>
        </p:spPr>
        <p:txBody>
          <a:bodyPr/>
          <a:lstStyle/>
          <a:p>
            <a:r>
              <a:rPr lang="en-GB" dirty="0" smtClean="0"/>
              <a:t>HRV sequence – 09.09.2022 (sliced)</a:t>
            </a: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90600"/>
            <a:ext cx="12192000" cy="4876800"/>
          </a:xfrm>
          <a:prstGeom prst="rect">
            <a:avLst/>
          </a:prstGeom>
        </p:spPr>
      </p:pic>
    </p:spTree>
    <p:extLst>
      <p:ext uri="{BB962C8B-B14F-4D97-AF65-F5344CB8AC3E}">
        <p14:creationId xmlns:p14="http://schemas.microsoft.com/office/powerpoint/2010/main" val="4202215474"/>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9752" y="640081"/>
            <a:ext cx="5805011" cy="463915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823" y="640081"/>
            <a:ext cx="5805011" cy="463915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8216" y="640080"/>
            <a:ext cx="5805011" cy="4639151"/>
          </a:xfrm>
          <a:prstGeom prst="rect">
            <a:avLst/>
          </a:prstGeom>
        </p:spPr>
      </p:pic>
      <p:sp>
        <p:nvSpPr>
          <p:cNvPr id="7" name="TextBox 6"/>
          <p:cNvSpPr txBox="1"/>
          <p:nvPr/>
        </p:nvSpPr>
        <p:spPr>
          <a:xfrm>
            <a:off x="1094366" y="5319145"/>
            <a:ext cx="10340658" cy="1200329"/>
          </a:xfrm>
          <a:prstGeom prst="rect">
            <a:avLst/>
          </a:prstGeom>
          <a:noFill/>
        </p:spPr>
        <p:txBody>
          <a:bodyPr wrap="square" rtlCol="0">
            <a:spAutoFit/>
          </a:bodyPr>
          <a:lstStyle/>
          <a:p>
            <a:pPr marL="285750" indent="-285750">
              <a:buFont typeface="Arial" panose="020B0604020202020204" pitchFamily="34" charset="0"/>
              <a:buChar char="•"/>
            </a:pPr>
            <a:r>
              <a:rPr lang="en-GB" sz="1800" b="0" kern="100" spc="-100" dirty="0" smtClean="0">
                <a:solidFill>
                  <a:schemeClr val="tx2"/>
                </a:solidFill>
                <a:latin typeface="Bahnschrift Light" panose="020B0502040204020203" pitchFamily="34" charset="0"/>
                <a:ea typeface="Roboto" panose="02000000000000000000" pitchFamily="2" charset="0"/>
              </a:rPr>
              <a:t>-16.7 &lt; Phase angle &lt; -8.4</a:t>
            </a:r>
          </a:p>
          <a:p>
            <a:pPr marL="285750" indent="-285750">
              <a:buFont typeface="Arial" panose="020B0604020202020204" pitchFamily="34" charset="0"/>
              <a:buChar char="•"/>
            </a:pPr>
            <a:r>
              <a:rPr lang="en-GB" sz="1800" b="0" kern="100" spc="-100" dirty="0" smtClean="0">
                <a:solidFill>
                  <a:schemeClr val="tx2"/>
                </a:solidFill>
                <a:latin typeface="Bahnschrift Light" panose="020B0502040204020203" pitchFamily="34" charset="0"/>
                <a:ea typeface="Roboto" panose="02000000000000000000" pitchFamily="2" charset="0"/>
              </a:rPr>
              <a:t>Variability over ~8h goes beyond the stated requirement</a:t>
            </a:r>
          </a:p>
          <a:p>
            <a:pPr marL="285750" indent="-285750">
              <a:buFont typeface="Arial" panose="020B0604020202020204" pitchFamily="34" charset="0"/>
              <a:buChar char="•"/>
            </a:pPr>
            <a:r>
              <a:rPr lang="en-GB" sz="1800" b="0" kern="100" spc="-100" dirty="0" smtClean="0">
                <a:solidFill>
                  <a:schemeClr val="tx2"/>
                </a:solidFill>
                <a:latin typeface="Bahnschrift Light" panose="020B0502040204020203" pitchFamily="34" charset="0"/>
                <a:ea typeface="Roboto" panose="02000000000000000000" pitchFamily="2" charset="0"/>
              </a:rPr>
              <a:t>Not fully understood yet what is the root cause, but possibly </a:t>
            </a:r>
            <a:r>
              <a:rPr lang="en-GB" sz="1800" b="0" kern="100" spc="-100" smtClean="0">
                <a:solidFill>
                  <a:schemeClr val="tx2"/>
                </a:solidFill>
                <a:latin typeface="Bahnschrift Light" panose="020B0502040204020203" pitchFamily="34" charset="0"/>
                <a:ea typeface="Roboto" panose="02000000000000000000" pitchFamily="2" charset="0"/>
              </a:rPr>
              <a:t>some </a:t>
            </a:r>
            <a:r>
              <a:rPr lang="en-GB" sz="1800" b="0" kern="100" spc="-100" smtClean="0">
                <a:solidFill>
                  <a:schemeClr val="tx2"/>
                </a:solidFill>
                <a:latin typeface="Bahnschrift Light" panose="020B0502040204020203" pitchFamily="34" charset="0"/>
                <a:ea typeface="Roboto" panose="02000000000000000000" pitchFamily="2" charset="0"/>
              </a:rPr>
              <a:t>explanations </a:t>
            </a:r>
            <a:endParaRPr lang="en-GB" sz="1800" b="0" kern="100" spc="-100" dirty="0" smtClean="0">
              <a:solidFill>
                <a:schemeClr val="tx2"/>
              </a:solidFill>
              <a:latin typeface="Bahnschrift Light" panose="020B0502040204020203" pitchFamily="34" charset="0"/>
              <a:ea typeface="Roboto" panose="02000000000000000000" pitchFamily="2" charset="0"/>
            </a:endParaRPr>
          </a:p>
          <a:p>
            <a:pPr marL="285750" indent="-285750">
              <a:buFont typeface="Arial" panose="020B0604020202020204" pitchFamily="34" charset="0"/>
              <a:buChar char="•"/>
            </a:pPr>
            <a:r>
              <a:rPr lang="en-GB" sz="1800" b="0" kern="100" spc="-100" dirty="0" smtClean="0">
                <a:solidFill>
                  <a:schemeClr val="tx2"/>
                </a:solidFill>
                <a:latin typeface="Bahnschrift Light" panose="020B0502040204020203" pitchFamily="34" charset="0"/>
                <a:ea typeface="Roboto" panose="02000000000000000000" pitchFamily="2" charset="0"/>
              </a:rPr>
              <a:t>Inherent model uncertainties shall not be forgotten (~0.5% - 1% over long time series)! </a:t>
            </a:r>
          </a:p>
        </p:txBody>
      </p:sp>
      <p:sp>
        <p:nvSpPr>
          <p:cNvPr id="8" name="Title 1"/>
          <p:cNvSpPr>
            <a:spLocks noGrp="1"/>
          </p:cNvSpPr>
          <p:nvPr>
            <p:ph type="title"/>
          </p:nvPr>
        </p:nvSpPr>
        <p:spPr>
          <a:xfrm>
            <a:off x="792480" y="1"/>
            <a:ext cx="11399520" cy="640079"/>
          </a:xfrm>
        </p:spPr>
        <p:txBody>
          <a:bodyPr/>
          <a:lstStyle/>
          <a:p>
            <a:r>
              <a:rPr lang="en-GB" dirty="0" smtClean="0"/>
              <a:t>Results – relative calibration on the GIRO scale</a:t>
            </a:r>
            <a:endParaRPr lang="en-GB" dirty="0"/>
          </a:p>
        </p:txBody>
      </p:sp>
    </p:spTree>
    <p:extLst>
      <p:ext uri="{BB962C8B-B14F-4D97-AF65-F5344CB8AC3E}">
        <p14:creationId xmlns:p14="http://schemas.microsoft.com/office/powerpoint/2010/main" val="39846028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Results - analysis</a:t>
            </a:r>
            <a:endParaRPr lang="en-GB"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4800"/>
          <a:stretch/>
        </p:blipFill>
        <p:spPr>
          <a:xfrm>
            <a:off x="6340510" y="640080"/>
            <a:ext cx="5851490" cy="4912043"/>
          </a:xfrm>
          <a:prstGeom prst="rect">
            <a:avLst/>
          </a:prstGeom>
        </p:spPr>
      </p:pic>
      <p:sp>
        <p:nvSpPr>
          <p:cNvPr id="6" name="TextBox 5"/>
          <p:cNvSpPr txBox="1"/>
          <p:nvPr/>
        </p:nvSpPr>
        <p:spPr>
          <a:xfrm>
            <a:off x="132106" y="1064429"/>
            <a:ext cx="6126480" cy="2308324"/>
          </a:xfrm>
          <a:prstGeom prst="rect">
            <a:avLst/>
          </a:prstGeom>
          <a:noFill/>
        </p:spPr>
        <p:txBody>
          <a:bodyPr wrap="square" rtlCol="0">
            <a:spAutoFit/>
          </a:bodyPr>
          <a:lstStyle/>
          <a:p>
            <a:pPr marL="182563" indent="-182563">
              <a:buFont typeface="Arial" panose="020B0604020202020204" pitchFamily="34" charset="0"/>
              <a:buChar char="•"/>
            </a:pPr>
            <a:r>
              <a:rPr lang="en-GB" sz="1800" b="0" kern="100" spc="-100" dirty="0" smtClean="0">
                <a:solidFill>
                  <a:schemeClr val="tx2"/>
                </a:solidFill>
                <a:latin typeface="Bahnschrift Light" panose="020B0502040204020203" pitchFamily="34" charset="0"/>
                <a:ea typeface="Roboto" panose="02000000000000000000" pitchFamily="2" charset="0"/>
              </a:rPr>
              <a:t>Over the phase range covered by the test </a:t>
            </a:r>
            <a:r>
              <a:rPr lang="en-GB" sz="1800" b="0" kern="100" spc="-100" dirty="0" smtClean="0">
                <a:solidFill>
                  <a:schemeClr val="tx2"/>
                </a:solidFill>
                <a:latin typeface="Bahnschrift Light" panose="020B0502040204020203" pitchFamily="34" charset="0"/>
                <a:ea typeface="Roboto" panose="02000000000000000000" pitchFamily="2" charset="0"/>
                <a:sym typeface="Wingdings" panose="05000000000000000000" pitchFamily="2" charset="2"/>
              </a:rPr>
              <a:t> variability ~1.5% due to the dependency in the NIR1.6</a:t>
            </a:r>
          </a:p>
          <a:p>
            <a:pPr marL="182563" indent="-182563">
              <a:buFont typeface="Arial" panose="020B0604020202020204" pitchFamily="34" charset="0"/>
              <a:buChar char="•"/>
            </a:pPr>
            <a:endParaRPr lang="en-GB" sz="1800" b="0" kern="100" spc="-100" dirty="0">
              <a:solidFill>
                <a:schemeClr val="tx2"/>
              </a:solidFill>
              <a:latin typeface="Bahnschrift Light" panose="020B0502040204020203" pitchFamily="34" charset="0"/>
              <a:ea typeface="Roboto" panose="02000000000000000000" pitchFamily="2" charset="0"/>
              <a:sym typeface="Wingdings" panose="05000000000000000000" pitchFamily="2" charset="2"/>
            </a:endParaRPr>
          </a:p>
          <a:p>
            <a:pPr marL="182563" indent="-182563">
              <a:buFont typeface="Arial" panose="020B0604020202020204" pitchFamily="34" charset="0"/>
              <a:buChar char="•"/>
            </a:pPr>
            <a:r>
              <a:rPr lang="en-GB" sz="1800" b="0" kern="100" spc="-100" dirty="0" smtClean="0">
                <a:solidFill>
                  <a:schemeClr val="tx2"/>
                </a:solidFill>
                <a:latin typeface="Bahnschrift Light" panose="020B0502040204020203" pitchFamily="34" charset="0"/>
                <a:ea typeface="Roboto" panose="02000000000000000000" pitchFamily="2" charset="0"/>
                <a:sym typeface="Wingdings" panose="05000000000000000000" pitchFamily="2" charset="2"/>
              </a:rPr>
              <a:t>VIS0.6 + VIS0.8  variability observed over the MSG1 lifetime do not allow the identification of a dependency</a:t>
            </a:r>
          </a:p>
          <a:p>
            <a:pPr marL="182563" indent="-182563">
              <a:buFont typeface="Arial" panose="020B0604020202020204" pitchFamily="34" charset="0"/>
              <a:buChar char="•"/>
            </a:pPr>
            <a:r>
              <a:rPr lang="en-GB" sz="1800" b="0" kern="100" spc="-100" dirty="0" smtClean="0">
                <a:solidFill>
                  <a:schemeClr val="tx2"/>
                </a:solidFill>
                <a:latin typeface="Bahnschrift Light" panose="020B0502040204020203" pitchFamily="34" charset="0"/>
                <a:ea typeface="Roboto" panose="02000000000000000000" pitchFamily="2" charset="0"/>
                <a:sym typeface="Wingdings" panose="05000000000000000000" pitchFamily="2" charset="2"/>
              </a:rPr>
              <a:t>But a smaller effect observed with AHI, at least for VIS0.6</a:t>
            </a:r>
          </a:p>
          <a:p>
            <a:pPr marL="182563" indent="-182563">
              <a:buFont typeface="Arial" panose="020B0604020202020204" pitchFamily="34" charset="0"/>
              <a:buChar char="•"/>
            </a:pPr>
            <a:endParaRPr lang="en-GB" sz="1800" b="0" kern="100" spc="-100" dirty="0">
              <a:solidFill>
                <a:schemeClr val="tx2"/>
              </a:solidFill>
              <a:latin typeface="Bahnschrift Light" panose="020B0502040204020203" pitchFamily="34" charset="0"/>
              <a:ea typeface="Roboto" panose="02000000000000000000" pitchFamily="2" charset="0"/>
              <a:sym typeface="Wingdings" panose="05000000000000000000" pitchFamily="2" charset="2"/>
            </a:endParaRPr>
          </a:p>
          <a:p>
            <a:endParaRPr lang="en-GB" sz="1800" b="0" kern="100" spc="-100" dirty="0" smtClean="0">
              <a:solidFill>
                <a:schemeClr val="tx2"/>
              </a:solidFill>
              <a:latin typeface="Bahnschrift Light" panose="020B0502040204020203" pitchFamily="34" charset="0"/>
              <a:ea typeface="Roboto" panose="02000000000000000000" pitchFamily="2" charset="0"/>
            </a:endParaRPr>
          </a:p>
        </p:txBody>
      </p:sp>
      <p:sp>
        <p:nvSpPr>
          <p:cNvPr id="4" name="TextBox 3"/>
          <p:cNvSpPr txBox="1"/>
          <p:nvPr/>
        </p:nvSpPr>
        <p:spPr>
          <a:xfrm>
            <a:off x="9488993" y="5361205"/>
            <a:ext cx="2703007" cy="830997"/>
          </a:xfrm>
          <a:prstGeom prst="rect">
            <a:avLst/>
          </a:prstGeom>
          <a:noFill/>
        </p:spPr>
        <p:txBody>
          <a:bodyPr wrap="square" rtlCol="0">
            <a:spAutoFit/>
          </a:bodyPr>
          <a:lstStyle/>
          <a:p>
            <a:pPr algn="r"/>
            <a:r>
              <a:rPr lang="en-GB" sz="1600" b="0" kern="100" spc="-100" dirty="0" smtClean="0">
                <a:solidFill>
                  <a:srgbClr val="FF0000"/>
                </a:solidFill>
                <a:latin typeface="Bahnschrift Light" panose="020B0502040204020203" pitchFamily="34" charset="0"/>
                <a:ea typeface="Roboto" panose="02000000000000000000" pitchFamily="2" charset="0"/>
              </a:rPr>
              <a:t>red = linear fit</a:t>
            </a:r>
          </a:p>
          <a:p>
            <a:pPr algn="r"/>
            <a:r>
              <a:rPr lang="en-GB" sz="1600" b="0" kern="100" spc="-100" dirty="0" smtClean="0">
                <a:solidFill>
                  <a:schemeClr val="bg1">
                    <a:lumMod val="75000"/>
                    <a:lumOff val="25000"/>
                  </a:schemeClr>
                </a:solidFill>
                <a:latin typeface="Bahnschrift Light" panose="020B0502040204020203" pitchFamily="34" charset="0"/>
                <a:ea typeface="Roboto" panose="02000000000000000000" pitchFamily="2" charset="0"/>
              </a:rPr>
              <a:t>blue = polynomial fit (n=4)</a:t>
            </a:r>
          </a:p>
          <a:p>
            <a:pPr algn="r"/>
            <a:r>
              <a:rPr lang="en-GB" sz="1600" b="0" kern="100" spc="-100" dirty="0" smtClean="0">
                <a:solidFill>
                  <a:srgbClr val="00B050"/>
                </a:solidFill>
                <a:latin typeface="Bahnschrift Light" panose="020B0502040204020203" pitchFamily="34" charset="0"/>
                <a:ea typeface="Roboto" panose="02000000000000000000" pitchFamily="2" charset="0"/>
              </a:rPr>
              <a:t>green = exponential function fit</a:t>
            </a:r>
          </a:p>
        </p:txBody>
      </p:sp>
      <p:grpSp>
        <p:nvGrpSpPr>
          <p:cNvPr id="10" name="Group 9"/>
          <p:cNvGrpSpPr/>
          <p:nvPr/>
        </p:nvGrpSpPr>
        <p:grpSpPr>
          <a:xfrm>
            <a:off x="667806" y="2818167"/>
            <a:ext cx="5322930" cy="4039833"/>
            <a:chOff x="667806" y="2818167"/>
            <a:chExt cx="5322930" cy="4039833"/>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806" y="2818167"/>
              <a:ext cx="5055079" cy="4039833"/>
            </a:xfrm>
            <a:prstGeom prst="rect">
              <a:avLst/>
            </a:prstGeom>
          </p:spPr>
        </p:pic>
        <p:sp>
          <p:nvSpPr>
            <p:cNvPr id="7" name="TextBox 6"/>
            <p:cNvSpPr txBox="1"/>
            <p:nvPr/>
          </p:nvSpPr>
          <p:spPr>
            <a:xfrm>
              <a:off x="3599029" y="5964859"/>
              <a:ext cx="1505188" cy="338554"/>
            </a:xfrm>
            <a:prstGeom prst="rect">
              <a:avLst/>
            </a:prstGeom>
            <a:noFill/>
          </p:spPr>
          <p:txBody>
            <a:bodyPr wrap="square" rtlCol="0">
              <a:spAutoFit/>
            </a:bodyPr>
            <a:lstStyle/>
            <a:p>
              <a:r>
                <a:rPr lang="en-GB" sz="1600" b="0" kern="100" spc="-100" dirty="0" smtClean="0">
                  <a:solidFill>
                    <a:schemeClr val="tx2"/>
                  </a:solidFill>
                  <a:latin typeface="Bahnschrift Light" panose="020B0502040204020203" pitchFamily="34" charset="0"/>
                  <a:ea typeface="Roboto" panose="02000000000000000000" pitchFamily="2" charset="0"/>
                </a:rPr>
                <a:t>Uncorrected</a:t>
              </a:r>
            </a:p>
          </p:txBody>
        </p:sp>
        <p:sp>
          <p:nvSpPr>
            <p:cNvPr id="8" name="TextBox 7"/>
            <p:cNvSpPr txBox="1"/>
            <p:nvPr/>
          </p:nvSpPr>
          <p:spPr>
            <a:xfrm>
              <a:off x="4485548" y="4499529"/>
              <a:ext cx="1505188" cy="338554"/>
            </a:xfrm>
            <a:prstGeom prst="rect">
              <a:avLst/>
            </a:prstGeom>
            <a:noFill/>
          </p:spPr>
          <p:txBody>
            <a:bodyPr wrap="square" rtlCol="0">
              <a:spAutoFit/>
            </a:bodyPr>
            <a:lstStyle/>
            <a:p>
              <a:r>
                <a:rPr lang="en-GB" sz="1600" b="0" kern="100" spc="-100" dirty="0" smtClean="0">
                  <a:solidFill>
                    <a:schemeClr val="tx2"/>
                  </a:solidFill>
                  <a:latin typeface="Bahnschrift Light" panose="020B0502040204020203" pitchFamily="34" charset="0"/>
                  <a:ea typeface="Roboto" panose="02000000000000000000" pitchFamily="2" charset="0"/>
                </a:rPr>
                <a:t>Corrected</a:t>
              </a:r>
            </a:p>
          </p:txBody>
        </p:sp>
        <p:sp>
          <p:nvSpPr>
            <p:cNvPr id="9" name="TextBox 8"/>
            <p:cNvSpPr txBox="1"/>
            <p:nvPr/>
          </p:nvSpPr>
          <p:spPr>
            <a:xfrm>
              <a:off x="2112716" y="5361205"/>
              <a:ext cx="1769035" cy="338554"/>
            </a:xfrm>
            <a:prstGeom prst="rect">
              <a:avLst/>
            </a:prstGeom>
            <a:noFill/>
          </p:spPr>
          <p:txBody>
            <a:bodyPr wrap="square" rtlCol="0">
              <a:spAutoFit/>
            </a:bodyPr>
            <a:lstStyle/>
            <a:p>
              <a:r>
                <a:rPr lang="en-GB" sz="1600" b="0" kern="100" spc="-100" dirty="0" smtClean="0">
                  <a:solidFill>
                    <a:schemeClr val="bg1">
                      <a:lumMod val="75000"/>
                      <a:lumOff val="25000"/>
                    </a:schemeClr>
                  </a:solidFill>
                  <a:latin typeface="Bahnschrift Light" panose="020B0502040204020203" pitchFamily="34" charset="0"/>
                  <a:ea typeface="Roboto" panose="02000000000000000000" pitchFamily="2" charset="0"/>
                </a:rPr>
                <a:t>Polynomial deg. 4</a:t>
              </a:r>
            </a:p>
          </p:txBody>
        </p:sp>
      </p:grpSp>
      <p:grpSp>
        <p:nvGrpSpPr>
          <p:cNvPr id="13" name="Group 12"/>
          <p:cNvGrpSpPr/>
          <p:nvPr/>
        </p:nvGrpSpPr>
        <p:grpSpPr>
          <a:xfrm>
            <a:off x="6987396" y="3443950"/>
            <a:ext cx="4899804" cy="1731899"/>
            <a:chOff x="6987396" y="3443950"/>
            <a:chExt cx="4899804" cy="1731899"/>
          </a:xfrm>
        </p:grpSpPr>
        <p:sp>
          <p:nvSpPr>
            <p:cNvPr id="11" name="Rectangle 10"/>
            <p:cNvSpPr/>
            <p:nvPr/>
          </p:nvSpPr>
          <p:spPr bwMode="auto">
            <a:xfrm>
              <a:off x="6987396" y="3450566"/>
              <a:ext cx="2008112" cy="1725283"/>
            </a:xfrm>
            <a:prstGeom prst="rect">
              <a:avLst/>
            </a:prstGeom>
            <a:solidFill>
              <a:schemeClr val="accent5">
                <a:lumMod val="40000"/>
                <a:lumOff val="60000"/>
                <a:alpha val="75000"/>
              </a:schemeClr>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sp>
          <p:nvSpPr>
            <p:cNvPr id="12" name="Rectangle 11"/>
            <p:cNvSpPr/>
            <p:nvPr/>
          </p:nvSpPr>
          <p:spPr bwMode="auto">
            <a:xfrm>
              <a:off x="9237785" y="3443950"/>
              <a:ext cx="2649415" cy="1725283"/>
            </a:xfrm>
            <a:prstGeom prst="rect">
              <a:avLst/>
            </a:prstGeom>
            <a:solidFill>
              <a:schemeClr val="accent5">
                <a:lumMod val="40000"/>
                <a:lumOff val="60000"/>
                <a:alpha val="75000"/>
              </a:schemeClr>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grpSp>
    </p:spTree>
    <p:extLst>
      <p:ext uri="{BB962C8B-B14F-4D97-AF65-F5344CB8AC3E}">
        <p14:creationId xmlns:p14="http://schemas.microsoft.com/office/powerpoint/2010/main" val="19657597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edman8.dpc.kishou.go.jp/~msysen07/home/gsics/branches/r3207_addSdCoefUseAndQcFunc2LunarNcdfGen/Work/giroAhi8SdNominalBb/fig/outCalType3_actualbb/dc25MskUseIfovNormalized/scat_Himawari8+AHI_Band01_phase_ang_delta_irr.png"/>
          <p:cNvPicPr>
            <a:picLocks noChangeAspect="1" noChangeArrowheads="1"/>
          </p:cNvPicPr>
          <p:nvPr/>
        </p:nvPicPr>
        <p:blipFill rotWithShape="1">
          <a:blip r:embed="rId2" cstate="print">
            <a:grayscl/>
            <a:extLst>
              <a:ext uri="{28A0092B-C50C-407E-A947-70E740481C1C}">
                <a14:useLocalDpi xmlns:a14="http://schemas.microsoft.com/office/drawing/2010/main" val="0"/>
              </a:ext>
            </a:extLst>
          </a:blip>
          <a:srcRect l="4381" t="10630" r="21085" b="11298"/>
          <a:stretch/>
        </p:blipFill>
        <p:spPr bwMode="auto">
          <a:xfrm>
            <a:off x="1934963" y="1734268"/>
            <a:ext cx="2768752" cy="139208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edman8.dpc.kishou.go.jp/~msysen07/home/gsics/branches/r3207_addSdCoefUseAndQcFunc2LunarNcdfGen/Work/giroAhi8SdNominalBb/fig/outCalType3_actualbb/dc25MskUseIfovNormalized/scat_Himawari8+AHI_Band02_phase_ang_delta_irr.png"/>
          <p:cNvPicPr>
            <a:picLocks noChangeAspect="1" noChangeArrowheads="1"/>
          </p:cNvPicPr>
          <p:nvPr/>
        </p:nvPicPr>
        <p:blipFill rotWithShape="1">
          <a:blip r:embed="rId3" cstate="print">
            <a:grayscl/>
            <a:extLst>
              <a:ext uri="{28A0092B-C50C-407E-A947-70E740481C1C}">
                <a14:useLocalDpi xmlns:a14="http://schemas.microsoft.com/office/drawing/2010/main" val="0"/>
              </a:ext>
            </a:extLst>
          </a:blip>
          <a:srcRect l="2928" t="11081" r="21203" b="10890"/>
          <a:stretch/>
        </p:blipFill>
        <p:spPr bwMode="auto">
          <a:xfrm>
            <a:off x="4758836" y="1762678"/>
            <a:ext cx="2818344" cy="139132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ttp://edman8.dpc.kishou.go.jp/~msysen07/home/gsics/branches/r3207_addSdCoefUseAndQcFunc2LunarNcdfGen/Work/giroAhi8SdNominalBb/fig/outCalType3_actualbb/dc25MskUseIfovNormalized/scat_Himawari8+AHI_Band03_phase_ang_delta_irr.png"/>
          <p:cNvPicPr>
            <a:picLocks noChangeAspect="1" noChangeArrowheads="1"/>
          </p:cNvPicPr>
          <p:nvPr/>
        </p:nvPicPr>
        <p:blipFill rotWithShape="1">
          <a:blip r:embed="rId4" cstate="print">
            <a:grayscl/>
            <a:extLst>
              <a:ext uri="{28A0092B-C50C-407E-A947-70E740481C1C}">
                <a14:useLocalDpi xmlns:a14="http://schemas.microsoft.com/office/drawing/2010/main" val="0"/>
              </a:ext>
            </a:extLst>
          </a:blip>
          <a:srcRect l="3176" t="11071" r="20972" b="10824"/>
          <a:stretch/>
        </p:blipFill>
        <p:spPr bwMode="auto">
          <a:xfrm>
            <a:off x="7600748" y="1730107"/>
            <a:ext cx="2817712" cy="1392675"/>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http://edman8.dpc.kishou.go.jp/~msysen07/home/gsics/branches/r3207_addSdCoefUseAndQcFunc2LunarNcdfGen/Work/giroAhi8SdNominalBb/fig/outCalType3_actualbb/dc25MskUseIfovNormalized/scat_Himawari8+AHI_Band04_phase_ang_delta_irr.png"/>
          <p:cNvPicPr>
            <a:picLocks noChangeAspect="1" noChangeArrowheads="1"/>
          </p:cNvPicPr>
          <p:nvPr/>
        </p:nvPicPr>
        <p:blipFill rotWithShape="1">
          <a:blip r:embed="rId5" cstate="print">
            <a:grayscl/>
            <a:extLst>
              <a:ext uri="{28A0092B-C50C-407E-A947-70E740481C1C}">
                <a14:useLocalDpi xmlns:a14="http://schemas.microsoft.com/office/drawing/2010/main" val="0"/>
              </a:ext>
            </a:extLst>
          </a:blip>
          <a:srcRect l="2963" t="11615" r="20965" b="10381"/>
          <a:stretch/>
        </p:blipFill>
        <p:spPr bwMode="auto">
          <a:xfrm>
            <a:off x="1858048" y="3215433"/>
            <a:ext cx="2825885" cy="1390874"/>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http://edman8.dpc.kishou.go.jp/~msysen07/home/gsics/branches/r3207_addSdCoefUseAndQcFunc2LunarNcdfGen/Work/giroAhi8SdNominalBb/fig/outCalType3_actualbb/dc25MskUseIfovNormalized/scat_Himawari8+AHI_Band05_phase_ang_delta_irr.png"/>
          <p:cNvPicPr>
            <a:picLocks noChangeAspect="1" noChangeArrowheads="1"/>
          </p:cNvPicPr>
          <p:nvPr/>
        </p:nvPicPr>
        <p:blipFill rotWithShape="1">
          <a:blip r:embed="rId6" cstate="print">
            <a:grayscl/>
            <a:extLst>
              <a:ext uri="{28A0092B-C50C-407E-A947-70E740481C1C}">
                <a14:useLocalDpi xmlns:a14="http://schemas.microsoft.com/office/drawing/2010/main" val="0"/>
              </a:ext>
            </a:extLst>
          </a:blip>
          <a:srcRect l="4219" t="11248" r="20996" b="11549"/>
          <a:stretch/>
        </p:blipFill>
        <p:spPr bwMode="auto">
          <a:xfrm>
            <a:off x="4819814" y="3209063"/>
            <a:ext cx="2778076" cy="1376591"/>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http://edman8.dpc.kishou.go.jp/~msysen07/home/gsics/branches/r3207_addSdCoefUseAndQcFunc2LunarNcdfGen/Work/giroAhi8SdNominalBb/fig/outCalType3_actualbb/dc25MskUseIfovNormalized/scat_Himawari8+AHI_Band06_phase_ang_delta_irr.png"/>
          <p:cNvPicPr>
            <a:picLocks noChangeAspect="1" noChangeArrowheads="1"/>
          </p:cNvPicPr>
          <p:nvPr/>
        </p:nvPicPr>
        <p:blipFill rotWithShape="1">
          <a:blip r:embed="rId7" cstate="print">
            <a:grayscl/>
            <a:extLst>
              <a:ext uri="{28A0092B-C50C-407E-A947-70E740481C1C}">
                <a14:useLocalDpi xmlns:a14="http://schemas.microsoft.com/office/drawing/2010/main" val="0"/>
              </a:ext>
            </a:extLst>
          </a:blip>
          <a:srcRect l="4000" t="10151" r="21096" b="9752"/>
          <a:stretch/>
        </p:blipFill>
        <p:spPr bwMode="auto">
          <a:xfrm>
            <a:off x="7609179" y="3193221"/>
            <a:ext cx="2782496" cy="1428194"/>
          </a:xfrm>
          <a:prstGeom prst="rect">
            <a:avLst/>
          </a:prstGeom>
          <a:noFill/>
          <a:extLst>
            <a:ext uri="{909E8E84-426E-40DD-AFC4-6F175D3DCCD1}">
              <a14:hiddenFill xmlns:a14="http://schemas.microsoft.com/office/drawing/2010/main">
                <a:solidFill>
                  <a:srgbClr val="FFFFFF"/>
                </a:solidFill>
              </a14:hiddenFill>
            </a:ext>
          </a:extLst>
        </p:spPr>
      </p:pic>
      <p:sp>
        <p:nvSpPr>
          <p:cNvPr id="12" name="テキスト ボックス 11"/>
          <p:cNvSpPr txBox="1"/>
          <p:nvPr/>
        </p:nvSpPr>
        <p:spPr>
          <a:xfrm>
            <a:off x="2746444" y="2675312"/>
            <a:ext cx="7870821" cy="338554"/>
          </a:xfrm>
          <a:prstGeom prst="rect">
            <a:avLst/>
          </a:prstGeom>
          <a:noFill/>
        </p:spPr>
        <p:txBody>
          <a:bodyPr wrap="square" rtlCol="0">
            <a:spAutoFit/>
          </a:bodyPr>
          <a:lstStyle/>
          <a:p>
            <a:pPr fontAlgn="auto">
              <a:spcBef>
                <a:spcPts val="0"/>
              </a:spcBef>
              <a:spcAft>
                <a:spcPts val="0"/>
              </a:spcAft>
            </a:pPr>
            <a:r>
              <a:rPr kumimoji="1" lang="en-US" altLang="ja-JP" sz="1600" b="0" dirty="0">
                <a:solidFill>
                  <a:prstClr val="black"/>
                </a:solidFill>
                <a:latin typeface="Calibri"/>
                <a:ea typeface="ＭＳ Ｐゴシック" panose="020B0600070205080204" pitchFamily="34" charset="-128"/>
              </a:rPr>
              <a:t>Band1 (0.47</a:t>
            </a:r>
            <a:r>
              <a:rPr kumimoji="1" lang="el-GR" altLang="ja-JP" sz="1600" b="0" dirty="0">
                <a:solidFill>
                  <a:prstClr val="black"/>
                </a:solidFill>
                <a:latin typeface="Calibri"/>
                <a:ea typeface="ＭＳ Ｐゴシック" panose="020B0600070205080204" pitchFamily="34" charset="-128"/>
              </a:rPr>
              <a:t>μ</a:t>
            </a:r>
            <a:r>
              <a:rPr kumimoji="1" lang="en-US" altLang="ja-JP" sz="1600" b="0" dirty="0">
                <a:solidFill>
                  <a:prstClr val="black"/>
                </a:solidFill>
                <a:latin typeface="Calibri"/>
                <a:ea typeface="ＭＳ Ｐゴシック" panose="020B0600070205080204" pitchFamily="34" charset="-128"/>
              </a:rPr>
              <a:t>m)                              </a:t>
            </a:r>
            <a:r>
              <a:rPr lang="en-US" altLang="ja-JP" sz="1600" b="0" dirty="0">
                <a:solidFill>
                  <a:prstClr val="black"/>
                </a:solidFill>
                <a:latin typeface="Calibri"/>
                <a:ea typeface="ＭＳ Ｐゴシック" panose="020B0600070205080204" pitchFamily="34" charset="-128"/>
              </a:rPr>
              <a:t>Band2 (0.51</a:t>
            </a:r>
            <a:r>
              <a:rPr lang="el-GR" altLang="ja-JP" sz="1600" b="0" dirty="0">
                <a:solidFill>
                  <a:prstClr val="black"/>
                </a:solidFill>
                <a:latin typeface="Calibri"/>
                <a:ea typeface="ＭＳ Ｐゴシック" panose="020B0600070205080204" pitchFamily="34" charset="-128"/>
              </a:rPr>
              <a:t>μ</a:t>
            </a:r>
            <a:r>
              <a:rPr lang="en-US" altLang="ja-JP" sz="1600" b="0" dirty="0">
                <a:solidFill>
                  <a:prstClr val="black"/>
                </a:solidFill>
                <a:latin typeface="Calibri"/>
                <a:ea typeface="ＭＳ Ｐゴシック" panose="020B0600070205080204" pitchFamily="34" charset="-128"/>
              </a:rPr>
              <a:t>m)                                   Band3 (0.64</a:t>
            </a:r>
            <a:r>
              <a:rPr lang="el-GR" altLang="ja-JP" sz="1600" b="0" dirty="0">
                <a:solidFill>
                  <a:prstClr val="black"/>
                </a:solidFill>
                <a:latin typeface="Calibri"/>
                <a:ea typeface="ＭＳ Ｐゴシック" panose="020B0600070205080204" pitchFamily="34" charset="-128"/>
              </a:rPr>
              <a:t>μ</a:t>
            </a:r>
            <a:r>
              <a:rPr lang="en-US" altLang="ja-JP" sz="1600" b="0" dirty="0">
                <a:solidFill>
                  <a:prstClr val="black"/>
                </a:solidFill>
                <a:latin typeface="Calibri"/>
                <a:ea typeface="ＭＳ Ｐゴシック" panose="020B0600070205080204" pitchFamily="34" charset="-128"/>
              </a:rPr>
              <a:t>m)</a:t>
            </a:r>
            <a:endParaRPr lang="ja-JP" altLang="en-US" sz="1600" b="0" dirty="0">
              <a:solidFill>
                <a:prstClr val="black"/>
              </a:solidFill>
              <a:latin typeface="Calibri"/>
              <a:ea typeface="ＭＳ Ｐゴシック" panose="020B0600070205080204" pitchFamily="34" charset="-128"/>
            </a:endParaRPr>
          </a:p>
        </p:txBody>
      </p:sp>
      <p:sp>
        <p:nvSpPr>
          <p:cNvPr id="13" name="テキスト ボックス 12"/>
          <p:cNvSpPr txBox="1"/>
          <p:nvPr/>
        </p:nvSpPr>
        <p:spPr>
          <a:xfrm>
            <a:off x="2740182" y="3182796"/>
            <a:ext cx="7460274" cy="338554"/>
          </a:xfrm>
          <a:prstGeom prst="rect">
            <a:avLst/>
          </a:prstGeom>
          <a:noFill/>
        </p:spPr>
        <p:txBody>
          <a:bodyPr wrap="square" rtlCol="0">
            <a:spAutoFit/>
          </a:bodyPr>
          <a:lstStyle/>
          <a:p>
            <a:pPr fontAlgn="auto">
              <a:spcBef>
                <a:spcPts val="0"/>
              </a:spcBef>
              <a:spcAft>
                <a:spcPts val="0"/>
              </a:spcAft>
            </a:pPr>
            <a:r>
              <a:rPr kumimoji="1" lang="en-US" altLang="ja-JP" sz="1600" b="0" dirty="0">
                <a:solidFill>
                  <a:prstClr val="black"/>
                </a:solidFill>
                <a:latin typeface="Calibri"/>
                <a:ea typeface="ＭＳ Ｐゴシック" panose="020B0600070205080204" pitchFamily="34" charset="-128"/>
              </a:rPr>
              <a:t>Band4</a:t>
            </a:r>
            <a:r>
              <a:rPr kumimoji="1" lang="en-US" altLang="ja-JP" sz="1600" dirty="0">
                <a:solidFill>
                  <a:prstClr val="black"/>
                </a:solidFill>
                <a:latin typeface="Calibri"/>
                <a:ea typeface="ＭＳ Ｐゴシック" panose="020B0600070205080204" pitchFamily="34" charset="-128"/>
              </a:rPr>
              <a:t> </a:t>
            </a:r>
            <a:r>
              <a:rPr kumimoji="1" lang="en-US" altLang="ja-JP" sz="1600" b="0" dirty="0">
                <a:solidFill>
                  <a:prstClr val="black"/>
                </a:solidFill>
                <a:latin typeface="Calibri"/>
                <a:ea typeface="ＭＳ Ｐゴシック" panose="020B0600070205080204" pitchFamily="34" charset="-128"/>
              </a:rPr>
              <a:t>(0.86</a:t>
            </a:r>
            <a:r>
              <a:rPr kumimoji="1" lang="el-GR" altLang="ja-JP" sz="1600" b="0" dirty="0">
                <a:solidFill>
                  <a:prstClr val="black"/>
                </a:solidFill>
                <a:latin typeface="Calibri"/>
                <a:ea typeface="ＭＳ Ｐゴシック" panose="020B0600070205080204" pitchFamily="34" charset="-128"/>
              </a:rPr>
              <a:t>μ</a:t>
            </a:r>
            <a:r>
              <a:rPr kumimoji="1" lang="en-US" altLang="ja-JP" sz="1600" b="0" dirty="0">
                <a:solidFill>
                  <a:prstClr val="black"/>
                </a:solidFill>
                <a:latin typeface="Calibri"/>
                <a:ea typeface="ＭＳ Ｐゴシック" panose="020B0600070205080204" pitchFamily="34" charset="-128"/>
              </a:rPr>
              <a:t>m)                                  </a:t>
            </a:r>
            <a:r>
              <a:rPr lang="en-US" altLang="ja-JP" sz="1600" b="0" dirty="0">
                <a:solidFill>
                  <a:prstClr val="black"/>
                </a:solidFill>
                <a:latin typeface="Calibri"/>
                <a:ea typeface="ＭＳ Ｐゴシック" panose="020B0600070205080204" pitchFamily="34" charset="-128"/>
              </a:rPr>
              <a:t>Band5 (1.6</a:t>
            </a:r>
            <a:r>
              <a:rPr lang="el-GR" altLang="ja-JP" sz="1600" b="0" dirty="0">
                <a:solidFill>
                  <a:prstClr val="black"/>
                </a:solidFill>
                <a:latin typeface="Calibri"/>
                <a:ea typeface="ＭＳ Ｐゴシック" panose="020B0600070205080204" pitchFamily="34" charset="-128"/>
              </a:rPr>
              <a:t>μ</a:t>
            </a:r>
            <a:r>
              <a:rPr lang="en-US" altLang="ja-JP" sz="1600" b="0" dirty="0">
                <a:solidFill>
                  <a:prstClr val="black"/>
                </a:solidFill>
                <a:latin typeface="Calibri"/>
                <a:ea typeface="ＭＳ Ｐゴシック" panose="020B0600070205080204" pitchFamily="34" charset="-128"/>
              </a:rPr>
              <a:t>m)                                  Band6 (2.3</a:t>
            </a:r>
            <a:r>
              <a:rPr lang="el-GR" altLang="ja-JP" sz="1600" b="0" dirty="0">
                <a:solidFill>
                  <a:prstClr val="black"/>
                </a:solidFill>
                <a:latin typeface="Calibri"/>
                <a:ea typeface="ＭＳ Ｐゴシック" panose="020B0600070205080204" pitchFamily="34" charset="-128"/>
              </a:rPr>
              <a:t>μ</a:t>
            </a:r>
            <a:r>
              <a:rPr lang="en-US" altLang="ja-JP" sz="1600" b="0" dirty="0">
                <a:solidFill>
                  <a:prstClr val="black"/>
                </a:solidFill>
                <a:latin typeface="Calibri"/>
                <a:ea typeface="ＭＳ Ｐゴシック" panose="020B0600070205080204" pitchFamily="34" charset="-128"/>
              </a:rPr>
              <a:t>m) </a:t>
            </a:r>
            <a:endParaRPr lang="ja-JP" altLang="en-US" sz="1600" b="0" dirty="0">
              <a:solidFill>
                <a:prstClr val="black"/>
              </a:solidFill>
              <a:latin typeface="Calibri"/>
              <a:ea typeface="ＭＳ Ｐゴシック" panose="020B0600070205080204" pitchFamily="34" charset="-128"/>
            </a:endParaRPr>
          </a:p>
        </p:txBody>
      </p:sp>
      <p:sp>
        <p:nvSpPr>
          <p:cNvPr id="14" name="タイトル 1"/>
          <p:cNvSpPr txBox="1">
            <a:spLocks/>
          </p:cNvSpPr>
          <p:nvPr/>
        </p:nvSpPr>
        <p:spPr>
          <a:xfrm>
            <a:off x="2423592" y="260648"/>
            <a:ext cx="7934218" cy="936104"/>
          </a:xfrm>
          <a:prstGeom prst="rect">
            <a:avLst/>
          </a:prstGeom>
        </p:spPr>
        <p:txBody>
          <a:bodyPr>
            <a:normAutofit fontScale="9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fontAlgn="auto">
              <a:lnSpc>
                <a:spcPct val="120000"/>
              </a:lnSpc>
              <a:spcAft>
                <a:spcPts val="0"/>
              </a:spcAft>
            </a:pPr>
            <a:r>
              <a:rPr lang="en-US" altLang="ja-JP" sz="2800" dirty="0" err="1">
                <a:solidFill>
                  <a:srgbClr val="7F8FA9"/>
                </a:solidFill>
                <a:latin typeface="Calibri"/>
                <a:ea typeface="ＭＳ Ｐゴシック" panose="020B0600070205080204" pitchFamily="34" charset="-128"/>
              </a:rPr>
              <a:t>Himawari</a:t>
            </a:r>
            <a:r>
              <a:rPr lang="en-US" altLang="ja-JP" sz="2800" dirty="0">
                <a:solidFill>
                  <a:srgbClr val="7F8FA9"/>
                </a:solidFill>
                <a:latin typeface="Calibri"/>
                <a:ea typeface="ＭＳ Ｐゴシック" panose="020B0600070205080204" pitchFamily="34" charset="-128"/>
              </a:rPr>
              <a:t>-8/AHI lunar phase angle dependence in </a:t>
            </a:r>
            <a:r>
              <a:rPr lang="el-GR" altLang="ja-JP" sz="2800" i="1" dirty="0">
                <a:solidFill>
                  <a:srgbClr val="7F8FA9"/>
                </a:solidFill>
                <a:latin typeface="Times New Roman" panose="02020603050405020304" pitchFamily="18" charset="0"/>
                <a:ea typeface="ＭＳ Ｐゴシック" panose="020B0600070205080204" pitchFamily="34" charset="-128"/>
                <a:cs typeface="Times New Roman" panose="02020603050405020304" pitchFamily="18" charset="0"/>
              </a:rPr>
              <a:t>Δ</a:t>
            </a:r>
            <a:r>
              <a:rPr lang="en-US" altLang="ja-JP" sz="2800" i="1" dirty="0" err="1">
                <a:solidFill>
                  <a:srgbClr val="7F8FA9"/>
                </a:solidFill>
                <a:latin typeface="Times New Roman" panose="02020603050405020304" pitchFamily="18" charset="0"/>
                <a:ea typeface="ＭＳ Ｐゴシック" panose="020B0600070205080204" pitchFamily="34" charset="-128"/>
                <a:cs typeface="Times New Roman" panose="02020603050405020304" pitchFamily="18" charset="0"/>
              </a:rPr>
              <a:t>Irr</a:t>
            </a:r>
            <a:endParaRPr lang="ja-JP" altLang="en-US" sz="1900" dirty="0">
              <a:solidFill>
                <a:srgbClr val="7F8FA9"/>
              </a:solidFill>
              <a:latin typeface="Calibri"/>
              <a:ea typeface="ＭＳ Ｐゴシック" panose="020B0600070205080204" pitchFamily="34" charset="-128"/>
            </a:endParaRPr>
          </a:p>
        </p:txBody>
      </p:sp>
      <p:sp>
        <p:nvSpPr>
          <p:cNvPr id="15" name="テキスト ボックス 21"/>
          <p:cNvSpPr txBox="1"/>
          <p:nvPr/>
        </p:nvSpPr>
        <p:spPr>
          <a:xfrm rot="16200000">
            <a:off x="1333529" y="2056447"/>
            <a:ext cx="864534" cy="276999"/>
          </a:xfrm>
          <a:prstGeom prst="rect">
            <a:avLst/>
          </a:prstGeom>
          <a:noFill/>
        </p:spPr>
        <p:txBody>
          <a:bodyPr wrap="square" rtlCol="0">
            <a:spAutoFit/>
          </a:bodyPr>
          <a:lstStyle/>
          <a:p>
            <a:pPr fontAlgn="auto">
              <a:spcBef>
                <a:spcPts val="0"/>
              </a:spcBef>
              <a:spcAft>
                <a:spcPts val="0"/>
              </a:spcAft>
            </a:pPr>
            <a:r>
              <a:rPr kumimoji="1" lang="el-GR" altLang="ja-JP" sz="1200" b="0" i="1" dirty="0">
                <a:solidFill>
                  <a:prstClr val="black"/>
                </a:solidFill>
                <a:latin typeface="Times New Roman" panose="02020603050405020304" pitchFamily="18" charset="0"/>
                <a:ea typeface="ＭＳ Ｐゴシック" panose="020B0600070205080204" pitchFamily="34" charset="-128"/>
                <a:cs typeface="Times New Roman" panose="02020603050405020304" pitchFamily="18" charset="0"/>
              </a:rPr>
              <a:t>Δ</a:t>
            </a:r>
            <a:r>
              <a:rPr kumimoji="1" lang="en-US" altLang="ja-JP" sz="1200" b="0" i="1" dirty="0" err="1">
                <a:solidFill>
                  <a:prstClr val="black"/>
                </a:solidFill>
                <a:latin typeface="Times New Roman" panose="02020603050405020304" pitchFamily="18" charset="0"/>
                <a:ea typeface="ＭＳ Ｐゴシック" panose="020B0600070205080204" pitchFamily="34" charset="-128"/>
                <a:cs typeface="Times New Roman" panose="02020603050405020304" pitchFamily="18" charset="0"/>
              </a:rPr>
              <a:t>Irr</a:t>
            </a:r>
            <a:r>
              <a:rPr kumimoji="1" lang="en-US" altLang="ja-JP" sz="1200" b="0" i="1" dirty="0">
                <a:solidFill>
                  <a:prstClr val="black"/>
                </a:solidFill>
                <a:latin typeface="Calibri"/>
                <a:ea typeface="ＭＳ Ｐゴシック" panose="020B0600070205080204" pitchFamily="34" charset="-128"/>
              </a:rPr>
              <a:t> </a:t>
            </a:r>
            <a:r>
              <a:rPr kumimoji="1" lang="en-US" altLang="ja-JP" sz="1050" b="0" dirty="0">
                <a:solidFill>
                  <a:prstClr val="black"/>
                </a:solidFill>
                <a:latin typeface="Calibri"/>
                <a:ea typeface="ＭＳ Ｐゴシック" panose="020B0600070205080204" pitchFamily="34" charset="-128"/>
              </a:rPr>
              <a:t>(%)</a:t>
            </a:r>
            <a:endParaRPr kumimoji="1" lang="ja-JP" altLang="en-US" sz="1050" b="0" dirty="0">
              <a:solidFill>
                <a:prstClr val="black"/>
              </a:solidFill>
              <a:latin typeface="Calibri"/>
              <a:ea typeface="ＭＳ Ｐゴシック" panose="020B0600070205080204" pitchFamily="34" charset="-128"/>
            </a:endParaRPr>
          </a:p>
        </p:txBody>
      </p:sp>
      <p:sp>
        <p:nvSpPr>
          <p:cNvPr id="18" name="Rectangle 17"/>
          <p:cNvSpPr/>
          <p:nvPr/>
        </p:nvSpPr>
        <p:spPr>
          <a:xfrm>
            <a:off x="7824192" y="5702777"/>
            <a:ext cx="2574358" cy="461665"/>
          </a:xfrm>
          <a:prstGeom prst="rect">
            <a:avLst/>
          </a:prstGeom>
        </p:spPr>
        <p:txBody>
          <a:bodyPr wrap="square">
            <a:spAutoFit/>
          </a:bodyPr>
          <a:lstStyle/>
          <a:p>
            <a:pPr algn="ctr" fontAlgn="auto">
              <a:spcBef>
                <a:spcPts val="0"/>
              </a:spcBef>
              <a:spcAft>
                <a:spcPts val="0"/>
              </a:spcAft>
            </a:pPr>
            <a:r>
              <a:rPr lang="en-GB" sz="1200" b="0" dirty="0">
                <a:solidFill>
                  <a:prstClr val="black"/>
                </a:solidFill>
                <a:latin typeface="Calibri" pitchFamily="34" charset="0"/>
                <a:cs typeface="Calibri" pitchFamily="34" charset="0"/>
              </a:rPr>
              <a:t>Difference of lunar irradiance between the observation and GIRO [%]</a:t>
            </a:r>
          </a:p>
        </p:txBody>
      </p:sp>
      <p:pic>
        <p:nvPicPr>
          <p:cNvPr id="19"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968209" y="4994116"/>
            <a:ext cx="2257425" cy="72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テキスト ボックス 21"/>
          <p:cNvSpPr txBox="1"/>
          <p:nvPr/>
        </p:nvSpPr>
        <p:spPr>
          <a:xfrm rot="16200000">
            <a:off x="1330117" y="3486990"/>
            <a:ext cx="864534" cy="276999"/>
          </a:xfrm>
          <a:prstGeom prst="rect">
            <a:avLst/>
          </a:prstGeom>
          <a:noFill/>
        </p:spPr>
        <p:txBody>
          <a:bodyPr wrap="square" rtlCol="0">
            <a:spAutoFit/>
          </a:bodyPr>
          <a:lstStyle/>
          <a:p>
            <a:pPr fontAlgn="auto">
              <a:spcBef>
                <a:spcPts val="0"/>
              </a:spcBef>
              <a:spcAft>
                <a:spcPts val="0"/>
              </a:spcAft>
            </a:pPr>
            <a:r>
              <a:rPr kumimoji="1" lang="el-GR" altLang="ja-JP" sz="1200" b="0" i="1" dirty="0">
                <a:solidFill>
                  <a:prstClr val="black"/>
                </a:solidFill>
                <a:latin typeface="Times New Roman" panose="02020603050405020304" pitchFamily="18" charset="0"/>
                <a:ea typeface="ＭＳ Ｐゴシック" panose="020B0600070205080204" pitchFamily="34" charset="-128"/>
                <a:cs typeface="Times New Roman" panose="02020603050405020304" pitchFamily="18" charset="0"/>
              </a:rPr>
              <a:t>Δ</a:t>
            </a:r>
            <a:r>
              <a:rPr kumimoji="1" lang="en-US" altLang="ja-JP" sz="1200" b="0" i="1" dirty="0" err="1">
                <a:solidFill>
                  <a:prstClr val="black"/>
                </a:solidFill>
                <a:latin typeface="Times New Roman" panose="02020603050405020304" pitchFamily="18" charset="0"/>
                <a:ea typeface="ＭＳ Ｐゴシック" panose="020B0600070205080204" pitchFamily="34" charset="-128"/>
                <a:cs typeface="Times New Roman" panose="02020603050405020304" pitchFamily="18" charset="0"/>
              </a:rPr>
              <a:t>Irr</a:t>
            </a:r>
            <a:r>
              <a:rPr kumimoji="1" lang="en-US" altLang="ja-JP" sz="1200" b="0" i="1" dirty="0">
                <a:solidFill>
                  <a:prstClr val="black"/>
                </a:solidFill>
                <a:latin typeface="Calibri"/>
                <a:ea typeface="ＭＳ Ｐゴシック" panose="020B0600070205080204" pitchFamily="34" charset="-128"/>
              </a:rPr>
              <a:t> </a:t>
            </a:r>
            <a:r>
              <a:rPr kumimoji="1" lang="en-US" altLang="ja-JP" sz="1050" b="0" dirty="0">
                <a:solidFill>
                  <a:prstClr val="black"/>
                </a:solidFill>
                <a:latin typeface="Calibri"/>
                <a:ea typeface="ＭＳ Ｐゴシック" panose="020B0600070205080204" pitchFamily="34" charset="-128"/>
              </a:rPr>
              <a:t>(%)</a:t>
            </a:r>
            <a:endParaRPr kumimoji="1" lang="ja-JP" altLang="en-US" sz="1050" b="0" dirty="0">
              <a:solidFill>
                <a:prstClr val="black"/>
              </a:solidFill>
              <a:latin typeface="Calibri"/>
              <a:ea typeface="ＭＳ Ｐゴシック" panose="020B0600070205080204" pitchFamily="34" charset="-128"/>
            </a:endParaRPr>
          </a:p>
        </p:txBody>
      </p:sp>
      <p:sp>
        <p:nvSpPr>
          <p:cNvPr id="21" name="TextBox 20"/>
          <p:cNvSpPr txBox="1"/>
          <p:nvPr/>
        </p:nvSpPr>
        <p:spPr>
          <a:xfrm>
            <a:off x="2541320" y="4513444"/>
            <a:ext cx="1673856" cy="276999"/>
          </a:xfrm>
          <a:prstGeom prst="rect">
            <a:avLst/>
          </a:prstGeom>
          <a:noFill/>
        </p:spPr>
        <p:txBody>
          <a:bodyPr wrap="none" rtlCol="0">
            <a:spAutoFit/>
          </a:bodyPr>
          <a:lstStyle/>
          <a:p>
            <a:pPr fontAlgn="auto">
              <a:spcBef>
                <a:spcPts val="0"/>
              </a:spcBef>
              <a:spcAft>
                <a:spcPts val="0"/>
              </a:spcAft>
            </a:pPr>
            <a:r>
              <a:rPr lang="en-US" sz="1200" b="0" dirty="0">
                <a:solidFill>
                  <a:prstClr val="black"/>
                </a:solidFill>
                <a:latin typeface="Calibri"/>
              </a:rPr>
              <a:t>Lunar phase angle [deg]</a:t>
            </a:r>
            <a:endParaRPr lang="en-GB" sz="1200" b="0" dirty="0">
              <a:solidFill>
                <a:prstClr val="black"/>
              </a:solidFill>
              <a:latin typeface="Calibri"/>
            </a:endParaRPr>
          </a:p>
        </p:txBody>
      </p:sp>
      <p:sp>
        <p:nvSpPr>
          <p:cNvPr id="22" name="TextBox 21"/>
          <p:cNvSpPr txBox="1"/>
          <p:nvPr/>
        </p:nvSpPr>
        <p:spPr>
          <a:xfrm>
            <a:off x="5412500" y="4505550"/>
            <a:ext cx="1673856" cy="276999"/>
          </a:xfrm>
          <a:prstGeom prst="rect">
            <a:avLst/>
          </a:prstGeom>
          <a:noFill/>
        </p:spPr>
        <p:txBody>
          <a:bodyPr wrap="none" rtlCol="0">
            <a:spAutoFit/>
          </a:bodyPr>
          <a:lstStyle/>
          <a:p>
            <a:pPr fontAlgn="auto">
              <a:spcBef>
                <a:spcPts val="0"/>
              </a:spcBef>
              <a:spcAft>
                <a:spcPts val="0"/>
              </a:spcAft>
            </a:pPr>
            <a:r>
              <a:rPr lang="en-US" sz="1200" b="0" dirty="0">
                <a:solidFill>
                  <a:prstClr val="black"/>
                </a:solidFill>
                <a:latin typeface="Calibri"/>
              </a:rPr>
              <a:t>Lunar phase angle [deg]</a:t>
            </a:r>
            <a:endParaRPr lang="en-GB" sz="1200" b="0" dirty="0">
              <a:solidFill>
                <a:prstClr val="black"/>
              </a:solidFill>
              <a:latin typeface="Calibri"/>
            </a:endParaRPr>
          </a:p>
        </p:txBody>
      </p:sp>
      <p:sp>
        <p:nvSpPr>
          <p:cNvPr id="23" name="TextBox 22"/>
          <p:cNvSpPr txBox="1"/>
          <p:nvPr/>
        </p:nvSpPr>
        <p:spPr>
          <a:xfrm>
            <a:off x="8238484" y="4505550"/>
            <a:ext cx="1673856" cy="276999"/>
          </a:xfrm>
          <a:prstGeom prst="rect">
            <a:avLst/>
          </a:prstGeom>
          <a:noFill/>
        </p:spPr>
        <p:txBody>
          <a:bodyPr wrap="none" rtlCol="0">
            <a:spAutoFit/>
          </a:bodyPr>
          <a:lstStyle/>
          <a:p>
            <a:pPr fontAlgn="auto">
              <a:spcBef>
                <a:spcPts val="0"/>
              </a:spcBef>
              <a:spcAft>
                <a:spcPts val="0"/>
              </a:spcAft>
            </a:pPr>
            <a:r>
              <a:rPr lang="en-US" sz="1200" b="0" dirty="0">
                <a:solidFill>
                  <a:prstClr val="black"/>
                </a:solidFill>
                <a:latin typeface="Calibri"/>
              </a:rPr>
              <a:t>Lunar phase angle [deg]</a:t>
            </a:r>
            <a:endParaRPr lang="en-GB" sz="1200" b="0" dirty="0">
              <a:solidFill>
                <a:prstClr val="black"/>
              </a:solidFill>
              <a:latin typeface="Calibri"/>
            </a:endParaRPr>
          </a:p>
        </p:txBody>
      </p:sp>
      <p:sp>
        <p:nvSpPr>
          <p:cNvPr id="25" name="スライド番号プレースホルダー 19"/>
          <p:cNvSpPr>
            <a:spLocks noGrp="1"/>
          </p:cNvSpPr>
          <p:nvPr>
            <p:ph type="sldNum" sz="quarter" idx="12"/>
          </p:nvPr>
        </p:nvSpPr>
        <p:spPr>
          <a:xfrm>
            <a:off x="5867400" y="1036041"/>
            <a:ext cx="457200" cy="441325"/>
          </a:xfrm>
        </p:spPr>
        <p:txBody>
          <a:bodyPr/>
          <a:lstStyle/>
          <a:p>
            <a:pPr fontAlgn="auto">
              <a:spcBef>
                <a:spcPts val="0"/>
              </a:spcBef>
              <a:spcAft>
                <a:spcPts val="0"/>
              </a:spcAft>
            </a:pPr>
            <a:fld id="{0BB208F0-6506-4A53-8573-371B9A226856}" type="slidenum">
              <a:rPr lang="en-GB" b="0">
                <a:solidFill>
                  <a:srgbClr val="7F8FA9"/>
                </a:solidFill>
                <a:latin typeface="Calibri"/>
              </a:rPr>
              <a:pPr fontAlgn="auto">
                <a:spcBef>
                  <a:spcPts val="0"/>
                </a:spcBef>
                <a:spcAft>
                  <a:spcPts val="0"/>
                </a:spcAft>
              </a:pPr>
              <a:t>25</a:t>
            </a:fld>
            <a:endParaRPr lang="en-GB" b="0" dirty="0">
              <a:solidFill>
                <a:srgbClr val="7F8FA9"/>
              </a:solidFill>
              <a:latin typeface="Calibri"/>
            </a:endParaRPr>
          </a:p>
        </p:txBody>
      </p:sp>
      <p:pic>
        <p:nvPicPr>
          <p:cNvPr id="34" name="Picture 33" descr="GIRO_results_MSG1_NIR016.png"/>
          <p:cNvPicPr>
            <a:picLocks noChangeAspect="1"/>
          </p:cNvPicPr>
          <p:nvPr/>
        </p:nvPicPr>
        <p:blipFill>
          <a:blip r:embed="rId9" cstate="print"/>
          <a:srcRect/>
          <a:stretch>
            <a:fillRect/>
          </a:stretch>
        </p:blipFill>
        <p:spPr>
          <a:xfrm>
            <a:off x="4739654" y="5134332"/>
            <a:ext cx="2883755" cy="1080120"/>
          </a:xfrm>
          <a:prstGeom prst="rect">
            <a:avLst/>
          </a:prstGeom>
        </p:spPr>
      </p:pic>
      <p:pic>
        <p:nvPicPr>
          <p:cNvPr id="35" name="Picture 4" descr="GIRO_results_MSG2_VIS006_Irr.png"/>
          <p:cNvPicPr>
            <a:picLocks noChangeAspect="1"/>
          </p:cNvPicPr>
          <p:nvPr/>
        </p:nvPicPr>
        <p:blipFill rotWithShape="1">
          <a:blip r:embed="rId10" cstate="print"/>
          <a:srcRect l="8301" t="56625" r="4186" b="7134"/>
          <a:stretch/>
        </p:blipFill>
        <p:spPr>
          <a:xfrm>
            <a:off x="1847528" y="5134332"/>
            <a:ext cx="2880320" cy="1076856"/>
          </a:xfrm>
          <a:prstGeom prst="rect">
            <a:avLst/>
          </a:prstGeom>
        </p:spPr>
      </p:pic>
      <p:sp>
        <p:nvSpPr>
          <p:cNvPr id="36" name="TextBox 34"/>
          <p:cNvSpPr txBox="1"/>
          <p:nvPr/>
        </p:nvSpPr>
        <p:spPr>
          <a:xfrm>
            <a:off x="5231904" y="4869161"/>
            <a:ext cx="1872208" cy="307777"/>
          </a:xfrm>
          <a:prstGeom prst="rect">
            <a:avLst/>
          </a:prstGeom>
          <a:noFill/>
        </p:spPr>
        <p:txBody>
          <a:bodyPr wrap="square" rtlCol="0">
            <a:spAutoFit/>
          </a:bodyPr>
          <a:lstStyle/>
          <a:p>
            <a:pPr algn="ctr" fontAlgn="auto">
              <a:spcBef>
                <a:spcPts val="0"/>
              </a:spcBef>
              <a:spcAft>
                <a:spcPts val="0"/>
              </a:spcAft>
            </a:pPr>
            <a:r>
              <a:rPr lang="en-US" sz="1400" b="0" dirty="0">
                <a:solidFill>
                  <a:prstClr val="black"/>
                </a:solidFill>
                <a:latin typeface="Calibri"/>
              </a:rPr>
              <a:t>MSG1/SEVIRI NIR1.6</a:t>
            </a:r>
          </a:p>
        </p:txBody>
      </p:sp>
      <p:sp>
        <p:nvSpPr>
          <p:cNvPr id="37" name="TextBox 34"/>
          <p:cNvSpPr txBox="1"/>
          <p:nvPr/>
        </p:nvSpPr>
        <p:spPr>
          <a:xfrm>
            <a:off x="2495600" y="4869161"/>
            <a:ext cx="1872208" cy="307777"/>
          </a:xfrm>
          <a:prstGeom prst="rect">
            <a:avLst/>
          </a:prstGeom>
          <a:noFill/>
        </p:spPr>
        <p:txBody>
          <a:bodyPr wrap="square" rtlCol="0">
            <a:spAutoFit/>
          </a:bodyPr>
          <a:lstStyle/>
          <a:p>
            <a:pPr algn="ctr" fontAlgn="auto">
              <a:spcBef>
                <a:spcPts val="0"/>
              </a:spcBef>
              <a:spcAft>
                <a:spcPts val="0"/>
              </a:spcAft>
            </a:pPr>
            <a:r>
              <a:rPr lang="en-US" sz="1400" b="0" dirty="0">
                <a:solidFill>
                  <a:prstClr val="black"/>
                </a:solidFill>
                <a:latin typeface="Calibri"/>
              </a:rPr>
              <a:t>MSG1/SEVIRI VIS 0.6</a:t>
            </a:r>
          </a:p>
        </p:txBody>
      </p:sp>
      <p:sp>
        <p:nvSpPr>
          <p:cNvPr id="38" name="正方形/長方形 10"/>
          <p:cNvSpPr/>
          <p:nvPr/>
        </p:nvSpPr>
        <p:spPr>
          <a:xfrm>
            <a:off x="2711624" y="6165305"/>
            <a:ext cx="5133292" cy="246221"/>
          </a:xfrm>
          <a:prstGeom prst="rect">
            <a:avLst/>
          </a:prstGeom>
        </p:spPr>
        <p:txBody>
          <a:bodyPr wrap="square">
            <a:spAutoFit/>
          </a:bodyPr>
          <a:lstStyle/>
          <a:p>
            <a:pPr fontAlgn="auto">
              <a:spcBef>
                <a:spcPts val="0"/>
              </a:spcBef>
              <a:spcAft>
                <a:spcPts val="0"/>
              </a:spcAft>
            </a:pPr>
            <a:r>
              <a:rPr lang="en-US" altLang="ja-JP" sz="1000" b="0" dirty="0">
                <a:solidFill>
                  <a:prstClr val="black"/>
                </a:solidFill>
                <a:latin typeface="Calibri"/>
                <a:ea typeface="ＭＳ Ｐゴシック" panose="020B0600070205080204" pitchFamily="34" charset="-128"/>
              </a:rPr>
              <a:t>SEVIRI results from B. </a:t>
            </a:r>
            <a:r>
              <a:rPr lang="en-US" altLang="ja-JP" sz="1000" b="0" dirty="0" err="1">
                <a:solidFill>
                  <a:prstClr val="black"/>
                </a:solidFill>
                <a:latin typeface="Calibri"/>
                <a:ea typeface="ＭＳ Ｐゴシック" panose="020B0600070205080204" pitchFamily="34" charset="-128"/>
              </a:rPr>
              <a:t>Viticchie</a:t>
            </a:r>
            <a:r>
              <a:rPr lang="en-US" altLang="ja-JP" sz="1000" b="0" dirty="0">
                <a:solidFill>
                  <a:prstClr val="black"/>
                </a:solidFill>
                <a:latin typeface="Calibri"/>
                <a:ea typeface="ＭＳ Ｐゴシック" panose="020B0600070205080204" pitchFamily="34" charset="-128"/>
              </a:rPr>
              <a:t> at the Lunar Calibration Workshop in Dec. 2014</a:t>
            </a:r>
            <a:endParaRPr lang="ja-JP" altLang="en-US" sz="1000" b="0" dirty="0">
              <a:solidFill>
                <a:prstClr val="black"/>
              </a:solidFill>
              <a:latin typeface="Calibri"/>
              <a:ea typeface="ＭＳ Ｐゴシック" panose="020B0600070205080204" pitchFamily="34" charset="-128"/>
            </a:endParaRPr>
          </a:p>
        </p:txBody>
      </p:sp>
      <p:sp>
        <p:nvSpPr>
          <p:cNvPr id="39" name="テキスト ボックス 23"/>
          <p:cNvSpPr txBox="1"/>
          <p:nvPr/>
        </p:nvSpPr>
        <p:spPr>
          <a:xfrm>
            <a:off x="3115652" y="674028"/>
            <a:ext cx="6171561" cy="424732"/>
          </a:xfrm>
          <a:prstGeom prst="rect">
            <a:avLst/>
          </a:prstGeom>
          <a:noFill/>
        </p:spPr>
        <p:txBody>
          <a:bodyPr wrap="none" rtlCol="0">
            <a:spAutoFit/>
          </a:bodyPr>
          <a:lstStyle/>
          <a:p>
            <a:pPr marL="342900" indent="-342900" fontAlgn="auto">
              <a:lnSpc>
                <a:spcPct val="120000"/>
              </a:lnSpc>
              <a:spcBef>
                <a:spcPts val="0"/>
              </a:spcBef>
              <a:spcAft>
                <a:spcPts val="0"/>
              </a:spcAft>
            </a:pPr>
            <a:r>
              <a:rPr kumimoji="1" lang="en-US" altLang="ja-JP" sz="1800" b="0" dirty="0">
                <a:solidFill>
                  <a:srgbClr val="0000FF"/>
                </a:solidFill>
                <a:latin typeface="Calibri"/>
                <a:ea typeface="ＭＳ Ｐゴシック" panose="020B0600070205080204" pitchFamily="34" charset="-128"/>
              </a:rPr>
              <a:t>Good agreement with SEVIRI NIR1.6, </a:t>
            </a:r>
            <a:r>
              <a:rPr kumimoji="1" lang="en-US" altLang="ja-JP" sz="1800" b="0" dirty="0">
                <a:solidFill>
                  <a:srgbClr val="FF0000"/>
                </a:solidFill>
                <a:latin typeface="Calibri"/>
                <a:ea typeface="ＭＳ Ｐゴシック" panose="020B0600070205080204" pitchFamily="34" charset="-128"/>
              </a:rPr>
              <a:t>but not with SEVIRI VIS 0.6</a:t>
            </a:r>
          </a:p>
        </p:txBody>
      </p:sp>
      <p:sp>
        <p:nvSpPr>
          <p:cNvPr id="41" name="Rectangle 40"/>
          <p:cNvSpPr/>
          <p:nvPr/>
        </p:nvSpPr>
        <p:spPr>
          <a:xfrm>
            <a:off x="7736944" y="1765196"/>
            <a:ext cx="2664296" cy="1239376"/>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b="0">
              <a:solidFill>
                <a:prstClr val="white"/>
              </a:solidFill>
              <a:latin typeface="Calibri"/>
            </a:endParaRPr>
          </a:p>
        </p:txBody>
      </p:sp>
      <p:sp>
        <p:nvSpPr>
          <p:cNvPr id="42" name="Rectangle 41"/>
          <p:cNvSpPr/>
          <p:nvPr/>
        </p:nvSpPr>
        <p:spPr>
          <a:xfrm>
            <a:off x="2055932" y="5141952"/>
            <a:ext cx="2628000" cy="828000"/>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b="0">
              <a:solidFill>
                <a:prstClr val="white"/>
              </a:solidFill>
              <a:latin typeface="Calibri"/>
            </a:endParaRPr>
          </a:p>
        </p:txBody>
      </p:sp>
      <p:sp>
        <p:nvSpPr>
          <p:cNvPr id="43" name="Rectangle 42"/>
          <p:cNvSpPr/>
          <p:nvPr/>
        </p:nvSpPr>
        <p:spPr>
          <a:xfrm>
            <a:off x="4921012" y="3205356"/>
            <a:ext cx="2664296" cy="1239376"/>
          </a:xfrm>
          <a:prstGeom prst="rect">
            <a:avLst/>
          </a:prstGeom>
          <a:noFill/>
          <a:ln w="19050">
            <a:solidFill>
              <a:srgbClr val="0000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b="0">
              <a:solidFill>
                <a:prstClr val="white"/>
              </a:solidFill>
              <a:latin typeface="Calibri"/>
            </a:endParaRPr>
          </a:p>
        </p:txBody>
      </p:sp>
      <p:sp>
        <p:nvSpPr>
          <p:cNvPr id="44" name="Rectangle 43"/>
          <p:cNvSpPr/>
          <p:nvPr/>
        </p:nvSpPr>
        <p:spPr>
          <a:xfrm>
            <a:off x="4951492" y="5141952"/>
            <a:ext cx="2664000" cy="828000"/>
          </a:xfrm>
          <a:prstGeom prst="rect">
            <a:avLst/>
          </a:prstGeom>
          <a:noFill/>
          <a:ln w="19050">
            <a:solidFill>
              <a:srgbClr val="0000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b="0">
              <a:solidFill>
                <a:prstClr val="white"/>
              </a:solidFill>
              <a:latin typeface="Calibri"/>
            </a:endParaRPr>
          </a:p>
        </p:txBody>
      </p:sp>
      <p:sp>
        <p:nvSpPr>
          <p:cNvPr id="45" name="フッター プレースホルダー 2">
            <a:extLst>
              <a:ext uri="{FF2B5EF4-FFF2-40B4-BE49-F238E27FC236}">
                <a16:creationId xmlns:a16="http://schemas.microsoft.com/office/drawing/2014/main" id="{87250ABB-920E-4411-A2DD-FC4474F57E10}"/>
              </a:ext>
            </a:extLst>
          </p:cNvPr>
          <p:cNvSpPr>
            <a:spLocks noGrp="1"/>
          </p:cNvSpPr>
          <p:nvPr>
            <p:ph type="ftr" sz="quarter" idx="11"/>
          </p:nvPr>
        </p:nvSpPr>
        <p:spPr>
          <a:xfrm>
            <a:off x="1828800" y="6410848"/>
            <a:ext cx="5131296" cy="365760"/>
          </a:xfrm>
        </p:spPr>
        <p:txBody>
          <a:bodyPr/>
          <a:lstStyle/>
          <a:p>
            <a:pPr fontAlgn="auto">
              <a:spcBef>
                <a:spcPts val="0"/>
              </a:spcBef>
              <a:spcAft>
                <a:spcPts val="0"/>
              </a:spcAft>
            </a:pPr>
            <a:r>
              <a:rPr lang="en-US" b="0" dirty="0">
                <a:latin typeface="Calibri"/>
              </a:rPr>
              <a:t>2nd GSICS/CEOS Lunar Calibration Workshop, 13-16 November, Xi’an, China</a:t>
            </a:r>
            <a:endParaRPr lang="en-GB" b="0" dirty="0">
              <a:latin typeface="Calibri"/>
            </a:endParaRPr>
          </a:p>
        </p:txBody>
      </p:sp>
      <p:sp>
        <p:nvSpPr>
          <p:cNvPr id="46" name="正方形/長方形 45"/>
          <p:cNvSpPr/>
          <p:nvPr/>
        </p:nvSpPr>
        <p:spPr>
          <a:xfrm>
            <a:off x="2590610" y="1427858"/>
            <a:ext cx="7033782" cy="350865"/>
          </a:xfrm>
          <a:prstGeom prst="rect">
            <a:avLst/>
          </a:prstGeom>
        </p:spPr>
        <p:txBody>
          <a:bodyPr wrap="square">
            <a:spAutoFit/>
          </a:bodyPr>
          <a:lstStyle/>
          <a:p>
            <a:pPr marL="177800" fontAlgn="auto">
              <a:lnSpc>
                <a:spcPct val="120000"/>
              </a:lnSpc>
              <a:spcBef>
                <a:spcPts val="0"/>
              </a:spcBef>
              <a:spcAft>
                <a:spcPts val="0"/>
              </a:spcAft>
            </a:pPr>
            <a:r>
              <a:rPr kumimoji="1" lang="en-US" altLang="ja-JP" sz="1400" b="0" dirty="0">
                <a:solidFill>
                  <a:prstClr val="black"/>
                </a:solidFill>
                <a:latin typeface="Calibri"/>
                <a:ea typeface="ＭＳ Ｐゴシック" panose="020B0600070205080204" pitchFamily="34" charset="-128"/>
              </a:rPr>
              <a:t>Moon pixel selection w/ larger DC threshold (~30)</a:t>
            </a:r>
          </a:p>
        </p:txBody>
      </p:sp>
      <p:sp>
        <p:nvSpPr>
          <p:cNvPr id="2" name="TextBox 1"/>
          <p:cNvSpPr txBox="1"/>
          <p:nvPr/>
        </p:nvSpPr>
        <p:spPr>
          <a:xfrm>
            <a:off x="7883376" y="6341314"/>
            <a:ext cx="4103113" cy="369332"/>
          </a:xfrm>
          <a:prstGeom prst="rect">
            <a:avLst/>
          </a:prstGeom>
          <a:solidFill>
            <a:srgbClr val="FFFF00"/>
          </a:solidFill>
        </p:spPr>
        <p:txBody>
          <a:bodyPr wrap="square" rtlCol="0">
            <a:spAutoFit/>
          </a:bodyPr>
          <a:lstStyle/>
          <a:p>
            <a:pPr algn="ctr"/>
            <a:r>
              <a:rPr lang="en-GB" sz="1800" dirty="0" smtClean="0">
                <a:solidFill>
                  <a:srgbClr val="00205B"/>
                </a:solidFill>
              </a:rPr>
              <a:t>Presented by M. Takahashi (JMA)</a:t>
            </a:r>
            <a:endParaRPr lang="en-GB" sz="1800" dirty="0">
              <a:solidFill>
                <a:srgbClr val="00205B"/>
              </a:solidFill>
            </a:endParaRPr>
          </a:p>
        </p:txBody>
      </p:sp>
    </p:spTree>
    <p:extLst>
      <p:ext uri="{BB962C8B-B14F-4D97-AF65-F5344CB8AC3E}">
        <p14:creationId xmlns:p14="http://schemas.microsoft.com/office/powerpoint/2010/main" val="307320866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edman8.dpc.kishou.go.jp/~msysen07/home/gsics/branches/r3207_addSdCoefUseAndQcFunc2LunarNcdfGen/Work/giroAhi8SdNominalBb/fig/outCalType3_actualbb/dc25MskUseIfovNormalized/scat_Himawari8+AHI_Band01_phase_ang_altDeltaIrr.png"/>
          <p:cNvPicPr>
            <a:picLocks noChangeAspect="1" noChangeArrowheads="1"/>
          </p:cNvPicPr>
          <p:nvPr/>
        </p:nvPicPr>
        <p:blipFill rotWithShape="1">
          <a:blip r:embed="rId2" cstate="print">
            <a:grayscl/>
            <a:extLst>
              <a:ext uri="{28A0092B-C50C-407E-A947-70E740481C1C}">
                <a14:useLocalDpi xmlns:a14="http://schemas.microsoft.com/office/drawing/2010/main" val="0"/>
              </a:ext>
            </a:extLst>
          </a:blip>
          <a:srcRect l="2963" t="10249" r="20728" b="10441"/>
          <a:stretch/>
        </p:blipFill>
        <p:spPr bwMode="auto">
          <a:xfrm>
            <a:off x="1837037" y="1740368"/>
            <a:ext cx="2834688" cy="141416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edman8.dpc.kishou.go.jp/~msysen07/home/gsics/branches/r3207_addSdCoefUseAndQcFunc2LunarNcdfGen/Work/giroAhi8SdNominalBb/fig/outCalType3_actualbb/dc25MskUseIfovNormalized/scat_Himawari8+AHI_Band02_phase_ang_altDeltaIrr.png"/>
          <p:cNvPicPr>
            <a:picLocks noChangeAspect="1" noChangeArrowheads="1"/>
          </p:cNvPicPr>
          <p:nvPr/>
        </p:nvPicPr>
        <p:blipFill rotWithShape="1">
          <a:blip r:embed="rId3" cstate="print">
            <a:grayscl/>
            <a:extLst>
              <a:ext uri="{28A0092B-C50C-407E-A947-70E740481C1C}">
                <a14:useLocalDpi xmlns:a14="http://schemas.microsoft.com/office/drawing/2010/main" val="0"/>
              </a:ext>
            </a:extLst>
          </a:blip>
          <a:srcRect l="3604" t="9656" r="20365" b="12142"/>
          <a:stretch/>
        </p:blipFill>
        <p:spPr bwMode="auto">
          <a:xfrm>
            <a:off x="4772447" y="1732838"/>
            <a:ext cx="2824362" cy="1394404"/>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edman8.dpc.kishou.go.jp/~msysen07/home/gsics/branches/r3207_addSdCoefUseAndQcFunc2LunarNcdfGen/Work/giroAhi8SdNominalBb/fig/outCalType3_actualbb/dc25MskUseIfovNormalized/scat_Himawari8+AHI_Band03_phase_ang_altDeltaIrr.png"/>
          <p:cNvPicPr>
            <a:picLocks noChangeAspect="1" noChangeArrowheads="1"/>
          </p:cNvPicPr>
          <p:nvPr/>
        </p:nvPicPr>
        <p:blipFill rotWithShape="1">
          <a:blip r:embed="rId4" cstate="print">
            <a:grayscl/>
            <a:extLst>
              <a:ext uri="{28A0092B-C50C-407E-A947-70E740481C1C}">
                <a14:useLocalDpi xmlns:a14="http://schemas.microsoft.com/office/drawing/2010/main" val="0"/>
              </a:ext>
            </a:extLst>
          </a:blip>
          <a:srcRect l="3641" t="10190" r="21505" b="10409"/>
          <a:stretch/>
        </p:blipFill>
        <p:spPr bwMode="auto">
          <a:xfrm>
            <a:off x="7615371" y="1736203"/>
            <a:ext cx="2780639" cy="1415783"/>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http://edman8.dpc.kishou.go.jp/~msysen07/home/gsics/branches/r3207_addSdCoefUseAndQcFunc2LunarNcdfGen/Work/giroAhi8SdNominalBb/fig/outCalType3_actualbb/dc25MskUseIfovNormalized/scat_Himawari8+AHI_Band04_phase_ang_altDeltaIrr.png"/>
          <p:cNvPicPr>
            <a:picLocks noChangeAspect="1" noChangeArrowheads="1"/>
          </p:cNvPicPr>
          <p:nvPr/>
        </p:nvPicPr>
        <p:blipFill rotWithShape="1">
          <a:blip r:embed="rId5" cstate="print">
            <a:grayscl/>
            <a:extLst>
              <a:ext uri="{28A0092B-C50C-407E-A947-70E740481C1C}">
                <a14:useLocalDpi xmlns:a14="http://schemas.microsoft.com/office/drawing/2010/main" val="0"/>
              </a:ext>
            </a:extLst>
          </a:blip>
          <a:srcRect l="3675" t="10992" r="20827" b="9709"/>
          <a:stretch/>
        </p:blipFill>
        <p:spPr bwMode="auto">
          <a:xfrm>
            <a:off x="1870106" y="3182797"/>
            <a:ext cx="2804562" cy="1413965"/>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http://edman8.dpc.kishou.go.jp/~msysen07/home/gsics/branches/r3207_addSdCoefUseAndQcFunc2LunarNcdfGen/Work/giroAhi8SdNominalBb/fig/outCalType3_actualbb/dc25MskUseIfovNormalized/scat_Himawari8+AHI_Band05_phase_ang_altDeltaIrr.png"/>
          <p:cNvPicPr>
            <a:picLocks noChangeAspect="1" noChangeArrowheads="1"/>
          </p:cNvPicPr>
          <p:nvPr/>
        </p:nvPicPr>
        <p:blipFill rotWithShape="1">
          <a:blip r:embed="rId6" cstate="print">
            <a:grayscl/>
            <a:extLst>
              <a:ext uri="{28A0092B-C50C-407E-A947-70E740481C1C}">
                <a14:useLocalDpi xmlns:a14="http://schemas.microsoft.com/office/drawing/2010/main" val="0"/>
              </a:ext>
            </a:extLst>
          </a:blip>
          <a:srcRect l="3736" t="11520" r="21023" b="11248"/>
          <a:stretch/>
        </p:blipFill>
        <p:spPr bwMode="auto">
          <a:xfrm>
            <a:off x="4803924" y="3205356"/>
            <a:ext cx="2795015" cy="1377108"/>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http://edman8.dpc.kishou.go.jp/~msysen07/home/gsics/branches/r3207_addSdCoefUseAndQcFunc2LunarNcdfGen/Work/giroAhi8SdNominalBb/fig/outCalType3_actualbb/dc25MskUseIfovNormalized/scat_Himawari8+AHI_Band06_phase_ang_altDeltaIrr.png"/>
          <p:cNvPicPr>
            <a:picLocks noChangeAspect="1" noChangeArrowheads="1"/>
          </p:cNvPicPr>
          <p:nvPr/>
        </p:nvPicPr>
        <p:blipFill rotWithShape="1">
          <a:blip r:embed="rId7" cstate="print">
            <a:grayscl/>
            <a:extLst>
              <a:ext uri="{28A0092B-C50C-407E-A947-70E740481C1C}">
                <a14:useLocalDpi xmlns:a14="http://schemas.microsoft.com/office/drawing/2010/main" val="0"/>
              </a:ext>
            </a:extLst>
          </a:blip>
          <a:srcRect l="2964" t="11206" r="21558" b="10522"/>
          <a:stretch/>
        </p:blipFill>
        <p:spPr bwMode="auto">
          <a:xfrm>
            <a:off x="7585309" y="3177200"/>
            <a:ext cx="2803819" cy="1395652"/>
          </a:xfrm>
          <a:prstGeom prst="rect">
            <a:avLst/>
          </a:prstGeom>
          <a:noFill/>
          <a:extLst>
            <a:ext uri="{909E8E84-426E-40DD-AFC4-6F175D3DCCD1}">
              <a14:hiddenFill xmlns:a14="http://schemas.microsoft.com/office/drawing/2010/main">
                <a:solidFill>
                  <a:srgbClr val="FFFFFF"/>
                </a:solidFill>
              </a14:hiddenFill>
            </a:ext>
          </a:extLst>
        </p:spPr>
      </p:pic>
      <p:sp>
        <p:nvSpPr>
          <p:cNvPr id="12" name="テキスト ボックス 11"/>
          <p:cNvSpPr txBox="1"/>
          <p:nvPr/>
        </p:nvSpPr>
        <p:spPr>
          <a:xfrm>
            <a:off x="2746444" y="2675312"/>
            <a:ext cx="7870821" cy="338554"/>
          </a:xfrm>
          <a:prstGeom prst="rect">
            <a:avLst/>
          </a:prstGeom>
          <a:noFill/>
        </p:spPr>
        <p:txBody>
          <a:bodyPr wrap="square" rtlCol="0">
            <a:spAutoFit/>
          </a:bodyPr>
          <a:lstStyle/>
          <a:p>
            <a:pPr fontAlgn="auto">
              <a:spcBef>
                <a:spcPts val="0"/>
              </a:spcBef>
              <a:spcAft>
                <a:spcPts val="0"/>
              </a:spcAft>
            </a:pPr>
            <a:r>
              <a:rPr kumimoji="1" lang="en-US" altLang="ja-JP" sz="1600" b="0" dirty="0">
                <a:solidFill>
                  <a:prstClr val="black"/>
                </a:solidFill>
                <a:latin typeface="Calibri"/>
                <a:ea typeface="ＭＳ Ｐゴシック" panose="020B0600070205080204" pitchFamily="34" charset="-128"/>
              </a:rPr>
              <a:t>Band1 (0.47</a:t>
            </a:r>
            <a:r>
              <a:rPr kumimoji="1" lang="el-GR" altLang="ja-JP" sz="1600" b="0" dirty="0">
                <a:solidFill>
                  <a:prstClr val="black"/>
                </a:solidFill>
                <a:latin typeface="Calibri"/>
                <a:ea typeface="ＭＳ Ｐゴシック" panose="020B0600070205080204" pitchFamily="34" charset="-128"/>
              </a:rPr>
              <a:t>μ</a:t>
            </a:r>
            <a:r>
              <a:rPr kumimoji="1" lang="en-US" altLang="ja-JP" sz="1600" b="0" dirty="0">
                <a:solidFill>
                  <a:prstClr val="black"/>
                </a:solidFill>
                <a:latin typeface="Calibri"/>
                <a:ea typeface="ＭＳ Ｐゴシック" panose="020B0600070205080204" pitchFamily="34" charset="-128"/>
              </a:rPr>
              <a:t>m)                              </a:t>
            </a:r>
            <a:r>
              <a:rPr lang="en-US" altLang="ja-JP" sz="1600" b="0" dirty="0">
                <a:solidFill>
                  <a:prstClr val="black"/>
                </a:solidFill>
                <a:latin typeface="Calibri"/>
                <a:ea typeface="ＭＳ Ｐゴシック" panose="020B0600070205080204" pitchFamily="34" charset="-128"/>
              </a:rPr>
              <a:t>Band2 (0.51</a:t>
            </a:r>
            <a:r>
              <a:rPr lang="el-GR" altLang="ja-JP" sz="1600" b="0" dirty="0">
                <a:solidFill>
                  <a:prstClr val="black"/>
                </a:solidFill>
                <a:latin typeface="Calibri"/>
                <a:ea typeface="ＭＳ Ｐゴシック" panose="020B0600070205080204" pitchFamily="34" charset="-128"/>
              </a:rPr>
              <a:t>μ</a:t>
            </a:r>
            <a:r>
              <a:rPr lang="en-US" altLang="ja-JP" sz="1600" b="0" dirty="0">
                <a:solidFill>
                  <a:prstClr val="black"/>
                </a:solidFill>
                <a:latin typeface="Calibri"/>
                <a:ea typeface="ＭＳ Ｐゴシック" panose="020B0600070205080204" pitchFamily="34" charset="-128"/>
              </a:rPr>
              <a:t>m)                                   Band3 (0.64</a:t>
            </a:r>
            <a:r>
              <a:rPr lang="el-GR" altLang="ja-JP" sz="1600" b="0" dirty="0">
                <a:solidFill>
                  <a:prstClr val="black"/>
                </a:solidFill>
                <a:latin typeface="Calibri"/>
                <a:ea typeface="ＭＳ Ｐゴシック" panose="020B0600070205080204" pitchFamily="34" charset="-128"/>
              </a:rPr>
              <a:t>μ</a:t>
            </a:r>
            <a:r>
              <a:rPr lang="en-US" altLang="ja-JP" sz="1600" b="0" dirty="0">
                <a:solidFill>
                  <a:prstClr val="black"/>
                </a:solidFill>
                <a:latin typeface="Calibri"/>
                <a:ea typeface="ＭＳ Ｐゴシック" panose="020B0600070205080204" pitchFamily="34" charset="-128"/>
              </a:rPr>
              <a:t>m)</a:t>
            </a:r>
            <a:endParaRPr lang="ja-JP" altLang="en-US" sz="1600" b="0" dirty="0">
              <a:solidFill>
                <a:prstClr val="black"/>
              </a:solidFill>
              <a:latin typeface="Calibri"/>
              <a:ea typeface="ＭＳ Ｐゴシック" panose="020B0600070205080204" pitchFamily="34" charset="-128"/>
            </a:endParaRPr>
          </a:p>
        </p:txBody>
      </p:sp>
      <p:sp>
        <p:nvSpPr>
          <p:cNvPr id="13" name="テキスト ボックス 12"/>
          <p:cNvSpPr txBox="1"/>
          <p:nvPr/>
        </p:nvSpPr>
        <p:spPr>
          <a:xfrm>
            <a:off x="2740182" y="3182796"/>
            <a:ext cx="7460274" cy="338554"/>
          </a:xfrm>
          <a:prstGeom prst="rect">
            <a:avLst/>
          </a:prstGeom>
          <a:noFill/>
        </p:spPr>
        <p:txBody>
          <a:bodyPr wrap="square" rtlCol="0">
            <a:spAutoFit/>
          </a:bodyPr>
          <a:lstStyle/>
          <a:p>
            <a:pPr fontAlgn="auto">
              <a:spcBef>
                <a:spcPts val="0"/>
              </a:spcBef>
              <a:spcAft>
                <a:spcPts val="0"/>
              </a:spcAft>
            </a:pPr>
            <a:r>
              <a:rPr kumimoji="1" lang="en-US" altLang="ja-JP" sz="1600" b="0" dirty="0">
                <a:solidFill>
                  <a:prstClr val="black"/>
                </a:solidFill>
                <a:latin typeface="Calibri"/>
                <a:ea typeface="ＭＳ Ｐゴシック" panose="020B0600070205080204" pitchFamily="34" charset="-128"/>
              </a:rPr>
              <a:t>Band4</a:t>
            </a:r>
            <a:r>
              <a:rPr kumimoji="1" lang="en-US" altLang="ja-JP" sz="1600" dirty="0">
                <a:solidFill>
                  <a:prstClr val="black"/>
                </a:solidFill>
                <a:latin typeface="Calibri"/>
                <a:ea typeface="ＭＳ Ｐゴシック" panose="020B0600070205080204" pitchFamily="34" charset="-128"/>
              </a:rPr>
              <a:t> </a:t>
            </a:r>
            <a:r>
              <a:rPr kumimoji="1" lang="en-US" altLang="ja-JP" sz="1600" b="0" dirty="0">
                <a:solidFill>
                  <a:prstClr val="black"/>
                </a:solidFill>
                <a:latin typeface="Calibri"/>
                <a:ea typeface="ＭＳ Ｐゴシック" panose="020B0600070205080204" pitchFamily="34" charset="-128"/>
              </a:rPr>
              <a:t>(0.86</a:t>
            </a:r>
            <a:r>
              <a:rPr kumimoji="1" lang="el-GR" altLang="ja-JP" sz="1600" b="0" dirty="0">
                <a:solidFill>
                  <a:prstClr val="black"/>
                </a:solidFill>
                <a:latin typeface="Calibri"/>
                <a:ea typeface="ＭＳ Ｐゴシック" panose="020B0600070205080204" pitchFamily="34" charset="-128"/>
              </a:rPr>
              <a:t>μ</a:t>
            </a:r>
            <a:r>
              <a:rPr kumimoji="1" lang="en-US" altLang="ja-JP" sz="1600" b="0" dirty="0">
                <a:solidFill>
                  <a:prstClr val="black"/>
                </a:solidFill>
                <a:latin typeface="Calibri"/>
                <a:ea typeface="ＭＳ Ｐゴシック" panose="020B0600070205080204" pitchFamily="34" charset="-128"/>
              </a:rPr>
              <a:t>m)                                  </a:t>
            </a:r>
            <a:r>
              <a:rPr lang="en-US" altLang="ja-JP" sz="1600" b="0" dirty="0">
                <a:solidFill>
                  <a:prstClr val="black"/>
                </a:solidFill>
                <a:latin typeface="Calibri"/>
                <a:ea typeface="ＭＳ Ｐゴシック" panose="020B0600070205080204" pitchFamily="34" charset="-128"/>
              </a:rPr>
              <a:t>Band5 (1.6</a:t>
            </a:r>
            <a:r>
              <a:rPr lang="el-GR" altLang="ja-JP" sz="1600" b="0" dirty="0">
                <a:solidFill>
                  <a:prstClr val="black"/>
                </a:solidFill>
                <a:latin typeface="Calibri"/>
                <a:ea typeface="ＭＳ Ｐゴシック" panose="020B0600070205080204" pitchFamily="34" charset="-128"/>
              </a:rPr>
              <a:t>μ</a:t>
            </a:r>
            <a:r>
              <a:rPr lang="en-US" altLang="ja-JP" sz="1600" b="0" dirty="0">
                <a:solidFill>
                  <a:prstClr val="black"/>
                </a:solidFill>
                <a:latin typeface="Calibri"/>
                <a:ea typeface="ＭＳ Ｐゴシック" panose="020B0600070205080204" pitchFamily="34" charset="-128"/>
              </a:rPr>
              <a:t>m)                                  Band6 (2.3</a:t>
            </a:r>
            <a:r>
              <a:rPr lang="el-GR" altLang="ja-JP" sz="1600" b="0" dirty="0">
                <a:solidFill>
                  <a:prstClr val="black"/>
                </a:solidFill>
                <a:latin typeface="Calibri"/>
                <a:ea typeface="ＭＳ Ｐゴシック" panose="020B0600070205080204" pitchFamily="34" charset="-128"/>
              </a:rPr>
              <a:t>μ</a:t>
            </a:r>
            <a:r>
              <a:rPr lang="en-US" altLang="ja-JP" sz="1600" b="0" dirty="0">
                <a:solidFill>
                  <a:prstClr val="black"/>
                </a:solidFill>
                <a:latin typeface="Calibri"/>
                <a:ea typeface="ＭＳ Ｐゴシック" panose="020B0600070205080204" pitchFamily="34" charset="-128"/>
              </a:rPr>
              <a:t>m) </a:t>
            </a:r>
            <a:endParaRPr lang="ja-JP" altLang="en-US" sz="1600" b="0" dirty="0">
              <a:solidFill>
                <a:prstClr val="black"/>
              </a:solidFill>
              <a:latin typeface="Calibri"/>
              <a:ea typeface="ＭＳ Ｐゴシック" panose="020B0600070205080204" pitchFamily="34" charset="-128"/>
            </a:endParaRPr>
          </a:p>
        </p:txBody>
      </p:sp>
      <p:sp>
        <p:nvSpPr>
          <p:cNvPr id="14" name="タイトル 1"/>
          <p:cNvSpPr txBox="1">
            <a:spLocks/>
          </p:cNvSpPr>
          <p:nvPr/>
        </p:nvSpPr>
        <p:spPr>
          <a:xfrm>
            <a:off x="2423592" y="260648"/>
            <a:ext cx="7934218" cy="936104"/>
          </a:xfrm>
          <a:prstGeom prst="rect">
            <a:avLst/>
          </a:prstGeom>
        </p:spPr>
        <p:txBody>
          <a:bodyPr>
            <a:normAutofit fontScale="9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fontAlgn="auto">
              <a:lnSpc>
                <a:spcPct val="120000"/>
              </a:lnSpc>
              <a:spcAft>
                <a:spcPts val="0"/>
              </a:spcAft>
            </a:pPr>
            <a:r>
              <a:rPr lang="en-US" altLang="ja-JP" sz="2800" dirty="0" err="1">
                <a:solidFill>
                  <a:srgbClr val="7F8FA9"/>
                </a:solidFill>
                <a:latin typeface="Calibri"/>
                <a:ea typeface="ＭＳ Ｐゴシック" panose="020B0600070205080204" pitchFamily="34" charset="-128"/>
              </a:rPr>
              <a:t>Himawari</a:t>
            </a:r>
            <a:r>
              <a:rPr lang="en-US" altLang="ja-JP" sz="2800" dirty="0">
                <a:solidFill>
                  <a:srgbClr val="7F8FA9"/>
                </a:solidFill>
                <a:latin typeface="Calibri"/>
                <a:ea typeface="ＭＳ Ｐゴシック" panose="020B0600070205080204" pitchFamily="34" charset="-128"/>
              </a:rPr>
              <a:t>-8/AHI lunar phase angle dependence in </a:t>
            </a:r>
            <a:r>
              <a:rPr lang="el-GR" altLang="ja-JP" sz="2800" i="1" dirty="0">
                <a:solidFill>
                  <a:srgbClr val="7F8FA9"/>
                </a:solidFill>
                <a:latin typeface="Times New Roman" panose="02020603050405020304" pitchFamily="18" charset="0"/>
                <a:ea typeface="ＭＳ Ｐゴシック" panose="020B0600070205080204" pitchFamily="34" charset="-128"/>
                <a:cs typeface="Times New Roman" panose="02020603050405020304" pitchFamily="18" charset="0"/>
              </a:rPr>
              <a:t>Δ</a:t>
            </a:r>
            <a:r>
              <a:rPr lang="en-US" altLang="ja-JP" sz="2800" i="1" dirty="0" err="1">
                <a:solidFill>
                  <a:srgbClr val="7F8FA9"/>
                </a:solidFill>
                <a:latin typeface="Times New Roman" panose="02020603050405020304" pitchFamily="18" charset="0"/>
                <a:ea typeface="ＭＳ Ｐゴシック" panose="020B0600070205080204" pitchFamily="34" charset="-128"/>
                <a:cs typeface="Times New Roman" panose="02020603050405020304" pitchFamily="18" charset="0"/>
              </a:rPr>
              <a:t>Irr</a:t>
            </a:r>
            <a:endParaRPr lang="ja-JP" altLang="en-US" sz="1900" dirty="0">
              <a:solidFill>
                <a:srgbClr val="7F8FA9"/>
              </a:solidFill>
              <a:latin typeface="Calibri"/>
              <a:ea typeface="ＭＳ Ｐゴシック" panose="020B0600070205080204" pitchFamily="34" charset="-128"/>
            </a:endParaRPr>
          </a:p>
        </p:txBody>
      </p:sp>
      <p:sp>
        <p:nvSpPr>
          <p:cNvPr id="15" name="テキスト ボックス 21"/>
          <p:cNvSpPr txBox="1"/>
          <p:nvPr/>
        </p:nvSpPr>
        <p:spPr>
          <a:xfrm rot="16200000">
            <a:off x="1333529" y="2056447"/>
            <a:ext cx="864534" cy="276999"/>
          </a:xfrm>
          <a:prstGeom prst="rect">
            <a:avLst/>
          </a:prstGeom>
          <a:noFill/>
        </p:spPr>
        <p:txBody>
          <a:bodyPr wrap="square" rtlCol="0">
            <a:spAutoFit/>
          </a:bodyPr>
          <a:lstStyle/>
          <a:p>
            <a:pPr fontAlgn="auto">
              <a:spcBef>
                <a:spcPts val="0"/>
              </a:spcBef>
              <a:spcAft>
                <a:spcPts val="0"/>
              </a:spcAft>
            </a:pPr>
            <a:r>
              <a:rPr kumimoji="1" lang="el-GR" altLang="ja-JP" sz="1200" b="0" i="1" dirty="0">
                <a:solidFill>
                  <a:prstClr val="black"/>
                </a:solidFill>
                <a:latin typeface="Times New Roman" panose="02020603050405020304" pitchFamily="18" charset="0"/>
                <a:ea typeface="ＭＳ Ｐゴシック" panose="020B0600070205080204" pitchFamily="34" charset="-128"/>
                <a:cs typeface="Times New Roman" panose="02020603050405020304" pitchFamily="18" charset="0"/>
              </a:rPr>
              <a:t>Δ</a:t>
            </a:r>
            <a:r>
              <a:rPr kumimoji="1" lang="en-US" altLang="ja-JP" sz="1200" b="0" i="1" dirty="0" err="1">
                <a:solidFill>
                  <a:prstClr val="black"/>
                </a:solidFill>
                <a:latin typeface="Times New Roman" panose="02020603050405020304" pitchFamily="18" charset="0"/>
                <a:ea typeface="ＭＳ Ｐゴシック" panose="020B0600070205080204" pitchFamily="34" charset="-128"/>
                <a:cs typeface="Times New Roman" panose="02020603050405020304" pitchFamily="18" charset="0"/>
              </a:rPr>
              <a:t>Irr</a:t>
            </a:r>
            <a:r>
              <a:rPr kumimoji="1" lang="en-US" altLang="ja-JP" sz="1200" b="0" i="1" dirty="0">
                <a:solidFill>
                  <a:prstClr val="black"/>
                </a:solidFill>
                <a:latin typeface="Calibri"/>
                <a:ea typeface="ＭＳ Ｐゴシック" panose="020B0600070205080204" pitchFamily="34" charset="-128"/>
              </a:rPr>
              <a:t> </a:t>
            </a:r>
            <a:r>
              <a:rPr kumimoji="1" lang="en-US" altLang="ja-JP" sz="1050" b="0" dirty="0">
                <a:solidFill>
                  <a:prstClr val="black"/>
                </a:solidFill>
                <a:latin typeface="Calibri"/>
                <a:ea typeface="ＭＳ Ｐゴシック" panose="020B0600070205080204" pitchFamily="34" charset="-128"/>
              </a:rPr>
              <a:t>(%)</a:t>
            </a:r>
            <a:endParaRPr kumimoji="1" lang="ja-JP" altLang="en-US" sz="1050" b="0" dirty="0">
              <a:solidFill>
                <a:prstClr val="black"/>
              </a:solidFill>
              <a:latin typeface="Calibri"/>
              <a:ea typeface="ＭＳ Ｐゴシック" panose="020B0600070205080204" pitchFamily="34" charset="-128"/>
            </a:endParaRPr>
          </a:p>
        </p:txBody>
      </p:sp>
      <p:sp>
        <p:nvSpPr>
          <p:cNvPr id="18" name="Rectangle 17"/>
          <p:cNvSpPr/>
          <p:nvPr/>
        </p:nvSpPr>
        <p:spPr>
          <a:xfrm>
            <a:off x="7824192" y="5702777"/>
            <a:ext cx="2574358" cy="461665"/>
          </a:xfrm>
          <a:prstGeom prst="rect">
            <a:avLst/>
          </a:prstGeom>
        </p:spPr>
        <p:txBody>
          <a:bodyPr wrap="square">
            <a:spAutoFit/>
          </a:bodyPr>
          <a:lstStyle/>
          <a:p>
            <a:pPr algn="ctr" fontAlgn="auto">
              <a:spcBef>
                <a:spcPts val="0"/>
              </a:spcBef>
              <a:spcAft>
                <a:spcPts val="0"/>
              </a:spcAft>
            </a:pPr>
            <a:r>
              <a:rPr lang="en-GB" sz="1200" b="0" dirty="0">
                <a:solidFill>
                  <a:prstClr val="black"/>
                </a:solidFill>
                <a:latin typeface="Calibri" pitchFamily="34" charset="0"/>
                <a:cs typeface="Calibri" pitchFamily="34" charset="0"/>
              </a:rPr>
              <a:t>Difference of lunar irradiance between the observation and GIRO [%]</a:t>
            </a:r>
          </a:p>
        </p:txBody>
      </p:sp>
      <p:pic>
        <p:nvPicPr>
          <p:cNvPr id="19"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968209" y="4994116"/>
            <a:ext cx="2257425" cy="72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テキスト ボックス 21"/>
          <p:cNvSpPr txBox="1"/>
          <p:nvPr/>
        </p:nvSpPr>
        <p:spPr>
          <a:xfrm rot="16200000">
            <a:off x="1330117" y="3486990"/>
            <a:ext cx="864534" cy="276999"/>
          </a:xfrm>
          <a:prstGeom prst="rect">
            <a:avLst/>
          </a:prstGeom>
          <a:noFill/>
        </p:spPr>
        <p:txBody>
          <a:bodyPr wrap="square" rtlCol="0">
            <a:spAutoFit/>
          </a:bodyPr>
          <a:lstStyle/>
          <a:p>
            <a:pPr fontAlgn="auto">
              <a:spcBef>
                <a:spcPts val="0"/>
              </a:spcBef>
              <a:spcAft>
                <a:spcPts val="0"/>
              </a:spcAft>
            </a:pPr>
            <a:r>
              <a:rPr kumimoji="1" lang="el-GR" altLang="ja-JP" sz="1200" b="0" i="1" dirty="0">
                <a:solidFill>
                  <a:prstClr val="black"/>
                </a:solidFill>
                <a:latin typeface="Times New Roman" panose="02020603050405020304" pitchFamily="18" charset="0"/>
                <a:ea typeface="ＭＳ Ｐゴシック" panose="020B0600070205080204" pitchFamily="34" charset="-128"/>
                <a:cs typeface="Times New Roman" panose="02020603050405020304" pitchFamily="18" charset="0"/>
              </a:rPr>
              <a:t>Δ</a:t>
            </a:r>
            <a:r>
              <a:rPr kumimoji="1" lang="en-US" altLang="ja-JP" sz="1200" b="0" i="1" dirty="0" err="1">
                <a:solidFill>
                  <a:prstClr val="black"/>
                </a:solidFill>
                <a:latin typeface="Times New Roman" panose="02020603050405020304" pitchFamily="18" charset="0"/>
                <a:ea typeface="ＭＳ Ｐゴシック" panose="020B0600070205080204" pitchFamily="34" charset="-128"/>
                <a:cs typeface="Times New Roman" panose="02020603050405020304" pitchFamily="18" charset="0"/>
              </a:rPr>
              <a:t>Irr</a:t>
            </a:r>
            <a:r>
              <a:rPr kumimoji="1" lang="en-US" altLang="ja-JP" sz="1200" b="0" i="1" dirty="0">
                <a:solidFill>
                  <a:prstClr val="black"/>
                </a:solidFill>
                <a:latin typeface="Calibri"/>
                <a:ea typeface="ＭＳ Ｐゴシック" panose="020B0600070205080204" pitchFamily="34" charset="-128"/>
              </a:rPr>
              <a:t> </a:t>
            </a:r>
            <a:r>
              <a:rPr kumimoji="1" lang="en-US" altLang="ja-JP" sz="1050" b="0" dirty="0">
                <a:solidFill>
                  <a:prstClr val="black"/>
                </a:solidFill>
                <a:latin typeface="Calibri"/>
                <a:ea typeface="ＭＳ Ｐゴシック" panose="020B0600070205080204" pitchFamily="34" charset="-128"/>
              </a:rPr>
              <a:t>(%)</a:t>
            </a:r>
            <a:endParaRPr kumimoji="1" lang="ja-JP" altLang="en-US" sz="1050" b="0" dirty="0">
              <a:solidFill>
                <a:prstClr val="black"/>
              </a:solidFill>
              <a:latin typeface="Calibri"/>
              <a:ea typeface="ＭＳ Ｐゴシック" panose="020B0600070205080204" pitchFamily="34" charset="-128"/>
            </a:endParaRPr>
          </a:p>
        </p:txBody>
      </p:sp>
      <p:sp>
        <p:nvSpPr>
          <p:cNvPr id="21" name="TextBox 20"/>
          <p:cNvSpPr txBox="1"/>
          <p:nvPr/>
        </p:nvSpPr>
        <p:spPr>
          <a:xfrm>
            <a:off x="2541320" y="4513444"/>
            <a:ext cx="1673856" cy="276999"/>
          </a:xfrm>
          <a:prstGeom prst="rect">
            <a:avLst/>
          </a:prstGeom>
          <a:noFill/>
        </p:spPr>
        <p:txBody>
          <a:bodyPr wrap="none" rtlCol="0">
            <a:spAutoFit/>
          </a:bodyPr>
          <a:lstStyle/>
          <a:p>
            <a:pPr fontAlgn="auto">
              <a:spcBef>
                <a:spcPts val="0"/>
              </a:spcBef>
              <a:spcAft>
                <a:spcPts val="0"/>
              </a:spcAft>
            </a:pPr>
            <a:r>
              <a:rPr lang="en-US" sz="1200" b="0" dirty="0">
                <a:solidFill>
                  <a:prstClr val="black"/>
                </a:solidFill>
                <a:latin typeface="Calibri"/>
              </a:rPr>
              <a:t>Lunar phase angle [deg]</a:t>
            </a:r>
            <a:endParaRPr lang="en-GB" sz="1200" b="0" dirty="0">
              <a:solidFill>
                <a:prstClr val="black"/>
              </a:solidFill>
              <a:latin typeface="Calibri"/>
            </a:endParaRPr>
          </a:p>
        </p:txBody>
      </p:sp>
      <p:sp>
        <p:nvSpPr>
          <p:cNvPr id="22" name="TextBox 21"/>
          <p:cNvSpPr txBox="1"/>
          <p:nvPr/>
        </p:nvSpPr>
        <p:spPr>
          <a:xfrm>
            <a:off x="5412500" y="4505550"/>
            <a:ext cx="1673856" cy="276999"/>
          </a:xfrm>
          <a:prstGeom prst="rect">
            <a:avLst/>
          </a:prstGeom>
          <a:noFill/>
        </p:spPr>
        <p:txBody>
          <a:bodyPr wrap="none" rtlCol="0">
            <a:spAutoFit/>
          </a:bodyPr>
          <a:lstStyle/>
          <a:p>
            <a:pPr fontAlgn="auto">
              <a:spcBef>
                <a:spcPts val="0"/>
              </a:spcBef>
              <a:spcAft>
                <a:spcPts val="0"/>
              </a:spcAft>
            </a:pPr>
            <a:r>
              <a:rPr lang="en-US" sz="1200" b="0" dirty="0">
                <a:solidFill>
                  <a:prstClr val="black"/>
                </a:solidFill>
                <a:latin typeface="Calibri"/>
              </a:rPr>
              <a:t>Lunar phase angle [deg]</a:t>
            </a:r>
            <a:endParaRPr lang="en-GB" sz="1200" b="0" dirty="0">
              <a:solidFill>
                <a:prstClr val="black"/>
              </a:solidFill>
              <a:latin typeface="Calibri"/>
            </a:endParaRPr>
          </a:p>
        </p:txBody>
      </p:sp>
      <p:sp>
        <p:nvSpPr>
          <p:cNvPr id="23" name="TextBox 22"/>
          <p:cNvSpPr txBox="1"/>
          <p:nvPr/>
        </p:nvSpPr>
        <p:spPr>
          <a:xfrm>
            <a:off x="8238484" y="4505550"/>
            <a:ext cx="1673856" cy="276999"/>
          </a:xfrm>
          <a:prstGeom prst="rect">
            <a:avLst/>
          </a:prstGeom>
          <a:noFill/>
        </p:spPr>
        <p:txBody>
          <a:bodyPr wrap="none" rtlCol="0">
            <a:spAutoFit/>
          </a:bodyPr>
          <a:lstStyle/>
          <a:p>
            <a:pPr fontAlgn="auto">
              <a:spcBef>
                <a:spcPts val="0"/>
              </a:spcBef>
              <a:spcAft>
                <a:spcPts val="0"/>
              </a:spcAft>
            </a:pPr>
            <a:r>
              <a:rPr lang="en-US" sz="1200" b="0" dirty="0">
                <a:solidFill>
                  <a:prstClr val="black"/>
                </a:solidFill>
                <a:latin typeface="Calibri"/>
              </a:rPr>
              <a:t>Lunar phase angle [deg]</a:t>
            </a:r>
            <a:endParaRPr lang="en-GB" sz="1200" b="0" dirty="0">
              <a:solidFill>
                <a:prstClr val="black"/>
              </a:solidFill>
              <a:latin typeface="Calibri"/>
            </a:endParaRPr>
          </a:p>
        </p:txBody>
      </p:sp>
      <p:sp>
        <p:nvSpPr>
          <p:cNvPr id="25" name="スライド番号プレースホルダー 19"/>
          <p:cNvSpPr>
            <a:spLocks noGrp="1"/>
          </p:cNvSpPr>
          <p:nvPr>
            <p:ph type="sldNum" sz="quarter" idx="12"/>
          </p:nvPr>
        </p:nvSpPr>
        <p:spPr>
          <a:xfrm>
            <a:off x="5867400" y="1036041"/>
            <a:ext cx="457200" cy="441325"/>
          </a:xfrm>
        </p:spPr>
        <p:txBody>
          <a:bodyPr/>
          <a:lstStyle/>
          <a:p>
            <a:pPr fontAlgn="auto">
              <a:spcBef>
                <a:spcPts val="0"/>
              </a:spcBef>
              <a:spcAft>
                <a:spcPts val="0"/>
              </a:spcAft>
            </a:pPr>
            <a:fld id="{0BB208F0-6506-4A53-8573-371B9A226856}" type="slidenum">
              <a:rPr lang="en-GB" b="0">
                <a:solidFill>
                  <a:srgbClr val="7F8FA9"/>
                </a:solidFill>
                <a:latin typeface="Calibri"/>
              </a:rPr>
              <a:pPr fontAlgn="auto">
                <a:spcBef>
                  <a:spcPts val="0"/>
                </a:spcBef>
                <a:spcAft>
                  <a:spcPts val="0"/>
                </a:spcAft>
              </a:pPr>
              <a:t>26</a:t>
            </a:fld>
            <a:endParaRPr lang="en-GB" b="0" dirty="0">
              <a:solidFill>
                <a:srgbClr val="7F8FA9"/>
              </a:solidFill>
              <a:latin typeface="Calibri"/>
            </a:endParaRPr>
          </a:p>
        </p:txBody>
      </p:sp>
      <p:pic>
        <p:nvPicPr>
          <p:cNvPr id="34" name="Picture 33" descr="GIRO_results_MSG1_NIR016.png"/>
          <p:cNvPicPr>
            <a:picLocks noChangeAspect="1"/>
          </p:cNvPicPr>
          <p:nvPr/>
        </p:nvPicPr>
        <p:blipFill>
          <a:blip r:embed="rId9" cstate="print"/>
          <a:srcRect/>
          <a:stretch>
            <a:fillRect/>
          </a:stretch>
        </p:blipFill>
        <p:spPr>
          <a:xfrm>
            <a:off x="4739654" y="5134332"/>
            <a:ext cx="2883755" cy="1080120"/>
          </a:xfrm>
          <a:prstGeom prst="rect">
            <a:avLst/>
          </a:prstGeom>
        </p:spPr>
      </p:pic>
      <p:pic>
        <p:nvPicPr>
          <p:cNvPr id="35" name="Picture 4" descr="GIRO_results_MSG2_VIS006_Irr.png"/>
          <p:cNvPicPr>
            <a:picLocks noChangeAspect="1"/>
          </p:cNvPicPr>
          <p:nvPr/>
        </p:nvPicPr>
        <p:blipFill rotWithShape="1">
          <a:blip r:embed="rId10" cstate="print"/>
          <a:srcRect l="8301" t="56625" r="4186" b="7134"/>
          <a:stretch/>
        </p:blipFill>
        <p:spPr>
          <a:xfrm>
            <a:off x="1847528" y="5134332"/>
            <a:ext cx="2880320" cy="1076856"/>
          </a:xfrm>
          <a:prstGeom prst="rect">
            <a:avLst/>
          </a:prstGeom>
        </p:spPr>
      </p:pic>
      <p:sp>
        <p:nvSpPr>
          <p:cNvPr id="36" name="TextBox 34"/>
          <p:cNvSpPr txBox="1"/>
          <p:nvPr/>
        </p:nvSpPr>
        <p:spPr>
          <a:xfrm>
            <a:off x="5231904" y="4869161"/>
            <a:ext cx="1872208" cy="307777"/>
          </a:xfrm>
          <a:prstGeom prst="rect">
            <a:avLst/>
          </a:prstGeom>
          <a:noFill/>
        </p:spPr>
        <p:txBody>
          <a:bodyPr wrap="square" rtlCol="0">
            <a:spAutoFit/>
          </a:bodyPr>
          <a:lstStyle/>
          <a:p>
            <a:pPr algn="ctr" fontAlgn="auto">
              <a:spcBef>
                <a:spcPts val="0"/>
              </a:spcBef>
              <a:spcAft>
                <a:spcPts val="0"/>
              </a:spcAft>
            </a:pPr>
            <a:r>
              <a:rPr lang="en-US" sz="1400" b="0" dirty="0">
                <a:solidFill>
                  <a:prstClr val="black"/>
                </a:solidFill>
                <a:latin typeface="Calibri"/>
              </a:rPr>
              <a:t>MSG1/SEVIRI NIR1.6</a:t>
            </a:r>
          </a:p>
        </p:txBody>
      </p:sp>
      <p:sp>
        <p:nvSpPr>
          <p:cNvPr id="37" name="TextBox 34"/>
          <p:cNvSpPr txBox="1"/>
          <p:nvPr/>
        </p:nvSpPr>
        <p:spPr>
          <a:xfrm>
            <a:off x="2495600" y="4869161"/>
            <a:ext cx="1872208" cy="307777"/>
          </a:xfrm>
          <a:prstGeom prst="rect">
            <a:avLst/>
          </a:prstGeom>
          <a:noFill/>
        </p:spPr>
        <p:txBody>
          <a:bodyPr wrap="square" rtlCol="0">
            <a:spAutoFit/>
          </a:bodyPr>
          <a:lstStyle/>
          <a:p>
            <a:pPr algn="ctr" fontAlgn="auto">
              <a:spcBef>
                <a:spcPts val="0"/>
              </a:spcBef>
              <a:spcAft>
                <a:spcPts val="0"/>
              </a:spcAft>
            </a:pPr>
            <a:r>
              <a:rPr lang="en-US" sz="1400" b="0" dirty="0">
                <a:solidFill>
                  <a:prstClr val="black"/>
                </a:solidFill>
                <a:latin typeface="Calibri"/>
              </a:rPr>
              <a:t>MSG1/SEVIRI VIS 0.6</a:t>
            </a:r>
          </a:p>
        </p:txBody>
      </p:sp>
      <p:sp>
        <p:nvSpPr>
          <p:cNvPr id="38" name="正方形/長方形 10"/>
          <p:cNvSpPr/>
          <p:nvPr/>
        </p:nvSpPr>
        <p:spPr>
          <a:xfrm>
            <a:off x="2711624" y="6165305"/>
            <a:ext cx="5133292" cy="246221"/>
          </a:xfrm>
          <a:prstGeom prst="rect">
            <a:avLst/>
          </a:prstGeom>
        </p:spPr>
        <p:txBody>
          <a:bodyPr wrap="square">
            <a:spAutoFit/>
          </a:bodyPr>
          <a:lstStyle/>
          <a:p>
            <a:pPr fontAlgn="auto">
              <a:spcBef>
                <a:spcPts val="0"/>
              </a:spcBef>
              <a:spcAft>
                <a:spcPts val="0"/>
              </a:spcAft>
            </a:pPr>
            <a:r>
              <a:rPr lang="en-US" altLang="ja-JP" sz="1000" b="0" dirty="0">
                <a:solidFill>
                  <a:prstClr val="black"/>
                </a:solidFill>
                <a:latin typeface="Calibri"/>
                <a:ea typeface="ＭＳ Ｐゴシック" panose="020B0600070205080204" pitchFamily="34" charset="-128"/>
              </a:rPr>
              <a:t>SEVIRI results from B. </a:t>
            </a:r>
            <a:r>
              <a:rPr lang="en-US" altLang="ja-JP" sz="1000" b="0" dirty="0" err="1">
                <a:solidFill>
                  <a:prstClr val="black"/>
                </a:solidFill>
                <a:latin typeface="Calibri"/>
                <a:ea typeface="ＭＳ Ｐゴシック" panose="020B0600070205080204" pitchFamily="34" charset="-128"/>
              </a:rPr>
              <a:t>Viticchie</a:t>
            </a:r>
            <a:r>
              <a:rPr lang="en-US" altLang="ja-JP" sz="1000" b="0" dirty="0">
                <a:solidFill>
                  <a:prstClr val="black"/>
                </a:solidFill>
                <a:latin typeface="Calibri"/>
                <a:ea typeface="ＭＳ Ｐゴシック" panose="020B0600070205080204" pitchFamily="34" charset="-128"/>
              </a:rPr>
              <a:t> at the Lunar Calibration Workshop in Dec. 2014</a:t>
            </a:r>
            <a:endParaRPr lang="ja-JP" altLang="en-US" sz="1000" b="0" dirty="0">
              <a:solidFill>
                <a:prstClr val="black"/>
              </a:solidFill>
              <a:latin typeface="Calibri"/>
              <a:ea typeface="ＭＳ Ｐゴシック" panose="020B0600070205080204" pitchFamily="34" charset="-128"/>
            </a:endParaRPr>
          </a:p>
        </p:txBody>
      </p:sp>
      <p:sp>
        <p:nvSpPr>
          <p:cNvPr id="39" name="テキスト ボックス 23"/>
          <p:cNvSpPr txBox="1"/>
          <p:nvPr/>
        </p:nvSpPr>
        <p:spPr>
          <a:xfrm>
            <a:off x="3115652" y="674028"/>
            <a:ext cx="6171561" cy="424732"/>
          </a:xfrm>
          <a:prstGeom prst="rect">
            <a:avLst/>
          </a:prstGeom>
          <a:noFill/>
        </p:spPr>
        <p:txBody>
          <a:bodyPr wrap="none" rtlCol="0">
            <a:spAutoFit/>
          </a:bodyPr>
          <a:lstStyle/>
          <a:p>
            <a:pPr marL="342900" indent="-342900" fontAlgn="auto">
              <a:lnSpc>
                <a:spcPct val="120000"/>
              </a:lnSpc>
              <a:spcBef>
                <a:spcPts val="0"/>
              </a:spcBef>
              <a:spcAft>
                <a:spcPts val="0"/>
              </a:spcAft>
            </a:pPr>
            <a:r>
              <a:rPr kumimoji="1" lang="en-US" altLang="ja-JP" sz="1800" b="0" dirty="0">
                <a:solidFill>
                  <a:srgbClr val="0000FF"/>
                </a:solidFill>
                <a:latin typeface="Calibri"/>
                <a:ea typeface="ＭＳ Ｐゴシック" panose="020B0600070205080204" pitchFamily="34" charset="-128"/>
              </a:rPr>
              <a:t>Good agreement with SEVIRI NIR1.6, </a:t>
            </a:r>
            <a:r>
              <a:rPr kumimoji="1" lang="en-US" altLang="ja-JP" sz="1800" b="0" dirty="0">
                <a:solidFill>
                  <a:srgbClr val="FF0000"/>
                </a:solidFill>
                <a:latin typeface="Calibri"/>
                <a:ea typeface="ＭＳ Ｐゴシック" panose="020B0600070205080204" pitchFamily="34" charset="-128"/>
              </a:rPr>
              <a:t>but not with SEVIRI VIS 0.6</a:t>
            </a:r>
          </a:p>
        </p:txBody>
      </p:sp>
      <p:sp>
        <p:nvSpPr>
          <p:cNvPr id="41" name="Rectangle 40"/>
          <p:cNvSpPr/>
          <p:nvPr/>
        </p:nvSpPr>
        <p:spPr>
          <a:xfrm>
            <a:off x="7736944" y="1765196"/>
            <a:ext cx="2664296" cy="1239376"/>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b="0">
              <a:solidFill>
                <a:prstClr val="white"/>
              </a:solidFill>
              <a:latin typeface="Calibri"/>
            </a:endParaRPr>
          </a:p>
        </p:txBody>
      </p:sp>
      <p:sp>
        <p:nvSpPr>
          <p:cNvPr id="42" name="Rectangle 41"/>
          <p:cNvSpPr/>
          <p:nvPr/>
        </p:nvSpPr>
        <p:spPr>
          <a:xfrm>
            <a:off x="2055932" y="5141952"/>
            <a:ext cx="2628000" cy="828000"/>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b="0">
              <a:solidFill>
                <a:prstClr val="white"/>
              </a:solidFill>
              <a:latin typeface="Calibri"/>
            </a:endParaRPr>
          </a:p>
        </p:txBody>
      </p:sp>
      <p:sp>
        <p:nvSpPr>
          <p:cNvPr id="43" name="Rectangle 42"/>
          <p:cNvSpPr/>
          <p:nvPr/>
        </p:nvSpPr>
        <p:spPr>
          <a:xfrm>
            <a:off x="4921012" y="3205356"/>
            <a:ext cx="2664296" cy="1239376"/>
          </a:xfrm>
          <a:prstGeom prst="rect">
            <a:avLst/>
          </a:prstGeom>
          <a:noFill/>
          <a:ln w="19050">
            <a:solidFill>
              <a:srgbClr val="0000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b="0">
              <a:solidFill>
                <a:prstClr val="white"/>
              </a:solidFill>
              <a:latin typeface="Calibri"/>
            </a:endParaRPr>
          </a:p>
        </p:txBody>
      </p:sp>
      <p:sp>
        <p:nvSpPr>
          <p:cNvPr id="44" name="Rectangle 43"/>
          <p:cNvSpPr/>
          <p:nvPr/>
        </p:nvSpPr>
        <p:spPr>
          <a:xfrm>
            <a:off x="4951492" y="5141952"/>
            <a:ext cx="2664000" cy="828000"/>
          </a:xfrm>
          <a:prstGeom prst="rect">
            <a:avLst/>
          </a:prstGeom>
          <a:noFill/>
          <a:ln w="19050">
            <a:solidFill>
              <a:srgbClr val="0000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b="0">
              <a:solidFill>
                <a:prstClr val="white"/>
              </a:solidFill>
              <a:latin typeface="Calibri"/>
            </a:endParaRPr>
          </a:p>
        </p:txBody>
      </p:sp>
      <p:sp>
        <p:nvSpPr>
          <p:cNvPr id="45" name="フッター プレースホルダー 2">
            <a:extLst>
              <a:ext uri="{FF2B5EF4-FFF2-40B4-BE49-F238E27FC236}">
                <a16:creationId xmlns:a16="http://schemas.microsoft.com/office/drawing/2014/main" id="{87250ABB-920E-4411-A2DD-FC4474F57E10}"/>
              </a:ext>
            </a:extLst>
          </p:cNvPr>
          <p:cNvSpPr>
            <a:spLocks noGrp="1"/>
          </p:cNvSpPr>
          <p:nvPr>
            <p:ph type="ftr" sz="quarter" idx="11"/>
          </p:nvPr>
        </p:nvSpPr>
        <p:spPr>
          <a:xfrm>
            <a:off x="1828800" y="6410848"/>
            <a:ext cx="5131296" cy="365760"/>
          </a:xfrm>
        </p:spPr>
        <p:txBody>
          <a:bodyPr/>
          <a:lstStyle/>
          <a:p>
            <a:pPr fontAlgn="auto">
              <a:spcBef>
                <a:spcPts val="0"/>
              </a:spcBef>
              <a:spcAft>
                <a:spcPts val="0"/>
              </a:spcAft>
            </a:pPr>
            <a:r>
              <a:rPr lang="en-US" b="0" dirty="0">
                <a:latin typeface="Calibri"/>
              </a:rPr>
              <a:t>2nd GSICS/CEOS Lunar Calibration Workshop, 13-16 November, Xi’an, China</a:t>
            </a:r>
            <a:endParaRPr lang="en-GB" b="0" dirty="0">
              <a:latin typeface="Calibri"/>
            </a:endParaRPr>
          </a:p>
        </p:txBody>
      </p:sp>
      <p:sp>
        <p:nvSpPr>
          <p:cNvPr id="3" name="正方形/長方形 2"/>
          <p:cNvSpPr/>
          <p:nvPr/>
        </p:nvSpPr>
        <p:spPr>
          <a:xfrm>
            <a:off x="2590610" y="1427858"/>
            <a:ext cx="7033782" cy="350865"/>
          </a:xfrm>
          <a:prstGeom prst="rect">
            <a:avLst/>
          </a:prstGeom>
        </p:spPr>
        <p:txBody>
          <a:bodyPr wrap="square">
            <a:spAutoFit/>
          </a:bodyPr>
          <a:lstStyle/>
          <a:p>
            <a:pPr marL="177800" fontAlgn="auto">
              <a:lnSpc>
                <a:spcPct val="120000"/>
              </a:lnSpc>
              <a:spcBef>
                <a:spcPts val="0"/>
              </a:spcBef>
              <a:spcAft>
                <a:spcPts val="0"/>
              </a:spcAft>
            </a:pPr>
            <a:r>
              <a:rPr kumimoji="1" lang="en-US" altLang="ja-JP" sz="1400" b="0" dirty="0">
                <a:solidFill>
                  <a:prstClr val="black"/>
                </a:solidFill>
                <a:latin typeface="Calibri"/>
                <a:ea typeface="ＭＳ Ｐゴシック" panose="020B0600070205080204" pitchFamily="34" charset="-128"/>
              </a:rPr>
              <a:t>Moon pixel selection w/ lower DC threshold (=25) + Connected-component labeling</a:t>
            </a:r>
          </a:p>
        </p:txBody>
      </p:sp>
      <p:sp>
        <p:nvSpPr>
          <p:cNvPr id="31" name="TextBox 30"/>
          <p:cNvSpPr txBox="1"/>
          <p:nvPr/>
        </p:nvSpPr>
        <p:spPr>
          <a:xfrm>
            <a:off x="7883376" y="6341314"/>
            <a:ext cx="4103113" cy="369332"/>
          </a:xfrm>
          <a:prstGeom prst="rect">
            <a:avLst/>
          </a:prstGeom>
          <a:solidFill>
            <a:srgbClr val="FFFF00"/>
          </a:solidFill>
        </p:spPr>
        <p:txBody>
          <a:bodyPr wrap="square" rtlCol="0">
            <a:spAutoFit/>
          </a:bodyPr>
          <a:lstStyle/>
          <a:p>
            <a:pPr algn="ctr"/>
            <a:r>
              <a:rPr lang="en-GB" sz="1800" dirty="0" smtClean="0">
                <a:solidFill>
                  <a:srgbClr val="00205B"/>
                </a:solidFill>
              </a:rPr>
              <a:t>Presented by M. Takahashi (JMA)</a:t>
            </a:r>
            <a:endParaRPr lang="en-GB" sz="1800" dirty="0">
              <a:solidFill>
                <a:srgbClr val="00205B"/>
              </a:solidFill>
            </a:endParaRPr>
          </a:p>
        </p:txBody>
      </p:sp>
    </p:spTree>
    <p:extLst>
      <p:ext uri="{BB962C8B-B14F-4D97-AF65-F5344CB8AC3E}">
        <p14:creationId xmlns:p14="http://schemas.microsoft.com/office/powerpoint/2010/main" val="20320747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Results - analysis</a:t>
            </a:r>
            <a:endParaRPr lang="en-GB"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4800"/>
          <a:stretch/>
        </p:blipFill>
        <p:spPr>
          <a:xfrm>
            <a:off x="6340510" y="640080"/>
            <a:ext cx="5851490" cy="4912043"/>
          </a:xfrm>
          <a:prstGeom prst="rect">
            <a:avLst/>
          </a:prstGeom>
        </p:spPr>
      </p:pic>
      <p:sp>
        <p:nvSpPr>
          <p:cNvPr id="6" name="TextBox 5"/>
          <p:cNvSpPr txBox="1"/>
          <p:nvPr/>
        </p:nvSpPr>
        <p:spPr>
          <a:xfrm>
            <a:off x="132106" y="1064429"/>
            <a:ext cx="6126480" cy="4247317"/>
          </a:xfrm>
          <a:prstGeom prst="rect">
            <a:avLst/>
          </a:prstGeom>
          <a:noFill/>
        </p:spPr>
        <p:txBody>
          <a:bodyPr wrap="square" rtlCol="0">
            <a:spAutoFit/>
          </a:bodyPr>
          <a:lstStyle/>
          <a:p>
            <a:pPr marL="182563" indent="-182563">
              <a:buFont typeface="Arial" panose="020B0604020202020204" pitchFamily="34" charset="0"/>
              <a:buChar char="•"/>
            </a:pPr>
            <a:r>
              <a:rPr lang="en-GB" sz="1800" b="0" kern="100" spc="-100" dirty="0" smtClean="0">
                <a:solidFill>
                  <a:schemeClr val="tx2"/>
                </a:solidFill>
                <a:latin typeface="Bahnschrift Light" panose="020B0502040204020203" pitchFamily="34" charset="0"/>
                <a:ea typeface="Roboto" panose="02000000000000000000" pitchFamily="2" charset="0"/>
              </a:rPr>
              <a:t>Over the phase range covered by the test </a:t>
            </a:r>
            <a:r>
              <a:rPr lang="en-GB" sz="1800" b="0" kern="100" spc="-100" dirty="0" smtClean="0">
                <a:solidFill>
                  <a:schemeClr val="tx2"/>
                </a:solidFill>
                <a:latin typeface="Bahnschrift Light" panose="020B0502040204020203" pitchFamily="34" charset="0"/>
                <a:ea typeface="Roboto" panose="02000000000000000000" pitchFamily="2" charset="0"/>
                <a:sym typeface="Wingdings" panose="05000000000000000000" pitchFamily="2" charset="2"/>
              </a:rPr>
              <a:t> variability ~1.5% due to the dependency in the NIR1.6</a:t>
            </a:r>
          </a:p>
          <a:p>
            <a:pPr marL="182563" indent="-182563">
              <a:buFont typeface="Arial" panose="020B0604020202020204" pitchFamily="34" charset="0"/>
              <a:buChar char="•"/>
            </a:pPr>
            <a:endParaRPr lang="en-GB" sz="1800" b="0" kern="100" spc="-100" dirty="0">
              <a:solidFill>
                <a:schemeClr val="tx2"/>
              </a:solidFill>
              <a:latin typeface="Bahnschrift Light" panose="020B0502040204020203" pitchFamily="34" charset="0"/>
              <a:ea typeface="Roboto" panose="02000000000000000000" pitchFamily="2" charset="0"/>
              <a:sym typeface="Wingdings" panose="05000000000000000000" pitchFamily="2" charset="2"/>
            </a:endParaRPr>
          </a:p>
          <a:p>
            <a:pPr marL="182563" indent="-182563">
              <a:buFont typeface="Arial" panose="020B0604020202020204" pitchFamily="34" charset="0"/>
              <a:buChar char="•"/>
            </a:pPr>
            <a:r>
              <a:rPr lang="en-GB" sz="1800" b="0" kern="100" spc="-100" dirty="0" smtClean="0">
                <a:solidFill>
                  <a:schemeClr val="tx2"/>
                </a:solidFill>
                <a:latin typeface="Bahnschrift Light" panose="020B0502040204020203" pitchFamily="34" charset="0"/>
                <a:ea typeface="Roboto" panose="02000000000000000000" pitchFamily="2" charset="0"/>
                <a:sym typeface="Wingdings" panose="05000000000000000000" pitchFamily="2" charset="2"/>
              </a:rPr>
              <a:t>VIS0.6 + VIS0.8  variability observed over the MSG1 lifetime do not allow the identification of a dependency</a:t>
            </a:r>
          </a:p>
          <a:p>
            <a:pPr marL="182563" indent="-182563">
              <a:buFont typeface="Arial" panose="020B0604020202020204" pitchFamily="34" charset="0"/>
              <a:buChar char="•"/>
            </a:pPr>
            <a:r>
              <a:rPr lang="en-GB" sz="1800" b="0" kern="100" spc="-100" dirty="0" smtClean="0">
                <a:solidFill>
                  <a:schemeClr val="tx2"/>
                </a:solidFill>
                <a:latin typeface="Bahnschrift Light" panose="020B0502040204020203" pitchFamily="34" charset="0"/>
                <a:ea typeface="Roboto" panose="02000000000000000000" pitchFamily="2" charset="0"/>
                <a:sym typeface="Wingdings" panose="05000000000000000000" pitchFamily="2" charset="2"/>
              </a:rPr>
              <a:t>But a smaller effect observed with AHI, at least for VIS0.6</a:t>
            </a:r>
          </a:p>
          <a:p>
            <a:pPr marL="182563" indent="-182563">
              <a:buFont typeface="Arial" panose="020B0604020202020204" pitchFamily="34" charset="0"/>
              <a:buChar char="•"/>
            </a:pPr>
            <a:endParaRPr lang="en-GB" sz="1800" b="0" kern="100" spc="-100" dirty="0">
              <a:solidFill>
                <a:schemeClr val="tx2"/>
              </a:solidFill>
              <a:latin typeface="Bahnschrift Light" panose="020B0502040204020203" pitchFamily="34" charset="0"/>
              <a:ea typeface="Roboto" panose="02000000000000000000" pitchFamily="2" charset="0"/>
              <a:sym typeface="Wingdings" panose="05000000000000000000" pitchFamily="2" charset="2"/>
            </a:endParaRPr>
          </a:p>
          <a:p>
            <a:pPr marL="182563" indent="-182563">
              <a:buFont typeface="Arial" panose="020B0604020202020204" pitchFamily="34" charset="0"/>
              <a:buChar char="•"/>
            </a:pPr>
            <a:endParaRPr lang="en-GB" sz="1800" b="0" kern="100" spc="-100" dirty="0" smtClean="0">
              <a:solidFill>
                <a:schemeClr val="tx2"/>
              </a:solidFill>
              <a:latin typeface="Bahnschrift Light" panose="020B0502040204020203" pitchFamily="34" charset="0"/>
              <a:ea typeface="Roboto" panose="02000000000000000000" pitchFamily="2" charset="0"/>
              <a:sym typeface="Wingdings" panose="05000000000000000000" pitchFamily="2" charset="2"/>
            </a:endParaRPr>
          </a:p>
          <a:p>
            <a:pPr marL="182563" indent="-182563">
              <a:buFont typeface="Arial" panose="020B0604020202020204" pitchFamily="34" charset="0"/>
              <a:buChar char="•"/>
            </a:pPr>
            <a:r>
              <a:rPr lang="en-GB" sz="1800" b="0" kern="100" spc="-100" dirty="0" smtClean="0">
                <a:solidFill>
                  <a:schemeClr val="tx2"/>
                </a:solidFill>
                <a:latin typeface="Bahnschrift Light" panose="020B0502040204020203" pitchFamily="34" charset="0"/>
                <a:ea typeface="Roboto" panose="02000000000000000000" pitchFamily="2" charset="0"/>
                <a:sym typeface="Wingdings" panose="05000000000000000000" pitchFamily="2" charset="2"/>
              </a:rPr>
              <a:t>Others aspects than are under investigations:</a:t>
            </a:r>
          </a:p>
          <a:p>
            <a:pPr marL="639763" lvl="1" indent="-182563">
              <a:buFont typeface="Arial" panose="020B0604020202020204" pitchFamily="34" charset="0"/>
              <a:buChar char="•"/>
            </a:pPr>
            <a:r>
              <a:rPr lang="en-GB" sz="1800" b="0" kern="100" spc="-100" dirty="0" smtClean="0">
                <a:solidFill>
                  <a:schemeClr val="tx2"/>
                </a:solidFill>
                <a:latin typeface="Bahnschrift Light" panose="020B0502040204020203" pitchFamily="34" charset="0"/>
                <a:ea typeface="Roboto" panose="02000000000000000000" pitchFamily="2" charset="0"/>
                <a:sym typeface="Wingdings" panose="05000000000000000000" pitchFamily="2" charset="2"/>
              </a:rPr>
              <a:t>Offset correction</a:t>
            </a:r>
          </a:p>
          <a:p>
            <a:pPr marL="639763" lvl="1" indent="-182563">
              <a:buFont typeface="Arial" panose="020B0604020202020204" pitchFamily="34" charset="0"/>
              <a:buChar char="•"/>
            </a:pPr>
            <a:r>
              <a:rPr lang="en-GB" sz="1800" b="0" kern="100" spc="-100" dirty="0">
                <a:solidFill>
                  <a:schemeClr val="tx2"/>
                </a:solidFill>
                <a:latin typeface="Bahnschrift Light" panose="020B0502040204020203" pitchFamily="34" charset="0"/>
                <a:ea typeface="Roboto" panose="02000000000000000000" pitchFamily="2" charset="0"/>
                <a:sym typeface="Wingdings" panose="05000000000000000000" pitchFamily="2" charset="2"/>
              </a:rPr>
              <a:t>Effect of the distance to the Moon and potentially some </a:t>
            </a:r>
            <a:r>
              <a:rPr lang="en-GB" sz="1800" b="0" kern="100" spc="-100" dirty="0" smtClean="0">
                <a:solidFill>
                  <a:schemeClr val="tx2"/>
                </a:solidFill>
                <a:latin typeface="Bahnschrift Light" panose="020B0502040204020203" pitchFamily="34" charset="0"/>
                <a:ea typeface="Roboto" panose="02000000000000000000" pitchFamily="2" charset="0"/>
                <a:sym typeface="Wingdings" panose="05000000000000000000" pitchFamily="2" charset="2"/>
              </a:rPr>
              <a:t>oversampling</a:t>
            </a:r>
          </a:p>
          <a:p>
            <a:pPr marL="639763" lvl="1" indent="-182563">
              <a:buFont typeface="Arial" panose="020B0604020202020204" pitchFamily="34" charset="0"/>
              <a:buChar char="•"/>
            </a:pPr>
            <a:endParaRPr lang="en-GB" sz="1800" b="0" kern="100" spc="-100" dirty="0" smtClean="0">
              <a:solidFill>
                <a:schemeClr val="tx2"/>
              </a:solidFill>
              <a:latin typeface="Bahnschrift Light" panose="020B0502040204020203" pitchFamily="34" charset="0"/>
              <a:ea typeface="Roboto" panose="02000000000000000000" pitchFamily="2" charset="0"/>
              <a:sym typeface="Wingdings" panose="05000000000000000000" pitchFamily="2" charset="2"/>
            </a:endParaRPr>
          </a:p>
          <a:p>
            <a:pPr marL="182563" indent="-182563">
              <a:buFont typeface="Arial" panose="020B0604020202020204" pitchFamily="34" charset="0"/>
              <a:buChar char="•"/>
            </a:pPr>
            <a:endParaRPr lang="en-GB" sz="1800" b="0" kern="100" spc="-100" dirty="0">
              <a:solidFill>
                <a:schemeClr val="tx2"/>
              </a:solidFill>
              <a:latin typeface="Bahnschrift Light" panose="020B0502040204020203" pitchFamily="34" charset="0"/>
              <a:ea typeface="Roboto" panose="02000000000000000000" pitchFamily="2" charset="0"/>
              <a:sym typeface="Wingdings" panose="05000000000000000000" pitchFamily="2" charset="2"/>
            </a:endParaRPr>
          </a:p>
          <a:p>
            <a:endParaRPr lang="en-GB" sz="1800" b="0" kern="100" spc="-100" dirty="0" smtClean="0">
              <a:solidFill>
                <a:schemeClr val="tx2"/>
              </a:solidFill>
              <a:latin typeface="Bahnschrift Light" panose="020B0502040204020203" pitchFamily="34" charset="0"/>
              <a:ea typeface="Roboto" panose="02000000000000000000" pitchFamily="2" charset="0"/>
            </a:endParaRPr>
          </a:p>
        </p:txBody>
      </p:sp>
      <p:sp>
        <p:nvSpPr>
          <p:cNvPr id="4" name="TextBox 3"/>
          <p:cNvSpPr txBox="1"/>
          <p:nvPr/>
        </p:nvSpPr>
        <p:spPr>
          <a:xfrm>
            <a:off x="9488993" y="5361205"/>
            <a:ext cx="2703007" cy="830997"/>
          </a:xfrm>
          <a:prstGeom prst="rect">
            <a:avLst/>
          </a:prstGeom>
          <a:noFill/>
        </p:spPr>
        <p:txBody>
          <a:bodyPr wrap="square" rtlCol="0">
            <a:spAutoFit/>
          </a:bodyPr>
          <a:lstStyle/>
          <a:p>
            <a:pPr algn="r"/>
            <a:r>
              <a:rPr lang="en-GB" sz="1600" b="0" kern="100" spc="-100" dirty="0" smtClean="0">
                <a:solidFill>
                  <a:srgbClr val="FF0000"/>
                </a:solidFill>
                <a:latin typeface="Bahnschrift Light" panose="020B0502040204020203" pitchFamily="34" charset="0"/>
                <a:ea typeface="Roboto" panose="02000000000000000000" pitchFamily="2" charset="0"/>
              </a:rPr>
              <a:t>red = linear fit</a:t>
            </a:r>
          </a:p>
          <a:p>
            <a:pPr algn="r"/>
            <a:r>
              <a:rPr lang="en-GB" sz="1600" b="0" kern="100" spc="-100" dirty="0" smtClean="0">
                <a:solidFill>
                  <a:schemeClr val="bg1">
                    <a:lumMod val="75000"/>
                    <a:lumOff val="25000"/>
                  </a:schemeClr>
                </a:solidFill>
                <a:latin typeface="Bahnschrift Light" panose="020B0502040204020203" pitchFamily="34" charset="0"/>
                <a:ea typeface="Roboto" panose="02000000000000000000" pitchFamily="2" charset="0"/>
              </a:rPr>
              <a:t>blue = polynomial fit (n=4)</a:t>
            </a:r>
          </a:p>
          <a:p>
            <a:pPr algn="r"/>
            <a:r>
              <a:rPr lang="en-GB" sz="1600" b="0" kern="100" spc="-100" dirty="0" smtClean="0">
                <a:solidFill>
                  <a:srgbClr val="00B050"/>
                </a:solidFill>
                <a:latin typeface="Bahnschrift Light" panose="020B0502040204020203" pitchFamily="34" charset="0"/>
                <a:ea typeface="Roboto" panose="02000000000000000000" pitchFamily="2" charset="0"/>
              </a:rPr>
              <a:t>green = exponential function fit</a:t>
            </a:r>
          </a:p>
        </p:txBody>
      </p:sp>
    </p:spTree>
    <p:extLst>
      <p:ext uri="{BB962C8B-B14F-4D97-AF65-F5344CB8AC3E}">
        <p14:creationId xmlns:p14="http://schemas.microsoft.com/office/powerpoint/2010/main" val="3617127855"/>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Results - analysis</a:t>
            </a:r>
            <a:endParaRPr lang="en-GB" dirty="0"/>
          </a:p>
        </p:txBody>
      </p:sp>
      <p:sp>
        <p:nvSpPr>
          <p:cNvPr id="6" name="TextBox 5"/>
          <p:cNvSpPr txBox="1"/>
          <p:nvPr/>
        </p:nvSpPr>
        <p:spPr>
          <a:xfrm>
            <a:off x="132106" y="1064429"/>
            <a:ext cx="6126480" cy="4801314"/>
          </a:xfrm>
          <a:prstGeom prst="rect">
            <a:avLst/>
          </a:prstGeom>
          <a:noFill/>
        </p:spPr>
        <p:txBody>
          <a:bodyPr wrap="square" rtlCol="0">
            <a:spAutoFit/>
          </a:bodyPr>
          <a:lstStyle/>
          <a:p>
            <a:pPr marL="182563" indent="-182563">
              <a:buFont typeface="Arial" panose="020B0604020202020204" pitchFamily="34" charset="0"/>
              <a:buChar char="•"/>
            </a:pPr>
            <a:r>
              <a:rPr lang="en-GB" sz="1800" b="0" kern="100" spc="-100" dirty="0" smtClean="0">
                <a:solidFill>
                  <a:schemeClr val="tx2"/>
                </a:solidFill>
                <a:latin typeface="Bahnschrift Light" panose="020B0502040204020203" pitchFamily="34" charset="0"/>
                <a:ea typeface="Roboto" panose="02000000000000000000" pitchFamily="2" charset="0"/>
              </a:rPr>
              <a:t>Over the phase range covered by the test </a:t>
            </a:r>
            <a:r>
              <a:rPr lang="en-GB" sz="1800" b="0" kern="100" spc="-100" dirty="0" smtClean="0">
                <a:solidFill>
                  <a:schemeClr val="tx2"/>
                </a:solidFill>
                <a:latin typeface="Bahnschrift Light" panose="020B0502040204020203" pitchFamily="34" charset="0"/>
                <a:ea typeface="Roboto" panose="02000000000000000000" pitchFamily="2" charset="0"/>
                <a:sym typeface="Wingdings" panose="05000000000000000000" pitchFamily="2" charset="2"/>
              </a:rPr>
              <a:t> variability ~1.5% due to the dependency in the NIR1.6</a:t>
            </a:r>
          </a:p>
          <a:p>
            <a:pPr marL="182563" indent="-182563">
              <a:buFont typeface="Arial" panose="020B0604020202020204" pitchFamily="34" charset="0"/>
              <a:buChar char="•"/>
            </a:pPr>
            <a:endParaRPr lang="en-GB" sz="1800" b="0" kern="100" spc="-100" dirty="0">
              <a:solidFill>
                <a:schemeClr val="tx2"/>
              </a:solidFill>
              <a:latin typeface="Bahnschrift Light" panose="020B0502040204020203" pitchFamily="34" charset="0"/>
              <a:ea typeface="Roboto" panose="02000000000000000000" pitchFamily="2" charset="0"/>
              <a:sym typeface="Wingdings" panose="05000000000000000000" pitchFamily="2" charset="2"/>
            </a:endParaRPr>
          </a:p>
          <a:p>
            <a:pPr marL="182563" indent="-182563">
              <a:buFont typeface="Arial" panose="020B0604020202020204" pitchFamily="34" charset="0"/>
              <a:buChar char="•"/>
            </a:pPr>
            <a:r>
              <a:rPr lang="en-GB" sz="1800" b="0" kern="100" spc="-100" dirty="0" smtClean="0">
                <a:solidFill>
                  <a:schemeClr val="tx2"/>
                </a:solidFill>
                <a:latin typeface="Bahnschrift Light" panose="020B0502040204020203" pitchFamily="34" charset="0"/>
                <a:ea typeface="Roboto" panose="02000000000000000000" pitchFamily="2" charset="0"/>
                <a:sym typeface="Wingdings" panose="05000000000000000000" pitchFamily="2" charset="2"/>
              </a:rPr>
              <a:t>VIS0.6 + VIS0.8  variability observed over the MSG1 lifetime do not allow the identification of a dependency</a:t>
            </a:r>
          </a:p>
          <a:p>
            <a:pPr marL="182563" indent="-182563">
              <a:buFont typeface="Arial" panose="020B0604020202020204" pitchFamily="34" charset="0"/>
              <a:buChar char="•"/>
            </a:pPr>
            <a:r>
              <a:rPr lang="en-GB" sz="1800" b="0" kern="100" spc="-100" dirty="0" smtClean="0">
                <a:solidFill>
                  <a:schemeClr val="tx2"/>
                </a:solidFill>
                <a:latin typeface="Bahnschrift Light" panose="020B0502040204020203" pitchFamily="34" charset="0"/>
                <a:ea typeface="Roboto" panose="02000000000000000000" pitchFamily="2" charset="0"/>
                <a:sym typeface="Wingdings" panose="05000000000000000000" pitchFamily="2" charset="2"/>
              </a:rPr>
              <a:t>But a smaller effect observed with AHI, at least for VIS0.6</a:t>
            </a:r>
          </a:p>
          <a:p>
            <a:pPr marL="182563" indent="-182563">
              <a:buFont typeface="Arial" panose="020B0604020202020204" pitchFamily="34" charset="0"/>
              <a:buChar char="•"/>
            </a:pPr>
            <a:endParaRPr lang="en-GB" sz="1800" b="0" kern="100" spc="-100" dirty="0">
              <a:solidFill>
                <a:schemeClr val="tx2"/>
              </a:solidFill>
              <a:latin typeface="Bahnschrift Light" panose="020B0502040204020203" pitchFamily="34" charset="0"/>
              <a:ea typeface="Roboto" panose="02000000000000000000" pitchFamily="2" charset="0"/>
              <a:sym typeface="Wingdings" panose="05000000000000000000" pitchFamily="2" charset="2"/>
            </a:endParaRPr>
          </a:p>
          <a:p>
            <a:pPr marL="182563" indent="-182563">
              <a:buFont typeface="Arial" panose="020B0604020202020204" pitchFamily="34" charset="0"/>
              <a:buChar char="•"/>
            </a:pPr>
            <a:r>
              <a:rPr lang="en-GB" sz="1800" b="0" kern="100" spc="-100" dirty="0" smtClean="0">
                <a:solidFill>
                  <a:schemeClr val="tx2"/>
                </a:solidFill>
                <a:latin typeface="Bahnschrift Light" panose="020B0502040204020203" pitchFamily="34" charset="0"/>
                <a:ea typeface="Roboto" panose="02000000000000000000" pitchFamily="2" charset="0"/>
                <a:sym typeface="Wingdings" panose="05000000000000000000" pitchFamily="2" charset="2"/>
              </a:rPr>
              <a:t>Effect of the offset correction on the data</a:t>
            </a:r>
          </a:p>
          <a:p>
            <a:pPr marL="361950" lvl="1" indent="-180975">
              <a:buFont typeface="Arial" panose="020B0604020202020204" pitchFamily="34" charset="0"/>
              <a:buChar char="•"/>
            </a:pPr>
            <a:r>
              <a:rPr lang="en-GB" sz="1800" b="0" kern="100" spc="-100" dirty="0" smtClean="0">
                <a:solidFill>
                  <a:schemeClr val="tx2"/>
                </a:solidFill>
                <a:latin typeface="Bahnschrift Light" panose="020B0502040204020203" pitchFamily="34" charset="0"/>
                <a:ea typeface="Roboto" panose="02000000000000000000" pitchFamily="2" charset="0"/>
                <a:sym typeface="Wingdings" panose="05000000000000000000" pitchFamily="2" charset="2"/>
              </a:rPr>
              <a:t>SEVIRI noise levels = very low</a:t>
            </a:r>
          </a:p>
          <a:p>
            <a:pPr marL="361950" lvl="1" indent="-180975">
              <a:buFont typeface="Arial" panose="020B0604020202020204" pitchFamily="34" charset="0"/>
              <a:buChar char="•"/>
            </a:pPr>
            <a:r>
              <a:rPr lang="en-GB" sz="1800" b="0" kern="100" spc="-100" dirty="0" smtClean="0">
                <a:solidFill>
                  <a:schemeClr val="tx2"/>
                </a:solidFill>
                <a:latin typeface="Bahnschrift Light" panose="020B0502040204020203" pitchFamily="34" charset="0"/>
                <a:ea typeface="Roboto" panose="02000000000000000000" pitchFamily="2" charset="0"/>
                <a:sym typeface="Wingdings" panose="05000000000000000000" pitchFamily="2" charset="2"/>
              </a:rPr>
              <a:t>Currently integration done on the complete </a:t>
            </a:r>
            <a:r>
              <a:rPr lang="en-GB" sz="1800" b="0" kern="100" spc="-100" dirty="0" err="1" smtClean="0">
                <a:solidFill>
                  <a:schemeClr val="tx2"/>
                </a:solidFill>
                <a:latin typeface="Bahnschrift Light" panose="020B0502040204020203" pitchFamily="34" charset="0"/>
                <a:ea typeface="Roboto" panose="02000000000000000000" pitchFamily="2" charset="0"/>
                <a:sym typeface="Wingdings" panose="05000000000000000000" pitchFamily="2" charset="2"/>
              </a:rPr>
              <a:t>imagette</a:t>
            </a:r>
            <a:endParaRPr lang="en-GB" sz="1800" b="0" kern="100" spc="-100" dirty="0" smtClean="0">
              <a:solidFill>
                <a:schemeClr val="tx2"/>
              </a:solidFill>
              <a:latin typeface="Bahnschrift Light" panose="020B0502040204020203" pitchFamily="34" charset="0"/>
              <a:ea typeface="Roboto" panose="02000000000000000000" pitchFamily="2" charset="0"/>
              <a:sym typeface="Wingdings" panose="05000000000000000000" pitchFamily="2" charset="2"/>
            </a:endParaRPr>
          </a:p>
          <a:p>
            <a:pPr marL="361950" lvl="1" indent="-180975">
              <a:buFont typeface="Arial" panose="020B0604020202020204" pitchFamily="34" charset="0"/>
              <a:buChar char="•"/>
            </a:pPr>
            <a:endParaRPr lang="en-GB" sz="1800" b="0" kern="100" spc="-100" dirty="0" smtClean="0">
              <a:solidFill>
                <a:schemeClr val="tx2"/>
              </a:solidFill>
              <a:latin typeface="Bahnschrift Light" panose="020B0502040204020203" pitchFamily="34" charset="0"/>
              <a:ea typeface="Roboto" panose="02000000000000000000" pitchFamily="2" charset="0"/>
              <a:sym typeface="Wingdings" panose="05000000000000000000" pitchFamily="2" charset="2"/>
            </a:endParaRPr>
          </a:p>
          <a:p>
            <a:pPr marL="639763" lvl="1" indent="-182563">
              <a:buFont typeface="Arial" panose="020B0604020202020204" pitchFamily="34" charset="0"/>
              <a:buChar char="•"/>
            </a:pPr>
            <a:endParaRPr lang="en-GB" sz="1800" b="0" kern="100" spc="-100" dirty="0">
              <a:solidFill>
                <a:schemeClr val="tx2"/>
              </a:solidFill>
              <a:latin typeface="Bahnschrift Light" panose="020B0502040204020203" pitchFamily="34" charset="0"/>
              <a:ea typeface="Roboto" panose="02000000000000000000" pitchFamily="2" charset="0"/>
              <a:sym typeface="Wingdings" panose="05000000000000000000" pitchFamily="2" charset="2"/>
            </a:endParaRPr>
          </a:p>
          <a:p>
            <a:endParaRPr lang="en-GB" sz="1800" b="0" kern="100" spc="-100" dirty="0">
              <a:solidFill>
                <a:schemeClr val="tx2"/>
              </a:solidFill>
              <a:latin typeface="Bahnschrift Light" panose="020B0502040204020203" pitchFamily="34" charset="0"/>
              <a:ea typeface="Roboto" panose="02000000000000000000" pitchFamily="2" charset="0"/>
              <a:sym typeface="Wingdings" panose="05000000000000000000" pitchFamily="2" charset="2"/>
            </a:endParaRPr>
          </a:p>
          <a:p>
            <a:pPr marL="182563" indent="-182563">
              <a:buFont typeface="Arial" panose="020B0604020202020204" pitchFamily="34" charset="0"/>
              <a:buChar char="•"/>
            </a:pPr>
            <a:r>
              <a:rPr lang="en-GB" sz="1800" b="0" kern="100" spc="-100" dirty="0" smtClean="0">
                <a:solidFill>
                  <a:schemeClr val="tx2"/>
                </a:solidFill>
                <a:latin typeface="Bahnschrift Light" panose="020B0502040204020203" pitchFamily="34" charset="0"/>
                <a:ea typeface="Roboto" panose="02000000000000000000" pitchFamily="2" charset="0"/>
                <a:sym typeface="Wingdings" panose="05000000000000000000" pitchFamily="2" charset="2"/>
              </a:rPr>
              <a:t>Effect of the distance to the Moon and potentially some oversampling  currently under discussion with GEO/GF</a:t>
            </a:r>
          </a:p>
          <a:p>
            <a:pPr marL="182563" indent="-182563">
              <a:buFont typeface="Arial" panose="020B0604020202020204" pitchFamily="34" charset="0"/>
              <a:buChar char="•"/>
            </a:pPr>
            <a:endParaRPr lang="en-GB" sz="1800" b="0" kern="100" spc="-100" dirty="0">
              <a:solidFill>
                <a:schemeClr val="tx2"/>
              </a:solidFill>
              <a:latin typeface="Bahnschrift Light" panose="020B0502040204020203" pitchFamily="34" charset="0"/>
              <a:ea typeface="Roboto" panose="02000000000000000000" pitchFamily="2" charset="0"/>
              <a:sym typeface="Wingdings" panose="05000000000000000000" pitchFamily="2" charset="2"/>
            </a:endParaRPr>
          </a:p>
          <a:p>
            <a:pPr marL="182563" indent="-182563">
              <a:buFont typeface="Arial" panose="020B0604020202020204" pitchFamily="34" charset="0"/>
              <a:buChar char="•"/>
            </a:pPr>
            <a:endParaRPr lang="en-GB" sz="1800" b="0" kern="100" spc="-100" dirty="0" smtClean="0">
              <a:solidFill>
                <a:schemeClr val="tx2"/>
              </a:solidFill>
              <a:latin typeface="Bahnschrift Light" panose="020B0502040204020203" pitchFamily="34" charset="0"/>
              <a:ea typeface="Roboto" panose="02000000000000000000" pitchFamily="2"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5024" y="640080"/>
            <a:ext cx="5526976" cy="6221920"/>
          </a:xfrm>
          <a:prstGeom prst="rect">
            <a:avLst/>
          </a:prstGeom>
        </p:spPr>
      </p:pic>
      <p:pic>
        <p:nvPicPr>
          <p:cNvPr id="9" name="Picture 104" descr="moon_small_phase.gif"/>
          <p:cNvPicPr>
            <a:picLocks noChangeAspect="1"/>
          </p:cNvPicPr>
          <p:nvPr/>
        </p:nvPicPr>
        <p:blipFill>
          <a:blip r:embed="rId3" cstate="print"/>
          <a:srcRect/>
          <a:stretch>
            <a:fillRect/>
          </a:stretch>
        </p:blipFill>
        <p:spPr bwMode="auto">
          <a:xfrm>
            <a:off x="5536784" y="3129691"/>
            <a:ext cx="1128240" cy="1128128"/>
          </a:xfrm>
          <a:prstGeom prst="rect">
            <a:avLst/>
          </a:prstGeom>
          <a:noFill/>
          <a:ln w="9525">
            <a:noFill/>
            <a:miter lim="800000"/>
            <a:headEnd/>
            <a:tailEnd/>
          </a:ln>
        </p:spPr>
      </p:pic>
    </p:spTree>
    <p:extLst>
      <p:ext uri="{BB962C8B-B14F-4D97-AF65-F5344CB8AC3E}">
        <p14:creationId xmlns:p14="http://schemas.microsoft.com/office/powerpoint/2010/main" val="750214451"/>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Results - analysis</a:t>
            </a:r>
            <a:endParaRPr lang="en-GB" dirty="0"/>
          </a:p>
        </p:txBody>
      </p:sp>
      <p:sp>
        <p:nvSpPr>
          <p:cNvPr id="6" name="TextBox 5"/>
          <p:cNvSpPr txBox="1"/>
          <p:nvPr/>
        </p:nvSpPr>
        <p:spPr>
          <a:xfrm>
            <a:off x="132106" y="1064429"/>
            <a:ext cx="6126480" cy="5355312"/>
          </a:xfrm>
          <a:prstGeom prst="rect">
            <a:avLst/>
          </a:prstGeom>
          <a:noFill/>
        </p:spPr>
        <p:txBody>
          <a:bodyPr wrap="square" rtlCol="0">
            <a:spAutoFit/>
          </a:bodyPr>
          <a:lstStyle/>
          <a:p>
            <a:pPr marL="182563" indent="-182563">
              <a:buFont typeface="Arial" panose="020B0604020202020204" pitchFamily="34" charset="0"/>
              <a:buChar char="•"/>
            </a:pPr>
            <a:r>
              <a:rPr lang="en-GB" sz="1800" b="0" kern="100" spc="-100" dirty="0" smtClean="0">
                <a:solidFill>
                  <a:schemeClr val="tx2"/>
                </a:solidFill>
                <a:latin typeface="Bahnschrift Light" panose="020B0502040204020203" pitchFamily="34" charset="0"/>
                <a:ea typeface="Roboto" panose="02000000000000000000" pitchFamily="2" charset="0"/>
              </a:rPr>
              <a:t>Over the phase range covered by the test </a:t>
            </a:r>
            <a:r>
              <a:rPr lang="en-GB" sz="1800" b="0" kern="100" spc="-100" dirty="0" smtClean="0">
                <a:solidFill>
                  <a:schemeClr val="tx2"/>
                </a:solidFill>
                <a:latin typeface="Bahnschrift Light" panose="020B0502040204020203" pitchFamily="34" charset="0"/>
                <a:ea typeface="Roboto" panose="02000000000000000000" pitchFamily="2" charset="0"/>
                <a:sym typeface="Wingdings" panose="05000000000000000000" pitchFamily="2" charset="2"/>
              </a:rPr>
              <a:t> variability ~1.5% due to the dependency in the NIR1.6</a:t>
            </a:r>
          </a:p>
          <a:p>
            <a:pPr marL="182563" indent="-182563">
              <a:buFont typeface="Arial" panose="020B0604020202020204" pitchFamily="34" charset="0"/>
              <a:buChar char="•"/>
            </a:pPr>
            <a:endParaRPr lang="en-GB" sz="1800" b="0" kern="100" spc="-100" dirty="0">
              <a:solidFill>
                <a:schemeClr val="tx2"/>
              </a:solidFill>
              <a:latin typeface="Bahnschrift Light" panose="020B0502040204020203" pitchFamily="34" charset="0"/>
              <a:ea typeface="Roboto" panose="02000000000000000000" pitchFamily="2" charset="0"/>
              <a:sym typeface="Wingdings" panose="05000000000000000000" pitchFamily="2" charset="2"/>
            </a:endParaRPr>
          </a:p>
          <a:p>
            <a:pPr marL="182563" indent="-182563">
              <a:buFont typeface="Arial" panose="020B0604020202020204" pitchFamily="34" charset="0"/>
              <a:buChar char="•"/>
            </a:pPr>
            <a:r>
              <a:rPr lang="en-GB" sz="1800" b="0" kern="100" spc="-100" dirty="0" smtClean="0">
                <a:solidFill>
                  <a:schemeClr val="tx2"/>
                </a:solidFill>
                <a:latin typeface="Bahnschrift Light" panose="020B0502040204020203" pitchFamily="34" charset="0"/>
                <a:ea typeface="Roboto" panose="02000000000000000000" pitchFamily="2" charset="0"/>
                <a:sym typeface="Wingdings" panose="05000000000000000000" pitchFamily="2" charset="2"/>
              </a:rPr>
              <a:t>VIS0.6 + VIS0.8  variability observed over the MSG1 lifetime do not allow the identification of a dependency</a:t>
            </a:r>
          </a:p>
          <a:p>
            <a:pPr marL="182563" indent="-182563">
              <a:buFont typeface="Arial" panose="020B0604020202020204" pitchFamily="34" charset="0"/>
              <a:buChar char="•"/>
            </a:pPr>
            <a:r>
              <a:rPr lang="en-GB" sz="1800" b="0" kern="100" spc="-100" dirty="0" smtClean="0">
                <a:solidFill>
                  <a:schemeClr val="tx2"/>
                </a:solidFill>
                <a:latin typeface="Bahnschrift Light" panose="020B0502040204020203" pitchFamily="34" charset="0"/>
                <a:ea typeface="Roboto" panose="02000000000000000000" pitchFamily="2" charset="0"/>
                <a:sym typeface="Wingdings" panose="05000000000000000000" pitchFamily="2" charset="2"/>
              </a:rPr>
              <a:t>But a smaller effect observed with AHI, at least for VIS0.6</a:t>
            </a:r>
          </a:p>
          <a:p>
            <a:pPr marL="182563" indent="-182563">
              <a:buFont typeface="Arial" panose="020B0604020202020204" pitchFamily="34" charset="0"/>
              <a:buChar char="•"/>
            </a:pPr>
            <a:endParaRPr lang="en-GB" sz="1800" b="0" kern="100" spc="-100" dirty="0">
              <a:solidFill>
                <a:schemeClr val="tx2"/>
              </a:solidFill>
              <a:latin typeface="Bahnschrift Light" panose="020B0502040204020203" pitchFamily="34" charset="0"/>
              <a:ea typeface="Roboto" panose="02000000000000000000" pitchFamily="2" charset="0"/>
              <a:sym typeface="Wingdings" panose="05000000000000000000" pitchFamily="2" charset="2"/>
            </a:endParaRPr>
          </a:p>
          <a:p>
            <a:pPr marL="182563" indent="-182563">
              <a:buFont typeface="Arial" panose="020B0604020202020204" pitchFamily="34" charset="0"/>
              <a:buChar char="•"/>
            </a:pPr>
            <a:r>
              <a:rPr lang="en-GB" sz="1800" b="0" kern="100" spc="-100" dirty="0" smtClean="0">
                <a:solidFill>
                  <a:schemeClr val="tx2"/>
                </a:solidFill>
                <a:latin typeface="Bahnschrift Light" panose="020B0502040204020203" pitchFamily="34" charset="0"/>
                <a:ea typeface="Roboto" panose="02000000000000000000" pitchFamily="2" charset="0"/>
                <a:sym typeface="Wingdings" panose="05000000000000000000" pitchFamily="2" charset="2"/>
              </a:rPr>
              <a:t>Effect of the offset correction on the data</a:t>
            </a:r>
          </a:p>
          <a:p>
            <a:pPr marL="361950" lvl="1" indent="-180975">
              <a:buFont typeface="Arial" panose="020B0604020202020204" pitchFamily="34" charset="0"/>
              <a:buChar char="•"/>
            </a:pPr>
            <a:r>
              <a:rPr lang="en-GB" sz="1800" b="0" kern="100" spc="-100" dirty="0" smtClean="0">
                <a:solidFill>
                  <a:schemeClr val="tx2"/>
                </a:solidFill>
                <a:latin typeface="Bahnschrift Light" panose="020B0502040204020203" pitchFamily="34" charset="0"/>
                <a:ea typeface="Roboto" panose="02000000000000000000" pitchFamily="2" charset="0"/>
                <a:sym typeface="Wingdings" panose="05000000000000000000" pitchFamily="2" charset="2"/>
              </a:rPr>
              <a:t>SEVIRI noise levels = very low</a:t>
            </a:r>
          </a:p>
          <a:p>
            <a:pPr marL="361950" lvl="1" indent="-180975">
              <a:buFont typeface="Arial" panose="020B0604020202020204" pitchFamily="34" charset="0"/>
              <a:buChar char="•"/>
            </a:pPr>
            <a:r>
              <a:rPr lang="en-GB" sz="1800" b="0" kern="100" spc="-100" dirty="0" smtClean="0">
                <a:solidFill>
                  <a:schemeClr val="tx2"/>
                </a:solidFill>
                <a:latin typeface="Bahnschrift Light" panose="020B0502040204020203" pitchFamily="34" charset="0"/>
                <a:ea typeface="Roboto" panose="02000000000000000000" pitchFamily="2" charset="0"/>
                <a:sym typeface="Wingdings" panose="05000000000000000000" pitchFamily="2" charset="2"/>
              </a:rPr>
              <a:t>Currently integration done on the complete </a:t>
            </a:r>
            <a:r>
              <a:rPr lang="en-GB" sz="1800" b="0" kern="100" spc="-100" dirty="0" err="1" smtClean="0">
                <a:solidFill>
                  <a:schemeClr val="tx2"/>
                </a:solidFill>
                <a:latin typeface="Bahnschrift Light" panose="020B0502040204020203" pitchFamily="34" charset="0"/>
                <a:ea typeface="Roboto" panose="02000000000000000000" pitchFamily="2" charset="0"/>
                <a:sym typeface="Wingdings" panose="05000000000000000000" pitchFamily="2" charset="2"/>
              </a:rPr>
              <a:t>imagette</a:t>
            </a:r>
            <a:endParaRPr lang="en-GB" sz="1800" b="0" kern="100" spc="-100" dirty="0" smtClean="0">
              <a:solidFill>
                <a:schemeClr val="tx2"/>
              </a:solidFill>
              <a:latin typeface="Bahnschrift Light" panose="020B0502040204020203" pitchFamily="34" charset="0"/>
              <a:ea typeface="Roboto" panose="02000000000000000000" pitchFamily="2" charset="0"/>
              <a:sym typeface="Wingdings" panose="05000000000000000000" pitchFamily="2" charset="2"/>
            </a:endParaRPr>
          </a:p>
          <a:p>
            <a:pPr marL="361950" lvl="1" indent="-180975">
              <a:buFont typeface="Arial" panose="020B0604020202020204" pitchFamily="34" charset="0"/>
              <a:buChar char="•"/>
            </a:pPr>
            <a:endParaRPr lang="en-GB" sz="1800" b="0" kern="100" spc="-100" dirty="0" smtClean="0">
              <a:solidFill>
                <a:schemeClr val="tx2"/>
              </a:solidFill>
              <a:latin typeface="Bahnschrift Light" panose="020B0502040204020203" pitchFamily="34" charset="0"/>
              <a:ea typeface="Roboto" panose="02000000000000000000" pitchFamily="2" charset="0"/>
              <a:sym typeface="Wingdings" panose="05000000000000000000" pitchFamily="2" charset="2"/>
            </a:endParaRPr>
          </a:p>
          <a:p>
            <a:pPr marL="639763" lvl="1" indent="-182563">
              <a:buFont typeface="Arial" panose="020B0604020202020204" pitchFamily="34" charset="0"/>
              <a:buChar char="•"/>
            </a:pPr>
            <a:endParaRPr lang="en-GB" sz="1800" b="0" kern="100" spc="-100" dirty="0">
              <a:solidFill>
                <a:schemeClr val="tx2"/>
              </a:solidFill>
              <a:latin typeface="Bahnschrift Light" panose="020B0502040204020203" pitchFamily="34" charset="0"/>
              <a:ea typeface="Roboto" panose="02000000000000000000" pitchFamily="2" charset="0"/>
              <a:sym typeface="Wingdings" panose="05000000000000000000" pitchFamily="2" charset="2"/>
            </a:endParaRPr>
          </a:p>
          <a:p>
            <a:endParaRPr lang="en-GB" sz="1800" b="0" kern="100" spc="-100" dirty="0">
              <a:solidFill>
                <a:schemeClr val="tx2"/>
              </a:solidFill>
              <a:latin typeface="Bahnschrift Light" panose="020B0502040204020203" pitchFamily="34" charset="0"/>
              <a:ea typeface="Roboto" panose="02000000000000000000" pitchFamily="2" charset="0"/>
              <a:sym typeface="Wingdings" panose="05000000000000000000" pitchFamily="2" charset="2"/>
            </a:endParaRPr>
          </a:p>
          <a:p>
            <a:pPr marL="182563" indent="-182563">
              <a:buFont typeface="Arial" panose="020B0604020202020204" pitchFamily="34" charset="0"/>
              <a:buChar char="•"/>
            </a:pPr>
            <a:r>
              <a:rPr lang="en-GB" sz="1800" b="0" kern="100" spc="-100" dirty="0" smtClean="0">
                <a:solidFill>
                  <a:schemeClr val="tx2"/>
                </a:solidFill>
                <a:latin typeface="Bahnschrift Light" panose="020B0502040204020203" pitchFamily="34" charset="0"/>
                <a:ea typeface="Roboto" panose="02000000000000000000" pitchFamily="2" charset="0"/>
                <a:sym typeface="Wingdings" panose="05000000000000000000" pitchFamily="2" charset="2"/>
              </a:rPr>
              <a:t>Effect of the distance to the Moon and potentially some oversampling  currently under discussion with GEO/GF</a:t>
            </a:r>
          </a:p>
          <a:p>
            <a:pPr marL="182563" indent="-182563">
              <a:buFont typeface="Arial" panose="020B0604020202020204" pitchFamily="34" charset="0"/>
              <a:buChar char="•"/>
            </a:pPr>
            <a:endParaRPr lang="en-GB" sz="1800" b="0" kern="100" spc="-100" dirty="0">
              <a:solidFill>
                <a:schemeClr val="tx2"/>
              </a:solidFill>
              <a:latin typeface="Bahnschrift Light" panose="020B0502040204020203" pitchFamily="34" charset="0"/>
              <a:ea typeface="Roboto" panose="02000000000000000000" pitchFamily="2" charset="0"/>
              <a:sym typeface="Wingdings" panose="05000000000000000000" pitchFamily="2" charset="2"/>
            </a:endParaRPr>
          </a:p>
          <a:p>
            <a:pPr marL="182563" indent="-182563">
              <a:buFont typeface="Arial" panose="020B0604020202020204" pitchFamily="34" charset="0"/>
              <a:buChar char="•"/>
            </a:pPr>
            <a:r>
              <a:rPr lang="en-GB" sz="1800" b="0" kern="100" spc="-100" dirty="0" smtClean="0">
                <a:solidFill>
                  <a:schemeClr val="tx2"/>
                </a:solidFill>
                <a:latin typeface="Bahnschrift Light" panose="020B0502040204020203" pitchFamily="34" charset="0"/>
                <a:ea typeface="Roboto" panose="02000000000000000000" pitchFamily="2" charset="0"/>
                <a:sym typeface="Wingdings" panose="05000000000000000000" pitchFamily="2" charset="2"/>
              </a:rPr>
              <a:t>Jumps observed when </a:t>
            </a:r>
            <a:r>
              <a:rPr lang="en-GB" sz="1800" b="0" kern="100" spc="-100" dirty="0" err="1" smtClean="0">
                <a:solidFill>
                  <a:schemeClr val="tx2"/>
                </a:solidFill>
                <a:latin typeface="Bahnschrift Light" panose="020B0502040204020203" pitchFamily="34" charset="0"/>
                <a:ea typeface="Roboto" panose="02000000000000000000" pitchFamily="2" charset="0"/>
                <a:sym typeface="Wingdings" panose="05000000000000000000" pitchFamily="2" charset="2"/>
              </a:rPr>
              <a:t>Tback</a:t>
            </a:r>
            <a:r>
              <a:rPr lang="en-GB" sz="1800" b="0" kern="100" spc="-100" dirty="0" smtClean="0">
                <a:solidFill>
                  <a:schemeClr val="tx2"/>
                </a:solidFill>
                <a:latin typeface="Bahnschrift Light" panose="020B0502040204020203" pitchFamily="34" charset="0"/>
                <a:ea typeface="Roboto" panose="02000000000000000000" pitchFamily="2" charset="0"/>
                <a:sym typeface="Wingdings" panose="05000000000000000000" pitchFamily="2" charset="2"/>
              </a:rPr>
              <a:t> Off is changed  change in the scanned sector  Caused not known yet</a:t>
            </a:r>
          </a:p>
          <a:p>
            <a:pPr marL="182563" indent="-182563">
              <a:buFont typeface="Arial" panose="020B0604020202020204" pitchFamily="34" charset="0"/>
              <a:buChar char="•"/>
            </a:pPr>
            <a:endParaRPr lang="en-GB" sz="1800" b="0" kern="100" spc="-100" dirty="0" smtClean="0">
              <a:solidFill>
                <a:schemeClr val="tx2"/>
              </a:solidFill>
              <a:latin typeface="Bahnschrift Light" panose="020B0502040204020203" pitchFamily="34" charset="0"/>
              <a:ea typeface="Roboto" panose="02000000000000000000" pitchFamily="2"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6989" y="2218849"/>
            <a:ext cx="5805011" cy="4639151"/>
          </a:xfrm>
          <a:prstGeom prst="rect">
            <a:avLst/>
          </a:prstGeom>
        </p:spPr>
      </p:pic>
      <p:cxnSp>
        <p:nvCxnSpPr>
          <p:cNvPr id="57" name="Straight Connector 56"/>
          <p:cNvCxnSpPr/>
          <p:nvPr/>
        </p:nvCxnSpPr>
        <p:spPr bwMode="auto">
          <a:xfrm flipH="1">
            <a:off x="7884845" y="3016409"/>
            <a:ext cx="3686" cy="1488570"/>
          </a:xfrm>
          <a:prstGeom prst="line">
            <a:avLst/>
          </a:prstGeom>
          <a:solidFill>
            <a:schemeClr val="bg2"/>
          </a:solidFill>
          <a:ln w="9525" cap="flat" cmpd="sng" algn="ctr">
            <a:solidFill>
              <a:schemeClr val="bg1"/>
            </a:solidFill>
            <a:prstDash val="solid"/>
            <a:round/>
            <a:headEnd type="none" w="med" len="med"/>
            <a:tailEnd type="none" w="med" len="med"/>
          </a:ln>
          <a:effectLst/>
        </p:spPr>
      </p:cxnSp>
      <p:cxnSp>
        <p:nvCxnSpPr>
          <p:cNvPr id="58" name="Straight Connector 57"/>
          <p:cNvCxnSpPr/>
          <p:nvPr/>
        </p:nvCxnSpPr>
        <p:spPr bwMode="auto">
          <a:xfrm flipH="1">
            <a:off x="7744222" y="3016409"/>
            <a:ext cx="3686" cy="1488570"/>
          </a:xfrm>
          <a:prstGeom prst="line">
            <a:avLst/>
          </a:prstGeom>
          <a:solidFill>
            <a:schemeClr val="bg2"/>
          </a:solidFill>
          <a:ln w="9525" cap="flat" cmpd="sng" algn="ctr">
            <a:solidFill>
              <a:schemeClr val="bg1"/>
            </a:solidFill>
            <a:prstDash val="solid"/>
            <a:round/>
            <a:headEnd type="none" w="med" len="med"/>
            <a:tailEnd type="none" w="med" len="med"/>
          </a:ln>
          <a:effectLst/>
        </p:spPr>
      </p:cxnSp>
      <p:cxnSp>
        <p:nvCxnSpPr>
          <p:cNvPr id="59" name="Straight Connector 58"/>
          <p:cNvCxnSpPr/>
          <p:nvPr/>
        </p:nvCxnSpPr>
        <p:spPr bwMode="auto">
          <a:xfrm flipH="1">
            <a:off x="7580772" y="3016409"/>
            <a:ext cx="3686" cy="1488570"/>
          </a:xfrm>
          <a:prstGeom prst="line">
            <a:avLst/>
          </a:prstGeom>
          <a:solidFill>
            <a:schemeClr val="bg2"/>
          </a:solidFill>
          <a:ln w="9525" cap="flat" cmpd="sng" algn="ctr">
            <a:solidFill>
              <a:schemeClr val="bg1"/>
            </a:solidFill>
            <a:prstDash val="solid"/>
            <a:round/>
            <a:headEnd type="none" w="med" len="med"/>
            <a:tailEnd type="none" w="med" len="med"/>
          </a:ln>
          <a:effectLst/>
        </p:spPr>
      </p:cxnSp>
      <p:cxnSp>
        <p:nvCxnSpPr>
          <p:cNvPr id="60" name="Straight Connector 59"/>
          <p:cNvCxnSpPr/>
          <p:nvPr/>
        </p:nvCxnSpPr>
        <p:spPr bwMode="auto">
          <a:xfrm flipH="1">
            <a:off x="8193372" y="3023695"/>
            <a:ext cx="3686" cy="1488570"/>
          </a:xfrm>
          <a:prstGeom prst="line">
            <a:avLst/>
          </a:prstGeom>
          <a:solidFill>
            <a:schemeClr val="bg2"/>
          </a:solidFill>
          <a:ln w="9525" cap="flat" cmpd="sng" algn="ctr">
            <a:solidFill>
              <a:schemeClr val="bg1"/>
            </a:solidFill>
            <a:prstDash val="solid"/>
            <a:round/>
            <a:headEnd type="none" w="med" len="med"/>
            <a:tailEnd type="none" w="med" len="med"/>
          </a:ln>
          <a:effectLst/>
        </p:spPr>
      </p:cxnSp>
      <p:cxnSp>
        <p:nvCxnSpPr>
          <p:cNvPr id="61" name="Straight Connector 60"/>
          <p:cNvCxnSpPr/>
          <p:nvPr/>
        </p:nvCxnSpPr>
        <p:spPr bwMode="auto">
          <a:xfrm flipH="1">
            <a:off x="8034912" y="3023695"/>
            <a:ext cx="3686" cy="1488570"/>
          </a:xfrm>
          <a:prstGeom prst="line">
            <a:avLst/>
          </a:prstGeom>
          <a:solidFill>
            <a:schemeClr val="bg2"/>
          </a:solidFill>
          <a:ln w="9525" cap="flat" cmpd="sng" algn="ctr">
            <a:solidFill>
              <a:schemeClr val="bg1"/>
            </a:solidFill>
            <a:prstDash val="solid"/>
            <a:round/>
            <a:headEnd type="none" w="med" len="med"/>
            <a:tailEnd type="none" w="med" len="med"/>
          </a:ln>
          <a:effectLst/>
        </p:spPr>
      </p:cxnSp>
      <p:cxnSp>
        <p:nvCxnSpPr>
          <p:cNvPr id="63" name="Straight Connector 62"/>
          <p:cNvCxnSpPr/>
          <p:nvPr/>
        </p:nvCxnSpPr>
        <p:spPr bwMode="auto">
          <a:xfrm flipH="1">
            <a:off x="8514193" y="3019865"/>
            <a:ext cx="3686" cy="1488570"/>
          </a:xfrm>
          <a:prstGeom prst="line">
            <a:avLst/>
          </a:prstGeom>
          <a:solidFill>
            <a:schemeClr val="bg2"/>
          </a:solidFill>
          <a:ln w="9525" cap="flat" cmpd="sng" algn="ctr">
            <a:solidFill>
              <a:schemeClr val="bg1"/>
            </a:solidFill>
            <a:prstDash val="solid"/>
            <a:round/>
            <a:headEnd type="none" w="med" len="med"/>
            <a:tailEnd type="none" w="med" len="med"/>
          </a:ln>
          <a:effectLst/>
        </p:spPr>
      </p:cxnSp>
      <p:cxnSp>
        <p:nvCxnSpPr>
          <p:cNvPr id="64" name="Straight Connector 63"/>
          <p:cNvCxnSpPr/>
          <p:nvPr/>
        </p:nvCxnSpPr>
        <p:spPr bwMode="auto">
          <a:xfrm flipH="1">
            <a:off x="8344362" y="3019865"/>
            <a:ext cx="3686" cy="1488570"/>
          </a:xfrm>
          <a:prstGeom prst="line">
            <a:avLst/>
          </a:prstGeom>
          <a:solidFill>
            <a:schemeClr val="bg2"/>
          </a:solidFill>
          <a:ln w="9525" cap="flat" cmpd="sng" algn="ctr">
            <a:solidFill>
              <a:schemeClr val="bg1"/>
            </a:solidFill>
            <a:prstDash val="solid"/>
            <a:round/>
            <a:headEnd type="none" w="med" len="med"/>
            <a:tailEnd type="none" w="med" len="med"/>
          </a:ln>
          <a:effectLst/>
        </p:spPr>
      </p:cxnSp>
      <p:cxnSp>
        <p:nvCxnSpPr>
          <p:cNvPr id="67" name="Straight Connector 66"/>
          <p:cNvCxnSpPr/>
          <p:nvPr/>
        </p:nvCxnSpPr>
        <p:spPr bwMode="auto">
          <a:xfrm flipH="1">
            <a:off x="8684257" y="3019865"/>
            <a:ext cx="3686" cy="1488570"/>
          </a:xfrm>
          <a:prstGeom prst="line">
            <a:avLst/>
          </a:prstGeom>
          <a:solidFill>
            <a:schemeClr val="bg2"/>
          </a:solidFill>
          <a:ln w="9525" cap="flat" cmpd="sng" algn="ctr">
            <a:solidFill>
              <a:schemeClr val="bg1"/>
            </a:solidFill>
            <a:prstDash val="solid"/>
            <a:round/>
            <a:headEnd type="none" w="med" len="med"/>
            <a:tailEnd type="none" w="med" len="med"/>
          </a:ln>
          <a:effectLst/>
        </p:spPr>
      </p:cxnSp>
      <p:cxnSp>
        <p:nvCxnSpPr>
          <p:cNvPr id="70" name="Straight Connector 69"/>
          <p:cNvCxnSpPr/>
          <p:nvPr/>
        </p:nvCxnSpPr>
        <p:spPr bwMode="auto">
          <a:xfrm flipH="1">
            <a:off x="9037532" y="3015270"/>
            <a:ext cx="3686" cy="1488570"/>
          </a:xfrm>
          <a:prstGeom prst="line">
            <a:avLst/>
          </a:prstGeom>
          <a:solidFill>
            <a:schemeClr val="bg2"/>
          </a:solidFill>
          <a:ln w="9525" cap="flat" cmpd="sng" algn="ctr">
            <a:solidFill>
              <a:schemeClr val="bg1"/>
            </a:solidFill>
            <a:prstDash val="solid"/>
            <a:round/>
            <a:headEnd type="none" w="med" len="med"/>
            <a:tailEnd type="none" w="med" len="med"/>
          </a:ln>
          <a:effectLst/>
        </p:spPr>
      </p:cxnSp>
      <p:cxnSp>
        <p:nvCxnSpPr>
          <p:cNvPr id="71" name="Straight Connector 70"/>
          <p:cNvCxnSpPr/>
          <p:nvPr/>
        </p:nvCxnSpPr>
        <p:spPr bwMode="auto">
          <a:xfrm flipH="1">
            <a:off x="8865162" y="3015270"/>
            <a:ext cx="3686" cy="1488570"/>
          </a:xfrm>
          <a:prstGeom prst="line">
            <a:avLst/>
          </a:prstGeom>
          <a:solidFill>
            <a:schemeClr val="bg2"/>
          </a:solidFill>
          <a:ln w="9525" cap="flat" cmpd="sng" algn="ctr">
            <a:solidFill>
              <a:schemeClr val="bg1"/>
            </a:solidFill>
            <a:prstDash val="solid"/>
            <a:round/>
            <a:headEnd type="none" w="med" len="med"/>
            <a:tailEnd type="none" w="med" len="med"/>
          </a:ln>
          <a:effectLst/>
        </p:spPr>
      </p:cxnSp>
      <p:cxnSp>
        <p:nvCxnSpPr>
          <p:cNvPr id="73" name="Straight Connector 72"/>
          <p:cNvCxnSpPr/>
          <p:nvPr/>
        </p:nvCxnSpPr>
        <p:spPr bwMode="auto">
          <a:xfrm flipH="1">
            <a:off x="9391212" y="3015270"/>
            <a:ext cx="3686" cy="1488570"/>
          </a:xfrm>
          <a:prstGeom prst="line">
            <a:avLst/>
          </a:prstGeom>
          <a:solidFill>
            <a:schemeClr val="bg2"/>
          </a:solidFill>
          <a:ln w="9525" cap="flat" cmpd="sng" algn="ctr">
            <a:solidFill>
              <a:schemeClr val="bg1"/>
            </a:solidFill>
            <a:prstDash val="solid"/>
            <a:round/>
            <a:headEnd type="none" w="med" len="med"/>
            <a:tailEnd type="none" w="med" len="med"/>
          </a:ln>
          <a:effectLst/>
        </p:spPr>
      </p:cxnSp>
      <p:cxnSp>
        <p:nvCxnSpPr>
          <p:cNvPr id="74" name="Straight Connector 73"/>
          <p:cNvCxnSpPr/>
          <p:nvPr/>
        </p:nvCxnSpPr>
        <p:spPr bwMode="auto">
          <a:xfrm flipH="1">
            <a:off x="9209517" y="3015270"/>
            <a:ext cx="3686" cy="1488570"/>
          </a:xfrm>
          <a:prstGeom prst="line">
            <a:avLst/>
          </a:prstGeom>
          <a:solidFill>
            <a:schemeClr val="bg2"/>
          </a:solidFill>
          <a:ln w="9525" cap="flat" cmpd="sng" algn="ctr">
            <a:solidFill>
              <a:schemeClr val="bg1"/>
            </a:solidFill>
            <a:prstDash val="solid"/>
            <a:round/>
            <a:headEnd type="none" w="med" len="med"/>
            <a:tailEnd type="none" w="med" len="med"/>
          </a:ln>
          <a:effectLst/>
        </p:spPr>
      </p:cxnSp>
      <p:cxnSp>
        <p:nvCxnSpPr>
          <p:cNvPr id="75" name="Straight Connector 74"/>
          <p:cNvCxnSpPr/>
          <p:nvPr/>
        </p:nvCxnSpPr>
        <p:spPr bwMode="auto">
          <a:xfrm flipH="1">
            <a:off x="9912047" y="3014986"/>
            <a:ext cx="3686" cy="1488570"/>
          </a:xfrm>
          <a:prstGeom prst="line">
            <a:avLst/>
          </a:prstGeom>
          <a:solidFill>
            <a:schemeClr val="bg2"/>
          </a:solidFill>
          <a:ln w="9525" cap="flat" cmpd="sng" algn="ctr">
            <a:solidFill>
              <a:schemeClr val="bg1"/>
            </a:solidFill>
            <a:prstDash val="solid"/>
            <a:round/>
            <a:headEnd type="none" w="med" len="med"/>
            <a:tailEnd type="none" w="med" len="med"/>
          </a:ln>
          <a:effectLst/>
        </p:spPr>
      </p:cxnSp>
      <p:cxnSp>
        <p:nvCxnSpPr>
          <p:cNvPr id="76" name="Straight Connector 75"/>
          <p:cNvCxnSpPr/>
          <p:nvPr/>
        </p:nvCxnSpPr>
        <p:spPr bwMode="auto">
          <a:xfrm flipH="1">
            <a:off x="9733738" y="3019446"/>
            <a:ext cx="3686" cy="1488570"/>
          </a:xfrm>
          <a:prstGeom prst="line">
            <a:avLst/>
          </a:prstGeom>
          <a:solidFill>
            <a:schemeClr val="bg2"/>
          </a:solidFill>
          <a:ln w="9525" cap="flat" cmpd="sng" algn="ctr">
            <a:solidFill>
              <a:schemeClr val="bg1"/>
            </a:solidFill>
            <a:prstDash val="solid"/>
            <a:round/>
            <a:headEnd type="none" w="med" len="med"/>
            <a:tailEnd type="none" w="med" len="med"/>
          </a:ln>
          <a:effectLst/>
        </p:spPr>
      </p:cxnSp>
      <p:cxnSp>
        <p:nvCxnSpPr>
          <p:cNvPr id="77" name="Straight Connector 76"/>
          <p:cNvCxnSpPr/>
          <p:nvPr/>
        </p:nvCxnSpPr>
        <p:spPr bwMode="auto">
          <a:xfrm flipH="1">
            <a:off x="9559359" y="3019446"/>
            <a:ext cx="3686" cy="1488570"/>
          </a:xfrm>
          <a:prstGeom prst="line">
            <a:avLst/>
          </a:prstGeom>
          <a:solidFill>
            <a:schemeClr val="bg2"/>
          </a:solidFill>
          <a:ln w="9525" cap="flat" cmpd="sng" algn="ctr">
            <a:solidFill>
              <a:schemeClr val="bg1"/>
            </a:solidFill>
            <a:prstDash val="solid"/>
            <a:round/>
            <a:headEnd type="none" w="med" len="med"/>
            <a:tailEnd type="none" w="med" len="med"/>
          </a:ln>
          <a:effectLst/>
        </p:spPr>
      </p:cxnSp>
      <p:cxnSp>
        <p:nvCxnSpPr>
          <p:cNvPr id="78" name="Straight Connector 77"/>
          <p:cNvCxnSpPr/>
          <p:nvPr/>
        </p:nvCxnSpPr>
        <p:spPr bwMode="auto">
          <a:xfrm flipH="1">
            <a:off x="10255075" y="3018840"/>
            <a:ext cx="3686" cy="1488570"/>
          </a:xfrm>
          <a:prstGeom prst="line">
            <a:avLst/>
          </a:prstGeom>
          <a:solidFill>
            <a:schemeClr val="bg2"/>
          </a:solidFill>
          <a:ln w="9525" cap="flat" cmpd="sng" algn="ctr">
            <a:solidFill>
              <a:schemeClr val="bg1"/>
            </a:solidFill>
            <a:prstDash val="solid"/>
            <a:round/>
            <a:headEnd type="none" w="med" len="med"/>
            <a:tailEnd type="none" w="med" len="med"/>
          </a:ln>
          <a:effectLst/>
        </p:spPr>
      </p:cxnSp>
      <p:cxnSp>
        <p:nvCxnSpPr>
          <p:cNvPr id="79" name="Straight Connector 78"/>
          <p:cNvCxnSpPr/>
          <p:nvPr/>
        </p:nvCxnSpPr>
        <p:spPr bwMode="auto">
          <a:xfrm flipH="1">
            <a:off x="10085686" y="3018840"/>
            <a:ext cx="3686" cy="1488570"/>
          </a:xfrm>
          <a:prstGeom prst="line">
            <a:avLst/>
          </a:prstGeom>
          <a:solidFill>
            <a:schemeClr val="bg2"/>
          </a:solidFill>
          <a:ln w="9525" cap="flat" cmpd="sng" algn="ctr">
            <a:solidFill>
              <a:schemeClr val="bg1"/>
            </a:solidFill>
            <a:prstDash val="solid"/>
            <a:round/>
            <a:headEnd type="none" w="med" len="med"/>
            <a:tailEnd type="none" w="med" len="med"/>
          </a:ln>
          <a:effectLst/>
        </p:spPr>
      </p:cxnSp>
      <p:cxnSp>
        <p:nvCxnSpPr>
          <p:cNvPr id="81" name="Straight Connector 80"/>
          <p:cNvCxnSpPr/>
          <p:nvPr/>
        </p:nvCxnSpPr>
        <p:spPr bwMode="auto">
          <a:xfrm flipH="1">
            <a:off x="10604803" y="3015197"/>
            <a:ext cx="3686" cy="1488570"/>
          </a:xfrm>
          <a:prstGeom prst="line">
            <a:avLst/>
          </a:prstGeom>
          <a:solidFill>
            <a:schemeClr val="bg2"/>
          </a:solidFill>
          <a:ln w="9525" cap="flat" cmpd="sng" algn="ctr">
            <a:solidFill>
              <a:schemeClr val="bg1"/>
            </a:solidFill>
            <a:prstDash val="solid"/>
            <a:round/>
            <a:headEnd type="none" w="med" len="med"/>
            <a:tailEnd type="none" w="med" len="med"/>
          </a:ln>
          <a:effectLst/>
        </p:spPr>
      </p:cxnSp>
      <p:cxnSp>
        <p:nvCxnSpPr>
          <p:cNvPr id="82" name="Straight Connector 81"/>
          <p:cNvCxnSpPr/>
          <p:nvPr/>
        </p:nvCxnSpPr>
        <p:spPr bwMode="auto">
          <a:xfrm flipH="1">
            <a:off x="10433780" y="3015197"/>
            <a:ext cx="3686" cy="1488570"/>
          </a:xfrm>
          <a:prstGeom prst="line">
            <a:avLst/>
          </a:prstGeom>
          <a:solidFill>
            <a:schemeClr val="bg2"/>
          </a:solidFill>
          <a:ln w="9525" cap="flat" cmpd="sng" algn="ctr">
            <a:solidFill>
              <a:schemeClr val="bg1"/>
            </a:solidFill>
            <a:prstDash val="solid"/>
            <a:round/>
            <a:headEnd type="none" w="med" len="med"/>
            <a:tailEnd type="none" w="med" len="med"/>
          </a:ln>
          <a:effectLst/>
        </p:spPr>
      </p:cxnSp>
      <p:cxnSp>
        <p:nvCxnSpPr>
          <p:cNvPr id="84" name="Straight Connector 83"/>
          <p:cNvCxnSpPr/>
          <p:nvPr/>
        </p:nvCxnSpPr>
        <p:spPr bwMode="auto">
          <a:xfrm flipH="1">
            <a:off x="10950071" y="3014380"/>
            <a:ext cx="3686" cy="1488570"/>
          </a:xfrm>
          <a:prstGeom prst="line">
            <a:avLst/>
          </a:prstGeom>
          <a:solidFill>
            <a:schemeClr val="bg2"/>
          </a:solidFill>
          <a:ln w="9525" cap="flat" cmpd="sng" algn="ctr">
            <a:solidFill>
              <a:schemeClr val="bg1"/>
            </a:solidFill>
            <a:prstDash val="solid"/>
            <a:round/>
            <a:headEnd type="none" w="med" len="med"/>
            <a:tailEnd type="none" w="med" len="med"/>
          </a:ln>
          <a:effectLst/>
        </p:spPr>
      </p:cxnSp>
      <p:cxnSp>
        <p:nvCxnSpPr>
          <p:cNvPr id="85" name="Straight Connector 84"/>
          <p:cNvCxnSpPr/>
          <p:nvPr/>
        </p:nvCxnSpPr>
        <p:spPr bwMode="auto">
          <a:xfrm flipH="1">
            <a:off x="10779865" y="3018840"/>
            <a:ext cx="3686" cy="1488570"/>
          </a:xfrm>
          <a:prstGeom prst="line">
            <a:avLst/>
          </a:prstGeom>
          <a:solidFill>
            <a:schemeClr val="bg2"/>
          </a:solidFill>
          <a:ln w="9525" cap="flat" cmpd="sng" algn="ctr">
            <a:solidFill>
              <a:schemeClr val="bg1"/>
            </a:solidFill>
            <a:prstDash val="solid"/>
            <a:round/>
            <a:headEnd type="none" w="med" len="med"/>
            <a:tailEnd type="none" w="med" len="med"/>
          </a:ln>
          <a:effectLst/>
        </p:spPr>
      </p:cxnSp>
      <p:cxnSp>
        <p:nvCxnSpPr>
          <p:cNvPr id="91" name="Straight Connector 90"/>
          <p:cNvCxnSpPr/>
          <p:nvPr/>
        </p:nvCxnSpPr>
        <p:spPr bwMode="auto">
          <a:xfrm flipH="1">
            <a:off x="11303653" y="3013774"/>
            <a:ext cx="3686" cy="1488570"/>
          </a:xfrm>
          <a:prstGeom prst="line">
            <a:avLst/>
          </a:prstGeom>
          <a:solidFill>
            <a:schemeClr val="bg2"/>
          </a:solidFill>
          <a:ln w="9525" cap="flat" cmpd="sng" algn="ctr">
            <a:solidFill>
              <a:schemeClr val="bg1"/>
            </a:solidFill>
            <a:prstDash val="solid"/>
            <a:round/>
            <a:headEnd type="none" w="med" len="med"/>
            <a:tailEnd type="none" w="med" len="med"/>
          </a:ln>
          <a:effectLst/>
        </p:spPr>
      </p:cxnSp>
      <p:cxnSp>
        <p:nvCxnSpPr>
          <p:cNvPr id="92" name="Straight Connector 91"/>
          <p:cNvCxnSpPr/>
          <p:nvPr/>
        </p:nvCxnSpPr>
        <p:spPr bwMode="auto">
          <a:xfrm flipH="1">
            <a:off x="11128987" y="3018234"/>
            <a:ext cx="3686" cy="1488570"/>
          </a:xfrm>
          <a:prstGeom prst="line">
            <a:avLst/>
          </a:prstGeom>
          <a:solidFill>
            <a:schemeClr val="bg2"/>
          </a:solidFill>
          <a:ln w="9525" cap="flat" cmpd="sng" algn="ctr">
            <a:solidFill>
              <a:schemeClr val="bg1"/>
            </a:solidFill>
            <a:prstDash val="solid"/>
            <a:round/>
            <a:headEnd type="none" w="med" len="med"/>
            <a:tailEnd type="none" w="med" len="med"/>
          </a:ln>
          <a:effectLst/>
        </p:spPr>
      </p:cxnSp>
      <p:cxnSp>
        <p:nvCxnSpPr>
          <p:cNvPr id="94" name="Straight Connector 93"/>
          <p:cNvCxnSpPr/>
          <p:nvPr/>
        </p:nvCxnSpPr>
        <p:spPr bwMode="auto">
          <a:xfrm flipH="1">
            <a:off x="11648921" y="3016600"/>
            <a:ext cx="3686" cy="1488570"/>
          </a:xfrm>
          <a:prstGeom prst="line">
            <a:avLst/>
          </a:prstGeom>
          <a:solidFill>
            <a:schemeClr val="bg2"/>
          </a:solidFill>
          <a:ln w="9525" cap="flat" cmpd="sng" algn="ctr">
            <a:solidFill>
              <a:schemeClr val="bg1"/>
            </a:solidFill>
            <a:prstDash val="solid"/>
            <a:round/>
            <a:headEnd type="none" w="med" len="med"/>
            <a:tailEnd type="none" w="med" len="med"/>
          </a:ln>
          <a:effectLst/>
        </p:spPr>
      </p:cxnSp>
      <p:cxnSp>
        <p:nvCxnSpPr>
          <p:cNvPr id="95" name="Straight Connector 94"/>
          <p:cNvCxnSpPr/>
          <p:nvPr/>
        </p:nvCxnSpPr>
        <p:spPr bwMode="auto">
          <a:xfrm flipH="1">
            <a:off x="11478715" y="3021877"/>
            <a:ext cx="3686" cy="1488570"/>
          </a:xfrm>
          <a:prstGeom prst="line">
            <a:avLst/>
          </a:prstGeom>
          <a:solidFill>
            <a:schemeClr val="bg2"/>
          </a:solidFill>
          <a:ln w="9525" cap="flat" cmpd="sng" algn="ctr">
            <a:solidFill>
              <a:schemeClr val="bg1"/>
            </a:solidFill>
            <a:prstDash val="solid"/>
            <a:round/>
            <a:headEnd type="none" w="med" len="med"/>
            <a:tailEnd type="none" w="med" len="med"/>
          </a:ln>
          <a:effectLst/>
        </p:spPr>
      </p:cxnSp>
      <p:cxnSp>
        <p:nvCxnSpPr>
          <p:cNvPr id="97" name="Straight Connector 96"/>
          <p:cNvCxnSpPr/>
          <p:nvPr/>
        </p:nvCxnSpPr>
        <p:spPr bwMode="auto">
          <a:xfrm flipH="1">
            <a:off x="7409445" y="3014671"/>
            <a:ext cx="3686" cy="1488570"/>
          </a:xfrm>
          <a:prstGeom prst="line">
            <a:avLst/>
          </a:prstGeom>
          <a:solidFill>
            <a:schemeClr val="bg2"/>
          </a:solidFill>
          <a:ln w="9525" cap="flat" cmpd="sng" algn="ctr">
            <a:solidFill>
              <a:schemeClr val="bg1"/>
            </a:solidFill>
            <a:prstDash val="solid"/>
            <a:round/>
            <a:headEnd type="none" w="med" len="med"/>
            <a:tailEnd type="none" w="med" len="med"/>
          </a:ln>
          <a:effectLst/>
        </p:spPr>
      </p:cxnSp>
      <p:cxnSp>
        <p:nvCxnSpPr>
          <p:cNvPr id="98" name="Straight Connector 97"/>
          <p:cNvCxnSpPr/>
          <p:nvPr/>
        </p:nvCxnSpPr>
        <p:spPr bwMode="auto">
          <a:xfrm flipH="1">
            <a:off x="11814457" y="3013985"/>
            <a:ext cx="3686" cy="1488570"/>
          </a:xfrm>
          <a:prstGeom prst="line">
            <a:avLst/>
          </a:prstGeom>
          <a:solidFill>
            <a:schemeClr val="bg2"/>
          </a:solidFill>
          <a:ln w="9525" cap="flat" cmpd="sng" algn="ctr">
            <a:solidFill>
              <a:schemeClr val="bg1"/>
            </a:solidFill>
            <a:prstDash val="solid"/>
            <a:round/>
            <a:headEnd type="none" w="med" len="med"/>
            <a:tailEnd type="none" w="med" len="med"/>
          </a:ln>
          <a:effectLst/>
        </p:spPr>
      </p:cxnSp>
    </p:spTree>
    <p:extLst>
      <p:ext uri="{BB962C8B-B14F-4D97-AF65-F5344CB8AC3E}">
        <p14:creationId xmlns:p14="http://schemas.microsoft.com/office/powerpoint/2010/main" val="643570779"/>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r>
              <a:rPr lang="en-GB" dirty="0"/>
              <a:t>SEVIRI warm channel calibration</a:t>
            </a:r>
          </a:p>
        </p:txBody>
      </p:sp>
      <p:sp>
        <p:nvSpPr>
          <p:cNvPr id="16" name="Text Placeholder 15"/>
          <p:cNvSpPr>
            <a:spLocks noGrp="1"/>
          </p:cNvSpPr>
          <p:nvPr>
            <p:ph type="body" sz="quarter" idx="10"/>
          </p:nvPr>
        </p:nvSpPr>
        <p:spPr>
          <a:xfrm>
            <a:off x="1614" y="1139429"/>
            <a:ext cx="6452974" cy="5262675"/>
          </a:xfrm>
        </p:spPr>
        <p:txBody>
          <a:bodyPr>
            <a:normAutofit fontScale="92500" lnSpcReduction="10000"/>
          </a:bodyPr>
          <a:lstStyle/>
          <a:p>
            <a:r>
              <a:rPr lang="en-GB" sz="2200" dirty="0"/>
              <a:t>SEVIRI does not feature a VIS-NIR on-board calibration device and relies on desert vicarious calibration by RSP/INRC for updating the Level 1.5 calibration </a:t>
            </a:r>
            <a:r>
              <a:rPr lang="en-GB" sz="2200" dirty="0" smtClean="0"/>
              <a:t>coefficients</a:t>
            </a:r>
            <a:endParaRPr lang="en-GB" sz="2200" dirty="0"/>
          </a:p>
          <a:p>
            <a:endParaRPr lang="en-GB" sz="2200" dirty="0"/>
          </a:p>
          <a:p>
            <a:r>
              <a:rPr lang="en-GB" sz="2200" dirty="0"/>
              <a:t>SEVIRI Solar Channel Calibration system (SSCC), developed for MSG1 launch in 2002 by Y. Govaerts &amp; M. Clerici (TGRS 2004), has been used to extract calibration </a:t>
            </a:r>
            <a:r>
              <a:rPr lang="en-GB" sz="2200" dirty="0" smtClean="0"/>
              <a:t>coefficients</a:t>
            </a:r>
            <a:endParaRPr lang="en-GB" sz="2200" dirty="0"/>
          </a:p>
          <a:p>
            <a:endParaRPr lang="en-GB" sz="2200" dirty="0"/>
          </a:p>
          <a:p>
            <a:pPr marL="327025" indent="-327025">
              <a:buFont typeface="Arial" charset="0"/>
              <a:buChar char="•"/>
              <a:defRPr/>
            </a:pPr>
            <a:r>
              <a:rPr lang="en-GB" sz="2200" dirty="0">
                <a:sym typeface="Wingdings" pitchFamily="-32" charset="2"/>
              </a:rPr>
              <a:t>SSCC is based on vicarious bright desert calibration (over 18 targets) plus dark ocean targets (9 targets) for verification </a:t>
            </a:r>
            <a:r>
              <a:rPr lang="en-GB" sz="2200" dirty="0" smtClean="0">
                <a:sym typeface="Wingdings" pitchFamily="-32" charset="2"/>
              </a:rPr>
              <a:t>purposes</a:t>
            </a:r>
            <a:endParaRPr lang="en-GB" sz="2200" dirty="0">
              <a:sym typeface="Wingdings" pitchFamily="-32" charset="2"/>
            </a:endParaRPr>
          </a:p>
          <a:p>
            <a:pPr marL="327025" indent="-327025">
              <a:buFont typeface="Arial" charset="0"/>
              <a:buChar char="•"/>
              <a:defRPr/>
            </a:pPr>
            <a:endParaRPr lang="en-GB" sz="2200" dirty="0">
              <a:sym typeface="Wingdings" pitchFamily="-32" charset="2"/>
            </a:endParaRPr>
          </a:p>
          <a:p>
            <a:pPr marL="327025" indent="-327025">
              <a:buFont typeface="Arial" charset="0"/>
              <a:buChar char="•"/>
              <a:defRPr/>
            </a:pPr>
            <a:r>
              <a:rPr lang="en-GB" sz="2200" dirty="0">
                <a:sym typeface="Wingdings" pitchFamily="-32" charset="2"/>
              </a:rPr>
              <a:t>The RTM simulations of </a:t>
            </a:r>
            <a:r>
              <a:rPr lang="en-GB" sz="2200" dirty="0">
                <a:sym typeface="Symbol" pitchFamily="18" charset="2"/>
              </a:rPr>
              <a:t>Top-Of-Atmosphere radiances are compared with TOA measured signal and absolute calibration </a:t>
            </a:r>
            <a:r>
              <a:rPr lang="en-GB" sz="2200" dirty="0"/>
              <a:t>coefficients</a:t>
            </a:r>
            <a:r>
              <a:rPr lang="en-GB" sz="2200" dirty="0">
                <a:sym typeface="Symbol" pitchFamily="18" charset="2"/>
              </a:rPr>
              <a:t> and temporal drift are </a:t>
            </a:r>
            <a:r>
              <a:rPr lang="en-GB" sz="2200" dirty="0" smtClean="0">
                <a:sym typeface="Symbol" pitchFamily="18" charset="2"/>
              </a:rPr>
              <a:t>estimated</a:t>
            </a:r>
            <a:endParaRPr lang="en-GB" sz="2200" dirty="0">
              <a:sym typeface="Wingdings" pitchFamily="-32" charset="2"/>
            </a:endParaRPr>
          </a:p>
          <a:p>
            <a:pPr marL="0" indent="0">
              <a:buNone/>
              <a:defRPr/>
            </a:pPr>
            <a:endParaRPr lang="en-GB" sz="2200" dirty="0">
              <a:sym typeface="Wingdings" pitchFamily="-32" charset="2"/>
            </a:endParaRPr>
          </a:p>
        </p:txBody>
      </p:sp>
      <p:grpSp>
        <p:nvGrpSpPr>
          <p:cNvPr id="10" name="Group 9"/>
          <p:cNvGrpSpPr/>
          <p:nvPr/>
        </p:nvGrpSpPr>
        <p:grpSpPr>
          <a:xfrm>
            <a:off x="8318019" y="709424"/>
            <a:ext cx="3312734" cy="3602583"/>
            <a:chOff x="8702385" y="720564"/>
            <a:chExt cx="3099673" cy="3259493"/>
          </a:xfrm>
        </p:grpSpPr>
        <p:pic>
          <p:nvPicPr>
            <p:cNvPr id="4" name="Picture 40"/>
            <p:cNvPicPr>
              <a:picLocks noChangeAspect="1" noChangeArrowheads="1"/>
            </p:cNvPicPr>
            <p:nvPr/>
          </p:nvPicPr>
          <p:blipFill rotWithShape="1">
            <a:blip r:embed="rId2" cstate="print"/>
            <a:srcRect l="3116" t="1589" r="2977" b="2839"/>
            <a:stretch/>
          </p:blipFill>
          <p:spPr bwMode="auto">
            <a:xfrm>
              <a:off x="8702385" y="720564"/>
              <a:ext cx="3099673" cy="2810658"/>
            </a:xfrm>
            <a:prstGeom prst="rect">
              <a:avLst/>
            </a:prstGeom>
            <a:noFill/>
            <a:ln w="9525" algn="ctr">
              <a:noFill/>
              <a:miter lim="800000"/>
              <a:headEnd/>
              <a:tailEnd/>
            </a:ln>
          </p:spPr>
        </p:pic>
        <p:sp>
          <p:nvSpPr>
            <p:cNvPr id="12" name="Rectangle 11"/>
            <p:cNvSpPr/>
            <p:nvPr/>
          </p:nvSpPr>
          <p:spPr>
            <a:xfrm>
              <a:off x="9025339" y="3701591"/>
              <a:ext cx="2583435" cy="278466"/>
            </a:xfrm>
            <a:prstGeom prst="rect">
              <a:avLst/>
            </a:prstGeom>
          </p:spPr>
          <p:txBody>
            <a:bodyPr wrap="none">
              <a:spAutoFit/>
            </a:bodyPr>
            <a:lstStyle/>
            <a:p>
              <a:r>
                <a:rPr lang="en-GB" sz="1400" b="0" dirty="0">
                  <a:sym typeface="Symbol" pitchFamily="18" charset="2"/>
                </a:rPr>
                <a:t>Location of targets used in SSCC</a:t>
              </a:r>
              <a:endParaRPr lang="en-GB" sz="1400" b="0" dirty="0"/>
            </a:p>
          </p:txBody>
        </p:sp>
      </p:grpSp>
      <p:grpSp>
        <p:nvGrpSpPr>
          <p:cNvPr id="19" name="Group 18"/>
          <p:cNvGrpSpPr>
            <a:grpSpLocks noChangeAspect="1"/>
          </p:cNvGrpSpPr>
          <p:nvPr/>
        </p:nvGrpSpPr>
        <p:grpSpPr>
          <a:xfrm>
            <a:off x="6377131" y="4427586"/>
            <a:ext cx="5850729" cy="1952391"/>
            <a:chOff x="2612901" y="3686962"/>
            <a:chExt cx="8572500" cy="2860646"/>
          </a:xfrm>
        </p:grpSpPr>
        <p:pic>
          <p:nvPicPr>
            <p:cNvPr id="20" name="Picture 19"/>
            <p:cNvPicPr>
              <a:picLocks noChangeAspect="1"/>
            </p:cNvPicPr>
            <p:nvPr/>
          </p:nvPicPr>
          <p:blipFill rotWithShape="1">
            <a:blip r:embed="rId3">
              <a:extLst>
                <a:ext uri="{28A0092B-C50C-407E-A947-70E740481C1C}">
                  <a14:useLocalDpi xmlns:a14="http://schemas.microsoft.com/office/drawing/2010/main" val="0"/>
                </a:ext>
              </a:extLst>
            </a:blip>
            <a:srcRect b="66116"/>
            <a:stretch/>
          </p:blipFill>
          <p:spPr>
            <a:xfrm>
              <a:off x="2612901" y="3686962"/>
              <a:ext cx="8572500" cy="2323750"/>
            </a:xfrm>
            <a:prstGeom prst="rect">
              <a:avLst/>
            </a:prstGeom>
          </p:spPr>
        </p:pic>
        <p:pic>
          <p:nvPicPr>
            <p:cNvPr id="21" name="Picture 20"/>
            <p:cNvPicPr>
              <a:picLocks noChangeAspect="1"/>
            </p:cNvPicPr>
            <p:nvPr/>
          </p:nvPicPr>
          <p:blipFill rotWithShape="1">
            <a:blip r:embed="rId3">
              <a:extLst>
                <a:ext uri="{28A0092B-C50C-407E-A947-70E740481C1C}">
                  <a14:useLocalDpi xmlns:a14="http://schemas.microsoft.com/office/drawing/2010/main" val="0"/>
                </a:ext>
              </a:extLst>
            </a:blip>
            <a:srcRect t="85505" b="6666"/>
            <a:stretch/>
          </p:blipFill>
          <p:spPr>
            <a:xfrm>
              <a:off x="2612901" y="6010712"/>
              <a:ext cx="8572500" cy="536896"/>
            </a:xfrm>
            <a:prstGeom prst="rect">
              <a:avLst/>
            </a:prstGeom>
          </p:spPr>
        </p:pic>
      </p:grpSp>
      <p:sp>
        <p:nvSpPr>
          <p:cNvPr id="22" name="Rectangle 21"/>
          <p:cNvSpPr/>
          <p:nvPr/>
        </p:nvSpPr>
        <p:spPr>
          <a:xfrm>
            <a:off x="8954469" y="6220143"/>
            <a:ext cx="2469715" cy="338554"/>
          </a:xfrm>
          <a:prstGeom prst="rect">
            <a:avLst/>
          </a:prstGeom>
        </p:spPr>
        <p:txBody>
          <a:bodyPr wrap="none">
            <a:spAutoFit/>
          </a:bodyPr>
          <a:lstStyle/>
          <a:p>
            <a:r>
              <a:rPr lang="en-GB" sz="1600" b="0" dirty="0" smtClean="0">
                <a:sym typeface="Symbol" pitchFamily="18" charset="2"/>
              </a:rPr>
              <a:t>SSCC </a:t>
            </a:r>
            <a:r>
              <a:rPr lang="en-GB" sz="1600" b="0" dirty="0">
                <a:sym typeface="Symbol" pitchFamily="18" charset="2"/>
              </a:rPr>
              <a:t>calibration </a:t>
            </a:r>
            <a:r>
              <a:rPr lang="en-GB" sz="1600" b="0" dirty="0" smtClean="0">
                <a:sym typeface="Symbol" pitchFamily="18" charset="2"/>
              </a:rPr>
              <a:t>example</a:t>
            </a:r>
            <a:endParaRPr lang="en-GB" sz="1600" b="0" dirty="0"/>
          </a:p>
        </p:txBody>
      </p:sp>
    </p:spTree>
    <p:extLst>
      <p:ext uri="{BB962C8B-B14F-4D97-AF65-F5344CB8AC3E}">
        <p14:creationId xmlns:p14="http://schemas.microsoft.com/office/powerpoint/2010/main" val="3514383467"/>
      </p:ext>
    </p:extLst>
  </p:cSld>
  <p:clrMapOvr>
    <a:masterClrMapping/>
  </p:clrMapOvr>
  <p:transition/>
  <p:timing>
    <p:tnLst>
      <p:par>
        <p:cTn id="1" dur="indefinite" restart="never" nodeType="tmRoot"/>
      </p:par>
    </p:tnLst>
  </p:timing>
  <p:extLst mod="1">
    <p:ext uri="{6950BFC3-D8DA-4A85-94F7-54DA5524770B}">
      <p188:commentRel xmlns:p188="http://schemas.microsoft.com/office/powerpoint/2018/8/main" xmlns="" r:id="rId6"/>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Meteosat-8 end of life tests</a:t>
            </a:r>
            <a:endParaRPr lang="en-GB" dirty="0"/>
          </a:p>
        </p:txBody>
      </p:sp>
      <p:sp>
        <p:nvSpPr>
          <p:cNvPr id="3" name="Text Placeholder 2"/>
          <p:cNvSpPr>
            <a:spLocks noGrp="1"/>
          </p:cNvSpPr>
          <p:nvPr>
            <p:ph type="body" sz="quarter" idx="10"/>
          </p:nvPr>
        </p:nvSpPr>
        <p:spPr>
          <a:xfrm>
            <a:off x="278208" y="948151"/>
            <a:ext cx="11683637" cy="5689996"/>
          </a:xfrm>
        </p:spPr>
        <p:txBody>
          <a:bodyPr>
            <a:noAutofit/>
          </a:bodyPr>
          <a:lstStyle/>
          <a:p>
            <a:r>
              <a:rPr lang="en-GB" sz="2600" dirty="0" smtClean="0"/>
              <a:t>Test 1 conducted successfully despite an initial anomaly (related to the set-up of the measurement triggering ) which reduce slightly the number of observations</a:t>
            </a:r>
          </a:p>
          <a:p>
            <a:endParaRPr lang="en-GB" sz="1200" dirty="0" smtClean="0"/>
          </a:p>
          <a:p>
            <a:r>
              <a:rPr lang="en-GB" sz="2600" dirty="0" smtClean="0"/>
              <a:t>Current analysis of the data shows potential for improving the end results</a:t>
            </a:r>
          </a:p>
          <a:p>
            <a:endParaRPr lang="en-GB" sz="1200" dirty="0" smtClean="0"/>
          </a:p>
          <a:p>
            <a:r>
              <a:rPr lang="en-GB" sz="2600" dirty="0" smtClean="0"/>
              <a:t>Test 2 sequence to be further investigated after some issues with the measurements</a:t>
            </a:r>
          </a:p>
          <a:p>
            <a:endParaRPr lang="en-GB" sz="1200" dirty="0" smtClean="0"/>
          </a:p>
          <a:p>
            <a:r>
              <a:rPr lang="en-GB" sz="2600" dirty="0" smtClean="0"/>
              <a:t>The anomalies we faced during the two tests will allow a better definition of similar tests in the future.</a:t>
            </a:r>
            <a:endParaRPr lang="en-GB" sz="2600" dirty="0"/>
          </a:p>
          <a:p>
            <a:endParaRPr lang="en-GB" sz="1200" dirty="0"/>
          </a:p>
        </p:txBody>
      </p:sp>
    </p:spTree>
    <p:extLst>
      <p:ext uri="{BB962C8B-B14F-4D97-AF65-F5344CB8AC3E}">
        <p14:creationId xmlns:p14="http://schemas.microsoft.com/office/powerpoint/2010/main" val="3431780288"/>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290" y="666750"/>
            <a:ext cx="6191250" cy="6191250"/>
          </a:xfrm>
          <a:prstGeom prst="rect">
            <a:avLst/>
          </a:prstGeom>
        </p:spPr>
      </p:pic>
      <p:sp>
        <p:nvSpPr>
          <p:cNvPr id="6" name="Title 1"/>
          <p:cNvSpPr>
            <a:spLocks noGrp="1"/>
          </p:cNvSpPr>
          <p:nvPr>
            <p:ph type="title"/>
          </p:nvPr>
        </p:nvSpPr>
        <p:spPr>
          <a:xfrm>
            <a:off x="792480" y="1"/>
            <a:ext cx="11399520" cy="640079"/>
          </a:xfrm>
        </p:spPr>
        <p:txBody>
          <a:bodyPr/>
          <a:lstStyle/>
          <a:p>
            <a:r>
              <a:rPr lang="en-GB" dirty="0" smtClean="0"/>
              <a:t>VIS0.6 sequence – 12.09.2022 (sliced)</a:t>
            </a:r>
            <a:endParaRPr lang="en-GB" dirty="0"/>
          </a:p>
        </p:txBody>
      </p:sp>
      <p:sp>
        <p:nvSpPr>
          <p:cNvPr id="7" name="TextBox 6"/>
          <p:cNvSpPr txBox="1"/>
          <p:nvPr/>
        </p:nvSpPr>
        <p:spPr>
          <a:xfrm>
            <a:off x="6885992" y="1045029"/>
            <a:ext cx="4842588" cy="2677656"/>
          </a:xfrm>
          <a:prstGeom prst="rect">
            <a:avLst/>
          </a:prstGeom>
          <a:noFill/>
        </p:spPr>
        <p:txBody>
          <a:bodyPr wrap="square" rtlCol="0">
            <a:spAutoFit/>
          </a:bodyPr>
          <a:lstStyle/>
          <a:p>
            <a:r>
              <a:rPr lang="en-GB" sz="2400" b="0" kern="100" spc="-100" dirty="0" smtClean="0">
                <a:solidFill>
                  <a:schemeClr val="tx2"/>
                </a:solidFill>
                <a:latin typeface="Bahnschrift Light" panose="020B0502040204020203" pitchFamily="34" charset="0"/>
                <a:ea typeface="Roboto" panose="02000000000000000000" pitchFamily="2" charset="0"/>
              </a:rPr>
              <a:t>Offset reset due to the presence of the Earth in the offset angular window…</a:t>
            </a:r>
          </a:p>
          <a:p>
            <a:endParaRPr lang="en-GB" sz="2400" b="0" kern="100" spc="-100" dirty="0">
              <a:solidFill>
                <a:schemeClr val="tx2"/>
              </a:solidFill>
              <a:latin typeface="Bahnschrift Light" panose="020B0502040204020203" pitchFamily="34" charset="0"/>
              <a:ea typeface="Roboto" panose="02000000000000000000" pitchFamily="2" charset="0"/>
            </a:endParaRPr>
          </a:p>
          <a:p>
            <a:endParaRPr lang="en-GB" sz="2400" b="0" kern="100" spc="-100" dirty="0" smtClean="0">
              <a:solidFill>
                <a:schemeClr val="tx2"/>
              </a:solidFill>
              <a:latin typeface="Bahnschrift Light" panose="020B0502040204020203" pitchFamily="34" charset="0"/>
              <a:ea typeface="Roboto" panose="02000000000000000000" pitchFamily="2" charset="0"/>
            </a:endParaRPr>
          </a:p>
          <a:p>
            <a:r>
              <a:rPr lang="en-GB" sz="2400" b="0" kern="100" spc="-100" dirty="0" smtClean="0">
                <a:solidFill>
                  <a:schemeClr val="tx2"/>
                </a:solidFill>
                <a:latin typeface="Bahnschrift Light" panose="020B0502040204020203" pitchFamily="34" charset="0"/>
                <a:ea typeface="Roboto" panose="02000000000000000000" pitchFamily="2" charset="0"/>
                <a:sym typeface="Wingdings" panose="05000000000000000000" pitchFamily="2" charset="2"/>
              </a:rPr>
              <a:t> Manual reprocessing need to adjust the count levels</a:t>
            </a:r>
            <a:endParaRPr lang="en-GB" sz="2400" b="0" kern="100" spc="-100" dirty="0" smtClean="0">
              <a:solidFill>
                <a:schemeClr val="tx2"/>
              </a:solidFill>
              <a:latin typeface="Bahnschrift Light" panose="020B0502040204020203" pitchFamily="34" charset="0"/>
              <a:ea typeface="Roboto" panose="02000000000000000000" pitchFamily="2" charset="0"/>
            </a:endParaRPr>
          </a:p>
        </p:txBody>
      </p:sp>
    </p:spTree>
    <p:extLst>
      <p:ext uri="{BB962C8B-B14F-4D97-AF65-F5344CB8AC3E}">
        <p14:creationId xmlns:p14="http://schemas.microsoft.com/office/powerpoint/2010/main" val="3406232820"/>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87368"/>
            <a:ext cx="12192000" cy="3166753"/>
          </a:xfrm>
          <a:prstGeom prst="rect">
            <a:avLst/>
          </a:prstGeom>
        </p:spPr>
      </p:pic>
      <p:sp>
        <p:nvSpPr>
          <p:cNvPr id="6" name="Title 1"/>
          <p:cNvSpPr>
            <a:spLocks noGrp="1"/>
          </p:cNvSpPr>
          <p:nvPr>
            <p:ph type="title"/>
          </p:nvPr>
        </p:nvSpPr>
        <p:spPr>
          <a:xfrm>
            <a:off x="792480" y="1"/>
            <a:ext cx="11399520" cy="640079"/>
          </a:xfrm>
        </p:spPr>
        <p:txBody>
          <a:bodyPr/>
          <a:lstStyle/>
          <a:p>
            <a:r>
              <a:rPr lang="en-GB" dirty="0" smtClean="0"/>
              <a:t>IR13.4 sequence – 12.09.2022 (sliced)</a:t>
            </a:r>
            <a:endParaRPr lang="en-GB" dirty="0"/>
          </a:p>
        </p:txBody>
      </p:sp>
      <p:sp>
        <p:nvSpPr>
          <p:cNvPr id="2" name="TextBox 1"/>
          <p:cNvSpPr txBox="1"/>
          <p:nvPr/>
        </p:nvSpPr>
        <p:spPr>
          <a:xfrm>
            <a:off x="466532" y="4142787"/>
            <a:ext cx="11523305" cy="2492990"/>
          </a:xfrm>
          <a:prstGeom prst="rect">
            <a:avLst/>
          </a:prstGeom>
          <a:noFill/>
        </p:spPr>
        <p:txBody>
          <a:bodyPr wrap="square" rtlCol="0">
            <a:spAutoFit/>
          </a:bodyPr>
          <a:lstStyle/>
          <a:p>
            <a:pPr marL="285750" indent="-285750">
              <a:buFont typeface="Arial" panose="020B0604020202020204" pitchFamily="34" charset="0"/>
              <a:buChar char="•"/>
            </a:pPr>
            <a:r>
              <a:rPr lang="en-GB" sz="2600" b="0" kern="100" spc="-100" dirty="0" smtClean="0">
                <a:solidFill>
                  <a:schemeClr val="tx2"/>
                </a:solidFill>
                <a:latin typeface="Bahnschrift Light" panose="020B0502040204020203" pitchFamily="34" charset="0"/>
                <a:ea typeface="Roboto" panose="02000000000000000000" pitchFamily="2" charset="0"/>
              </a:rPr>
              <a:t>Wrong initial IR gain set-up </a:t>
            </a:r>
            <a:r>
              <a:rPr lang="en-GB" sz="2600" b="0" kern="100" spc="-100" dirty="0" smtClean="0">
                <a:solidFill>
                  <a:schemeClr val="tx2"/>
                </a:solidFill>
                <a:latin typeface="Bahnschrift Light" panose="020B0502040204020203" pitchFamily="34" charset="0"/>
                <a:ea typeface="Roboto" panose="02000000000000000000" pitchFamily="2" charset="0"/>
                <a:sym typeface="Wingdings" panose="05000000000000000000" pitchFamily="2" charset="2"/>
              </a:rPr>
              <a:t> corrected later on during the acquisitions</a:t>
            </a:r>
          </a:p>
          <a:p>
            <a:pPr marL="285750" indent="-285750">
              <a:buFont typeface="Arial" panose="020B0604020202020204" pitchFamily="34" charset="0"/>
              <a:buChar char="•"/>
            </a:pPr>
            <a:r>
              <a:rPr lang="en-GB" sz="2600" b="0" kern="100" spc="-100" dirty="0" smtClean="0">
                <a:solidFill>
                  <a:schemeClr val="tx2"/>
                </a:solidFill>
                <a:latin typeface="Bahnschrift Light" panose="020B0502040204020203" pitchFamily="34" charset="0"/>
                <a:ea typeface="Roboto" panose="02000000000000000000" pitchFamily="2" charset="0"/>
                <a:sym typeface="Wingdings" panose="05000000000000000000" pitchFamily="2" charset="2"/>
              </a:rPr>
              <a:t>Two sets of gains implemented  only one was ok!</a:t>
            </a:r>
          </a:p>
          <a:p>
            <a:pPr marL="285750" indent="-285750">
              <a:buFont typeface="Arial" panose="020B0604020202020204" pitchFamily="34" charset="0"/>
              <a:buChar char="•"/>
            </a:pPr>
            <a:endParaRPr lang="en-GB" sz="2600" b="0" kern="100" spc="-100" dirty="0" smtClean="0">
              <a:solidFill>
                <a:schemeClr val="tx2"/>
              </a:solidFill>
              <a:latin typeface="Bahnschrift Light" panose="020B0502040204020203" pitchFamily="34" charset="0"/>
              <a:ea typeface="Roboto" panose="02000000000000000000" pitchFamily="2" charset="0"/>
            </a:endParaRPr>
          </a:p>
          <a:p>
            <a:pPr marL="285750" indent="-285750">
              <a:buFont typeface="Arial" panose="020B0604020202020204" pitchFamily="34" charset="0"/>
              <a:buChar char="•"/>
            </a:pPr>
            <a:r>
              <a:rPr lang="en-GB" sz="2600" b="0" kern="100" spc="-100" dirty="0" smtClean="0">
                <a:solidFill>
                  <a:schemeClr val="tx2"/>
                </a:solidFill>
                <a:latin typeface="Bahnschrift Light" panose="020B0502040204020203" pitchFamily="34" charset="0"/>
                <a:ea typeface="Roboto" panose="02000000000000000000" pitchFamily="2" charset="0"/>
              </a:rPr>
              <a:t>IR12.0 + IR13.4 bands unsaturated for part of the observations</a:t>
            </a:r>
          </a:p>
          <a:p>
            <a:pPr marL="742950" lvl="1" indent="-285750">
              <a:buFont typeface="Arial" panose="020B0604020202020204" pitchFamily="34" charset="0"/>
              <a:buChar char="•"/>
            </a:pPr>
            <a:r>
              <a:rPr lang="en-GB" sz="2600" b="0" kern="100" spc="-100" dirty="0" smtClean="0">
                <a:solidFill>
                  <a:schemeClr val="tx2"/>
                </a:solidFill>
                <a:latin typeface="Bahnschrift Light" panose="020B0502040204020203" pitchFamily="34" charset="0"/>
                <a:ea typeface="Roboto" panose="02000000000000000000" pitchFamily="2" charset="0"/>
                <a:sym typeface="Wingdings" panose="05000000000000000000" pitchFamily="2" charset="2"/>
              </a:rPr>
              <a:t>Further data analysis needed </a:t>
            </a:r>
          </a:p>
          <a:p>
            <a:pPr marL="742950" lvl="1" indent="-285750">
              <a:buFont typeface="Arial" panose="020B0604020202020204" pitchFamily="34" charset="0"/>
              <a:buChar char="•"/>
            </a:pPr>
            <a:r>
              <a:rPr lang="en-GB" sz="2600" b="0" kern="100" spc="-100" dirty="0" smtClean="0">
                <a:solidFill>
                  <a:schemeClr val="tx2"/>
                </a:solidFill>
                <a:latin typeface="Bahnschrift Light" panose="020B0502040204020203" pitchFamily="34" charset="0"/>
                <a:ea typeface="Roboto" panose="02000000000000000000" pitchFamily="2" charset="0"/>
              </a:rPr>
              <a:t>Possibility to collaborate with Martin </a:t>
            </a:r>
            <a:r>
              <a:rPr lang="en-GB" sz="2600" b="0" kern="100" spc="-100" dirty="0" err="1" smtClean="0">
                <a:solidFill>
                  <a:schemeClr val="tx2"/>
                </a:solidFill>
                <a:latin typeface="Bahnschrift Light" panose="020B0502040204020203" pitchFamily="34" charset="0"/>
                <a:ea typeface="Roboto" panose="02000000000000000000" pitchFamily="2" charset="0"/>
              </a:rPr>
              <a:t>Burgdorf</a:t>
            </a:r>
            <a:r>
              <a:rPr lang="en-GB" sz="2600" b="0" kern="100" spc="-100" dirty="0" smtClean="0">
                <a:solidFill>
                  <a:schemeClr val="tx2"/>
                </a:solidFill>
                <a:latin typeface="Bahnschrift Light" panose="020B0502040204020203" pitchFamily="34" charset="0"/>
                <a:ea typeface="Roboto" panose="02000000000000000000" pitchFamily="2" charset="0"/>
              </a:rPr>
              <a:t> (university of Hamburg)</a:t>
            </a:r>
          </a:p>
        </p:txBody>
      </p:sp>
    </p:spTree>
    <p:extLst>
      <p:ext uri="{BB962C8B-B14F-4D97-AF65-F5344CB8AC3E}">
        <p14:creationId xmlns:p14="http://schemas.microsoft.com/office/powerpoint/2010/main" val="3436920407"/>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04191" y="1049445"/>
            <a:ext cx="11878781" cy="5416669"/>
          </a:xfrm>
        </p:spPr>
        <p:txBody>
          <a:bodyPr>
            <a:noAutofit/>
          </a:bodyPr>
          <a:lstStyle/>
          <a:p>
            <a:r>
              <a:rPr lang="en-GB" sz="2600" kern="100" dirty="0" smtClean="0">
                <a:latin typeface="Bahnschrift Light" panose="020B0502040204020203" pitchFamily="34" charset="0"/>
                <a:sym typeface="Wingdings" panose="05000000000000000000" pitchFamily="2" charset="2"/>
              </a:rPr>
              <a:t>Revisit the solid angle + oversampling calculation for SEVIRI and geostationary missions in general</a:t>
            </a:r>
          </a:p>
          <a:p>
            <a:endParaRPr lang="en-GB" sz="2600" kern="100" dirty="0">
              <a:latin typeface="Bahnschrift Light" panose="020B0502040204020203" pitchFamily="34" charset="0"/>
              <a:sym typeface="Wingdings" panose="05000000000000000000" pitchFamily="2" charset="2"/>
            </a:endParaRPr>
          </a:p>
          <a:p>
            <a:r>
              <a:rPr lang="en-GB" sz="2600" kern="100" dirty="0" smtClean="0">
                <a:latin typeface="Bahnschrift Light" panose="020B0502040204020203" pitchFamily="34" charset="0"/>
                <a:sym typeface="Wingdings" panose="05000000000000000000" pitchFamily="2" charset="2"/>
              </a:rPr>
              <a:t>Finalise the implementation of the LESSSR model in MICMICS</a:t>
            </a:r>
          </a:p>
          <a:p>
            <a:pPr lvl="1">
              <a:buFont typeface="Wingdings" panose="05000000000000000000" pitchFamily="2" charset="2"/>
              <a:buChar char="è"/>
            </a:pPr>
            <a:r>
              <a:rPr lang="en-GB" sz="2600" kern="100" dirty="0" smtClean="0">
                <a:latin typeface="Bahnschrift Light" panose="020B0502040204020203" pitchFamily="34" charset="0"/>
                <a:sym typeface="Wingdings" panose="05000000000000000000" pitchFamily="2" charset="2"/>
              </a:rPr>
              <a:t>To complement systematically the GIRO simulations, using same input / output file format</a:t>
            </a:r>
            <a:endParaRPr lang="en-GB" sz="2600" kern="100" dirty="0">
              <a:latin typeface="Bahnschrift Light" panose="020B0502040204020203" pitchFamily="34" charset="0"/>
              <a:sym typeface="Wingdings" panose="05000000000000000000" pitchFamily="2" charset="2"/>
            </a:endParaRPr>
          </a:p>
          <a:p>
            <a:pPr marL="562722" lvl="1" indent="0">
              <a:buNone/>
            </a:pPr>
            <a:endParaRPr lang="en-GB" sz="2600" kern="100" dirty="0">
              <a:latin typeface="Bahnschrift Light" panose="020B0502040204020203" pitchFamily="34" charset="0"/>
              <a:sym typeface="Wingdings" panose="05000000000000000000" pitchFamily="2" charset="2"/>
            </a:endParaRPr>
          </a:p>
          <a:p>
            <a:pPr marL="328254" lvl="1" indent="-328254"/>
            <a:r>
              <a:rPr lang="en-GB" sz="2600" kern="100" dirty="0">
                <a:latin typeface="Bahnschrift Light" panose="020B0502040204020203" pitchFamily="34" charset="0"/>
                <a:sym typeface="Wingdings" panose="05000000000000000000" pitchFamily="2" charset="2"/>
              </a:rPr>
              <a:t>Analyse further the data acquired during the MSG1 end-of-life </a:t>
            </a:r>
            <a:r>
              <a:rPr lang="en-GB" sz="2600" kern="100" dirty="0" smtClean="0">
                <a:latin typeface="Bahnschrift Light" panose="020B0502040204020203" pitchFamily="34" charset="0"/>
                <a:sym typeface="Wingdings" panose="05000000000000000000" pitchFamily="2" charset="2"/>
              </a:rPr>
              <a:t>tests</a:t>
            </a:r>
          </a:p>
          <a:p>
            <a:pPr marL="0" lvl="1" indent="0">
              <a:buNone/>
            </a:pPr>
            <a:r>
              <a:rPr lang="en-GB" sz="2600" kern="100" dirty="0" smtClean="0">
                <a:latin typeface="Bahnschrift Light" panose="020B0502040204020203" pitchFamily="34" charset="0"/>
                <a:sym typeface="Wingdings" panose="05000000000000000000" pitchFamily="2" charset="2"/>
              </a:rPr>
              <a:t>	 </a:t>
            </a:r>
            <a:r>
              <a:rPr lang="en-GB" sz="2600" kern="100" dirty="0">
                <a:latin typeface="Bahnschrift Light" panose="020B0502040204020203" pitchFamily="34" charset="0"/>
                <a:sym typeface="Wingdings" panose="05000000000000000000" pitchFamily="2" charset="2"/>
              </a:rPr>
              <a:t>Check the possibility to use the IR </a:t>
            </a:r>
            <a:r>
              <a:rPr lang="en-GB" sz="2600" kern="100" dirty="0" smtClean="0">
                <a:latin typeface="Bahnschrift Light" panose="020B0502040204020203" pitchFamily="34" charset="0"/>
                <a:sym typeface="Wingdings" panose="05000000000000000000" pitchFamily="2" charset="2"/>
              </a:rPr>
              <a:t>measurements</a:t>
            </a:r>
          </a:p>
          <a:p>
            <a:pPr marL="0" lvl="1" indent="0">
              <a:buNone/>
            </a:pPr>
            <a:r>
              <a:rPr lang="en-GB" sz="2600" kern="100" dirty="0">
                <a:latin typeface="Bahnschrift Light" panose="020B0502040204020203" pitchFamily="34" charset="0"/>
                <a:sym typeface="Wingdings" panose="05000000000000000000" pitchFamily="2" charset="2"/>
              </a:rPr>
              <a:t>	</a:t>
            </a:r>
            <a:r>
              <a:rPr lang="en-GB" sz="2600" kern="100" dirty="0" smtClean="0">
                <a:latin typeface="Bahnschrift Light" panose="020B0502040204020203" pitchFamily="34" charset="0"/>
                <a:sym typeface="Wingdings" panose="05000000000000000000" pitchFamily="2" charset="2"/>
              </a:rPr>
              <a:t> Investigations </a:t>
            </a:r>
            <a:r>
              <a:rPr lang="en-GB" sz="2600" kern="100" dirty="0">
                <a:latin typeface="Bahnschrift Light" panose="020B0502040204020203" pitchFamily="34" charset="0"/>
                <a:sym typeface="Wingdings" panose="05000000000000000000" pitchFamily="2" charset="2"/>
              </a:rPr>
              <a:t>on the HRV data</a:t>
            </a:r>
          </a:p>
        </p:txBody>
      </p:sp>
      <p:sp>
        <p:nvSpPr>
          <p:cNvPr id="4" name="Title 1"/>
          <p:cNvSpPr>
            <a:spLocks noGrp="1"/>
          </p:cNvSpPr>
          <p:nvPr>
            <p:ph type="title"/>
          </p:nvPr>
        </p:nvSpPr>
        <p:spPr>
          <a:xfrm>
            <a:off x="792480" y="1"/>
            <a:ext cx="11399520" cy="640079"/>
          </a:xfrm>
        </p:spPr>
        <p:txBody>
          <a:bodyPr/>
          <a:lstStyle/>
          <a:p>
            <a:r>
              <a:rPr lang="en-GB" dirty="0" smtClean="0"/>
              <a:t>Future developments</a:t>
            </a:r>
            <a:endParaRPr lang="en-GB" dirty="0"/>
          </a:p>
        </p:txBody>
      </p:sp>
    </p:spTree>
    <p:extLst>
      <p:ext uri="{BB962C8B-B14F-4D97-AF65-F5344CB8AC3E}">
        <p14:creationId xmlns:p14="http://schemas.microsoft.com/office/powerpoint/2010/main" val="982219651"/>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4"/>
          <p:cNvSpPr>
            <a:spLocks noGrp="1"/>
          </p:cNvSpPr>
          <p:nvPr>
            <p:ph type="body" sz="quarter" idx="10"/>
          </p:nvPr>
        </p:nvSpPr>
        <p:spPr/>
        <p:txBody>
          <a:bodyPr anchor="ctr"/>
          <a:lstStyle/>
          <a:p>
            <a:pPr marL="0" indent="0">
              <a:buNone/>
            </a:pPr>
            <a:r>
              <a:rPr lang="en-GB" sz="2800" dirty="0" smtClean="0"/>
              <a:t>Thank you!</a:t>
            </a:r>
          </a:p>
          <a:p>
            <a:pPr marL="0" indent="0">
              <a:buNone/>
            </a:pPr>
            <a:r>
              <a:rPr lang="en-GB" sz="2000" dirty="0" smtClean="0">
                <a:latin typeface="Roboto Light" panose="02000000000000000000" pitchFamily="2" charset="0"/>
                <a:ea typeface="Roboto Light" panose="02000000000000000000" pitchFamily="2" charset="0"/>
              </a:rPr>
              <a:t>Questions are welcome.</a:t>
            </a:r>
          </a:p>
        </p:txBody>
      </p:sp>
    </p:spTree>
    <p:extLst>
      <p:ext uri="{BB962C8B-B14F-4D97-AF65-F5344CB8AC3E}">
        <p14:creationId xmlns:p14="http://schemas.microsoft.com/office/powerpoint/2010/main" val="1881492184"/>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smtClean="0"/>
              <a:t>Back-up slides</a:t>
            </a:r>
            <a:endParaRPr lang="en-GB" dirty="0"/>
          </a:p>
        </p:txBody>
      </p:sp>
    </p:spTree>
    <p:extLst>
      <p:ext uri="{BB962C8B-B14F-4D97-AF65-F5344CB8AC3E}">
        <p14:creationId xmlns:p14="http://schemas.microsoft.com/office/powerpoint/2010/main" val="1661017043"/>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MSG/SEVIRI lunar intrusions</a:t>
            </a:r>
            <a:endParaRPr lang="en-GB" dirty="0"/>
          </a:p>
        </p:txBody>
      </p:sp>
      <p:pic>
        <p:nvPicPr>
          <p:cNvPr id="4" name="Picture 7" descr="H:\My Documents\Work\Calibration\Moon\Figures\LAB07_Moon_MSG2_200809161315_LowResHRVIS.gif"/>
          <p:cNvPicPr>
            <a:picLocks noChangeAspect="1" noChangeArrowheads="1"/>
          </p:cNvPicPr>
          <p:nvPr/>
        </p:nvPicPr>
        <p:blipFill>
          <a:blip r:embed="rId2" cstate="print"/>
          <a:srcRect/>
          <a:stretch>
            <a:fillRect/>
          </a:stretch>
        </p:blipFill>
        <p:spPr bwMode="auto">
          <a:xfrm>
            <a:off x="878205" y="649605"/>
            <a:ext cx="5253228" cy="6158484"/>
          </a:xfrm>
          <a:prstGeom prst="rect">
            <a:avLst/>
          </a:prstGeom>
          <a:noFill/>
          <a:ln w="9525">
            <a:noFill/>
            <a:miter lim="800000"/>
            <a:headEnd/>
            <a:tailEnd/>
          </a:ln>
        </p:spPr>
      </p:pic>
      <p:pic>
        <p:nvPicPr>
          <p:cNvPr id="5" name="Picture 2" descr="H:\My Documents\Work\Calibration\Moon\Figures\LAB07_Moon_MSG1_201201121450_LowResHRVIS.gif"/>
          <p:cNvPicPr>
            <a:picLocks noChangeAspect="1" noChangeArrowheads="1"/>
          </p:cNvPicPr>
          <p:nvPr/>
        </p:nvPicPr>
        <p:blipFill>
          <a:blip r:embed="rId3" cstate="print"/>
          <a:srcRect/>
          <a:stretch>
            <a:fillRect/>
          </a:stretch>
        </p:blipFill>
        <p:spPr bwMode="auto">
          <a:xfrm>
            <a:off x="6545750" y="1419288"/>
            <a:ext cx="5253228" cy="2043684"/>
          </a:xfrm>
          <a:prstGeom prst="rect">
            <a:avLst/>
          </a:prstGeom>
          <a:noFill/>
          <a:ln w="9525">
            <a:noFill/>
            <a:miter lim="800000"/>
            <a:headEnd/>
            <a:tailEnd/>
          </a:ln>
        </p:spPr>
      </p:pic>
      <p:sp>
        <p:nvSpPr>
          <p:cNvPr id="6" name="TextBox 5"/>
          <p:cNvSpPr txBox="1"/>
          <p:nvPr/>
        </p:nvSpPr>
        <p:spPr>
          <a:xfrm>
            <a:off x="6131433" y="6438757"/>
            <a:ext cx="4059766" cy="369332"/>
          </a:xfrm>
          <a:prstGeom prst="rect">
            <a:avLst/>
          </a:prstGeom>
          <a:noFill/>
        </p:spPr>
        <p:txBody>
          <a:bodyPr wrap="none" rtlCol="0">
            <a:spAutoFit/>
          </a:bodyPr>
          <a:lstStyle/>
          <a:p>
            <a:pPr algn="ctr"/>
            <a:r>
              <a:rPr lang="en-US" sz="1800" b="0" dirty="0" smtClean="0">
                <a:solidFill>
                  <a:srgbClr val="00B5E2"/>
                </a:solidFill>
                <a:latin typeface="Calibri" pitchFamily="34" charset="0"/>
                <a:cs typeface="Calibri" pitchFamily="34" charset="0"/>
              </a:rPr>
              <a:t>Low-res observation and Moon detection</a:t>
            </a:r>
            <a:endParaRPr lang="en-GB" sz="1800" b="0" dirty="0">
              <a:solidFill>
                <a:srgbClr val="00B5E2"/>
              </a:solidFill>
              <a:latin typeface="Calibri" pitchFamily="34" charset="0"/>
              <a:cs typeface="Calibri" pitchFamily="34" charset="0"/>
            </a:endParaRPr>
          </a:p>
        </p:txBody>
      </p:sp>
      <p:sp>
        <p:nvSpPr>
          <p:cNvPr id="7" name="TextBox 6"/>
          <p:cNvSpPr txBox="1"/>
          <p:nvPr/>
        </p:nvSpPr>
        <p:spPr>
          <a:xfrm>
            <a:off x="7193352" y="3765550"/>
            <a:ext cx="4103945" cy="369332"/>
          </a:xfrm>
          <a:prstGeom prst="rect">
            <a:avLst/>
          </a:prstGeom>
          <a:noFill/>
        </p:spPr>
        <p:txBody>
          <a:bodyPr wrap="none" rtlCol="0">
            <a:spAutoFit/>
          </a:bodyPr>
          <a:lstStyle/>
          <a:p>
            <a:pPr algn="ctr"/>
            <a:r>
              <a:rPr lang="en-US" sz="1800" b="0" dirty="0" smtClean="0">
                <a:solidFill>
                  <a:srgbClr val="00B5E2"/>
                </a:solidFill>
                <a:latin typeface="Calibri" pitchFamily="34" charset="0"/>
                <a:cs typeface="Calibri" pitchFamily="34" charset="0"/>
              </a:rPr>
              <a:t>High-res observation and Moon detection</a:t>
            </a:r>
            <a:endParaRPr lang="en-GB" sz="1800" b="0" dirty="0">
              <a:solidFill>
                <a:srgbClr val="00B5E2"/>
              </a:solidFill>
              <a:latin typeface="Calibri" pitchFamily="34" charset="0"/>
              <a:cs typeface="Calibri" pitchFamily="34" charset="0"/>
            </a:endParaRPr>
          </a:p>
        </p:txBody>
      </p:sp>
    </p:spTree>
    <p:extLst>
      <p:ext uri="{BB962C8B-B14F-4D97-AF65-F5344CB8AC3E}">
        <p14:creationId xmlns:p14="http://schemas.microsoft.com/office/powerpoint/2010/main" val="1189618447"/>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smtClean="0"/>
              <a:t>MTF post-launch assessment using lunar imagery</a:t>
            </a:r>
            <a:endParaRPr lang="en-GB" dirty="0"/>
          </a:p>
        </p:txBody>
      </p:sp>
    </p:spTree>
    <p:extLst>
      <p:ext uri="{BB962C8B-B14F-4D97-AF65-F5344CB8AC3E}">
        <p14:creationId xmlns:p14="http://schemas.microsoft.com/office/powerpoint/2010/main" val="2418550784"/>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Other usages of lunar imagery – MTF post-launch assessment</a:t>
            </a:r>
            <a:endParaRPr lang="en-GB" dirty="0"/>
          </a:p>
        </p:txBody>
      </p:sp>
      <p:pic>
        <p:nvPicPr>
          <p:cNvPr id="12" name="Picture 11"/>
          <p:cNvPicPr>
            <a:picLocks noChangeAspect="1"/>
          </p:cNvPicPr>
          <p:nvPr/>
        </p:nvPicPr>
        <p:blipFill>
          <a:blip r:embed="rId2"/>
          <a:stretch>
            <a:fillRect/>
          </a:stretch>
        </p:blipFill>
        <p:spPr>
          <a:xfrm>
            <a:off x="340946" y="1231216"/>
            <a:ext cx="11617544" cy="4726028"/>
          </a:xfrm>
          <a:prstGeom prst="rect">
            <a:avLst/>
          </a:prstGeom>
        </p:spPr>
      </p:pic>
    </p:spTree>
    <p:extLst>
      <p:ext uri="{BB962C8B-B14F-4D97-AF65-F5344CB8AC3E}">
        <p14:creationId xmlns:p14="http://schemas.microsoft.com/office/powerpoint/2010/main" val="908334724"/>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Other usages of lunar imagery – MTF post-launch assessment</a:t>
            </a:r>
          </a:p>
        </p:txBody>
      </p:sp>
      <p:pic>
        <p:nvPicPr>
          <p:cNvPr id="5" name="Picture 4"/>
          <p:cNvPicPr>
            <a:picLocks noChangeAspect="1"/>
          </p:cNvPicPr>
          <p:nvPr/>
        </p:nvPicPr>
        <p:blipFill>
          <a:blip r:embed="rId2"/>
          <a:stretch>
            <a:fillRect/>
          </a:stretch>
        </p:blipFill>
        <p:spPr>
          <a:xfrm>
            <a:off x="971194" y="735257"/>
            <a:ext cx="10703065" cy="6122743"/>
          </a:xfrm>
          <a:prstGeom prst="rect">
            <a:avLst/>
          </a:prstGeom>
        </p:spPr>
      </p:pic>
    </p:spTree>
    <p:extLst>
      <p:ext uri="{BB962C8B-B14F-4D97-AF65-F5344CB8AC3E}">
        <p14:creationId xmlns:p14="http://schemas.microsoft.com/office/powerpoint/2010/main" val="1743265190"/>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MSG/SEVIRI lunar intrusions</a:t>
            </a:r>
            <a:endParaRPr lang="en-GB" dirty="0"/>
          </a:p>
        </p:txBody>
      </p:sp>
      <p:pic>
        <p:nvPicPr>
          <p:cNvPr id="4" name="Picture 7" descr="H:\My Documents\Work\Calibration\Moon\Figures\LAB07_Moon_MSG2_200809161315_LowResHRVIS.gif"/>
          <p:cNvPicPr>
            <a:picLocks noChangeAspect="1" noChangeArrowheads="1"/>
          </p:cNvPicPr>
          <p:nvPr/>
        </p:nvPicPr>
        <p:blipFill>
          <a:blip r:embed="rId2" cstate="print"/>
          <a:srcRect/>
          <a:stretch>
            <a:fillRect/>
          </a:stretch>
        </p:blipFill>
        <p:spPr bwMode="auto">
          <a:xfrm>
            <a:off x="878205" y="649605"/>
            <a:ext cx="5253228" cy="6158484"/>
          </a:xfrm>
          <a:prstGeom prst="rect">
            <a:avLst/>
          </a:prstGeom>
          <a:noFill/>
          <a:ln w="9525">
            <a:noFill/>
            <a:miter lim="800000"/>
            <a:headEnd/>
            <a:tailEnd/>
          </a:ln>
        </p:spPr>
      </p:pic>
      <p:pic>
        <p:nvPicPr>
          <p:cNvPr id="5" name="Picture 2" descr="H:\My Documents\Work\Calibration\Moon\Figures\LAB07_Moon_MSG1_201201121450_LowResHRVIS.gif"/>
          <p:cNvPicPr>
            <a:picLocks noChangeAspect="1" noChangeArrowheads="1"/>
          </p:cNvPicPr>
          <p:nvPr/>
        </p:nvPicPr>
        <p:blipFill>
          <a:blip r:embed="rId3" cstate="print"/>
          <a:srcRect/>
          <a:stretch>
            <a:fillRect/>
          </a:stretch>
        </p:blipFill>
        <p:spPr bwMode="auto">
          <a:xfrm>
            <a:off x="6545750" y="1419288"/>
            <a:ext cx="5253228" cy="2043684"/>
          </a:xfrm>
          <a:prstGeom prst="rect">
            <a:avLst/>
          </a:prstGeom>
          <a:noFill/>
          <a:ln w="9525">
            <a:noFill/>
            <a:miter lim="800000"/>
            <a:headEnd/>
            <a:tailEnd/>
          </a:ln>
        </p:spPr>
      </p:pic>
      <p:sp>
        <p:nvSpPr>
          <p:cNvPr id="6" name="TextBox 5"/>
          <p:cNvSpPr txBox="1"/>
          <p:nvPr/>
        </p:nvSpPr>
        <p:spPr>
          <a:xfrm>
            <a:off x="6131433" y="6438757"/>
            <a:ext cx="4059766" cy="369332"/>
          </a:xfrm>
          <a:prstGeom prst="rect">
            <a:avLst/>
          </a:prstGeom>
          <a:noFill/>
        </p:spPr>
        <p:txBody>
          <a:bodyPr wrap="none" rtlCol="0">
            <a:spAutoFit/>
          </a:bodyPr>
          <a:lstStyle/>
          <a:p>
            <a:pPr algn="ctr"/>
            <a:r>
              <a:rPr lang="en-US" sz="1800" b="0" dirty="0" smtClean="0">
                <a:solidFill>
                  <a:srgbClr val="00B5E2"/>
                </a:solidFill>
                <a:latin typeface="Calibri" pitchFamily="34" charset="0"/>
                <a:cs typeface="Calibri" pitchFamily="34" charset="0"/>
              </a:rPr>
              <a:t>Low-res observation and Moon detection</a:t>
            </a:r>
            <a:endParaRPr lang="en-GB" sz="1800" b="0" dirty="0">
              <a:solidFill>
                <a:srgbClr val="00B5E2"/>
              </a:solidFill>
              <a:latin typeface="Calibri" pitchFamily="34" charset="0"/>
              <a:cs typeface="Calibri" pitchFamily="34" charset="0"/>
            </a:endParaRPr>
          </a:p>
        </p:txBody>
      </p:sp>
      <p:sp>
        <p:nvSpPr>
          <p:cNvPr id="7" name="TextBox 6"/>
          <p:cNvSpPr txBox="1"/>
          <p:nvPr/>
        </p:nvSpPr>
        <p:spPr>
          <a:xfrm>
            <a:off x="7193352" y="3765550"/>
            <a:ext cx="4103945" cy="369332"/>
          </a:xfrm>
          <a:prstGeom prst="rect">
            <a:avLst/>
          </a:prstGeom>
          <a:noFill/>
        </p:spPr>
        <p:txBody>
          <a:bodyPr wrap="none" rtlCol="0">
            <a:spAutoFit/>
          </a:bodyPr>
          <a:lstStyle/>
          <a:p>
            <a:pPr algn="ctr"/>
            <a:r>
              <a:rPr lang="en-US" sz="1800" b="0" dirty="0" smtClean="0">
                <a:solidFill>
                  <a:srgbClr val="00B5E2"/>
                </a:solidFill>
                <a:latin typeface="Calibri" pitchFamily="34" charset="0"/>
                <a:cs typeface="Calibri" pitchFamily="34" charset="0"/>
              </a:rPr>
              <a:t>High-res observation and Moon detection</a:t>
            </a:r>
            <a:endParaRPr lang="en-GB" sz="1800" b="0" dirty="0">
              <a:solidFill>
                <a:srgbClr val="00B5E2"/>
              </a:solidFill>
              <a:latin typeface="Calibri" pitchFamily="34" charset="0"/>
              <a:cs typeface="Calibri" pitchFamily="34" charset="0"/>
            </a:endParaRPr>
          </a:p>
        </p:txBody>
      </p:sp>
    </p:spTree>
    <p:extLst>
      <p:ext uri="{BB962C8B-B14F-4D97-AF65-F5344CB8AC3E}">
        <p14:creationId xmlns:p14="http://schemas.microsoft.com/office/powerpoint/2010/main" val="894192267"/>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Other usages of lunar imagery – MTF post-launch assessment</a:t>
            </a:r>
          </a:p>
        </p:txBody>
      </p:sp>
      <p:sp>
        <p:nvSpPr>
          <p:cNvPr id="3" name="Text Placeholder 2"/>
          <p:cNvSpPr>
            <a:spLocks noGrp="1"/>
          </p:cNvSpPr>
          <p:nvPr>
            <p:ph type="body" sz="quarter" idx="10"/>
          </p:nvPr>
        </p:nvSpPr>
        <p:spPr>
          <a:xfrm>
            <a:off x="145053" y="1001530"/>
            <a:ext cx="11892872" cy="1420123"/>
          </a:xfrm>
        </p:spPr>
        <p:txBody>
          <a:bodyPr>
            <a:noAutofit/>
          </a:bodyPr>
          <a:lstStyle/>
          <a:p>
            <a:r>
              <a:rPr lang="en-GB" sz="2600" dirty="0" smtClean="0"/>
              <a:t>Example of MTF determination using the Moon edge</a:t>
            </a:r>
          </a:p>
          <a:p>
            <a:r>
              <a:rPr lang="en-GB" sz="2600" dirty="0" smtClean="0"/>
              <a:t>Method similar to approach used by Truman &amp; </a:t>
            </a:r>
            <a:r>
              <a:rPr lang="en-GB" sz="2600" dirty="0" err="1" smtClean="0"/>
              <a:t>Xiong</a:t>
            </a:r>
            <a:r>
              <a:rPr lang="en-GB" sz="2600" dirty="0" smtClean="0"/>
              <a:t> on ABI </a:t>
            </a:r>
            <a:r>
              <a:rPr lang="en-GB" sz="2600" dirty="0"/>
              <a:t>(SPIE </a:t>
            </a:r>
            <a:r>
              <a:rPr lang="en-GB" sz="2600" dirty="0" smtClean="0"/>
              <a:t>2019, DOI: 10.1117/12.2528138</a:t>
            </a:r>
            <a:r>
              <a:rPr lang="en-GB" sz="2600" dirty="0"/>
              <a:t>)</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1701" t="40302" r="9097" b="39403"/>
          <a:stretch/>
        </p:blipFill>
        <p:spPr>
          <a:xfrm>
            <a:off x="274249" y="2514894"/>
            <a:ext cx="11634480" cy="2235946"/>
          </a:xfrm>
          <a:prstGeom prst="rect">
            <a:avLst/>
          </a:prstGeom>
        </p:spPr>
      </p:pic>
      <p:grpSp>
        <p:nvGrpSpPr>
          <p:cNvPr id="8" name="Group 7"/>
          <p:cNvGrpSpPr/>
          <p:nvPr/>
        </p:nvGrpSpPr>
        <p:grpSpPr>
          <a:xfrm>
            <a:off x="46114" y="2581275"/>
            <a:ext cx="4565673" cy="4276725"/>
            <a:chOff x="46114" y="2581275"/>
            <a:chExt cx="4565673" cy="4276725"/>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4587" y="2581275"/>
              <a:ext cx="4267200" cy="4276725"/>
            </a:xfrm>
            <a:prstGeom prst="rect">
              <a:avLst/>
            </a:prstGeom>
          </p:spPr>
        </p:pic>
        <p:sp>
          <p:nvSpPr>
            <p:cNvPr id="6" name="TextBox 5"/>
            <p:cNvSpPr txBox="1"/>
            <p:nvPr/>
          </p:nvSpPr>
          <p:spPr>
            <a:xfrm>
              <a:off x="1758462" y="6161309"/>
              <a:ext cx="2009670" cy="338554"/>
            </a:xfrm>
            <a:prstGeom prst="rect">
              <a:avLst/>
            </a:prstGeom>
            <a:noFill/>
          </p:spPr>
          <p:txBody>
            <a:bodyPr wrap="square" rtlCol="0">
              <a:spAutoFit/>
            </a:bodyPr>
            <a:lstStyle/>
            <a:p>
              <a:r>
                <a:rPr lang="en-GB" sz="1600" b="0" kern="100" spc="-100" dirty="0" smtClean="0">
                  <a:solidFill>
                    <a:schemeClr val="tx2"/>
                  </a:solidFill>
                  <a:latin typeface="Bahnschrift Light" panose="020B0502040204020203" pitchFamily="34" charset="0"/>
                  <a:ea typeface="Roboto" panose="02000000000000000000" pitchFamily="2" charset="0"/>
                </a:rPr>
                <a:t>Spatial frequency</a:t>
              </a:r>
            </a:p>
          </p:txBody>
        </p:sp>
        <p:sp>
          <p:nvSpPr>
            <p:cNvPr id="7" name="TextBox 6"/>
            <p:cNvSpPr txBox="1"/>
            <p:nvPr/>
          </p:nvSpPr>
          <p:spPr>
            <a:xfrm rot="16200000">
              <a:off x="-789444" y="4382156"/>
              <a:ext cx="2009670" cy="338554"/>
            </a:xfrm>
            <a:prstGeom prst="rect">
              <a:avLst/>
            </a:prstGeom>
            <a:noFill/>
          </p:spPr>
          <p:txBody>
            <a:bodyPr wrap="square" rtlCol="0">
              <a:spAutoFit/>
            </a:bodyPr>
            <a:lstStyle/>
            <a:p>
              <a:r>
                <a:rPr lang="en-GB" sz="1600" b="0" kern="100" spc="-100" dirty="0" smtClean="0">
                  <a:solidFill>
                    <a:schemeClr val="tx2"/>
                  </a:solidFill>
                  <a:latin typeface="Bahnschrift Light" panose="020B0502040204020203" pitchFamily="34" charset="0"/>
                  <a:ea typeface="Roboto" panose="02000000000000000000" pitchFamily="2" charset="0"/>
                </a:rPr>
                <a:t>Normalised MTF</a:t>
              </a:r>
            </a:p>
          </p:txBody>
        </p:sp>
      </p:grpSp>
      <p:sp>
        <p:nvSpPr>
          <p:cNvPr id="9" name="Text Placeholder 2"/>
          <p:cNvSpPr txBox="1">
            <a:spLocks/>
          </p:cNvSpPr>
          <p:nvPr/>
        </p:nvSpPr>
        <p:spPr bwMode="auto">
          <a:xfrm>
            <a:off x="4611787" y="5079740"/>
            <a:ext cx="7296942" cy="14201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28254" indent="-328254" algn="l" rtl="0" eaLnBrk="1" fontAlgn="base" hangingPunct="1">
              <a:spcBef>
                <a:spcPct val="20000"/>
              </a:spcBef>
              <a:spcAft>
                <a:spcPct val="0"/>
              </a:spcAft>
              <a:buFont typeface="Arial" pitchFamily="34" charset="0"/>
              <a:buChar char="•"/>
              <a:defRPr sz="3200" spc="-100" baseline="0">
                <a:solidFill>
                  <a:schemeClr val="tx2"/>
                </a:solidFill>
                <a:latin typeface="+mn-lt"/>
                <a:ea typeface="Roboto" panose="02000000000000000000" pitchFamily="2" charset="0"/>
                <a:cs typeface="Arial" pitchFamily="34" charset="0"/>
              </a:defRPr>
            </a:lvl1pPr>
            <a:lvl2pPr marL="914423" indent="-351701" algn="l" rtl="0" eaLnBrk="1" fontAlgn="base" hangingPunct="1">
              <a:spcBef>
                <a:spcPct val="20000"/>
              </a:spcBef>
              <a:spcAft>
                <a:spcPct val="0"/>
              </a:spcAft>
              <a:buFont typeface="Arial" pitchFamily="34" charset="0"/>
              <a:buChar char="•"/>
              <a:defRPr sz="2800" spc="-100" baseline="0">
                <a:solidFill>
                  <a:schemeClr val="tx2"/>
                </a:solidFill>
                <a:latin typeface="+mn-lt"/>
                <a:ea typeface="Roboto" panose="02000000000000000000" pitchFamily="2" charset="0"/>
                <a:cs typeface="Arial" pitchFamily="34" charset="0"/>
              </a:defRPr>
            </a:lvl2pPr>
            <a:lvl3pPr marL="1406804" indent="-281361" algn="l" rtl="0" eaLnBrk="1" fontAlgn="base" hangingPunct="1">
              <a:spcBef>
                <a:spcPct val="20000"/>
              </a:spcBef>
              <a:spcAft>
                <a:spcPct val="0"/>
              </a:spcAft>
              <a:buFont typeface="Arial" pitchFamily="34" charset="0"/>
              <a:buChar char="•"/>
              <a:defRPr sz="2400" spc="-100" baseline="0">
                <a:solidFill>
                  <a:schemeClr val="tx2"/>
                </a:solidFill>
                <a:latin typeface="+mn-lt"/>
                <a:ea typeface="Roboto" panose="02000000000000000000" pitchFamily="2" charset="0"/>
                <a:cs typeface="Arial" pitchFamily="34" charset="0"/>
              </a:defRPr>
            </a:lvl3pPr>
            <a:lvl4pPr marL="1969526" indent="-281361" algn="l" rtl="0" eaLnBrk="1" fontAlgn="base" hangingPunct="1">
              <a:spcBef>
                <a:spcPct val="20000"/>
              </a:spcBef>
              <a:spcAft>
                <a:spcPct val="0"/>
              </a:spcAft>
              <a:buFont typeface="Arial" pitchFamily="34" charset="0"/>
              <a:buChar char="•"/>
              <a:defRPr sz="2000" spc="-100" baseline="0">
                <a:solidFill>
                  <a:schemeClr val="tx2"/>
                </a:solidFill>
                <a:latin typeface="+mn-lt"/>
                <a:ea typeface="Roboto" panose="02000000000000000000" pitchFamily="2" charset="0"/>
                <a:cs typeface="Arial" pitchFamily="34" charset="0"/>
              </a:defRPr>
            </a:lvl4pPr>
            <a:lvl5pPr marL="2532248" indent="-281361" algn="l" rtl="0" eaLnBrk="1" fontAlgn="base" hangingPunct="1">
              <a:spcBef>
                <a:spcPct val="20000"/>
              </a:spcBef>
              <a:spcAft>
                <a:spcPct val="0"/>
              </a:spcAft>
              <a:buFont typeface="Arial" pitchFamily="34" charset="0"/>
              <a:buChar char="•"/>
              <a:defRPr sz="1800" spc="-100" baseline="0">
                <a:solidFill>
                  <a:schemeClr val="tx2"/>
                </a:solidFill>
                <a:latin typeface="+mn-lt"/>
                <a:ea typeface="Roboto" panose="02000000000000000000" pitchFamily="2" charset="0"/>
                <a:cs typeface="Arial" pitchFamily="34" charset="0"/>
              </a:defRPr>
            </a:lvl5pPr>
            <a:lvl6pPr marL="3094970" indent="-281361" algn="l" rtl="0" eaLnBrk="1" fontAlgn="base" hangingPunct="1">
              <a:spcBef>
                <a:spcPct val="20000"/>
              </a:spcBef>
              <a:spcAft>
                <a:spcPct val="0"/>
              </a:spcAft>
              <a:defRPr sz="2954">
                <a:solidFill>
                  <a:schemeClr val="tx2"/>
                </a:solidFill>
                <a:latin typeface="+mn-lt"/>
              </a:defRPr>
            </a:lvl6pPr>
            <a:lvl7pPr marL="3657691" indent="-281361" algn="l" rtl="0" eaLnBrk="1" fontAlgn="base" hangingPunct="1">
              <a:spcBef>
                <a:spcPct val="20000"/>
              </a:spcBef>
              <a:spcAft>
                <a:spcPct val="0"/>
              </a:spcAft>
              <a:defRPr sz="2954">
                <a:solidFill>
                  <a:schemeClr val="tx2"/>
                </a:solidFill>
                <a:latin typeface="+mn-lt"/>
              </a:defRPr>
            </a:lvl7pPr>
            <a:lvl8pPr marL="4220413" indent="-281361" algn="l" rtl="0" eaLnBrk="1" fontAlgn="base" hangingPunct="1">
              <a:spcBef>
                <a:spcPct val="20000"/>
              </a:spcBef>
              <a:spcAft>
                <a:spcPct val="0"/>
              </a:spcAft>
              <a:defRPr sz="2954">
                <a:solidFill>
                  <a:schemeClr val="tx2"/>
                </a:solidFill>
                <a:latin typeface="+mn-lt"/>
              </a:defRPr>
            </a:lvl8pPr>
            <a:lvl9pPr marL="4783135" indent="-281361" algn="l" rtl="0" eaLnBrk="1" fontAlgn="base" hangingPunct="1">
              <a:spcBef>
                <a:spcPct val="20000"/>
              </a:spcBef>
              <a:spcAft>
                <a:spcPct val="0"/>
              </a:spcAft>
              <a:defRPr sz="2954">
                <a:solidFill>
                  <a:schemeClr val="tx2"/>
                </a:solidFill>
                <a:latin typeface="+mn-lt"/>
              </a:defRPr>
            </a:lvl9pPr>
          </a:lstStyle>
          <a:p>
            <a:r>
              <a:rPr lang="en-GB" sz="2600" b="0" kern="0" dirty="0" smtClean="0"/>
              <a:t>Still work in progress</a:t>
            </a:r>
          </a:p>
          <a:p>
            <a:r>
              <a:rPr lang="en-GB" sz="2600" b="0" kern="0" dirty="0" smtClean="0"/>
              <a:t>Impact of the moon surface variability to be accounted for the MTF retrieval</a:t>
            </a:r>
            <a:endParaRPr lang="en-GB" sz="2600" b="0" kern="0" dirty="0"/>
          </a:p>
        </p:txBody>
      </p:sp>
    </p:spTree>
    <p:extLst>
      <p:ext uri="{BB962C8B-B14F-4D97-AF65-F5344CB8AC3E}">
        <p14:creationId xmlns:p14="http://schemas.microsoft.com/office/powerpoint/2010/main" val="6397602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Other usages of lunar imagery – MTF post-launch assessment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920" y="1386273"/>
            <a:ext cx="10850490" cy="4032495"/>
          </a:xfrm>
          <a:prstGeom prst="rect">
            <a:avLst/>
          </a:prstGeom>
        </p:spPr>
      </p:pic>
      <p:sp>
        <p:nvSpPr>
          <p:cNvPr id="5" name="Text Placeholder 2"/>
          <p:cNvSpPr txBox="1">
            <a:spLocks/>
          </p:cNvSpPr>
          <p:nvPr/>
        </p:nvSpPr>
        <p:spPr bwMode="auto">
          <a:xfrm>
            <a:off x="407247" y="5800857"/>
            <a:ext cx="8693256" cy="7282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28254" indent="-328254" algn="l" rtl="0" eaLnBrk="1" fontAlgn="base" hangingPunct="1">
              <a:spcBef>
                <a:spcPct val="20000"/>
              </a:spcBef>
              <a:spcAft>
                <a:spcPct val="0"/>
              </a:spcAft>
              <a:buFont typeface="Arial" pitchFamily="34" charset="0"/>
              <a:buChar char="•"/>
              <a:defRPr sz="3200" spc="-100" baseline="0">
                <a:solidFill>
                  <a:schemeClr val="tx2"/>
                </a:solidFill>
                <a:latin typeface="+mn-lt"/>
                <a:ea typeface="Roboto" panose="02000000000000000000" pitchFamily="2" charset="0"/>
                <a:cs typeface="Arial" pitchFamily="34" charset="0"/>
              </a:defRPr>
            </a:lvl1pPr>
            <a:lvl2pPr marL="914423" indent="-351701" algn="l" rtl="0" eaLnBrk="1" fontAlgn="base" hangingPunct="1">
              <a:spcBef>
                <a:spcPct val="20000"/>
              </a:spcBef>
              <a:spcAft>
                <a:spcPct val="0"/>
              </a:spcAft>
              <a:buFont typeface="Arial" pitchFamily="34" charset="0"/>
              <a:buChar char="•"/>
              <a:defRPr sz="2800" spc="-100" baseline="0">
                <a:solidFill>
                  <a:schemeClr val="tx2"/>
                </a:solidFill>
                <a:latin typeface="+mn-lt"/>
                <a:ea typeface="Roboto" panose="02000000000000000000" pitchFamily="2" charset="0"/>
                <a:cs typeface="Arial" pitchFamily="34" charset="0"/>
              </a:defRPr>
            </a:lvl2pPr>
            <a:lvl3pPr marL="1406804" indent="-281361" algn="l" rtl="0" eaLnBrk="1" fontAlgn="base" hangingPunct="1">
              <a:spcBef>
                <a:spcPct val="20000"/>
              </a:spcBef>
              <a:spcAft>
                <a:spcPct val="0"/>
              </a:spcAft>
              <a:buFont typeface="Arial" pitchFamily="34" charset="0"/>
              <a:buChar char="•"/>
              <a:defRPr sz="2400" spc="-100" baseline="0">
                <a:solidFill>
                  <a:schemeClr val="tx2"/>
                </a:solidFill>
                <a:latin typeface="+mn-lt"/>
                <a:ea typeface="Roboto" panose="02000000000000000000" pitchFamily="2" charset="0"/>
                <a:cs typeface="Arial" pitchFamily="34" charset="0"/>
              </a:defRPr>
            </a:lvl3pPr>
            <a:lvl4pPr marL="1969526" indent="-281361" algn="l" rtl="0" eaLnBrk="1" fontAlgn="base" hangingPunct="1">
              <a:spcBef>
                <a:spcPct val="20000"/>
              </a:spcBef>
              <a:spcAft>
                <a:spcPct val="0"/>
              </a:spcAft>
              <a:buFont typeface="Arial" pitchFamily="34" charset="0"/>
              <a:buChar char="•"/>
              <a:defRPr sz="2000" spc="-100" baseline="0">
                <a:solidFill>
                  <a:schemeClr val="tx2"/>
                </a:solidFill>
                <a:latin typeface="+mn-lt"/>
                <a:ea typeface="Roboto" panose="02000000000000000000" pitchFamily="2" charset="0"/>
                <a:cs typeface="Arial" pitchFamily="34" charset="0"/>
              </a:defRPr>
            </a:lvl4pPr>
            <a:lvl5pPr marL="2532248" indent="-281361" algn="l" rtl="0" eaLnBrk="1" fontAlgn="base" hangingPunct="1">
              <a:spcBef>
                <a:spcPct val="20000"/>
              </a:spcBef>
              <a:spcAft>
                <a:spcPct val="0"/>
              </a:spcAft>
              <a:buFont typeface="Arial" pitchFamily="34" charset="0"/>
              <a:buChar char="•"/>
              <a:defRPr sz="1800" spc="-100" baseline="0">
                <a:solidFill>
                  <a:schemeClr val="tx2"/>
                </a:solidFill>
                <a:latin typeface="+mn-lt"/>
                <a:ea typeface="Roboto" panose="02000000000000000000" pitchFamily="2" charset="0"/>
                <a:cs typeface="Arial" pitchFamily="34" charset="0"/>
              </a:defRPr>
            </a:lvl5pPr>
            <a:lvl6pPr marL="3094970" indent="-281361" algn="l" rtl="0" eaLnBrk="1" fontAlgn="base" hangingPunct="1">
              <a:spcBef>
                <a:spcPct val="20000"/>
              </a:spcBef>
              <a:spcAft>
                <a:spcPct val="0"/>
              </a:spcAft>
              <a:defRPr sz="2954">
                <a:solidFill>
                  <a:schemeClr val="tx2"/>
                </a:solidFill>
                <a:latin typeface="+mn-lt"/>
              </a:defRPr>
            </a:lvl6pPr>
            <a:lvl7pPr marL="3657691" indent="-281361" algn="l" rtl="0" eaLnBrk="1" fontAlgn="base" hangingPunct="1">
              <a:spcBef>
                <a:spcPct val="20000"/>
              </a:spcBef>
              <a:spcAft>
                <a:spcPct val="0"/>
              </a:spcAft>
              <a:defRPr sz="2954">
                <a:solidFill>
                  <a:schemeClr val="tx2"/>
                </a:solidFill>
                <a:latin typeface="+mn-lt"/>
              </a:defRPr>
            </a:lvl7pPr>
            <a:lvl8pPr marL="4220413" indent="-281361" algn="l" rtl="0" eaLnBrk="1" fontAlgn="base" hangingPunct="1">
              <a:spcBef>
                <a:spcPct val="20000"/>
              </a:spcBef>
              <a:spcAft>
                <a:spcPct val="0"/>
              </a:spcAft>
              <a:defRPr sz="2954">
                <a:solidFill>
                  <a:schemeClr val="tx2"/>
                </a:solidFill>
                <a:latin typeface="+mn-lt"/>
              </a:defRPr>
            </a:lvl8pPr>
            <a:lvl9pPr marL="4783135" indent="-281361" algn="l" rtl="0" eaLnBrk="1" fontAlgn="base" hangingPunct="1">
              <a:spcBef>
                <a:spcPct val="20000"/>
              </a:spcBef>
              <a:spcAft>
                <a:spcPct val="0"/>
              </a:spcAft>
              <a:defRPr sz="2954">
                <a:solidFill>
                  <a:schemeClr val="tx2"/>
                </a:solidFill>
                <a:latin typeface="+mn-lt"/>
              </a:defRPr>
            </a:lvl9pPr>
          </a:lstStyle>
          <a:p>
            <a:pPr marL="0" indent="0">
              <a:buNone/>
            </a:pPr>
            <a:r>
              <a:rPr lang="en-GB" sz="2600" b="0" kern="0" dirty="0" smtClean="0"/>
              <a:t>From Truman &amp; </a:t>
            </a:r>
            <a:r>
              <a:rPr lang="en-GB" sz="2600" b="0" kern="0" dirty="0" err="1" smtClean="0"/>
              <a:t>Xiong</a:t>
            </a:r>
            <a:r>
              <a:rPr lang="en-GB" sz="2600" b="0" kern="0" dirty="0" smtClean="0"/>
              <a:t>, SPIE 2019 – MTF for GOES-16/ABI</a:t>
            </a:r>
            <a:endParaRPr lang="en-GB" sz="2600" b="0" kern="0" dirty="0"/>
          </a:p>
        </p:txBody>
      </p:sp>
    </p:spTree>
    <p:extLst>
      <p:ext uri="{BB962C8B-B14F-4D97-AF65-F5344CB8AC3E}">
        <p14:creationId xmlns:p14="http://schemas.microsoft.com/office/powerpoint/2010/main" val="1045882221"/>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smtClean="0"/>
              <a:t>Using lunar </a:t>
            </a:r>
            <a:r>
              <a:rPr lang="en-GB" dirty="0"/>
              <a:t>thermal infra-red </a:t>
            </a:r>
            <a:r>
              <a:rPr lang="en-GB" dirty="0" smtClean="0"/>
              <a:t>observations…</a:t>
            </a:r>
            <a:endParaRPr lang="en-GB" dirty="0"/>
          </a:p>
        </p:txBody>
      </p:sp>
    </p:spTree>
    <p:extLst>
      <p:ext uri="{BB962C8B-B14F-4D97-AF65-F5344CB8AC3E}">
        <p14:creationId xmlns:p14="http://schemas.microsoft.com/office/powerpoint/2010/main" val="3123014849"/>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2480" y="106659"/>
            <a:ext cx="11399520" cy="320040"/>
          </a:xfrm>
        </p:spPr>
        <p:txBody>
          <a:bodyPr>
            <a:normAutofit fontScale="90000"/>
          </a:bodyPr>
          <a:lstStyle/>
          <a:p>
            <a:r>
              <a:rPr lang="en-GB" dirty="0" smtClean="0"/>
              <a:t>AHI measurements TIR</a:t>
            </a:r>
            <a:endParaRPr lang="en-GB" dirty="0"/>
          </a:p>
        </p:txBody>
      </p:sp>
      <p:sp>
        <p:nvSpPr>
          <p:cNvPr id="5" name="Rectangle 3"/>
          <p:cNvSpPr>
            <a:spLocks noChangeArrowheads="1"/>
          </p:cNvSpPr>
          <p:nvPr/>
        </p:nvSpPr>
        <p:spPr bwMode="auto">
          <a:xfrm>
            <a:off x="792480" y="4892486"/>
            <a:ext cx="10262587" cy="1207362"/>
          </a:xfrm>
          <a:prstGeom prst="rect">
            <a:avLst/>
          </a:prstGeom>
          <a:solidFill>
            <a:srgbClr val="FCFCF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600" b="0" spc="-100" dirty="0">
                <a:solidFill>
                  <a:schemeClr val="tx2"/>
                </a:solidFill>
                <a:latin typeface="+mn-lt"/>
                <a:ea typeface="Roboto" panose="02000000000000000000" pitchFamily="2" charset="0"/>
                <a:cs typeface="Arial" pitchFamily="34" charset="0"/>
              </a:rPr>
              <a:t>From: </a:t>
            </a:r>
            <a:r>
              <a:rPr lang="en-US" altLang="en-US" sz="1600" b="0" spc="-100" dirty="0">
                <a:solidFill>
                  <a:schemeClr val="tx2"/>
                </a:solidFill>
                <a:latin typeface="+mn-lt"/>
                <a:ea typeface="Roboto" panose="02000000000000000000" pitchFamily="2" charset="0"/>
                <a:cs typeface="Arial" pitchFamily="34" charset="0"/>
                <a:hlinkClick r:id="rId2"/>
              </a:rPr>
              <a:t>Utilization of a meteorological satellite as a space telescope: the lunar mid-infrared spectrum as seen by Himawari-8</a:t>
            </a:r>
            <a:endParaRPr lang="en-US" altLang="en-US" sz="1600" b="0" spc="-100" dirty="0">
              <a:solidFill>
                <a:schemeClr val="tx2"/>
              </a:solidFill>
              <a:latin typeface="+mn-lt"/>
              <a:ea typeface="Roboto" panose="02000000000000000000" pitchFamily="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1600" b="0" spc="-100" dirty="0">
                <a:solidFill>
                  <a:schemeClr val="tx2"/>
                </a:solidFill>
                <a:latin typeface="+mn-lt"/>
                <a:ea typeface="Roboto" panose="02000000000000000000" pitchFamily="2"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1600" b="0" spc="-100" dirty="0">
                <a:solidFill>
                  <a:schemeClr val="tx2"/>
                </a:solidFill>
                <a:latin typeface="+mn-lt"/>
                <a:ea typeface="Roboto" panose="02000000000000000000" pitchFamily="2" charset="0"/>
                <a:cs typeface="Arial" pitchFamily="34" charset="0"/>
              </a:rPr>
              <a:t>a–e Example images of quality level (QL) 1–5. QL of 1, 2, 3, 4, and 5 correspond to the Moon hidden more than half, cut by swath boundaries, hidden partly by the Earth, partly out of the scanned area, and fully captured, respectively. The images were retrieved from the band-13 data taken at 2015/04/01 00:40, 2016/10/26 12:00, 2016/11/23 09:30, 2016/12/09 23:20, and 2017/10/30 23:10. f The histogram of the number of QLs for each year from 2015 to 2021. The gray, black, green, blue, and red bars correspond to QL of 1, 2, 3, 4, and 5, respectively</a:t>
            </a:r>
          </a:p>
        </p:txBody>
      </p:sp>
      <p:pic>
        <p:nvPicPr>
          <p:cNvPr id="1028" name="Picture 4" descr="Fig.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7735" y="712225"/>
            <a:ext cx="7591425" cy="406241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46229" y="878889"/>
            <a:ext cx="1832729" cy="338554"/>
          </a:xfrm>
          <a:prstGeom prst="rect">
            <a:avLst/>
          </a:prstGeom>
          <a:noFill/>
        </p:spPr>
        <p:txBody>
          <a:bodyPr wrap="square" rtlCol="0">
            <a:spAutoFit/>
          </a:bodyPr>
          <a:lstStyle/>
          <a:p>
            <a:r>
              <a:rPr lang="en-GB" sz="1600" b="0" kern="100" spc="-100" dirty="0" smtClean="0">
                <a:solidFill>
                  <a:schemeClr val="tx2"/>
                </a:solidFill>
                <a:latin typeface="Bahnschrift Light" panose="020B0502040204020203" pitchFamily="34" charset="0"/>
                <a:ea typeface="Roboto" panose="02000000000000000000" pitchFamily="2" charset="0"/>
              </a:rPr>
              <a:t>Band-13 = IR 10.4</a:t>
            </a:r>
          </a:p>
        </p:txBody>
      </p:sp>
    </p:spTree>
    <p:extLst>
      <p:ext uri="{BB962C8B-B14F-4D97-AF65-F5344CB8AC3E}">
        <p14:creationId xmlns:p14="http://schemas.microsoft.com/office/powerpoint/2010/main" val="1255295602"/>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AHI 3.9 band (B07)</a:t>
            </a:r>
            <a:endParaRPr lang="en-GB" dirty="0"/>
          </a:p>
        </p:txBody>
      </p:sp>
      <p:pic>
        <p:nvPicPr>
          <p:cNvPr id="9" name="図 8"/>
          <p:cNvPicPr>
            <a:picLocks noChangeAspect="1"/>
          </p:cNvPicPr>
          <p:nvPr/>
        </p:nvPicPr>
        <p:blipFill>
          <a:blip r:embed="rId2" cstate="print"/>
          <a:stretch>
            <a:fillRect/>
          </a:stretch>
        </p:blipFill>
        <p:spPr>
          <a:xfrm>
            <a:off x="151459" y="640080"/>
            <a:ext cx="4514469" cy="2590800"/>
          </a:xfrm>
          <a:prstGeom prst="rect">
            <a:avLst/>
          </a:prstGeom>
        </p:spPr>
      </p:pic>
      <p:pic>
        <p:nvPicPr>
          <p:cNvPr id="10" name="Picture 3" descr="D:\2015-MSC\高橋行端\開発\GSICS\VIS\Lunar\AHI\20150928SuperMoonTotalLunarEclipse\AhiMoonPosSchedule_20150927.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9484"/>
          <a:stretch/>
        </p:blipFill>
        <p:spPr bwMode="auto">
          <a:xfrm>
            <a:off x="2406353" y="3653265"/>
            <a:ext cx="3210680" cy="320473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D:\2015-MSC\高橋行端\開発\GSICS\VIS\Lunar\AHI\20150928SuperMoonTotalLunarEclipse\moonAnim_20150927.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17033" y="0"/>
            <a:ext cx="6574967" cy="6857853"/>
          </a:xfrm>
          <a:prstGeom prst="rect">
            <a:avLst/>
          </a:prstGeom>
          <a:noFill/>
          <a:extLst>
            <a:ext uri="{909E8E84-426E-40DD-AFC4-6F175D3DCCD1}">
              <a14:hiddenFill xmlns:a14="http://schemas.microsoft.com/office/drawing/2010/main">
                <a:solidFill>
                  <a:srgbClr val="FFFFFF"/>
                </a:solidFill>
              </a14:hiddenFill>
            </a:ext>
          </a:extLst>
        </p:spPr>
      </p:pic>
      <p:sp>
        <p:nvSpPr>
          <p:cNvPr id="12" name="テキスト ボックス 1"/>
          <p:cNvSpPr txBox="1"/>
          <p:nvPr/>
        </p:nvSpPr>
        <p:spPr>
          <a:xfrm>
            <a:off x="10600657" y="6211522"/>
            <a:ext cx="1402948" cy="646331"/>
          </a:xfrm>
          <a:prstGeom prst="rect">
            <a:avLst/>
          </a:prstGeom>
          <a:noFill/>
        </p:spPr>
        <p:txBody>
          <a:bodyPr wrap="none" rtlCol="0">
            <a:spAutoFit/>
          </a:bodyPr>
          <a:lstStyle/>
          <a:p>
            <a:r>
              <a:rPr kumimoji="1" lang="en-US" altLang="ja-JP" sz="1800" b="0" dirty="0" smtClean="0">
                <a:solidFill>
                  <a:schemeClr val="bg1">
                    <a:lumMod val="90000"/>
                    <a:lumOff val="10000"/>
                  </a:schemeClr>
                </a:solidFill>
              </a:rPr>
              <a:t>Super Moon</a:t>
            </a:r>
          </a:p>
          <a:p>
            <a:r>
              <a:rPr kumimoji="1" lang="en-US" altLang="ja-JP" sz="1800" b="0" dirty="0" smtClean="0">
                <a:solidFill>
                  <a:schemeClr val="bg1">
                    <a:lumMod val="90000"/>
                    <a:lumOff val="10000"/>
                  </a:schemeClr>
                </a:solidFill>
              </a:rPr>
              <a:t>Himawari-8</a:t>
            </a:r>
            <a:endParaRPr kumimoji="1" lang="en-US" altLang="ja-JP" sz="1800" b="0" dirty="0">
              <a:solidFill>
                <a:schemeClr val="bg1">
                  <a:lumMod val="90000"/>
                  <a:lumOff val="10000"/>
                </a:schemeClr>
              </a:solidFill>
            </a:endParaRPr>
          </a:p>
        </p:txBody>
      </p:sp>
      <p:sp>
        <p:nvSpPr>
          <p:cNvPr id="13" name="テキスト ボックス 1"/>
          <p:cNvSpPr txBox="1"/>
          <p:nvPr/>
        </p:nvSpPr>
        <p:spPr>
          <a:xfrm>
            <a:off x="52300" y="3230880"/>
            <a:ext cx="3871573" cy="369332"/>
          </a:xfrm>
          <a:prstGeom prst="rect">
            <a:avLst/>
          </a:prstGeom>
          <a:noFill/>
        </p:spPr>
        <p:txBody>
          <a:bodyPr wrap="none" rtlCol="0">
            <a:spAutoFit/>
          </a:bodyPr>
          <a:lstStyle/>
          <a:p>
            <a:r>
              <a:rPr kumimoji="1" lang="en-US" altLang="ja-JP" sz="1800" b="0" dirty="0" smtClean="0">
                <a:solidFill>
                  <a:schemeClr val="bg1">
                    <a:lumMod val="90000"/>
                    <a:lumOff val="10000"/>
                  </a:schemeClr>
                </a:solidFill>
              </a:rPr>
              <a:t>Example of Moon acquisition by B07</a:t>
            </a:r>
            <a:endParaRPr kumimoji="1" lang="en-US" altLang="ja-JP" sz="1800" b="0" dirty="0">
              <a:solidFill>
                <a:schemeClr val="bg1">
                  <a:lumMod val="90000"/>
                  <a:lumOff val="10000"/>
                </a:schemeClr>
              </a:solidFill>
            </a:endParaRPr>
          </a:p>
        </p:txBody>
      </p:sp>
    </p:spTree>
    <p:extLst>
      <p:ext uri="{BB962C8B-B14F-4D97-AF65-F5344CB8AC3E}">
        <p14:creationId xmlns:p14="http://schemas.microsoft.com/office/powerpoint/2010/main" val="1817265853"/>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9719" t="75561" r="67344" b="9048"/>
          <a:stretch/>
        </p:blipFill>
        <p:spPr>
          <a:xfrm>
            <a:off x="5476875" y="2305034"/>
            <a:ext cx="6543675" cy="4391041"/>
          </a:xfrm>
          <a:prstGeom prst="rect">
            <a:avLst/>
          </a:prstGeom>
        </p:spPr>
      </p:pic>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8611" t="10417" r="7778" b="7778"/>
          <a:stretch/>
        </p:blipFill>
        <p:spPr>
          <a:xfrm>
            <a:off x="666748" y="686782"/>
            <a:ext cx="6307459" cy="6171218"/>
          </a:xfrm>
          <a:prstGeom prst="rect">
            <a:avLst/>
          </a:prstGeom>
        </p:spPr>
      </p:pic>
    </p:spTree>
    <p:extLst>
      <p:ext uri="{BB962C8B-B14F-4D97-AF65-F5344CB8AC3E}">
        <p14:creationId xmlns:p14="http://schemas.microsoft.com/office/powerpoint/2010/main" val="3297572341"/>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0" dirty="0">
                <a:latin typeface="Bahnschrift SemiLight" panose="020B0502040204020203" pitchFamily="34" charset="0"/>
              </a:rPr>
              <a:t>MICMICS Workflows</a:t>
            </a:r>
          </a:p>
        </p:txBody>
      </p:sp>
      <p:grpSp>
        <p:nvGrpSpPr>
          <p:cNvPr id="4" name="Group 3"/>
          <p:cNvGrpSpPr/>
          <p:nvPr/>
        </p:nvGrpSpPr>
        <p:grpSpPr>
          <a:xfrm>
            <a:off x="502920" y="1019908"/>
            <a:ext cx="11008479" cy="5162872"/>
            <a:chOff x="502920" y="1019908"/>
            <a:chExt cx="11008479" cy="5162872"/>
          </a:xfrm>
        </p:grpSpPr>
        <p:sp>
          <p:nvSpPr>
            <p:cNvPr id="5" name="Flowchart: Process 4"/>
            <p:cNvSpPr/>
            <p:nvPr/>
          </p:nvSpPr>
          <p:spPr bwMode="auto">
            <a:xfrm>
              <a:off x="502920" y="1019908"/>
              <a:ext cx="1330892" cy="301882"/>
            </a:xfrm>
            <a:prstGeom prst="flowChartProcess">
              <a:avLst/>
            </a:prstGeom>
            <a:noFill/>
            <a:ln w="25400" cap="flat" cmpd="sng" algn="ctr">
              <a:noFill/>
              <a:prstDash val="solid"/>
              <a:headEnd type="none" w="med" len="med"/>
              <a:tailEnd type="none" w="med" len="med"/>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GB" sz="1200" b="0" i="0" u="none" strike="noStrike" kern="0" cap="none" spc="0" normalizeH="0" baseline="0" noProof="0" dirty="0" smtClean="0">
                  <a:ln>
                    <a:noFill/>
                  </a:ln>
                  <a:solidFill>
                    <a:srgbClr val="00205B"/>
                  </a:solidFill>
                  <a:effectLst/>
                  <a:uLnTx/>
                  <a:uFillTx/>
                  <a:latin typeface="Tahoma"/>
                  <a:ea typeface="+mn-ea"/>
                  <a:cs typeface="+mn-cs"/>
                </a:rPr>
                <a:t>Instruments</a:t>
              </a:r>
            </a:p>
          </p:txBody>
        </p:sp>
        <p:sp>
          <p:nvSpPr>
            <p:cNvPr id="6" name="Flowchart: Process 5"/>
            <p:cNvSpPr/>
            <p:nvPr/>
          </p:nvSpPr>
          <p:spPr bwMode="auto">
            <a:xfrm>
              <a:off x="10101716" y="1059131"/>
              <a:ext cx="1409683" cy="235216"/>
            </a:xfrm>
            <a:prstGeom prst="flowChartProcess">
              <a:avLst/>
            </a:prstGeom>
            <a:noFill/>
            <a:ln w="25400" cap="flat" cmpd="sng" algn="ctr">
              <a:noFill/>
              <a:prstDash val="solid"/>
              <a:headEnd type="none" w="med" len="med"/>
              <a:tailEnd type="none" w="med" len="med"/>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GB" sz="1200" b="0" i="0" u="none" strike="noStrike" kern="0" cap="none" spc="0" normalizeH="0" baseline="0" noProof="0" dirty="0" smtClean="0">
                  <a:ln>
                    <a:noFill/>
                  </a:ln>
                  <a:solidFill>
                    <a:srgbClr val="FE5000"/>
                  </a:solidFill>
                  <a:effectLst/>
                  <a:uLnTx/>
                  <a:uFillTx/>
                  <a:latin typeface="Tahoma"/>
                  <a:ea typeface="+mn-ea"/>
                  <a:cs typeface="+mn-cs"/>
                </a:rPr>
                <a:t>Instruments</a:t>
              </a:r>
              <a:endParaRPr kumimoji="0" lang="en-GB" sz="1800" b="0" i="0" u="none" strike="noStrike" kern="0" cap="none" spc="0" normalizeH="0" baseline="0" noProof="0" dirty="0" smtClean="0">
                <a:ln>
                  <a:noFill/>
                </a:ln>
                <a:solidFill>
                  <a:srgbClr val="FE5000"/>
                </a:solidFill>
                <a:effectLst/>
                <a:uLnTx/>
                <a:uFillTx/>
                <a:latin typeface="Tahoma"/>
                <a:ea typeface="+mn-ea"/>
                <a:cs typeface="+mn-cs"/>
              </a:endParaRPr>
            </a:p>
          </p:txBody>
        </p:sp>
        <p:grpSp>
          <p:nvGrpSpPr>
            <p:cNvPr id="7" name="Group 6"/>
            <p:cNvGrpSpPr/>
            <p:nvPr/>
          </p:nvGrpSpPr>
          <p:grpSpPr>
            <a:xfrm>
              <a:off x="2001364" y="1100518"/>
              <a:ext cx="7954244" cy="5016148"/>
              <a:chOff x="2733358" y="1077865"/>
              <a:chExt cx="7954244" cy="5016148"/>
            </a:xfrm>
          </p:grpSpPr>
          <p:sp>
            <p:nvSpPr>
              <p:cNvPr id="44" name="Flowchart: Terminator 43"/>
              <p:cNvSpPr/>
              <p:nvPr/>
            </p:nvSpPr>
            <p:spPr bwMode="auto">
              <a:xfrm>
                <a:off x="2810390" y="2666067"/>
                <a:ext cx="1316120" cy="322861"/>
              </a:xfrm>
              <a:prstGeom prst="flowChartTerminator">
                <a:avLst/>
              </a:prstGeom>
              <a:solidFill>
                <a:srgbClr val="FFFF00"/>
              </a:solidFill>
              <a:ln w="3175" cap="flat" cmpd="sng" algn="ctr">
                <a:solidFill>
                  <a:srgbClr val="002569"/>
                </a:solidFill>
                <a:prstDash val="soli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900" b="0" i="0" u="none" strike="noStrike" kern="0" cap="none" spc="0" normalizeH="0" baseline="0" noProof="0" dirty="0">
                    <a:ln>
                      <a:noFill/>
                    </a:ln>
                    <a:solidFill>
                      <a:srgbClr val="00205B"/>
                    </a:solidFill>
                    <a:effectLst/>
                    <a:uLnTx/>
                    <a:uFillTx/>
                    <a:latin typeface="Arial" panose="020B0604020202020204" pitchFamily="34" charset="0"/>
                    <a:ea typeface="Roboto Light" panose="02000000000000000000" pitchFamily="2" charset="0"/>
                    <a:cs typeface="Arial" panose="020B0604020202020204" pitchFamily="34" charset="0"/>
                  </a:rPr>
                  <a:t>Lunar Calibration</a:t>
                </a:r>
              </a:p>
            </p:txBody>
          </p:sp>
          <p:sp>
            <p:nvSpPr>
              <p:cNvPr id="45" name="Flowchart: Terminator 44"/>
              <p:cNvSpPr/>
              <p:nvPr/>
            </p:nvSpPr>
            <p:spPr bwMode="auto">
              <a:xfrm>
                <a:off x="3152236" y="1839187"/>
                <a:ext cx="1316120" cy="322861"/>
              </a:xfrm>
              <a:prstGeom prst="flowChartTerminator">
                <a:avLst/>
              </a:prstGeom>
              <a:solidFill>
                <a:srgbClr val="FFFFFF"/>
              </a:solidFill>
              <a:ln w="3175" cap="flat" cmpd="sng" algn="ctr">
                <a:solidFill>
                  <a:srgbClr val="002569"/>
                </a:solidFill>
                <a:prstDash val="soli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900" b="0" i="0" u="none" strike="noStrike" kern="0" cap="none" spc="0" normalizeH="0" baseline="0" noProof="0" dirty="0">
                    <a:ln>
                      <a:noFill/>
                    </a:ln>
                    <a:solidFill>
                      <a:srgbClr val="00205B"/>
                    </a:solidFill>
                    <a:effectLst/>
                    <a:uLnTx/>
                    <a:uFillTx/>
                    <a:latin typeface="Arial" panose="020B0604020202020204" pitchFamily="34" charset="0"/>
                    <a:ea typeface="Roboto Light" panose="02000000000000000000" pitchFamily="2" charset="0"/>
                    <a:cs typeface="Arial" panose="020B0604020202020204" pitchFamily="34" charset="0"/>
                  </a:rPr>
                  <a:t>Desert Calibration</a:t>
                </a:r>
              </a:p>
            </p:txBody>
          </p:sp>
          <p:sp>
            <p:nvSpPr>
              <p:cNvPr id="46" name="Flowchart: Terminator 45"/>
              <p:cNvSpPr/>
              <p:nvPr/>
            </p:nvSpPr>
            <p:spPr bwMode="auto">
              <a:xfrm>
                <a:off x="3828481" y="1077865"/>
                <a:ext cx="1316120" cy="322861"/>
              </a:xfrm>
              <a:prstGeom prst="flowChartTerminator">
                <a:avLst/>
              </a:prstGeom>
              <a:solidFill>
                <a:srgbClr val="FFFFFF"/>
              </a:solidFill>
              <a:ln w="3175" cap="flat" cmpd="sng" algn="ctr">
                <a:solidFill>
                  <a:srgbClr val="002569"/>
                </a:solidFill>
                <a:prstDash val="soli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900" b="0" i="0" u="none" strike="noStrike" kern="0" cap="none" spc="0" normalizeH="0" baseline="0" noProof="0" dirty="0">
                    <a:ln>
                      <a:noFill/>
                    </a:ln>
                    <a:solidFill>
                      <a:srgbClr val="00205B"/>
                    </a:solidFill>
                    <a:effectLst/>
                    <a:uLnTx/>
                    <a:uFillTx/>
                    <a:latin typeface="Arial" panose="020B0604020202020204" pitchFamily="34" charset="0"/>
                    <a:ea typeface="Roboto Light" panose="02000000000000000000" pitchFamily="2" charset="0"/>
                    <a:cs typeface="Arial" panose="020B0604020202020204" pitchFamily="34" charset="0"/>
                  </a:rPr>
                  <a:t>DCC Calibration</a:t>
                </a:r>
              </a:p>
            </p:txBody>
          </p:sp>
          <p:sp>
            <p:nvSpPr>
              <p:cNvPr id="47" name="Flowchart: Terminator 46"/>
              <p:cNvSpPr/>
              <p:nvPr/>
            </p:nvSpPr>
            <p:spPr bwMode="auto">
              <a:xfrm>
                <a:off x="2733358" y="3260010"/>
                <a:ext cx="1316120" cy="322861"/>
              </a:xfrm>
              <a:prstGeom prst="flowChartTerminator">
                <a:avLst/>
              </a:prstGeom>
              <a:solidFill>
                <a:srgbClr val="FFFF00"/>
              </a:solidFill>
              <a:ln w="3175" cap="flat" cmpd="sng" algn="ctr">
                <a:solidFill>
                  <a:srgbClr val="002569"/>
                </a:solidFill>
                <a:prstDash val="soli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900" b="0" i="0" u="none" strike="noStrike" kern="0" cap="none" spc="0" normalizeH="0" baseline="0" noProof="0" dirty="0">
                    <a:ln>
                      <a:noFill/>
                    </a:ln>
                    <a:solidFill>
                      <a:srgbClr val="00205B"/>
                    </a:solidFill>
                    <a:effectLst/>
                    <a:uLnTx/>
                    <a:uFillTx/>
                    <a:latin typeface="Arial" panose="020B0604020202020204" pitchFamily="34" charset="0"/>
                    <a:ea typeface="Roboto Light" panose="02000000000000000000" pitchFamily="2" charset="0"/>
                    <a:cs typeface="Arial" panose="020B0604020202020204" pitchFamily="34" charset="0"/>
                  </a:rPr>
                  <a:t>Lunar Inter-Calibration</a:t>
                </a:r>
              </a:p>
            </p:txBody>
          </p:sp>
          <p:sp>
            <p:nvSpPr>
              <p:cNvPr id="48" name="Flowchart: Terminator 47"/>
              <p:cNvSpPr/>
              <p:nvPr/>
            </p:nvSpPr>
            <p:spPr bwMode="auto">
              <a:xfrm>
                <a:off x="2953049" y="2244719"/>
                <a:ext cx="1316120" cy="322861"/>
              </a:xfrm>
              <a:prstGeom prst="flowChartTerminator">
                <a:avLst/>
              </a:prstGeom>
              <a:solidFill>
                <a:srgbClr val="FFFFFF"/>
              </a:solidFill>
              <a:ln w="3175" cap="flat" cmpd="sng" algn="ctr">
                <a:solidFill>
                  <a:srgbClr val="002569"/>
                </a:solidFill>
                <a:prstDash val="soli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900" b="0" i="0" u="none" strike="noStrike" kern="0" cap="none" spc="0" normalizeH="0" baseline="0" noProof="0" dirty="0">
                    <a:ln>
                      <a:noFill/>
                    </a:ln>
                    <a:solidFill>
                      <a:srgbClr val="00205B"/>
                    </a:solidFill>
                    <a:effectLst/>
                    <a:uLnTx/>
                    <a:uFillTx/>
                    <a:latin typeface="Arial" panose="020B0604020202020204" pitchFamily="34" charset="0"/>
                    <a:ea typeface="Roboto Light" panose="02000000000000000000" pitchFamily="2" charset="0"/>
                    <a:cs typeface="Arial" panose="020B0604020202020204" pitchFamily="34" charset="0"/>
                  </a:rPr>
                  <a:t>Inter-Calibration Blender</a:t>
                </a:r>
              </a:p>
            </p:txBody>
          </p:sp>
          <p:sp>
            <p:nvSpPr>
              <p:cNvPr id="49" name="Flowchart: Terminator 48"/>
              <p:cNvSpPr/>
              <p:nvPr/>
            </p:nvSpPr>
            <p:spPr bwMode="auto">
              <a:xfrm>
                <a:off x="3442078" y="1457789"/>
                <a:ext cx="1316120" cy="322861"/>
              </a:xfrm>
              <a:prstGeom prst="flowChartTerminator">
                <a:avLst/>
              </a:prstGeom>
              <a:solidFill>
                <a:srgbClr val="FFFFFF"/>
              </a:solidFill>
              <a:ln w="3175" cap="flat" cmpd="sng" algn="ctr">
                <a:solidFill>
                  <a:srgbClr val="002569"/>
                </a:solidFill>
                <a:prstDash val="soli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900" b="0" i="0" u="none" strike="noStrike" kern="0" cap="none" spc="0" normalizeH="0" baseline="0" noProof="0" dirty="0">
                    <a:ln>
                      <a:noFill/>
                    </a:ln>
                    <a:solidFill>
                      <a:srgbClr val="00205B"/>
                    </a:solidFill>
                    <a:effectLst/>
                    <a:uLnTx/>
                    <a:uFillTx/>
                    <a:latin typeface="Arial" panose="020B0604020202020204" pitchFamily="34" charset="0"/>
                    <a:ea typeface="Roboto Light" panose="02000000000000000000" pitchFamily="2" charset="0"/>
                    <a:cs typeface="Arial" panose="020B0604020202020204" pitchFamily="34" charset="0"/>
                  </a:rPr>
                  <a:t>DCC Inter- Calibration</a:t>
                </a:r>
              </a:p>
            </p:txBody>
          </p:sp>
          <p:sp>
            <p:nvSpPr>
              <p:cNvPr id="50" name="Flowchart: Terminator 49"/>
              <p:cNvSpPr/>
              <p:nvPr/>
            </p:nvSpPr>
            <p:spPr bwMode="auto">
              <a:xfrm>
                <a:off x="2937680" y="4374003"/>
                <a:ext cx="1316120" cy="322861"/>
              </a:xfrm>
              <a:prstGeom prst="flowChartTerminator">
                <a:avLst/>
              </a:prstGeom>
              <a:noFill/>
              <a:ln w="3175" cap="flat" cmpd="sng" algn="ctr">
                <a:solidFill>
                  <a:srgbClr val="002569"/>
                </a:solidFill>
                <a:prstDash val="soli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900" b="0" i="0" u="none" strike="noStrike" kern="0" cap="none" spc="0" normalizeH="0" baseline="0" noProof="0" dirty="0">
                    <a:ln>
                      <a:noFill/>
                    </a:ln>
                    <a:solidFill>
                      <a:srgbClr val="00205B"/>
                    </a:solidFill>
                    <a:effectLst/>
                    <a:uLnTx/>
                    <a:uFillTx/>
                    <a:latin typeface="Arial" panose="020B0604020202020204" pitchFamily="34" charset="0"/>
                    <a:ea typeface="Roboto Light" panose="02000000000000000000" pitchFamily="2" charset="0"/>
                    <a:cs typeface="Arial" panose="020B0604020202020204" pitchFamily="34" charset="0"/>
                  </a:rPr>
                  <a:t>Rayleigh Calibration System</a:t>
                </a:r>
              </a:p>
            </p:txBody>
          </p:sp>
          <p:sp>
            <p:nvSpPr>
              <p:cNvPr id="51" name="Flowchart: Terminator 50"/>
              <p:cNvSpPr/>
              <p:nvPr/>
            </p:nvSpPr>
            <p:spPr bwMode="auto">
              <a:xfrm>
                <a:off x="2778483" y="3847465"/>
                <a:ext cx="1316120" cy="322861"/>
              </a:xfrm>
              <a:prstGeom prst="flowChartTerminator">
                <a:avLst/>
              </a:prstGeom>
              <a:noFill/>
              <a:ln w="3175" cap="flat" cmpd="sng" algn="ctr">
                <a:solidFill>
                  <a:srgbClr val="002569"/>
                </a:solidFill>
                <a:prstDash val="soli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900" b="0" i="0" u="none" strike="noStrike" kern="0" cap="none" spc="0" normalizeH="0" baseline="0" noProof="0" dirty="0">
                    <a:ln>
                      <a:noFill/>
                    </a:ln>
                    <a:solidFill>
                      <a:srgbClr val="00205B"/>
                    </a:solidFill>
                    <a:effectLst/>
                    <a:uLnTx/>
                    <a:uFillTx/>
                    <a:latin typeface="Arial" panose="020B0604020202020204" pitchFamily="34" charset="0"/>
                    <a:ea typeface="Roboto Light" panose="02000000000000000000" pitchFamily="2" charset="0"/>
                    <a:cs typeface="Arial" panose="020B0604020202020204" pitchFamily="34" charset="0"/>
                  </a:rPr>
                  <a:t>Rayleigh Inter-Calibration System </a:t>
                </a:r>
              </a:p>
            </p:txBody>
          </p:sp>
          <p:sp>
            <p:nvSpPr>
              <p:cNvPr id="52" name="Flowchart: Terminator 51"/>
              <p:cNvSpPr/>
              <p:nvPr/>
            </p:nvSpPr>
            <p:spPr bwMode="auto">
              <a:xfrm>
                <a:off x="8936945" y="1715687"/>
                <a:ext cx="1316120" cy="322861"/>
              </a:xfrm>
              <a:prstGeom prst="flowChartTerminator">
                <a:avLst/>
              </a:prstGeom>
              <a:noFill/>
              <a:ln w="3175" cap="flat" cmpd="sng" algn="ctr">
                <a:solidFill>
                  <a:srgbClr val="FF0000"/>
                </a:solidFill>
                <a:prstDash val="soli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900" b="0" i="0" u="none" strike="noStrike" kern="0" cap="none" spc="0" normalizeH="0" baseline="0" noProof="0" dirty="0">
                    <a:ln>
                      <a:noFill/>
                    </a:ln>
                    <a:solidFill>
                      <a:srgbClr val="FF0000"/>
                    </a:solidFill>
                    <a:effectLst/>
                    <a:uLnTx/>
                    <a:uFillTx/>
                    <a:latin typeface="Arial" panose="020B0604020202020204" pitchFamily="34" charset="0"/>
                    <a:ea typeface="Roboto Light" panose="02000000000000000000" pitchFamily="2" charset="0"/>
                    <a:cs typeface="Arial" panose="020B0604020202020204" pitchFamily="34" charset="0"/>
                  </a:rPr>
                  <a:t>Imager-Hyperspectral Inter-Calibration</a:t>
                </a:r>
              </a:p>
            </p:txBody>
          </p:sp>
          <p:sp>
            <p:nvSpPr>
              <p:cNvPr id="53" name="Flowchart: Terminator 52"/>
              <p:cNvSpPr/>
              <p:nvPr/>
            </p:nvSpPr>
            <p:spPr bwMode="auto">
              <a:xfrm>
                <a:off x="9288024" y="2661261"/>
                <a:ext cx="1316120" cy="322861"/>
              </a:xfrm>
              <a:prstGeom prst="flowChartTerminator">
                <a:avLst/>
              </a:prstGeom>
              <a:solidFill>
                <a:srgbClr val="FFFFFF"/>
              </a:solidFill>
              <a:ln w="3175" cap="flat" cmpd="sng" algn="ctr">
                <a:solidFill>
                  <a:srgbClr val="FF0000"/>
                </a:solidFill>
                <a:prstDash val="soli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900" b="0" i="0" u="none" strike="noStrike" kern="0" cap="none" spc="0" normalizeH="0" baseline="0" noProof="0" dirty="0">
                    <a:ln>
                      <a:noFill/>
                    </a:ln>
                    <a:solidFill>
                      <a:srgbClr val="FF0000"/>
                    </a:solidFill>
                    <a:effectLst/>
                    <a:uLnTx/>
                    <a:uFillTx/>
                    <a:latin typeface="Arial" panose="020B0604020202020204" pitchFamily="34" charset="0"/>
                    <a:ea typeface="Roboto Light" panose="02000000000000000000" pitchFamily="2" charset="0"/>
                    <a:cs typeface="Arial" panose="020B0604020202020204" pitchFamily="34" charset="0"/>
                  </a:rPr>
                  <a:t>NWP Calibration</a:t>
                </a:r>
              </a:p>
            </p:txBody>
          </p:sp>
          <p:sp>
            <p:nvSpPr>
              <p:cNvPr id="54" name="Flowchart: Terminator 53"/>
              <p:cNvSpPr/>
              <p:nvPr/>
            </p:nvSpPr>
            <p:spPr bwMode="auto">
              <a:xfrm>
                <a:off x="9138529" y="2147495"/>
                <a:ext cx="1316120" cy="322861"/>
              </a:xfrm>
              <a:prstGeom prst="flowChartTerminator">
                <a:avLst/>
              </a:prstGeom>
              <a:solidFill>
                <a:srgbClr val="FFFFFF"/>
              </a:solidFill>
              <a:ln w="3175" cap="flat" cmpd="sng" algn="ctr">
                <a:solidFill>
                  <a:srgbClr val="FF0000"/>
                </a:solidFill>
                <a:prstDash val="soli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900" b="0" i="0" u="none" strike="noStrike" kern="0" cap="none" spc="0" normalizeH="0" baseline="0" noProof="0" dirty="0">
                    <a:ln>
                      <a:noFill/>
                    </a:ln>
                    <a:solidFill>
                      <a:srgbClr val="FF0000"/>
                    </a:solidFill>
                    <a:effectLst/>
                    <a:uLnTx/>
                    <a:uFillTx/>
                    <a:latin typeface="Arial" panose="020B0604020202020204" pitchFamily="34" charset="0"/>
                    <a:ea typeface="Roboto Light" panose="02000000000000000000" pitchFamily="2" charset="0"/>
                    <a:cs typeface="Arial" panose="020B0604020202020204" pitchFamily="34" charset="0"/>
                  </a:rPr>
                  <a:t>Imager-Imager Inter-Calibration</a:t>
                </a:r>
              </a:p>
            </p:txBody>
          </p:sp>
          <p:sp>
            <p:nvSpPr>
              <p:cNvPr id="55" name="Oval 54"/>
              <p:cNvSpPr/>
              <p:nvPr/>
            </p:nvSpPr>
            <p:spPr bwMode="auto">
              <a:xfrm>
                <a:off x="4871080" y="2048948"/>
                <a:ext cx="504000" cy="504000"/>
              </a:xfrm>
              <a:prstGeom prst="ellipse">
                <a:avLst/>
              </a:prstGeom>
              <a:gradFill flip="none" rotWithShape="1">
                <a:gsLst>
                  <a:gs pos="0">
                    <a:schemeClr val="bg1">
                      <a:lumMod val="10000"/>
                      <a:lumOff val="90000"/>
                    </a:schemeClr>
                  </a:gs>
                  <a:gs pos="50000">
                    <a:schemeClr val="accent1">
                      <a:lumMod val="40000"/>
                      <a:lumOff val="60000"/>
                      <a:shade val="67500"/>
                      <a:satMod val="115000"/>
                    </a:schemeClr>
                  </a:gs>
                  <a:gs pos="100000">
                    <a:schemeClr val="accent1">
                      <a:lumMod val="40000"/>
                      <a:lumOff val="60000"/>
                      <a:shade val="100000"/>
                      <a:satMod val="115000"/>
                    </a:schemeClr>
                  </a:gs>
                </a:gsLst>
                <a:lin ang="2700000" scaled="1"/>
                <a:tileRect/>
              </a:gradFill>
              <a:ln w="3175" cap="flat" cmpd="sng" algn="ctr">
                <a:solidFill>
                  <a:schemeClr val="bg1">
                    <a:lumMod val="25000"/>
                    <a:lumOff val="75000"/>
                  </a:schemeClr>
                </a:solidFill>
                <a:prstDash val="solid"/>
                <a:headEnd type="none" w="med" len="med"/>
                <a:tailEnd type="none" w="med" len="med"/>
              </a:ln>
              <a:effectLst>
                <a:outerShdw blurRad="50800" dist="38100" dir="10800000" algn="r" rotWithShape="0">
                  <a:prstClr val="black">
                    <a:alpha val="40000"/>
                  </a:prstClr>
                </a:outerShdw>
              </a:effectLst>
            </p:spPr>
            <p:txBody>
              <a:bodyPr vert="horz" wrap="square" lIns="36000" tIns="36000" rIns="36000" bIns="36000" numCol="1" rtlCol="0" anchor="ctr" anchorCtr="0" compatLnSpc="1">
                <a:prstTxWarp prst="textNoShape">
                  <a:avLst/>
                </a:prstTxWarp>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GB" sz="700" b="1" i="0" u="none" strike="noStrike" kern="0" cap="none" spc="0" normalizeH="0" baseline="0" noProof="0" dirty="0" smtClean="0">
                    <a:ln>
                      <a:noFill/>
                    </a:ln>
                    <a:solidFill>
                      <a:srgbClr val="00205B"/>
                    </a:solidFill>
                    <a:effectLst/>
                    <a:uLnTx/>
                    <a:uFillTx/>
                    <a:latin typeface="Tahoma"/>
                    <a:ea typeface="+mn-ea"/>
                    <a:cs typeface="+mn-cs"/>
                  </a:rPr>
                  <a:t>ICBS</a:t>
                </a:r>
              </a:p>
            </p:txBody>
          </p:sp>
          <p:sp>
            <p:nvSpPr>
              <p:cNvPr id="56" name="Oval 55"/>
              <p:cNvSpPr/>
              <p:nvPr/>
            </p:nvSpPr>
            <p:spPr bwMode="auto">
              <a:xfrm>
                <a:off x="7644757" y="1623093"/>
                <a:ext cx="504000" cy="504000"/>
              </a:xfrm>
              <a:prstGeom prst="ellipse">
                <a:avLst/>
              </a:prstGeo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path path="circle">
                  <a:fillToRect l="50000" t="50000" r="50000" b="50000"/>
                </a:path>
                <a:tileRect/>
              </a:gradFill>
              <a:ln w="3175" cap="flat" cmpd="sng" algn="ctr">
                <a:solidFill>
                  <a:schemeClr val="bg1">
                    <a:lumMod val="25000"/>
                    <a:lumOff val="75000"/>
                  </a:schemeClr>
                </a:solidFill>
                <a:prstDash val="solid"/>
                <a:headEnd type="none" w="med" len="med"/>
                <a:tailEnd type="none" w="med" len="med"/>
              </a:ln>
              <a:effectLst>
                <a:outerShdw blurRad="50800" dist="38100" dir="8100000" algn="tr" rotWithShape="0">
                  <a:prstClr val="black">
                    <a:alpha val="40000"/>
                  </a:prstClr>
                </a:outerShdw>
              </a:effectLst>
            </p:spPr>
            <p:txBody>
              <a:bodyPr vert="horz" wrap="square" lIns="36000" tIns="36000" rIns="36000" bIns="36000" numCol="1" rtlCol="0" anchor="ctr" anchorCtr="0" compatLnSpc="1">
                <a:prstTxWarp prst="textNoShape">
                  <a:avLst/>
                </a:prstTxWarp>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GB" sz="700" b="1" i="0" u="none" strike="noStrike" kern="0" cap="none" spc="0" normalizeH="0" baseline="0" noProof="0" dirty="0">
                    <a:ln>
                      <a:noFill/>
                    </a:ln>
                    <a:solidFill>
                      <a:srgbClr val="00205B"/>
                    </a:solidFill>
                    <a:effectLst/>
                    <a:uLnTx/>
                    <a:uFillTx/>
                    <a:latin typeface="Roboto Light" panose="02000000000000000000" pitchFamily="2" charset="0"/>
                    <a:ea typeface="Roboto Light" panose="02000000000000000000" pitchFamily="2" charset="0"/>
                    <a:cs typeface="+mn-cs"/>
                  </a:rPr>
                  <a:t>IHICS</a:t>
                </a:r>
              </a:p>
            </p:txBody>
          </p:sp>
          <p:sp>
            <p:nvSpPr>
              <p:cNvPr id="57" name="Oval 56"/>
              <p:cNvSpPr/>
              <p:nvPr/>
            </p:nvSpPr>
            <p:spPr bwMode="auto">
              <a:xfrm>
                <a:off x="8056621" y="2058147"/>
                <a:ext cx="504000" cy="504000"/>
              </a:xfrm>
              <a:prstGeom prst="ellipse">
                <a:avLst/>
              </a:prstGeo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path path="circle">
                  <a:fillToRect l="50000" t="50000" r="50000" b="50000"/>
                </a:path>
                <a:tileRect/>
              </a:gradFill>
              <a:ln w="3175" cap="flat" cmpd="sng" algn="ctr">
                <a:solidFill>
                  <a:schemeClr val="bg1">
                    <a:lumMod val="25000"/>
                    <a:lumOff val="75000"/>
                  </a:schemeClr>
                </a:solidFill>
                <a:prstDash val="solid"/>
                <a:headEnd type="none" w="med" len="med"/>
                <a:tailEnd type="none" w="med" len="med"/>
              </a:ln>
              <a:effectLst>
                <a:outerShdw blurRad="50800" dist="38100" dir="10800000" algn="r" rotWithShape="0">
                  <a:prstClr val="black">
                    <a:alpha val="40000"/>
                  </a:prstClr>
                </a:outerShdw>
              </a:effectLst>
            </p:spPr>
            <p:txBody>
              <a:bodyPr vert="horz" wrap="square" lIns="36000" tIns="36000" rIns="36000" bIns="36000" numCol="1" rtlCol="0" anchor="ctr" anchorCtr="0" compatLnSpc="1">
                <a:prstTxWarp prst="textNoShape">
                  <a:avLst/>
                </a:prstTxWarp>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GB" sz="700" b="1" i="0" u="none" strike="noStrike" kern="0" cap="none" spc="0" normalizeH="0" baseline="0" noProof="0" dirty="0">
                    <a:ln>
                      <a:noFill/>
                    </a:ln>
                    <a:solidFill>
                      <a:srgbClr val="00205B"/>
                    </a:solidFill>
                    <a:effectLst/>
                    <a:uLnTx/>
                    <a:uFillTx/>
                    <a:latin typeface="Roboto Light" panose="02000000000000000000" pitchFamily="2" charset="0"/>
                    <a:ea typeface="Roboto Light" panose="02000000000000000000" pitchFamily="2" charset="0"/>
                    <a:cs typeface="+mn-cs"/>
                  </a:rPr>
                  <a:t>IIICS</a:t>
                </a:r>
              </a:p>
            </p:txBody>
          </p:sp>
          <p:sp>
            <p:nvSpPr>
              <p:cNvPr id="58" name="Oval 57"/>
              <p:cNvSpPr/>
              <p:nvPr/>
            </p:nvSpPr>
            <p:spPr bwMode="auto">
              <a:xfrm>
                <a:off x="8327087" y="2572609"/>
                <a:ext cx="504000" cy="504000"/>
              </a:xfrm>
              <a:prstGeom prst="ellipse">
                <a:avLst/>
              </a:prstGeo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path path="circle">
                  <a:fillToRect l="50000" t="50000" r="50000" b="50000"/>
                </a:path>
                <a:tileRect/>
              </a:gradFill>
              <a:ln w="3175" cap="flat" cmpd="sng" algn="ctr">
                <a:solidFill>
                  <a:schemeClr val="bg1">
                    <a:lumMod val="25000"/>
                    <a:lumOff val="75000"/>
                  </a:schemeClr>
                </a:solidFill>
                <a:prstDash val="solid"/>
                <a:headEnd type="none" w="med" len="med"/>
                <a:tailEnd type="none" w="med" len="med"/>
              </a:ln>
              <a:effectLst>
                <a:outerShdw blurRad="50800" dist="38100" dir="10800000" algn="r" rotWithShape="0">
                  <a:prstClr val="black">
                    <a:alpha val="40000"/>
                  </a:prstClr>
                </a:outerShdw>
              </a:effectLst>
            </p:spPr>
            <p:txBody>
              <a:bodyPr vert="horz" wrap="square" lIns="36000" tIns="36000" rIns="36000" bIns="36000" numCol="1" rtlCol="0" anchor="ctr" anchorCtr="0" compatLnSpc="1">
                <a:prstTxWarp prst="textNoShape">
                  <a:avLst/>
                </a:prstTxWarp>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GB" sz="700" b="1" i="0" u="none" strike="noStrike" kern="0" cap="none" spc="0" normalizeH="0" baseline="0" noProof="0" dirty="0">
                    <a:ln>
                      <a:noFill/>
                    </a:ln>
                    <a:solidFill>
                      <a:srgbClr val="00205B"/>
                    </a:solidFill>
                    <a:effectLst/>
                    <a:uLnTx/>
                    <a:uFillTx/>
                    <a:latin typeface="Roboto Light" panose="02000000000000000000" pitchFamily="2" charset="0"/>
                    <a:ea typeface="Roboto Light" panose="02000000000000000000" pitchFamily="2" charset="0"/>
                    <a:cs typeface="+mn-cs"/>
                  </a:rPr>
                  <a:t>NWPC</a:t>
                </a:r>
              </a:p>
            </p:txBody>
          </p:sp>
          <p:sp>
            <p:nvSpPr>
              <p:cNvPr id="59" name="Flowchart: Terminator 58"/>
              <p:cNvSpPr/>
              <p:nvPr/>
            </p:nvSpPr>
            <p:spPr bwMode="auto">
              <a:xfrm>
                <a:off x="3160984" y="4818086"/>
                <a:ext cx="1316120" cy="322861"/>
              </a:xfrm>
              <a:prstGeom prst="flowChartTerminator">
                <a:avLst/>
              </a:prstGeom>
              <a:noFill/>
              <a:ln w="3175" cap="flat" cmpd="sng" algn="ctr">
                <a:solidFill>
                  <a:srgbClr val="002569"/>
                </a:solidFill>
                <a:prstDash val="soli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900" b="0" i="0" u="none" strike="noStrike" kern="0" cap="none" spc="0" normalizeH="0" baseline="0" noProof="0" dirty="0">
                    <a:ln>
                      <a:noFill/>
                    </a:ln>
                    <a:solidFill>
                      <a:srgbClr val="00205B"/>
                    </a:solidFill>
                    <a:effectLst/>
                    <a:uLnTx/>
                    <a:uFillTx/>
                    <a:latin typeface="Arial" panose="020B0604020202020204" pitchFamily="34" charset="0"/>
                    <a:ea typeface="Roboto Light" panose="02000000000000000000" pitchFamily="2" charset="0"/>
                    <a:cs typeface="Arial" panose="020B0604020202020204" pitchFamily="34" charset="0"/>
                  </a:rPr>
                  <a:t>Ray-Matching Inter-Calibration System</a:t>
                </a:r>
              </a:p>
            </p:txBody>
          </p:sp>
          <p:sp>
            <p:nvSpPr>
              <p:cNvPr id="60" name="Flowchart: Terminator 59"/>
              <p:cNvSpPr/>
              <p:nvPr/>
            </p:nvSpPr>
            <p:spPr bwMode="auto">
              <a:xfrm>
                <a:off x="9371482" y="3235320"/>
                <a:ext cx="1316120" cy="322861"/>
              </a:xfrm>
              <a:prstGeom prst="flowChartTerminator">
                <a:avLst/>
              </a:prstGeom>
              <a:solidFill>
                <a:srgbClr val="FFFFFF"/>
              </a:solidFill>
              <a:ln w="3175" cap="flat" cmpd="sng" algn="ctr">
                <a:solidFill>
                  <a:srgbClr val="FF0000"/>
                </a:solidFill>
                <a:prstDash val="soli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900" b="0" i="0" u="none" strike="noStrike" kern="0" cap="none" spc="0" normalizeH="0" baseline="0" noProof="0" dirty="0">
                    <a:ln>
                      <a:noFill/>
                    </a:ln>
                    <a:solidFill>
                      <a:srgbClr val="FF0000"/>
                    </a:solidFill>
                    <a:effectLst/>
                    <a:uLnTx/>
                    <a:uFillTx/>
                    <a:latin typeface="Arial" panose="020B0604020202020204" pitchFamily="34" charset="0"/>
                    <a:ea typeface="Roboto Light" panose="02000000000000000000" pitchFamily="2" charset="0"/>
                    <a:cs typeface="Arial" panose="020B0604020202020204" pitchFamily="34" charset="0"/>
                  </a:rPr>
                  <a:t>NWP Inter-Calibration</a:t>
                </a:r>
              </a:p>
            </p:txBody>
          </p:sp>
          <p:sp>
            <p:nvSpPr>
              <p:cNvPr id="61" name="Oval 60"/>
              <p:cNvSpPr/>
              <p:nvPr/>
            </p:nvSpPr>
            <p:spPr bwMode="auto">
              <a:xfrm>
                <a:off x="8431698" y="3146266"/>
                <a:ext cx="504000" cy="504000"/>
              </a:xfrm>
              <a:prstGeom prst="ellipse">
                <a:avLst/>
              </a:prstGeo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path path="circle">
                  <a:fillToRect l="50000" t="50000" r="50000" b="50000"/>
                </a:path>
                <a:tileRect/>
              </a:gradFill>
              <a:ln w="3175" cap="flat" cmpd="sng" algn="ctr">
                <a:solidFill>
                  <a:schemeClr val="bg1">
                    <a:lumMod val="25000"/>
                    <a:lumOff val="75000"/>
                  </a:schemeClr>
                </a:solidFill>
                <a:prstDash val="solid"/>
                <a:headEnd type="none" w="med" len="med"/>
                <a:tailEnd type="none" w="med" len="med"/>
              </a:ln>
              <a:effectLst>
                <a:outerShdw blurRad="50800" dist="38100" dir="10800000" algn="r" rotWithShape="0">
                  <a:prstClr val="black">
                    <a:alpha val="40000"/>
                  </a:prstClr>
                </a:outerShdw>
              </a:effectLst>
            </p:spPr>
            <p:txBody>
              <a:bodyPr vert="horz" wrap="square" lIns="36000" tIns="36000" rIns="36000" bIns="36000" numCol="1" rtlCol="0" anchor="ctr" anchorCtr="0" compatLnSpc="1">
                <a:prstTxWarp prst="textNoShape">
                  <a:avLst/>
                </a:prstTxWarp>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GB" sz="700" b="1" i="0" u="none" strike="noStrike" kern="0" cap="none" spc="0" normalizeH="0" baseline="0" noProof="0" dirty="0">
                    <a:ln>
                      <a:noFill/>
                    </a:ln>
                    <a:solidFill>
                      <a:srgbClr val="00205B"/>
                    </a:solidFill>
                    <a:effectLst/>
                    <a:uLnTx/>
                    <a:uFillTx/>
                    <a:latin typeface="Roboto Light" panose="02000000000000000000" pitchFamily="2" charset="0"/>
                    <a:ea typeface="Roboto Light" panose="02000000000000000000" pitchFamily="2" charset="0"/>
                    <a:cs typeface="+mn-cs"/>
                  </a:rPr>
                  <a:t>NWPIC</a:t>
                </a:r>
              </a:p>
            </p:txBody>
          </p:sp>
          <p:sp>
            <p:nvSpPr>
              <p:cNvPr id="62" name="Flowchart: Terminator 61"/>
              <p:cNvSpPr/>
              <p:nvPr/>
            </p:nvSpPr>
            <p:spPr bwMode="auto">
              <a:xfrm>
                <a:off x="3551763" y="5311608"/>
                <a:ext cx="1316120" cy="322861"/>
              </a:xfrm>
              <a:prstGeom prst="flowChartTerminator">
                <a:avLst/>
              </a:prstGeom>
              <a:noFill/>
              <a:ln w="3175" cap="flat" cmpd="sng" algn="ctr">
                <a:solidFill>
                  <a:srgbClr val="002569"/>
                </a:solidFill>
                <a:prstDash val="soli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900" b="0" i="0" u="none" strike="noStrike" kern="0" cap="none" spc="0" normalizeH="0" baseline="0" noProof="0" dirty="0">
                    <a:ln>
                      <a:noFill/>
                    </a:ln>
                    <a:solidFill>
                      <a:srgbClr val="00205B"/>
                    </a:solidFill>
                    <a:effectLst/>
                    <a:uLnTx/>
                    <a:uFillTx/>
                    <a:latin typeface="Arial" panose="020B0604020202020204" pitchFamily="34" charset="0"/>
                    <a:ea typeface="Roboto Light" panose="02000000000000000000" pitchFamily="2" charset="0"/>
                    <a:cs typeface="Arial" panose="020B0604020202020204" pitchFamily="34" charset="0"/>
                  </a:rPr>
                  <a:t>DCC Extraction Module</a:t>
                </a:r>
              </a:p>
            </p:txBody>
          </p:sp>
          <p:sp>
            <p:nvSpPr>
              <p:cNvPr id="63" name="Flowchart: Terminator 62"/>
              <p:cNvSpPr/>
              <p:nvPr/>
            </p:nvSpPr>
            <p:spPr bwMode="auto">
              <a:xfrm>
                <a:off x="4134823" y="5771152"/>
                <a:ext cx="1316120" cy="322861"/>
              </a:xfrm>
              <a:prstGeom prst="flowChartTerminator">
                <a:avLst/>
              </a:prstGeom>
              <a:solidFill>
                <a:srgbClr val="FFFF00"/>
              </a:solidFill>
              <a:ln w="3175" cap="flat" cmpd="sng" algn="ctr">
                <a:solidFill>
                  <a:srgbClr val="002569"/>
                </a:solidFill>
                <a:prstDash val="soli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900" b="0" i="0" u="none" strike="noStrike" kern="0" cap="none" spc="0" normalizeH="0" baseline="0" noProof="0" dirty="0">
                    <a:ln>
                      <a:noFill/>
                    </a:ln>
                    <a:solidFill>
                      <a:srgbClr val="00205B"/>
                    </a:solidFill>
                    <a:effectLst/>
                    <a:uLnTx/>
                    <a:uFillTx/>
                    <a:latin typeface="Arial" panose="020B0604020202020204" pitchFamily="34" charset="0"/>
                    <a:ea typeface="Roboto Light" panose="02000000000000000000" pitchFamily="2" charset="0"/>
                    <a:cs typeface="Arial" panose="020B0604020202020204" pitchFamily="34" charset="0"/>
                  </a:rPr>
                  <a:t>Lunar Extraction Module</a:t>
                </a:r>
              </a:p>
            </p:txBody>
          </p:sp>
          <p:grpSp>
            <p:nvGrpSpPr>
              <p:cNvPr id="64" name="Group 63"/>
              <p:cNvGrpSpPr/>
              <p:nvPr/>
            </p:nvGrpSpPr>
            <p:grpSpPr>
              <a:xfrm>
                <a:off x="5281559" y="1633700"/>
                <a:ext cx="507289" cy="514789"/>
                <a:chOff x="1689528" y="2724411"/>
                <a:chExt cx="507289" cy="514789"/>
              </a:xfrm>
              <a:effectLst>
                <a:outerShdw blurRad="50800" dist="38100" dir="10800000" algn="r" rotWithShape="0">
                  <a:prstClr val="black">
                    <a:alpha val="40000"/>
                  </a:prstClr>
                </a:outerShdw>
              </a:effectLst>
            </p:grpSpPr>
            <p:pic>
              <p:nvPicPr>
                <p:cNvPr id="109" name="Picture 14" descr="Download Desert PNG Image for Fre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89528" y="2724411"/>
                  <a:ext cx="507289" cy="514789"/>
                </a:xfrm>
                <a:prstGeom prst="ellipse">
                  <a:avLst/>
                </a:prstGeom>
                <a:noFill/>
                <a:extLst>
                  <a:ext uri="{909E8E84-426E-40DD-AFC4-6F175D3DCCD1}">
                    <a14:hiddenFill xmlns:a14="http://schemas.microsoft.com/office/drawing/2010/main">
                      <a:solidFill>
                        <a:srgbClr val="FFFFFF"/>
                      </a:solidFill>
                    </a14:hiddenFill>
                  </a:ext>
                </a:extLst>
              </p:spPr>
            </p:pic>
            <p:sp>
              <p:nvSpPr>
                <p:cNvPr id="110" name="Oval 109"/>
                <p:cNvSpPr/>
                <p:nvPr/>
              </p:nvSpPr>
              <p:spPr bwMode="auto">
                <a:xfrm>
                  <a:off x="1689528" y="2735200"/>
                  <a:ext cx="504000" cy="504000"/>
                </a:xfrm>
                <a:prstGeom prst="ellipse">
                  <a:avLst/>
                </a:prstGeom>
                <a:noFill/>
                <a:ln w="3175" cap="flat" cmpd="sng" algn="ctr">
                  <a:solidFill>
                    <a:schemeClr val="bg1">
                      <a:lumMod val="25000"/>
                      <a:lumOff val="75000"/>
                    </a:schemeClr>
                  </a:solidFill>
                  <a:prstDash val="soli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GB" sz="700" b="1" i="0" u="none" strike="noStrike" kern="0" cap="none" spc="0" normalizeH="0" baseline="0" noProof="0" dirty="0" smtClean="0">
                      <a:ln>
                        <a:noFill/>
                      </a:ln>
                      <a:solidFill>
                        <a:srgbClr val="00205B"/>
                      </a:solidFill>
                      <a:effectLst/>
                      <a:uLnTx/>
                      <a:uFillTx/>
                      <a:latin typeface="Roboto Light" panose="02000000000000000000" pitchFamily="2" charset="0"/>
                      <a:ea typeface="Roboto Light" panose="02000000000000000000" pitchFamily="2" charset="0"/>
                      <a:cs typeface="+mn-cs"/>
                    </a:rPr>
                    <a:t>DECS</a:t>
                  </a:r>
                </a:p>
                <a:p>
                  <a:pPr marL="0" marR="0" lvl="0" indent="0" algn="ctr" defTabSz="914400" rtl="0" eaLnBrk="0" fontAlgn="auto" latinLnBrk="0" hangingPunct="0">
                    <a:lnSpc>
                      <a:spcPct val="100000"/>
                    </a:lnSpc>
                    <a:spcBef>
                      <a:spcPct val="50000"/>
                    </a:spcBef>
                    <a:spcAft>
                      <a:spcPts val="0"/>
                    </a:spcAft>
                    <a:buClrTx/>
                    <a:buSzTx/>
                    <a:buFontTx/>
                    <a:buNone/>
                    <a:tabLst/>
                    <a:defRPr/>
                  </a:pPr>
                  <a:endParaRPr kumimoji="0" lang="en-GB" sz="700" b="1" i="0" u="none" strike="noStrike" kern="0" cap="none" spc="0" normalizeH="0" baseline="0" noProof="0" dirty="0">
                    <a:ln>
                      <a:noFill/>
                    </a:ln>
                    <a:solidFill>
                      <a:srgbClr val="00205B"/>
                    </a:solidFill>
                    <a:effectLst/>
                    <a:uLnTx/>
                    <a:uFillTx/>
                    <a:latin typeface="Roboto Light" panose="02000000000000000000" pitchFamily="2" charset="0"/>
                    <a:ea typeface="Roboto Light" panose="02000000000000000000" pitchFamily="2" charset="0"/>
                    <a:cs typeface="+mn-cs"/>
                  </a:endParaRPr>
                </a:p>
              </p:txBody>
            </p:sp>
          </p:grpSp>
          <p:grpSp>
            <p:nvGrpSpPr>
              <p:cNvPr id="65" name="Group 64"/>
              <p:cNvGrpSpPr/>
              <p:nvPr/>
            </p:nvGrpSpPr>
            <p:grpSpPr>
              <a:xfrm>
                <a:off x="5775357" y="1374702"/>
                <a:ext cx="507579" cy="504000"/>
                <a:chOff x="697818" y="1709408"/>
                <a:chExt cx="507579" cy="504000"/>
              </a:xfrm>
              <a:effectLst>
                <a:outerShdw blurRad="50800" dist="38100" dir="10800000" algn="r" rotWithShape="0">
                  <a:prstClr val="black">
                    <a:alpha val="40000"/>
                  </a:prstClr>
                </a:outerShdw>
              </a:effectLst>
            </p:grpSpPr>
            <p:pic>
              <p:nvPicPr>
                <p:cNvPr id="107" name="Picture 2" descr="Cloud png by TheStockWarehouse on DeviantArt"/>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697818" y="1717526"/>
                  <a:ext cx="507579" cy="492273"/>
                </a:xfrm>
                <a:prstGeom prst="ellipse">
                  <a:avLst/>
                </a:prstGeom>
                <a:noFill/>
                <a:ln>
                  <a:noFill/>
                </a:ln>
                <a:extLst>
                  <a:ext uri="{909E8E84-426E-40DD-AFC4-6F175D3DCCD1}">
                    <a14:hiddenFill xmlns:a14="http://schemas.microsoft.com/office/drawing/2010/main">
                      <a:solidFill>
                        <a:srgbClr val="FFFFFF"/>
                      </a:solidFill>
                    </a14:hiddenFill>
                  </a:ext>
                </a:extLst>
              </p:spPr>
            </p:pic>
            <p:sp>
              <p:nvSpPr>
                <p:cNvPr id="108" name="Oval 107"/>
                <p:cNvSpPr/>
                <p:nvPr/>
              </p:nvSpPr>
              <p:spPr bwMode="auto">
                <a:xfrm>
                  <a:off x="697819" y="1709408"/>
                  <a:ext cx="504000" cy="504000"/>
                </a:xfrm>
                <a:prstGeom prst="ellipse">
                  <a:avLst/>
                </a:prstGeom>
                <a:noFill/>
                <a:ln w="3175" cap="flat" cmpd="sng" algn="ctr">
                  <a:solidFill>
                    <a:schemeClr val="bg1">
                      <a:lumMod val="25000"/>
                      <a:lumOff val="75000"/>
                    </a:schemeClr>
                  </a:solidFill>
                  <a:prstDash val="soli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GB" sz="650" b="1" i="0" u="none" strike="noStrike" kern="0" cap="none" spc="0" normalizeH="0" baseline="0" noProof="0" dirty="0" smtClean="0">
                      <a:ln>
                        <a:noFill/>
                      </a:ln>
                      <a:solidFill>
                        <a:srgbClr val="00205B"/>
                      </a:solidFill>
                      <a:effectLst/>
                      <a:uLnTx/>
                      <a:uFillTx/>
                      <a:latin typeface="Roboto Light" panose="02000000000000000000" pitchFamily="2" charset="0"/>
                      <a:ea typeface="Roboto Light" panose="02000000000000000000" pitchFamily="2" charset="0"/>
                      <a:cs typeface="+mn-cs"/>
                    </a:rPr>
                    <a:t>DCCICS</a:t>
                  </a:r>
                  <a:endParaRPr kumimoji="0" lang="en-GB" sz="650" b="1" i="0" u="none" strike="noStrike" kern="0" cap="none" spc="0" normalizeH="0" baseline="0" noProof="0" dirty="0">
                    <a:ln>
                      <a:noFill/>
                    </a:ln>
                    <a:solidFill>
                      <a:srgbClr val="00205B"/>
                    </a:solidFill>
                    <a:effectLst/>
                    <a:uLnTx/>
                    <a:uFillTx/>
                    <a:latin typeface="Roboto Light" panose="02000000000000000000" pitchFamily="2" charset="0"/>
                    <a:ea typeface="Roboto Light" panose="02000000000000000000" pitchFamily="2" charset="0"/>
                    <a:cs typeface="+mn-cs"/>
                  </a:endParaRPr>
                </a:p>
              </p:txBody>
            </p:sp>
          </p:grpSp>
          <p:grpSp>
            <p:nvGrpSpPr>
              <p:cNvPr id="66" name="Group 65"/>
              <p:cNvGrpSpPr/>
              <p:nvPr/>
            </p:nvGrpSpPr>
            <p:grpSpPr>
              <a:xfrm>
                <a:off x="6346360" y="1256523"/>
                <a:ext cx="507579" cy="504000"/>
                <a:chOff x="697818" y="1709408"/>
                <a:chExt cx="507579" cy="504000"/>
              </a:xfrm>
              <a:effectLst>
                <a:outerShdw blurRad="50800" dist="38100" dir="10800000" algn="r" rotWithShape="0">
                  <a:prstClr val="black">
                    <a:alpha val="40000"/>
                  </a:prstClr>
                </a:outerShdw>
              </a:effectLst>
            </p:grpSpPr>
            <p:pic>
              <p:nvPicPr>
                <p:cNvPr id="105" name="Picture 2" descr="Cloud png by TheStockWarehouse on DeviantArt"/>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697818" y="1717526"/>
                  <a:ext cx="507579" cy="492273"/>
                </a:xfrm>
                <a:prstGeom prst="ellipse">
                  <a:avLst/>
                </a:prstGeom>
                <a:noFill/>
                <a:ln>
                  <a:noFill/>
                </a:ln>
                <a:extLst>
                  <a:ext uri="{909E8E84-426E-40DD-AFC4-6F175D3DCCD1}">
                    <a14:hiddenFill xmlns:a14="http://schemas.microsoft.com/office/drawing/2010/main">
                      <a:solidFill>
                        <a:srgbClr val="FFFFFF"/>
                      </a:solidFill>
                    </a14:hiddenFill>
                  </a:ext>
                </a:extLst>
              </p:spPr>
            </p:pic>
            <p:sp>
              <p:nvSpPr>
                <p:cNvPr id="106" name="Oval 105"/>
                <p:cNvSpPr/>
                <p:nvPr/>
              </p:nvSpPr>
              <p:spPr bwMode="auto">
                <a:xfrm>
                  <a:off x="697819" y="1709408"/>
                  <a:ext cx="504000" cy="504000"/>
                </a:xfrm>
                <a:prstGeom prst="ellipse">
                  <a:avLst/>
                </a:prstGeom>
                <a:noFill/>
                <a:ln w="3175" cap="flat" cmpd="sng" algn="ctr">
                  <a:solidFill>
                    <a:schemeClr val="bg1">
                      <a:lumMod val="25000"/>
                      <a:lumOff val="75000"/>
                    </a:schemeClr>
                  </a:solidFill>
                  <a:prstDash val="soli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GB" sz="650" b="1" i="0" u="none" strike="noStrike" kern="0" cap="none" spc="0" normalizeH="0" baseline="0" noProof="0" dirty="0" smtClean="0">
                      <a:ln>
                        <a:noFill/>
                      </a:ln>
                      <a:solidFill>
                        <a:srgbClr val="00205B"/>
                      </a:solidFill>
                      <a:effectLst/>
                      <a:uLnTx/>
                      <a:uFillTx/>
                      <a:latin typeface="Roboto Light" panose="02000000000000000000" pitchFamily="2" charset="0"/>
                      <a:ea typeface="Roboto Light" panose="02000000000000000000" pitchFamily="2" charset="0"/>
                      <a:cs typeface="+mn-cs"/>
                    </a:rPr>
                    <a:t>DCCCS</a:t>
                  </a:r>
                  <a:endParaRPr kumimoji="0" lang="en-GB" sz="650" b="1" i="0" u="none" strike="noStrike" kern="0" cap="none" spc="0" normalizeH="0" baseline="0" noProof="0" dirty="0">
                    <a:ln>
                      <a:noFill/>
                    </a:ln>
                    <a:solidFill>
                      <a:srgbClr val="00205B"/>
                    </a:solidFill>
                    <a:effectLst/>
                    <a:uLnTx/>
                    <a:uFillTx/>
                    <a:latin typeface="Roboto Light" panose="02000000000000000000" pitchFamily="2" charset="0"/>
                    <a:ea typeface="Roboto Light" panose="02000000000000000000" pitchFamily="2" charset="0"/>
                    <a:cs typeface="+mn-cs"/>
                  </a:endParaRPr>
                </a:p>
              </p:txBody>
            </p:sp>
          </p:grpSp>
          <p:grpSp>
            <p:nvGrpSpPr>
              <p:cNvPr id="67" name="Group 66"/>
              <p:cNvGrpSpPr/>
              <p:nvPr/>
            </p:nvGrpSpPr>
            <p:grpSpPr>
              <a:xfrm>
                <a:off x="4572470" y="2534946"/>
                <a:ext cx="553785" cy="575493"/>
                <a:chOff x="525770" y="1991963"/>
                <a:chExt cx="553785" cy="575493"/>
              </a:xfrm>
            </p:grpSpPr>
            <p:pic>
              <p:nvPicPr>
                <p:cNvPr id="103" name="Picture 16" descr="Moon PNG Image | Png images, Png aesthetic, 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5770" y="1991963"/>
                  <a:ext cx="553785" cy="575493"/>
                </a:xfrm>
                <a:prstGeom prst="ellipse">
                  <a:avLst/>
                </a:prstGeom>
                <a:noFill/>
                <a:extLst>
                  <a:ext uri="{909E8E84-426E-40DD-AFC4-6F175D3DCCD1}">
                    <a14:hiddenFill xmlns:a14="http://schemas.microsoft.com/office/drawing/2010/main">
                      <a:solidFill>
                        <a:srgbClr val="FFFFFF"/>
                      </a:solidFill>
                    </a14:hiddenFill>
                  </a:ext>
                </a:extLst>
              </p:spPr>
            </p:pic>
            <p:sp>
              <p:nvSpPr>
                <p:cNvPr id="104" name="Oval 103"/>
                <p:cNvSpPr/>
                <p:nvPr/>
              </p:nvSpPr>
              <p:spPr bwMode="auto">
                <a:xfrm>
                  <a:off x="547280" y="2016355"/>
                  <a:ext cx="504000" cy="522000"/>
                </a:xfrm>
                <a:prstGeom prst="ellipse">
                  <a:avLst/>
                </a:prstGeom>
                <a:noFill/>
                <a:ln w="3175" cap="flat" cmpd="sng" algn="ctr">
                  <a:solidFill>
                    <a:schemeClr val="bg1">
                      <a:lumMod val="25000"/>
                      <a:lumOff val="75000"/>
                    </a:schemeClr>
                  </a:solidFill>
                  <a:prstDash val="soli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GB" sz="700" b="1" i="0" u="none" strike="noStrike" kern="0" cap="none" spc="0" normalizeH="0" baseline="0" noProof="0" dirty="0">
                      <a:ln>
                        <a:noFill/>
                      </a:ln>
                      <a:solidFill>
                        <a:srgbClr val="00205B"/>
                      </a:solidFill>
                      <a:effectLst/>
                      <a:uLnTx/>
                      <a:uFillTx/>
                      <a:latin typeface="Roboto Light" panose="02000000000000000000" pitchFamily="2" charset="0"/>
                      <a:ea typeface="Roboto Light" panose="02000000000000000000" pitchFamily="2" charset="0"/>
                      <a:cs typeface="+mn-cs"/>
                    </a:rPr>
                    <a:t>LCS</a:t>
                  </a:r>
                </a:p>
              </p:txBody>
            </p:sp>
          </p:grpSp>
          <p:grpSp>
            <p:nvGrpSpPr>
              <p:cNvPr id="68" name="Group 67"/>
              <p:cNvGrpSpPr/>
              <p:nvPr/>
            </p:nvGrpSpPr>
            <p:grpSpPr>
              <a:xfrm>
                <a:off x="4461973" y="3138451"/>
                <a:ext cx="553785" cy="571481"/>
                <a:chOff x="523389" y="1997789"/>
                <a:chExt cx="553785" cy="571481"/>
              </a:xfrm>
            </p:grpSpPr>
            <p:pic>
              <p:nvPicPr>
                <p:cNvPr id="101" name="Picture 16" descr="Moon PNG Image | Png images, Png aesthetic, 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3389" y="1997789"/>
                  <a:ext cx="553785" cy="571481"/>
                </a:xfrm>
                <a:prstGeom prst="ellipse">
                  <a:avLst/>
                </a:prstGeom>
                <a:noFill/>
                <a:extLst>
                  <a:ext uri="{909E8E84-426E-40DD-AFC4-6F175D3DCCD1}">
                    <a14:hiddenFill xmlns:a14="http://schemas.microsoft.com/office/drawing/2010/main">
                      <a:solidFill>
                        <a:srgbClr val="FFFFFF"/>
                      </a:solidFill>
                    </a14:hiddenFill>
                  </a:ext>
                </a:extLst>
              </p:spPr>
            </p:pic>
            <p:sp>
              <p:nvSpPr>
                <p:cNvPr id="102" name="Oval 101"/>
                <p:cNvSpPr/>
                <p:nvPr/>
              </p:nvSpPr>
              <p:spPr bwMode="auto">
                <a:xfrm>
                  <a:off x="547280" y="2016355"/>
                  <a:ext cx="504000" cy="522000"/>
                </a:xfrm>
                <a:prstGeom prst="ellipse">
                  <a:avLst/>
                </a:prstGeom>
                <a:noFill/>
                <a:ln w="3175" cap="flat" cmpd="sng" algn="ctr">
                  <a:solidFill>
                    <a:schemeClr val="bg1">
                      <a:lumMod val="25000"/>
                      <a:lumOff val="75000"/>
                    </a:schemeClr>
                  </a:solidFill>
                  <a:prstDash val="soli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GB" sz="700" b="1" i="0" u="none" strike="noStrike" kern="0" cap="none" spc="0" normalizeH="0" baseline="0" noProof="0" dirty="0" smtClean="0">
                      <a:ln>
                        <a:noFill/>
                      </a:ln>
                      <a:solidFill>
                        <a:srgbClr val="00205B"/>
                      </a:solidFill>
                      <a:effectLst/>
                      <a:uLnTx/>
                      <a:uFillTx/>
                      <a:latin typeface="Roboto Light" panose="02000000000000000000" pitchFamily="2" charset="0"/>
                      <a:ea typeface="Roboto Light" panose="02000000000000000000" pitchFamily="2" charset="0"/>
                      <a:cs typeface="+mn-cs"/>
                    </a:rPr>
                    <a:t>LICS</a:t>
                  </a:r>
                  <a:endParaRPr kumimoji="0" lang="en-GB" sz="700" b="1" i="0" u="none" strike="noStrike" kern="0" cap="none" spc="0" normalizeH="0" baseline="0" noProof="0" dirty="0">
                    <a:ln>
                      <a:noFill/>
                    </a:ln>
                    <a:solidFill>
                      <a:srgbClr val="00205B"/>
                    </a:solidFill>
                    <a:effectLst/>
                    <a:uLnTx/>
                    <a:uFillTx/>
                    <a:latin typeface="Roboto Light" panose="02000000000000000000" pitchFamily="2" charset="0"/>
                    <a:ea typeface="Roboto Light" panose="02000000000000000000" pitchFamily="2" charset="0"/>
                    <a:cs typeface="+mn-cs"/>
                  </a:endParaRPr>
                </a:p>
              </p:txBody>
            </p:sp>
          </p:grpSp>
          <p:grpSp>
            <p:nvGrpSpPr>
              <p:cNvPr id="69" name="Group 68"/>
              <p:cNvGrpSpPr/>
              <p:nvPr/>
            </p:nvGrpSpPr>
            <p:grpSpPr>
              <a:xfrm>
                <a:off x="5167066" y="4722768"/>
                <a:ext cx="518874" cy="504000"/>
                <a:chOff x="1261586" y="4397371"/>
                <a:chExt cx="518874" cy="504000"/>
              </a:xfrm>
            </p:grpSpPr>
            <p:pic>
              <p:nvPicPr>
                <p:cNvPr id="99" name="Picture 2" descr="H:\MY DOCUMENTS\plots\GEO-LEO-collocations_480px_V01_2012-02-02.gif"/>
                <p:cNvPicPr>
                  <a:picLocks noChangeArrowheads="1"/>
                </p:cNvPicPr>
                <p:nvPr/>
              </p:nvPicPr>
              <p:blipFill rotWithShape="1">
                <a:blip r:embed="rId7" cstate="print"/>
                <a:srcRect l="780" t="5823" r="1346" b="7188"/>
                <a:stretch/>
              </p:blipFill>
              <p:spPr bwMode="auto">
                <a:xfrm>
                  <a:off x="1261586" y="4419599"/>
                  <a:ext cx="518874" cy="468123"/>
                </a:xfrm>
                <a:prstGeom prst="ellipse">
                  <a:avLst/>
                </a:prstGeom>
                <a:noFill/>
              </p:spPr>
            </p:pic>
            <p:sp>
              <p:nvSpPr>
                <p:cNvPr id="100" name="Oval 99"/>
                <p:cNvSpPr/>
                <p:nvPr/>
              </p:nvSpPr>
              <p:spPr bwMode="auto">
                <a:xfrm>
                  <a:off x="1269023" y="4397371"/>
                  <a:ext cx="504000" cy="504000"/>
                </a:xfrm>
                <a:prstGeom prst="ellipse">
                  <a:avLst/>
                </a:prstGeom>
                <a:noFill/>
                <a:ln w="3175" cap="flat" cmpd="sng" algn="ctr">
                  <a:solidFill>
                    <a:schemeClr val="bg1">
                      <a:lumMod val="25000"/>
                      <a:lumOff val="75000"/>
                    </a:schemeClr>
                  </a:solidFill>
                  <a:prstDash val="soli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lvl="0" indent="0" algn="ctr" defTabSz="914400" rtl="0" eaLnBrk="0" fontAlgn="auto" latinLnBrk="0" hangingPunct="0">
                    <a:lnSpc>
                      <a:spcPct val="100000"/>
                    </a:lnSpc>
                    <a:spcBef>
                      <a:spcPct val="50000"/>
                    </a:spcBef>
                    <a:spcAft>
                      <a:spcPts val="0"/>
                    </a:spcAft>
                    <a:buClrTx/>
                    <a:buSzTx/>
                    <a:buFontTx/>
                    <a:buNone/>
                    <a:tabLst/>
                    <a:defRPr/>
                  </a:pPr>
                  <a:endParaRPr kumimoji="0" lang="en-GB" sz="700" b="1" i="0" u="none" strike="noStrike" kern="0" cap="none" spc="0" normalizeH="0" baseline="0" noProof="0" dirty="0" smtClean="0">
                    <a:ln>
                      <a:noFill/>
                    </a:ln>
                    <a:solidFill>
                      <a:srgbClr val="00205B"/>
                    </a:solidFill>
                    <a:effectLst/>
                    <a:uLnTx/>
                    <a:uFillTx/>
                    <a:latin typeface="Roboto Light" panose="02000000000000000000" pitchFamily="2" charset="0"/>
                    <a:ea typeface="Roboto Light" panose="02000000000000000000" pitchFamily="2" charset="0"/>
                    <a:cs typeface="+mn-cs"/>
                  </a:endParaRPr>
                </a:p>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GB" sz="700" b="1" i="0" u="none" strike="noStrike" kern="0" cap="none" spc="0" normalizeH="0" baseline="0" noProof="0" dirty="0" smtClean="0">
                      <a:ln>
                        <a:noFill/>
                      </a:ln>
                      <a:solidFill>
                        <a:srgbClr val="00205B"/>
                      </a:solidFill>
                      <a:effectLst/>
                      <a:uLnTx/>
                      <a:uFillTx/>
                      <a:latin typeface="Roboto Light" panose="02000000000000000000" pitchFamily="2" charset="0"/>
                      <a:ea typeface="Roboto Light" panose="02000000000000000000" pitchFamily="2" charset="0"/>
                      <a:cs typeface="+mn-cs"/>
                    </a:rPr>
                    <a:t>RAYMICS</a:t>
                  </a:r>
                </a:p>
                <a:p>
                  <a:pPr marL="0" marR="0" lvl="0" indent="0" algn="ctr" defTabSz="914400" rtl="0" eaLnBrk="0" fontAlgn="auto" latinLnBrk="0" hangingPunct="0">
                    <a:lnSpc>
                      <a:spcPct val="100000"/>
                    </a:lnSpc>
                    <a:spcBef>
                      <a:spcPct val="50000"/>
                    </a:spcBef>
                    <a:spcAft>
                      <a:spcPts val="0"/>
                    </a:spcAft>
                    <a:buClrTx/>
                    <a:buSzTx/>
                    <a:buFontTx/>
                    <a:buNone/>
                    <a:tabLst/>
                    <a:defRPr/>
                  </a:pPr>
                  <a:endParaRPr kumimoji="0" lang="en-GB" sz="700" b="1" i="0" u="none" strike="noStrike" kern="0" cap="none" spc="0" normalizeH="0" baseline="0" noProof="0" dirty="0">
                    <a:ln>
                      <a:noFill/>
                    </a:ln>
                    <a:solidFill>
                      <a:srgbClr val="00205B"/>
                    </a:solidFill>
                    <a:effectLst/>
                    <a:uLnTx/>
                    <a:uFillTx/>
                    <a:latin typeface="Roboto Light" panose="02000000000000000000" pitchFamily="2" charset="0"/>
                    <a:ea typeface="Roboto Light" panose="02000000000000000000" pitchFamily="2" charset="0"/>
                    <a:cs typeface="+mn-cs"/>
                  </a:endParaRPr>
                </a:p>
              </p:txBody>
            </p:sp>
          </p:grpSp>
          <p:grpSp>
            <p:nvGrpSpPr>
              <p:cNvPr id="70" name="Group 69"/>
              <p:cNvGrpSpPr/>
              <p:nvPr/>
            </p:nvGrpSpPr>
            <p:grpSpPr>
              <a:xfrm>
                <a:off x="4796361" y="4283434"/>
                <a:ext cx="504000" cy="505842"/>
                <a:chOff x="1625936" y="3501162"/>
                <a:chExt cx="504000" cy="505842"/>
              </a:xfrm>
            </p:grpSpPr>
            <p:pic>
              <p:nvPicPr>
                <p:cNvPr id="97" name="Picture 96"/>
                <p:cNvPicPr>
                  <a:picLocks noChangeAspect="1"/>
                </p:cNvPicPr>
                <p:nvPr/>
              </p:nvPicPr>
              <p:blipFill>
                <a:blip r:embed="rId8"/>
                <a:stretch>
                  <a:fillRect/>
                </a:stretch>
              </p:blipFill>
              <p:spPr>
                <a:xfrm>
                  <a:off x="1627446" y="3501162"/>
                  <a:ext cx="501372" cy="505842"/>
                </a:xfrm>
                <a:prstGeom prst="ellipse">
                  <a:avLst/>
                </a:prstGeom>
              </p:spPr>
            </p:pic>
            <p:sp>
              <p:nvSpPr>
                <p:cNvPr id="98" name="Oval 97"/>
                <p:cNvSpPr/>
                <p:nvPr/>
              </p:nvSpPr>
              <p:spPr bwMode="auto">
                <a:xfrm>
                  <a:off x="1625936" y="3501162"/>
                  <a:ext cx="504000" cy="504000"/>
                </a:xfrm>
                <a:prstGeom prst="ellipse">
                  <a:avLst/>
                </a:prstGeom>
                <a:noFill/>
                <a:ln w="3175" cap="flat" cmpd="sng" algn="ctr">
                  <a:solidFill>
                    <a:schemeClr val="bg1">
                      <a:lumMod val="25000"/>
                      <a:lumOff val="75000"/>
                    </a:schemeClr>
                  </a:solidFill>
                  <a:prstDash val="soli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GB" sz="700" b="1" i="0" u="none" strike="noStrike" kern="0" cap="none" spc="0" normalizeH="0" baseline="0" noProof="0" dirty="0" smtClean="0">
                      <a:ln>
                        <a:noFill/>
                      </a:ln>
                      <a:solidFill>
                        <a:srgbClr val="FFFFFF"/>
                      </a:solidFill>
                      <a:effectLst/>
                      <a:uLnTx/>
                      <a:uFillTx/>
                      <a:latin typeface="Roboto Light" panose="02000000000000000000" pitchFamily="2" charset="0"/>
                      <a:ea typeface="Roboto Light" panose="02000000000000000000" pitchFamily="2" charset="0"/>
                      <a:cs typeface="+mn-cs"/>
                    </a:rPr>
                    <a:t>RAYCS</a:t>
                  </a:r>
                  <a:endParaRPr kumimoji="0" lang="en-GB" sz="700" b="1" i="0" u="none" strike="noStrike" kern="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endParaRPr>
                </a:p>
              </p:txBody>
            </p:sp>
          </p:grpSp>
          <p:grpSp>
            <p:nvGrpSpPr>
              <p:cNvPr id="71" name="Group 70"/>
              <p:cNvGrpSpPr/>
              <p:nvPr/>
            </p:nvGrpSpPr>
            <p:grpSpPr>
              <a:xfrm>
                <a:off x="4561434" y="3756896"/>
                <a:ext cx="504000" cy="505842"/>
                <a:chOff x="1625936" y="3501162"/>
                <a:chExt cx="504000" cy="505842"/>
              </a:xfrm>
            </p:grpSpPr>
            <p:pic>
              <p:nvPicPr>
                <p:cNvPr id="95" name="Picture 94"/>
                <p:cNvPicPr>
                  <a:picLocks noChangeAspect="1"/>
                </p:cNvPicPr>
                <p:nvPr/>
              </p:nvPicPr>
              <p:blipFill>
                <a:blip r:embed="rId8"/>
                <a:stretch>
                  <a:fillRect/>
                </a:stretch>
              </p:blipFill>
              <p:spPr>
                <a:xfrm>
                  <a:off x="1627446" y="3501162"/>
                  <a:ext cx="501372" cy="505842"/>
                </a:xfrm>
                <a:prstGeom prst="ellipse">
                  <a:avLst/>
                </a:prstGeom>
              </p:spPr>
            </p:pic>
            <p:sp>
              <p:nvSpPr>
                <p:cNvPr id="96" name="Oval 95"/>
                <p:cNvSpPr/>
                <p:nvPr/>
              </p:nvSpPr>
              <p:spPr bwMode="auto">
                <a:xfrm>
                  <a:off x="1625936" y="3501162"/>
                  <a:ext cx="504000" cy="504000"/>
                </a:xfrm>
                <a:prstGeom prst="ellipse">
                  <a:avLst/>
                </a:prstGeom>
                <a:noFill/>
                <a:ln w="3175" cap="flat" cmpd="sng" algn="ctr">
                  <a:solidFill>
                    <a:schemeClr val="bg1">
                      <a:lumMod val="25000"/>
                      <a:lumOff val="75000"/>
                    </a:schemeClr>
                  </a:solidFill>
                  <a:prstDash val="soli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GB" sz="650" b="1" i="0" u="none" strike="noStrike" kern="0" cap="none" spc="0" normalizeH="0" baseline="0" noProof="0" dirty="0" smtClean="0">
                      <a:ln>
                        <a:noFill/>
                      </a:ln>
                      <a:solidFill>
                        <a:srgbClr val="FFFFFF"/>
                      </a:solidFill>
                      <a:effectLst/>
                      <a:uLnTx/>
                      <a:uFillTx/>
                      <a:latin typeface="Roboto Light" panose="02000000000000000000" pitchFamily="2" charset="0"/>
                      <a:ea typeface="Roboto Light" panose="02000000000000000000" pitchFamily="2" charset="0"/>
                      <a:cs typeface="+mn-cs"/>
                    </a:rPr>
                    <a:t>RAYICS</a:t>
                  </a:r>
                  <a:endParaRPr kumimoji="0" lang="en-GB" sz="650" b="1" i="0" u="none" strike="noStrike" kern="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endParaRPr>
                </a:p>
              </p:txBody>
            </p:sp>
          </p:grpSp>
          <p:grpSp>
            <p:nvGrpSpPr>
              <p:cNvPr id="72" name="Group 71"/>
              <p:cNvGrpSpPr/>
              <p:nvPr/>
            </p:nvGrpSpPr>
            <p:grpSpPr>
              <a:xfrm>
                <a:off x="5675335" y="5033801"/>
                <a:ext cx="507579" cy="504000"/>
                <a:chOff x="697818" y="1709408"/>
                <a:chExt cx="507579" cy="504000"/>
              </a:xfrm>
              <a:effectLst>
                <a:outerShdw blurRad="50800" dist="38100" dir="10800000" algn="r" rotWithShape="0">
                  <a:prstClr val="black">
                    <a:alpha val="40000"/>
                  </a:prstClr>
                </a:outerShdw>
              </a:effectLst>
            </p:grpSpPr>
            <p:pic>
              <p:nvPicPr>
                <p:cNvPr id="93" name="Picture 2" descr="Cloud png by TheStockWarehouse on DeviantArt"/>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697818" y="1717526"/>
                  <a:ext cx="507579" cy="492273"/>
                </a:xfrm>
                <a:prstGeom prst="ellipse">
                  <a:avLst/>
                </a:prstGeom>
                <a:noFill/>
                <a:ln>
                  <a:noFill/>
                </a:ln>
                <a:extLst>
                  <a:ext uri="{909E8E84-426E-40DD-AFC4-6F175D3DCCD1}">
                    <a14:hiddenFill xmlns:a14="http://schemas.microsoft.com/office/drawing/2010/main">
                      <a:solidFill>
                        <a:srgbClr val="FFFFFF"/>
                      </a:solidFill>
                    </a14:hiddenFill>
                  </a:ext>
                </a:extLst>
              </p:spPr>
            </p:pic>
            <p:sp>
              <p:nvSpPr>
                <p:cNvPr id="94" name="Oval 93"/>
                <p:cNvSpPr/>
                <p:nvPr/>
              </p:nvSpPr>
              <p:spPr bwMode="auto">
                <a:xfrm>
                  <a:off x="697819" y="1709408"/>
                  <a:ext cx="504000" cy="504000"/>
                </a:xfrm>
                <a:prstGeom prst="ellipse">
                  <a:avLst/>
                </a:prstGeom>
                <a:noFill/>
                <a:ln w="3175" cap="flat" cmpd="sng" algn="ctr">
                  <a:solidFill>
                    <a:schemeClr val="bg1">
                      <a:lumMod val="25000"/>
                      <a:lumOff val="75000"/>
                    </a:schemeClr>
                  </a:solidFill>
                  <a:prstDash val="soli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GB" sz="650" b="1" i="0" u="none" strike="noStrike" kern="0" cap="none" spc="0" normalizeH="0" baseline="0" noProof="0" dirty="0" smtClean="0">
                      <a:ln>
                        <a:noFill/>
                      </a:ln>
                      <a:solidFill>
                        <a:srgbClr val="00205B"/>
                      </a:solidFill>
                      <a:effectLst/>
                      <a:uLnTx/>
                      <a:uFillTx/>
                      <a:latin typeface="Roboto Light" panose="02000000000000000000" pitchFamily="2" charset="0"/>
                      <a:ea typeface="Roboto Light" panose="02000000000000000000" pitchFamily="2" charset="0"/>
                      <a:cs typeface="+mn-cs"/>
                    </a:rPr>
                    <a:t>DCCXTRM</a:t>
                  </a:r>
                  <a:endParaRPr kumimoji="0" lang="en-GB" sz="650" b="1" i="0" u="none" strike="noStrike" kern="0" cap="none" spc="0" normalizeH="0" baseline="0" noProof="0" dirty="0">
                    <a:ln>
                      <a:noFill/>
                    </a:ln>
                    <a:solidFill>
                      <a:srgbClr val="00205B"/>
                    </a:solidFill>
                    <a:effectLst/>
                    <a:uLnTx/>
                    <a:uFillTx/>
                    <a:latin typeface="Roboto Light" panose="02000000000000000000" pitchFamily="2" charset="0"/>
                    <a:ea typeface="Roboto Light" panose="02000000000000000000" pitchFamily="2" charset="0"/>
                    <a:cs typeface="+mn-cs"/>
                  </a:endParaRPr>
                </a:p>
              </p:txBody>
            </p:sp>
          </p:grpSp>
          <p:grpSp>
            <p:nvGrpSpPr>
              <p:cNvPr id="73" name="Group 72"/>
              <p:cNvGrpSpPr/>
              <p:nvPr/>
            </p:nvGrpSpPr>
            <p:grpSpPr>
              <a:xfrm>
                <a:off x="6210795" y="5162345"/>
                <a:ext cx="553785" cy="560542"/>
                <a:chOff x="523389" y="1997790"/>
                <a:chExt cx="553785" cy="560542"/>
              </a:xfrm>
            </p:grpSpPr>
            <p:pic>
              <p:nvPicPr>
                <p:cNvPr id="91" name="Picture 16" descr="Moon PNG Image | Png images, Png aesthetic, 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3389" y="1997790"/>
                  <a:ext cx="553785" cy="560542"/>
                </a:xfrm>
                <a:prstGeom prst="ellipse">
                  <a:avLst/>
                </a:prstGeom>
                <a:noFill/>
                <a:extLst>
                  <a:ext uri="{909E8E84-426E-40DD-AFC4-6F175D3DCCD1}">
                    <a14:hiddenFill xmlns:a14="http://schemas.microsoft.com/office/drawing/2010/main">
                      <a:solidFill>
                        <a:srgbClr val="FFFFFF"/>
                      </a:solidFill>
                    </a14:hiddenFill>
                  </a:ext>
                </a:extLst>
              </p:spPr>
            </p:pic>
            <p:sp>
              <p:nvSpPr>
                <p:cNvPr id="92" name="Oval 91"/>
                <p:cNvSpPr/>
                <p:nvPr/>
              </p:nvSpPr>
              <p:spPr bwMode="auto">
                <a:xfrm>
                  <a:off x="547280" y="2016355"/>
                  <a:ext cx="504000" cy="522000"/>
                </a:xfrm>
                <a:prstGeom prst="ellipse">
                  <a:avLst/>
                </a:prstGeom>
                <a:noFill/>
                <a:ln w="3175" cap="flat" cmpd="sng" algn="ctr">
                  <a:solidFill>
                    <a:schemeClr val="bg1">
                      <a:lumMod val="25000"/>
                      <a:lumOff val="75000"/>
                    </a:schemeClr>
                  </a:solidFill>
                  <a:prstDash val="soli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GB" sz="700" b="1" i="0" u="none" strike="noStrike" kern="0" cap="none" spc="0" normalizeH="0" baseline="0" noProof="0" dirty="0" smtClean="0">
                      <a:ln>
                        <a:noFill/>
                      </a:ln>
                      <a:solidFill>
                        <a:srgbClr val="00205B"/>
                      </a:solidFill>
                      <a:effectLst/>
                      <a:uLnTx/>
                      <a:uFillTx/>
                      <a:latin typeface="Roboto Light" panose="02000000000000000000" pitchFamily="2" charset="0"/>
                      <a:ea typeface="Roboto Light" panose="02000000000000000000" pitchFamily="2" charset="0"/>
                      <a:cs typeface="+mn-cs"/>
                    </a:rPr>
                    <a:t>LXTRM</a:t>
                  </a:r>
                  <a:endParaRPr kumimoji="0" lang="en-GB" sz="700" b="1" i="0" u="none" strike="noStrike" kern="0" cap="none" spc="0" normalizeH="0" baseline="0" noProof="0" dirty="0">
                    <a:ln>
                      <a:noFill/>
                    </a:ln>
                    <a:solidFill>
                      <a:srgbClr val="00205B"/>
                    </a:solidFill>
                    <a:effectLst/>
                    <a:uLnTx/>
                    <a:uFillTx/>
                    <a:latin typeface="Roboto Light" panose="02000000000000000000" pitchFamily="2" charset="0"/>
                    <a:ea typeface="Roboto Light" panose="02000000000000000000" pitchFamily="2" charset="0"/>
                    <a:cs typeface="+mn-cs"/>
                  </a:endParaRPr>
                </a:p>
              </p:txBody>
            </p:sp>
          </p:grpSp>
          <p:sp>
            <p:nvSpPr>
              <p:cNvPr id="74" name="Donut 73"/>
              <p:cNvSpPr/>
              <p:nvPr/>
            </p:nvSpPr>
            <p:spPr bwMode="auto">
              <a:xfrm>
                <a:off x="4993584" y="1766449"/>
                <a:ext cx="3420000" cy="3420000"/>
              </a:xfrm>
              <a:prstGeom prst="donut">
                <a:avLst>
                  <a:gd name="adj" fmla="val 34567"/>
                </a:avLst>
              </a:prstGeom>
              <a:noFill/>
              <a:ln w="3175" cap="flat" cmpd="sng" algn="ctr">
                <a:solidFill>
                  <a:schemeClr val="accent1"/>
                </a:solidFill>
                <a:prstDash val="lgDash"/>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GB" sz="900" b="1" i="0" u="none" strike="noStrike" kern="1200" cap="none" spc="0" normalizeH="0" baseline="0" noProof="0" dirty="0" smtClean="0">
                  <a:ln>
                    <a:noFill/>
                  </a:ln>
                  <a:solidFill>
                    <a:srgbClr val="00205B"/>
                  </a:solidFill>
                  <a:effectLst/>
                  <a:uLnTx/>
                  <a:uFillTx/>
                  <a:latin typeface="Tahoma" pitchFamily="34" charset="0"/>
                  <a:ea typeface="+mn-ea"/>
                  <a:cs typeface="+mn-cs"/>
                </a:endParaRPr>
              </a:p>
            </p:txBody>
          </p:sp>
          <p:cxnSp>
            <p:nvCxnSpPr>
              <p:cNvPr id="75" name="Elbow Connector 74"/>
              <p:cNvCxnSpPr>
                <a:stCxn id="105" idx="0"/>
                <a:endCxn id="46" idx="3"/>
              </p:cNvCxnSpPr>
              <p:nvPr/>
            </p:nvCxnSpPr>
            <p:spPr bwMode="auto">
              <a:xfrm rot="16200000" flipV="1">
                <a:off x="5859704" y="524194"/>
                <a:ext cx="25345" cy="1455549"/>
              </a:xfrm>
              <a:prstGeom prst="bentConnector2">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6" name="Elbow Connector 75"/>
              <p:cNvCxnSpPr>
                <a:stCxn id="108" idx="2"/>
                <a:endCxn id="49" idx="3"/>
              </p:cNvCxnSpPr>
              <p:nvPr/>
            </p:nvCxnSpPr>
            <p:spPr bwMode="auto">
              <a:xfrm rot="10800000">
                <a:off x="4758198" y="1619220"/>
                <a:ext cx="1017160" cy="7482"/>
              </a:xfrm>
              <a:prstGeom prst="bentConnector3">
                <a:avLst>
                  <a:gd name="adj1" fmla="val 50000"/>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7" name="Elbow Connector 76"/>
              <p:cNvCxnSpPr>
                <a:stCxn id="110" idx="2"/>
                <a:endCxn id="45" idx="3"/>
              </p:cNvCxnSpPr>
              <p:nvPr/>
            </p:nvCxnSpPr>
            <p:spPr bwMode="auto">
              <a:xfrm rot="10800000" flipV="1">
                <a:off x="4468357" y="1896488"/>
                <a:ext cx="813203" cy="104129"/>
              </a:xfrm>
              <a:prstGeom prst="bentConnector3">
                <a:avLst>
                  <a:gd name="adj1" fmla="val 50000"/>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8" name="Elbow Connector 77"/>
              <p:cNvCxnSpPr>
                <a:stCxn id="55" idx="2"/>
                <a:endCxn id="48" idx="3"/>
              </p:cNvCxnSpPr>
              <p:nvPr/>
            </p:nvCxnSpPr>
            <p:spPr bwMode="auto">
              <a:xfrm rot="10800000" flipV="1">
                <a:off x="4269170" y="2300948"/>
                <a:ext cx="601911" cy="105202"/>
              </a:xfrm>
              <a:prstGeom prst="bentConnector3">
                <a:avLst>
                  <a:gd name="adj1" fmla="val 50000"/>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9" name="Elbow Connector 78"/>
              <p:cNvCxnSpPr>
                <a:stCxn id="103" idx="2"/>
                <a:endCxn id="44" idx="3"/>
              </p:cNvCxnSpPr>
              <p:nvPr/>
            </p:nvCxnSpPr>
            <p:spPr bwMode="auto">
              <a:xfrm rot="10800000" flipV="1">
                <a:off x="4126510" y="2822692"/>
                <a:ext cx="445960" cy="4805"/>
              </a:xfrm>
              <a:prstGeom prst="bentConnector3">
                <a:avLst>
                  <a:gd name="adj1" fmla="val 50000"/>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0" name="Elbow Connector 79"/>
              <p:cNvCxnSpPr>
                <a:stCxn id="101" idx="2"/>
                <a:endCxn id="47" idx="3"/>
              </p:cNvCxnSpPr>
              <p:nvPr/>
            </p:nvCxnSpPr>
            <p:spPr bwMode="auto">
              <a:xfrm rot="10800000">
                <a:off x="4049479" y="3421442"/>
                <a:ext cx="412495" cy="2751"/>
              </a:xfrm>
              <a:prstGeom prst="bentConnector3">
                <a:avLst>
                  <a:gd name="adj1" fmla="val 50000"/>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1" name="Elbow Connector 80"/>
              <p:cNvCxnSpPr>
                <a:stCxn id="95" idx="2"/>
                <a:endCxn id="51" idx="3"/>
              </p:cNvCxnSpPr>
              <p:nvPr/>
            </p:nvCxnSpPr>
            <p:spPr bwMode="auto">
              <a:xfrm rot="10800000">
                <a:off x="4094604" y="4008897"/>
                <a:ext cx="468341" cy="921"/>
              </a:xfrm>
              <a:prstGeom prst="bentConnector3">
                <a:avLst>
                  <a:gd name="adj1" fmla="val 50000"/>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2" name="Elbow Connector 81"/>
              <p:cNvCxnSpPr>
                <a:stCxn id="97" idx="2"/>
                <a:endCxn id="50" idx="3"/>
              </p:cNvCxnSpPr>
              <p:nvPr/>
            </p:nvCxnSpPr>
            <p:spPr bwMode="auto">
              <a:xfrm rot="10800000">
                <a:off x="4253801" y="4535435"/>
                <a:ext cx="544071" cy="921"/>
              </a:xfrm>
              <a:prstGeom prst="bentConnector3">
                <a:avLst>
                  <a:gd name="adj1" fmla="val 50000"/>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3" name="Elbow Connector 82"/>
              <p:cNvCxnSpPr>
                <a:stCxn id="99" idx="2"/>
                <a:endCxn id="59" idx="3"/>
              </p:cNvCxnSpPr>
              <p:nvPr/>
            </p:nvCxnSpPr>
            <p:spPr bwMode="auto">
              <a:xfrm rot="10800000" flipV="1">
                <a:off x="4477104" y="4979057"/>
                <a:ext cx="689962" cy="459"/>
              </a:xfrm>
              <a:prstGeom prst="bentConnector3">
                <a:avLst>
                  <a:gd name="adj1" fmla="val 50000"/>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4" name="Elbow Connector 83"/>
              <p:cNvCxnSpPr>
                <a:stCxn id="94" idx="3"/>
                <a:endCxn id="62" idx="3"/>
              </p:cNvCxnSpPr>
              <p:nvPr/>
            </p:nvCxnSpPr>
            <p:spPr bwMode="auto">
              <a:xfrm rot="5400000">
                <a:off x="5303991" y="5027884"/>
                <a:ext cx="9047" cy="881262"/>
              </a:xfrm>
              <a:prstGeom prst="bentConnector4">
                <a:avLst>
                  <a:gd name="adj1" fmla="val 137825"/>
                  <a:gd name="adj2" fmla="val 54188"/>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5" name="Elbow Connector 84"/>
              <p:cNvCxnSpPr>
                <a:stCxn id="91" idx="4"/>
                <a:endCxn id="63" idx="3"/>
              </p:cNvCxnSpPr>
              <p:nvPr/>
            </p:nvCxnSpPr>
            <p:spPr bwMode="auto">
              <a:xfrm rot="5400000">
                <a:off x="5864468" y="5309363"/>
                <a:ext cx="209696" cy="1036745"/>
              </a:xfrm>
              <a:prstGeom prst="bentConnector2">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6" name="Elbow Connector 85"/>
              <p:cNvCxnSpPr>
                <a:stCxn id="61" idx="6"/>
                <a:endCxn id="60" idx="1"/>
              </p:cNvCxnSpPr>
              <p:nvPr/>
            </p:nvCxnSpPr>
            <p:spPr bwMode="auto">
              <a:xfrm flipV="1">
                <a:off x="8935698" y="3396751"/>
                <a:ext cx="435784" cy="1515"/>
              </a:xfrm>
              <a:prstGeom prst="bentConnector3">
                <a:avLst>
                  <a:gd name="adj1" fmla="val 50000"/>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7" name="Elbow Connector 86"/>
              <p:cNvCxnSpPr>
                <a:stCxn id="58" idx="6"/>
                <a:endCxn id="53" idx="1"/>
              </p:cNvCxnSpPr>
              <p:nvPr/>
            </p:nvCxnSpPr>
            <p:spPr bwMode="auto">
              <a:xfrm flipV="1">
                <a:off x="8831087" y="2822692"/>
                <a:ext cx="456937" cy="1917"/>
              </a:xfrm>
              <a:prstGeom prst="bentConnector3">
                <a:avLst>
                  <a:gd name="adj1" fmla="val 50000"/>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8" name="Elbow Connector 87"/>
              <p:cNvCxnSpPr>
                <a:stCxn id="57" idx="6"/>
                <a:endCxn id="54" idx="1"/>
              </p:cNvCxnSpPr>
              <p:nvPr/>
            </p:nvCxnSpPr>
            <p:spPr bwMode="auto">
              <a:xfrm flipV="1">
                <a:off x="8560621" y="2308926"/>
                <a:ext cx="577908" cy="1221"/>
              </a:xfrm>
              <a:prstGeom prst="bentConnector3">
                <a:avLst>
                  <a:gd name="adj1" fmla="val 50000"/>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9" name="Elbow Connector 88"/>
              <p:cNvCxnSpPr>
                <a:stCxn id="56" idx="6"/>
                <a:endCxn id="52" idx="1"/>
              </p:cNvCxnSpPr>
              <p:nvPr/>
            </p:nvCxnSpPr>
            <p:spPr bwMode="auto">
              <a:xfrm>
                <a:off x="8148757" y="1875093"/>
                <a:ext cx="788188" cy="2025"/>
              </a:xfrm>
              <a:prstGeom prst="bentConnector3">
                <a:avLst>
                  <a:gd name="adj1" fmla="val 50000"/>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90" name="Flowchart: Terminator 89"/>
              <p:cNvSpPr/>
              <p:nvPr/>
            </p:nvSpPr>
            <p:spPr bwMode="auto">
              <a:xfrm>
                <a:off x="6144657" y="3072855"/>
                <a:ext cx="1152852" cy="936040"/>
              </a:xfrm>
              <a:prstGeom prst="flowChartTerminator">
                <a:avLst/>
              </a:prstGeom>
              <a:noFill/>
              <a:ln w="3175" cap="flat" cmpd="sng" algn="ctr">
                <a:noFill/>
                <a:prstDash val="soli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1400" b="1" i="0" u="none" strike="noStrike" kern="0" cap="none" spc="0" normalizeH="0" baseline="0" noProof="0" dirty="0" smtClean="0">
                    <a:ln>
                      <a:noFill/>
                    </a:ln>
                    <a:solidFill>
                      <a:srgbClr val="00205B"/>
                    </a:solidFill>
                    <a:effectLst/>
                    <a:uLnTx/>
                    <a:uFillTx/>
                    <a:latin typeface="Arial" panose="020B0604020202020204" pitchFamily="34" charset="0"/>
                    <a:ea typeface="Roboto Light" panose="02000000000000000000" pitchFamily="2" charset="0"/>
                    <a:cs typeface="Arial" panose="020B0604020202020204" pitchFamily="34" charset="0"/>
                  </a:rPr>
                  <a:t>MICMICS </a:t>
                </a:r>
              </a:p>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1400" b="1" i="0" u="none" strike="noStrike" kern="0" cap="none" spc="0" normalizeH="0" baseline="0" noProof="0" dirty="0" smtClean="0">
                    <a:ln>
                      <a:noFill/>
                    </a:ln>
                    <a:solidFill>
                      <a:srgbClr val="00205B"/>
                    </a:solidFill>
                    <a:effectLst/>
                    <a:uLnTx/>
                    <a:uFillTx/>
                    <a:latin typeface="Arial" panose="020B0604020202020204" pitchFamily="34" charset="0"/>
                    <a:ea typeface="Roboto Light" panose="02000000000000000000" pitchFamily="2" charset="0"/>
                    <a:cs typeface="Arial" panose="020B0604020202020204" pitchFamily="34" charset="0"/>
                  </a:rPr>
                  <a:t>CPMs</a:t>
                </a:r>
                <a:endParaRPr kumimoji="0" lang="en-US" sz="1200" b="1" i="0" u="none" strike="noStrike" kern="0" cap="none" spc="0" normalizeH="0" baseline="0" noProof="0" dirty="0">
                  <a:ln>
                    <a:noFill/>
                  </a:ln>
                  <a:solidFill>
                    <a:srgbClr val="00205B"/>
                  </a:solidFill>
                  <a:effectLst/>
                  <a:uLnTx/>
                  <a:uFillTx/>
                  <a:latin typeface="Arial" panose="020B0604020202020204" pitchFamily="34" charset="0"/>
                  <a:ea typeface="Roboto Light" panose="02000000000000000000" pitchFamily="2" charset="0"/>
                  <a:cs typeface="Arial" panose="020B0604020202020204" pitchFamily="34" charset="0"/>
                </a:endParaRPr>
              </a:p>
            </p:txBody>
          </p:sp>
        </p:grpSp>
        <p:sp>
          <p:nvSpPr>
            <p:cNvPr id="8" name="Flowchart: Process 7"/>
            <p:cNvSpPr/>
            <p:nvPr/>
          </p:nvSpPr>
          <p:spPr bwMode="auto">
            <a:xfrm rot="16200000">
              <a:off x="-524497" y="3533975"/>
              <a:ext cx="4803231" cy="230593"/>
            </a:xfrm>
            <a:prstGeom prst="flowChartProcess">
              <a:avLst/>
            </a:prstGeom>
            <a:gradFill>
              <a:gsLst>
                <a:gs pos="0">
                  <a:schemeClr val="bg1">
                    <a:lumMod val="9000"/>
                    <a:lumOff val="91000"/>
                  </a:schemeClr>
                </a:gs>
                <a:gs pos="100000">
                  <a:schemeClr val="bg1">
                    <a:alpha val="37000"/>
                    <a:lumMod val="5000"/>
                    <a:lumOff val="95000"/>
                  </a:schemeClr>
                </a:gs>
              </a:gsLst>
              <a:path path="circle">
                <a:fillToRect l="50000" t="50000" r="50000" b="50000"/>
              </a:path>
            </a:gradFill>
            <a:ln w="25400" cap="flat" cmpd="sng" algn="ctr">
              <a:noFill/>
              <a:prstDash val="solid"/>
              <a:headEnd type="none" w="med" len="med"/>
              <a:tailEnd type="none" w="med" len="med"/>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GB" sz="1200" b="0" i="0" u="none" strike="noStrike" kern="0" cap="none" spc="0" normalizeH="0" baseline="0" noProof="0" dirty="0" smtClean="0">
                  <a:ln>
                    <a:noFill/>
                  </a:ln>
                  <a:solidFill>
                    <a:srgbClr val="002569">
                      <a:lumMod val="60000"/>
                      <a:lumOff val="40000"/>
                    </a:srgbClr>
                  </a:solidFill>
                  <a:effectLst/>
                  <a:uLnTx/>
                  <a:uFillTx/>
                  <a:latin typeface="Tahoma"/>
                  <a:ea typeface="+mn-ea"/>
                  <a:cs typeface="+mn-cs"/>
                </a:rPr>
                <a:t>VIS/NIR channels</a:t>
              </a:r>
            </a:p>
          </p:txBody>
        </p:sp>
        <p:sp>
          <p:nvSpPr>
            <p:cNvPr id="9" name="Oval 8"/>
            <p:cNvSpPr/>
            <p:nvPr/>
          </p:nvSpPr>
          <p:spPr bwMode="auto">
            <a:xfrm>
              <a:off x="918213" y="1275318"/>
              <a:ext cx="576000" cy="576000"/>
            </a:xfrm>
            <a:prstGeom prst="ellipse">
              <a:avLst/>
            </a:prstGeom>
            <a:gradFill flip="none" rotWithShape="1">
              <a:gsLst>
                <a:gs pos="0">
                  <a:srgbClr val="001E59">
                    <a:lumMod val="25000"/>
                    <a:lumOff val="75000"/>
                    <a:tint val="66000"/>
                    <a:satMod val="160000"/>
                  </a:srgbClr>
                </a:gs>
                <a:gs pos="50000">
                  <a:srgbClr val="001E59">
                    <a:lumMod val="25000"/>
                    <a:lumOff val="75000"/>
                    <a:tint val="44500"/>
                    <a:satMod val="160000"/>
                  </a:srgbClr>
                </a:gs>
                <a:gs pos="100000">
                  <a:srgbClr val="001E59">
                    <a:lumMod val="25000"/>
                    <a:lumOff val="75000"/>
                    <a:tint val="23500"/>
                    <a:satMod val="160000"/>
                  </a:srgbClr>
                </a:gs>
              </a:gsLst>
              <a:path path="circle">
                <a:fillToRect l="50000" t="50000" r="50000" b="50000"/>
              </a:path>
              <a:tileRect/>
            </a:gradFill>
            <a:ln w="25400" cap="flat" cmpd="sng" algn="ctr">
              <a:noFill/>
              <a:prstDash val="solid"/>
              <a:headEnd type="none" w="med" len="med"/>
              <a:tailEnd type="none" w="med" len="med"/>
            </a:ln>
            <a:effectLst>
              <a:outerShdw blurRad="50800" dist="38100" dir="10800000" algn="r" rotWithShape="0">
                <a:prstClr val="black">
                  <a:alpha val="40000"/>
                </a:prstClr>
              </a:outerShdw>
            </a:effectLst>
          </p:spPr>
          <p:txBody>
            <a:bodyPr vert="horz" wrap="square" lIns="36000" tIns="36000" rIns="36000" bIns="36000" numCol="1" rtlCol="0" anchor="ctr" anchorCtr="0" compatLnSpc="1">
              <a:prstTxWarp prst="textNoShape">
                <a:avLst/>
              </a:prstTxWarp>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GB" sz="700" b="0" i="0" u="none" strike="noStrike" kern="0" cap="none" spc="0" normalizeH="0" baseline="0" noProof="0" dirty="0" smtClean="0">
                  <a:ln>
                    <a:noFill/>
                  </a:ln>
                  <a:solidFill>
                    <a:srgbClr val="00205B"/>
                  </a:solidFill>
                  <a:effectLst/>
                  <a:uLnTx/>
                  <a:uFillTx/>
                  <a:latin typeface="Tahoma"/>
                  <a:ea typeface="+mn-ea"/>
                  <a:cs typeface="+mn-cs"/>
                </a:rPr>
                <a:t>MSG </a:t>
              </a:r>
              <a:r>
                <a:rPr kumimoji="0" lang="en-GB" sz="700" b="1" i="0" u="none" strike="noStrike" kern="0" cap="none" spc="0" normalizeH="0" baseline="0" noProof="0" dirty="0" smtClean="0">
                  <a:ln>
                    <a:noFill/>
                  </a:ln>
                  <a:solidFill>
                    <a:srgbClr val="00205B"/>
                  </a:solidFill>
                  <a:effectLst/>
                  <a:uLnTx/>
                  <a:uFillTx/>
                  <a:latin typeface="Tahoma"/>
                  <a:ea typeface="+mn-ea"/>
                  <a:cs typeface="+mn-cs"/>
                </a:rPr>
                <a:t>SEVIRI</a:t>
              </a:r>
              <a:r>
                <a:rPr kumimoji="0" lang="en-GB" sz="700" b="0" i="0" u="none" strike="noStrike" kern="0" cap="none" spc="0" normalizeH="0" baseline="0" noProof="0" dirty="0" smtClean="0">
                  <a:ln>
                    <a:noFill/>
                  </a:ln>
                  <a:solidFill>
                    <a:srgbClr val="00205B"/>
                  </a:solidFill>
                  <a:effectLst/>
                  <a:uLnTx/>
                  <a:uFillTx/>
                  <a:latin typeface="Tahoma"/>
                  <a:ea typeface="+mn-ea"/>
                  <a:cs typeface="+mn-cs"/>
                </a:rPr>
                <a:t> VIS/NIR</a:t>
              </a:r>
            </a:p>
          </p:txBody>
        </p:sp>
        <p:sp>
          <p:nvSpPr>
            <p:cNvPr id="10" name="Oval 9"/>
            <p:cNvSpPr/>
            <p:nvPr/>
          </p:nvSpPr>
          <p:spPr bwMode="auto">
            <a:xfrm>
              <a:off x="915961" y="2513500"/>
              <a:ext cx="576000" cy="576000"/>
            </a:xfrm>
            <a:prstGeom prst="ellipse">
              <a:avLst/>
            </a:prstGeom>
            <a:gradFill flip="none" rotWithShape="1">
              <a:gsLst>
                <a:gs pos="0">
                  <a:srgbClr val="001E59">
                    <a:lumMod val="25000"/>
                    <a:lumOff val="75000"/>
                    <a:tint val="66000"/>
                    <a:satMod val="160000"/>
                  </a:srgbClr>
                </a:gs>
                <a:gs pos="50000">
                  <a:srgbClr val="001E59">
                    <a:lumMod val="25000"/>
                    <a:lumOff val="75000"/>
                    <a:tint val="44500"/>
                    <a:satMod val="160000"/>
                  </a:srgbClr>
                </a:gs>
                <a:gs pos="100000">
                  <a:srgbClr val="001E59">
                    <a:lumMod val="25000"/>
                    <a:lumOff val="75000"/>
                    <a:tint val="23500"/>
                    <a:satMod val="160000"/>
                  </a:srgbClr>
                </a:gs>
              </a:gsLst>
              <a:path path="circle">
                <a:fillToRect l="50000" t="50000" r="50000" b="50000"/>
              </a:path>
              <a:tileRect/>
            </a:gradFill>
            <a:ln w="25400" cap="flat" cmpd="sng" algn="ctr">
              <a:noFill/>
              <a:prstDash val="solid"/>
              <a:headEnd type="none" w="med" len="med"/>
              <a:tailEnd type="none" w="med" len="med"/>
            </a:ln>
            <a:effectLst>
              <a:outerShdw blurRad="50800" dist="38100" dir="10800000" algn="r" rotWithShape="0">
                <a:prstClr val="black">
                  <a:alpha val="40000"/>
                </a:prstClr>
              </a:outerShdw>
            </a:effectLst>
          </p:spPr>
          <p:txBody>
            <a:bodyPr vert="horz" wrap="square" lIns="36000" tIns="36000" rIns="36000" bIns="36000" numCol="1" rtlCol="0" anchor="ctr" anchorCtr="0" compatLnSpc="1">
              <a:prstTxWarp prst="textNoShape">
                <a:avLst/>
              </a:prstTxWarp>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GB" sz="700" b="0" i="0" u="none" strike="noStrike" kern="0" cap="none" spc="0" normalizeH="0" baseline="0" noProof="0" dirty="0">
                  <a:ln>
                    <a:noFill/>
                  </a:ln>
                  <a:solidFill>
                    <a:srgbClr val="00205B"/>
                  </a:solidFill>
                  <a:effectLst/>
                  <a:uLnTx/>
                  <a:uFillTx/>
                  <a:latin typeface="Tahoma"/>
                  <a:ea typeface="+mn-ea"/>
                  <a:cs typeface="+mn-cs"/>
                </a:rPr>
                <a:t>S3</a:t>
              </a:r>
            </a:p>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GB" sz="700" b="1" i="0" u="none" strike="noStrike" kern="0" cap="none" spc="0" normalizeH="0" baseline="0" noProof="0" dirty="0">
                  <a:ln>
                    <a:noFill/>
                  </a:ln>
                  <a:solidFill>
                    <a:srgbClr val="00205B"/>
                  </a:solidFill>
                  <a:effectLst/>
                  <a:uLnTx/>
                  <a:uFillTx/>
                  <a:latin typeface="Tahoma"/>
                  <a:ea typeface="+mn-ea"/>
                  <a:cs typeface="+mn-cs"/>
                </a:rPr>
                <a:t>SLSTR</a:t>
              </a:r>
              <a:r>
                <a:rPr kumimoji="0" lang="en-GB" sz="700" b="0" i="0" u="none" strike="noStrike" kern="0" cap="none" spc="0" normalizeH="0" baseline="0" noProof="0" dirty="0">
                  <a:ln>
                    <a:noFill/>
                  </a:ln>
                  <a:solidFill>
                    <a:srgbClr val="00205B"/>
                  </a:solidFill>
                  <a:effectLst/>
                  <a:uLnTx/>
                  <a:uFillTx/>
                  <a:latin typeface="Tahoma"/>
                  <a:ea typeface="+mn-ea"/>
                  <a:cs typeface="+mn-cs"/>
                </a:rPr>
                <a:t> &amp; </a:t>
              </a:r>
              <a:r>
                <a:rPr kumimoji="0" lang="en-GB" sz="700" b="1" i="0" u="none" strike="noStrike" kern="0" cap="none" spc="0" normalizeH="0" baseline="0" noProof="0" dirty="0">
                  <a:ln>
                    <a:noFill/>
                  </a:ln>
                  <a:solidFill>
                    <a:srgbClr val="00205B"/>
                  </a:solidFill>
                  <a:effectLst/>
                  <a:uLnTx/>
                  <a:uFillTx/>
                  <a:latin typeface="Tahoma"/>
                  <a:ea typeface="+mn-ea"/>
                  <a:cs typeface="+mn-cs"/>
                </a:rPr>
                <a:t>OLCI</a:t>
              </a:r>
              <a:r>
                <a:rPr kumimoji="0" lang="en-GB" sz="700" b="0" i="0" u="none" strike="noStrike" kern="0" cap="none" spc="0" normalizeH="0" baseline="0" noProof="0" dirty="0">
                  <a:ln>
                    <a:noFill/>
                  </a:ln>
                  <a:solidFill>
                    <a:srgbClr val="00205B"/>
                  </a:solidFill>
                  <a:effectLst/>
                  <a:uLnTx/>
                  <a:uFillTx/>
                  <a:latin typeface="Tahoma"/>
                  <a:ea typeface="+mn-ea"/>
                  <a:cs typeface="+mn-cs"/>
                </a:rPr>
                <a:t> VIS/NIR</a:t>
              </a:r>
            </a:p>
          </p:txBody>
        </p:sp>
        <p:sp>
          <p:nvSpPr>
            <p:cNvPr id="11" name="Oval 10"/>
            <p:cNvSpPr/>
            <p:nvPr/>
          </p:nvSpPr>
          <p:spPr bwMode="auto">
            <a:xfrm>
              <a:off x="910591" y="3120343"/>
              <a:ext cx="576000" cy="576000"/>
            </a:xfrm>
            <a:prstGeom prst="ellipse">
              <a:avLst/>
            </a:prstGeom>
            <a:gradFill flip="none" rotWithShape="1">
              <a:gsLst>
                <a:gs pos="0">
                  <a:srgbClr val="001E59">
                    <a:lumMod val="25000"/>
                    <a:lumOff val="75000"/>
                    <a:tint val="66000"/>
                    <a:satMod val="160000"/>
                  </a:srgbClr>
                </a:gs>
                <a:gs pos="50000">
                  <a:srgbClr val="001E59">
                    <a:lumMod val="25000"/>
                    <a:lumOff val="75000"/>
                    <a:tint val="44500"/>
                    <a:satMod val="160000"/>
                  </a:srgbClr>
                </a:gs>
                <a:gs pos="100000">
                  <a:srgbClr val="001E59">
                    <a:lumMod val="25000"/>
                    <a:lumOff val="75000"/>
                    <a:tint val="23500"/>
                    <a:satMod val="160000"/>
                  </a:srgbClr>
                </a:gs>
              </a:gsLst>
              <a:path path="circle">
                <a:fillToRect l="50000" t="50000" r="50000" b="50000"/>
              </a:path>
              <a:tileRect/>
            </a:gradFill>
            <a:ln w="25400" cap="flat" cmpd="sng" algn="ctr">
              <a:noFill/>
              <a:prstDash val="solid"/>
              <a:headEnd type="none" w="med" len="med"/>
              <a:tailEnd type="none" w="med" len="med"/>
            </a:ln>
            <a:effectLst>
              <a:outerShdw blurRad="50800" dist="38100" dir="10800000" algn="r" rotWithShape="0">
                <a:prstClr val="black">
                  <a:alpha val="40000"/>
                </a:prstClr>
              </a:outerShdw>
            </a:effectLst>
          </p:spPr>
          <p:txBody>
            <a:bodyPr vert="horz" wrap="square" lIns="36000" tIns="36000" rIns="36000" bIns="36000" numCol="1" rtlCol="0" anchor="ctr" anchorCtr="0" compatLnSpc="1">
              <a:prstTxWarp prst="textNoShape">
                <a:avLst/>
              </a:prstTxWarp>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GB" sz="700" b="0" i="0" u="none" strike="noStrike" kern="0" cap="none" spc="0" normalizeH="0" baseline="0" noProof="0" dirty="0">
                  <a:ln>
                    <a:noFill/>
                  </a:ln>
                  <a:solidFill>
                    <a:srgbClr val="00205B"/>
                  </a:solidFill>
                  <a:effectLst/>
                  <a:uLnTx/>
                  <a:uFillTx/>
                  <a:latin typeface="Tahoma"/>
                  <a:ea typeface="+mn-ea"/>
                  <a:cs typeface="+mn-cs"/>
                </a:rPr>
                <a:t>MTG </a:t>
              </a:r>
              <a:r>
                <a:rPr kumimoji="0" lang="en-GB" sz="700" b="1" i="0" u="none" strike="noStrike" kern="0" cap="none" spc="0" normalizeH="0" baseline="0" noProof="0" dirty="0">
                  <a:ln>
                    <a:noFill/>
                  </a:ln>
                  <a:solidFill>
                    <a:srgbClr val="00205B"/>
                  </a:solidFill>
                  <a:effectLst/>
                  <a:uLnTx/>
                  <a:uFillTx/>
                  <a:latin typeface="Tahoma"/>
                  <a:ea typeface="+mn-ea"/>
                  <a:cs typeface="+mn-cs"/>
                </a:rPr>
                <a:t>LI</a:t>
              </a:r>
              <a:r>
                <a:rPr kumimoji="0" lang="en-GB" sz="700" b="0" i="0" u="none" strike="noStrike" kern="0" cap="none" spc="0" normalizeH="0" baseline="0" noProof="0" dirty="0">
                  <a:ln>
                    <a:noFill/>
                  </a:ln>
                  <a:solidFill>
                    <a:srgbClr val="00205B"/>
                  </a:solidFill>
                  <a:effectLst/>
                  <a:uLnTx/>
                  <a:uFillTx/>
                  <a:latin typeface="Tahoma"/>
                  <a:ea typeface="+mn-ea"/>
                  <a:cs typeface="+mn-cs"/>
                </a:rPr>
                <a:t> VIS</a:t>
              </a:r>
            </a:p>
          </p:txBody>
        </p:sp>
        <p:sp>
          <p:nvSpPr>
            <p:cNvPr id="12" name="Oval 11"/>
            <p:cNvSpPr/>
            <p:nvPr/>
          </p:nvSpPr>
          <p:spPr bwMode="auto">
            <a:xfrm>
              <a:off x="915961" y="4358370"/>
              <a:ext cx="576000" cy="576000"/>
            </a:xfrm>
            <a:prstGeom prst="ellipse">
              <a:avLst/>
            </a:prstGeom>
            <a:gradFill flip="none" rotWithShape="1">
              <a:gsLst>
                <a:gs pos="0">
                  <a:srgbClr val="001E59">
                    <a:lumMod val="25000"/>
                    <a:lumOff val="75000"/>
                    <a:tint val="66000"/>
                    <a:satMod val="160000"/>
                  </a:srgbClr>
                </a:gs>
                <a:gs pos="50000">
                  <a:srgbClr val="001E59">
                    <a:lumMod val="25000"/>
                    <a:lumOff val="75000"/>
                    <a:tint val="44500"/>
                    <a:satMod val="160000"/>
                  </a:srgbClr>
                </a:gs>
                <a:gs pos="100000">
                  <a:srgbClr val="001E59">
                    <a:lumMod val="25000"/>
                    <a:lumOff val="75000"/>
                    <a:tint val="23500"/>
                    <a:satMod val="160000"/>
                  </a:srgbClr>
                </a:gs>
              </a:gsLst>
              <a:path path="circle">
                <a:fillToRect l="50000" t="50000" r="50000" b="50000"/>
              </a:path>
              <a:tileRect/>
            </a:gradFill>
            <a:ln w="25400" cap="flat" cmpd="sng" algn="ctr">
              <a:noFill/>
              <a:prstDash val="solid"/>
              <a:headEnd type="none" w="med" len="med"/>
              <a:tailEnd type="none" w="med" len="med"/>
            </a:ln>
            <a:effectLst>
              <a:outerShdw blurRad="50800" dist="38100" dir="10800000" algn="r" rotWithShape="0">
                <a:prstClr val="black">
                  <a:alpha val="40000"/>
                </a:prstClr>
              </a:outerShdw>
            </a:effectLst>
          </p:spPr>
          <p:txBody>
            <a:bodyPr vert="horz" wrap="square" lIns="36000" tIns="36000" rIns="36000" bIns="36000" numCol="1" rtlCol="0" anchor="ctr" anchorCtr="0" compatLnSpc="1">
              <a:prstTxWarp prst="textNoShape">
                <a:avLst/>
              </a:prstTxWarp>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GB" sz="700" b="0" i="0" u="none" strike="noStrike" kern="0" cap="none" spc="0" normalizeH="0" baseline="0" noProof="0" dirty="0" smtClean="0">
                  <a:ln>
                    <a:noFill/>
                  </a:ln>
                  <a:solidFill>
                    <a:srgbClr val="00205B"/>
                  </a:solidFill>
                  <a:effectLst/>
                  <a:uLnTx/>
                  <a:uFillTx/>
                  <a:latin typeface="Tahoma"/>
                  <a:ea typeface="+mn-ea"/>
                  <a:cs typeface="+mn-cs"/>
                </a:rPr>
                <a:t>EPS </a:t>
              </a:r>
              <a:r>
                <a:rPr kumimoji="0" lang="en-GB" sz="700" b="1" i="0" u="none" strike="noStrike" kern="0" cap="none" spc="0" normalizeH="0" baseline="0" noProof="0" dirty="0" smtClean="0">
                  <a:ln>
                    <a:noFill/>
                  </a:ln>
                  <a:solidFill>
                    <a:srgbClr val="00205B"/>
                  </a:solidFill>
                  <a:effectLst/>
                  <a:uLnTx/>
                  <a:uFillTx/>
                  <a:latin typeface="Tahoma"/>
                  <a:ea typeface="+mn-ea"/>
                  <a:cs typeface="+mn-cs"/>
                </a:rPr>
                <a:t>AVHRR</a:t>
              </a:r>
              <a:r>
                <a:rPr kumimoji="0" lang="en-GB" sz="700" b="0" i="0" u="none" strike="noStrike" kern="0" cap="none" spc="0" normalizeH="0" baseline="0" noProof="0" dirty="0" smtClean="0">
                  <a:ln>
                    <a:noFill/>
                  </a:ln>
                  <a:solidFill>
                    <a:srgbClr val="00205B"/>
                  </a:solidFill>
                  <a:effectLst/>
                  <a:uLnTx/>
                  <a:uFillTx/>
                  <a:latin typeface="Tahoma"/>
                  <a:ea typeface="+mn-ea"/>
                  <a:cs typeface="+mn-cs"/>
                </a:rPr>
                <a:t> </a:t>
              </a:r>
              <a:r>
                <a:rPr kumimoji="0" lang="en-GB" sz="700" b="0" i="0" u="none" strike="noStrike" kern="0" cap="none" spc="0" normalizeH="0" baseline="0" noProof="0" dirty="0">
                  <a:ln>
                    <a:noFill/>
                  </a:ln>
                  <a:solidFill>
                    <a:srgbClr val="00205B"/>
                  </a:solidFill>
                  <a:effectLst/>
                  <a:uLnTx/>
                  <a:uFillTx/>
                  <a:latin typeface="Tahoma"/>
                  <a:ea typeface="+mn-ea"/>
                  <a:cs typeface="+mn-cs"/>
                </a:rPr>
                <a:t>VIS/NIR</a:t>
              </a:r>
            </a:p>
          </p:txBody>
        </p:sp>
        <p:sp>
          <p:nvSpPr>
            <p:cNvPr id="13" name="Oval 12"/>
            <p:cNvSpPr/>
            <p:nvPr/>
          </p:nvSpPr>
          <p:spPr bwMode="auto">
            <a:xfrm>
              <a:off x="911465" y="4982575"/>
              <a:ext cx="576000" cy="576000"/>
            </a:xfrm>
            <a:prstGeom prst="ellipse">
              <a:avLst/>
            </a:prstGeom>
            <a:gradFill flip="none" rotWithShape="1">
              <a:gsLst>
                <a:gs pos="0">
                  <a:srgbClr val="001E59">
                    <a:lumMod val="25000"/>
                    <a:lumOff val="75000"/>
                    <a:tint val="66000"/>
                    <a:satMod val="160000"/>
                  </a:srgbClr>
                </a:gs>
                <a:gs pos="50000">
                  <a:srgbClr val="001E59">
                    <a:lumMod val="25000"/>
                    <a:lumOff val="75000"/>
                    <a:tint val="44500"/>
                    <a:satMod val="160000"/>
                  </a:srgbClr>
                </a:gs>
                <a:gs pos="100000">
                  <a:srgbClr val="001E59">
                    <a:lumMod val="25000"/>
                    <a:lumOff val="75000"/>
                    <a:tint val="23500"/>
                    <a:satMod val="160000"/>
                  </a:srgbClr>
                </a:gs>
              </a:gsLst>
              <a:path path="circle">
                <a:fillToRect l="50000" t="50000" r="50000" b="50000"/>
              </a:path>
              <a:tileRect/>
            </a:gradFill>
            <a:ln w="25400" cap="flat" cmpd="sng" algn="ctr">
              <a:noFill/>
              <a:prstDash val="solid"/>
              <a:headEnd type="none" w="med" len="med"/>
              <a:tailEnd type="none" w="med" len="med"/>
            </a:ln>
            <a:effectLst>
              <a:outerShdw blurRad="50800" dist="38100" dir="10800000" algn="r" rotWithShape="0">
                <a:prstClr val="black">
                  <a:alpha val="40000"/>
                </a:prstClr>
              </a:outerShdw>
            </a:effectLst>
          </p:spPr>
          <p:txBody>
            <a:bodyPr vert="horz" wrap="square" lIns="36000" tIns="36000" rIns="36000" bIns="36000" numCol="1" rtlCol="0" anchor="ctr" anchorCtr="0" compatLnSpc="1">
              <a:prstTxWarp prst="textNoShape">
                <a:avLst/>
              </a:prstTxWarp>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GB" sz="800" b="0" i="0" u="none" strike="noStrike" kern="0" cap="none" spc="0" normalizeH="0" baseline="0" noProof="0" dirty="0">
                  <a:ln>
                    <a:noFill/>
                  </a:ln>
                  <a:solidFill>
                    <a:srgbClr val="00205B"/>
                  </a:solidFill>
                  <a:effectLst/>
                  <a:uLnTx/>
                  <a:uFillTx/>
                  <a:latin typeface="Tahoma"/>
                  <a:ea typeface="+mn-ea"/>
                  <a:cs typeface="+mn-cs"/>
                </a:rPr>
                <a:t>EPS-SG </a:t>
              </a:r>
              <a:r>
                <a:rPr kumimoji="0" lang="en-GB" sz="800" b="1" i="0" u="none" strike="noStrike" kern="0" cap="none" spc="0" normalizeH="0" baseline="0" noProof="0" dirty="0">
                  <a:ln>
                    <a:noFill/>
                  </a:ln>
                  <a:solidFill>
                    <a:srgbClr val="00205B"/>
                  </a:solidFill>
                  <a:effectLst/>
                  <a:uLnTx/>
                  <a:uFillTx/>
                  <a:latin typeface="Tahoma"/>
                  <a:ea typeface="+mn-ea"/>
                  <a:cs typeface="+mn-cs"/>
                </a:rPr>
                <a:t>3MI</a:t>
              </a:r>
              <a:r>
                <a:rPr kumimoji="0" lang="en-GB" sz="800" b="0" i="0" u="none" strike="noStrike" kern="0" cap="none" spc="0" normalizeH="0" baseline="0" noProof="0" dirty="0">
                  <a:ln>
                    <a:noFill/>
                  </a:ln>
                  <a:solidFill>
                    <a:srgbClr val="00205B"/>
                  </a:solidFill>
                  <a:effectLst/>
                  <a:uLnTx/>
                  <a:uFillTx/>
                  <a:latin typeface="Tahoma"/>
                  <a:ea typeface="+mn-ea"/>
                  <a:cs typeface="+mn-cs"/>
                </a:rPr>
                <a:t> VIS/NIR</a:t>
              </a:r>
            </a:p>
          </p:txBody>
        </p:sp>
        <p:sp>
          <p:nvSpPr>
            <p:cNvPr id="14" name="Oval 13"/>
            <p:cNvSpPr/>
            <p:nvPr/>
          </p:nvSpPr>
          <p:spPr bwMode="auto">
            <a:xfrm>
              <a:off x="913196" y="1902790"/>
              <a:ext cx="576000" cy="576000"/>
            </a:xfrm>
            <a:prstGeom prst="ellipse">
              <a:avLst/>
            </a:prstGeom>
            <a:gradFill flip="none" rotWithShape="1">
              <a:gsLst>
                <a:gs pos="0">
                  <a:srgbClr val="001E59">
                    <a:lumMod val="25000"/>
                    <a:lumOff val="75000"/>
                    <a:tint val="66000"/>
                    <a:satMod val="160000"/>
                  </a:srgbClr>
                </a:gs>
                <a:gs pos="50000">
                  <a:srgbClr val="001E59">
                    <a:lumMod val="25000"/>
                    <a:lumOff val="75000"/>
                    <a:tint val="44500"/>
                    <a:satMod val="160000"/>
                  </a:srgbClr>
                </a:gs>
                <a:gs pos="100000">
                  <a:srgbClr val="001E59">
                    <a:lumMod val="25000"/>
                    <a:lumOff val="75000"/>
                    <a:tint val="23500"/>
                    <a:satMod val="160000"/>
                  </a:srgbClr>
                </a:gs>
              </a:gsLst>
              <a:path path="circle">
                <a:fillToRect l="50000" t="50000" r="50000" b="50000"/>
              </a:path>
              <a:tileRect/>
            </a:gradFill>
            <a:ln w="25400" cap="flat" cmpd="sng" algn="ctr">
              <a:noFill/>
              <a:prstDash val="solid"/>
              <a:headEnd type="none" w="med" len="med"/>
              <a:tailEnd type="none" w="med" len="med"/>
            </a:ln>
            <a:effectLst>
              <a:outerShdw blurRad="50800" dist="38100" dir="10800000" algn="r" rotWithShape="0">
                <a:prstClr val="black">
                  <a:alpha val="40000"/>
                </a:prstClr>
              </a:outerShdw>
            </a:effectLst>
          </p:spPr>
          <p:txBody>
            <a:bodyPr vert="horz" wrap="square" lIns="36000" tIns="36000" rIns="36000" bIns="36000" numCol="1" rtlCol="0" anchor="ctr" anchorCtr="0" compatLnSpc="1">
              <a:prstTxWarp prst="textNoShape">
                <a:avLst/>
              </a:prstTxWarp>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GB" sz="700" b="0" i="0" u="none" strike="noStrike" kern="0" cap="none" spc="0" normalizeH="0" baseline="0" noProof="0" dirty="0">
                  <a:ln>
                    <a:noFill/>
                  </a:ln>
                  <a:solidFill>
                    <a:srgbClr val="00205B"/>
                  </a:solidFill>
                  <a:effectLst/>
                  <a:uLnTx/>
                  <a:uFillTx/>
                  <a:latin typeface="Tahoma"/>
                  <a:ea typeface="+mn-ea"/>
                  <a:cs typeface="+mn-cs"/>
                </a:rPr>
                <a:t>MTG </a:t>
              </a:r>
              <a:r>
                <a:rPr kumimoji="0" lang="en-GB" sz="700" b="1" i="0" u="none" strike="noStrike" kern="0" cap="none" spc="0" normalizeH="0" baseline="0" noProof="0" dirty="0">
                  <a:ln>
                    <a:noFill/>
                  </a:ln>
                  <a:solidFill>
                    <a:srgbClr val="00205B"/>
                  </a:solidFill>
                  <a:effectLst/>
                  <a:uLnTx/>
                  <a:uFillTx/>
                  <a:latin typeface="Tahoma"/>
                  <a:ea typeface="+mn-ea"/>
                  <a:cs typeface="+mn-cs"/>
                </a:rPr>
                <a:t>FCI</a:t>
              </a:r>
              <a:r>
                <a:rPr kumimoji="0" lang="en-GB" sz="700" b="0" i="0" u="none" strike="noStrike" kern="0" cap="none" spc="0" normalizeH="0" baseline="0" noProof="0" dirty="0">
                  <a:ln>
                    <a:noFill/>
                  </a:ln>
                  <a:solidFill>
                    <a:srgbClr val="00205B"/>
                  </a:solidFill>
                  <a:effectLst/>
                  <a:uLnTx/>
                  <a:uFillTx/>
                  <a:latin typeface="Tahoma"/>
                  <a:ea typeface="+mn-ea"/>
                  <a:cs typeface="+mn-cs"/>
                </a:rPr>
                <a:t> VIS/NIR</a:t>
              </a:r>
            </a:p>
          </p:txBody>
        </p:sp>
        <p:sp>
          <p:nvSpPr>
            <p:cNvPr id="15" name="Flowchart: Process 14"/>
            <p:cNvSpPr/>
            <p:nvPr/>
          </p:nvSpPr>
          <p:spPr bwMode="auto">
            <a:xfrm rot="16200000">
              <a:off x="7693477" y="3531337"/>
              <a:ext cx="4803231" cy="230593"/>
            </a:xfrm>
            <a:prstGeom prst="flowChartProcess">
              <a:avLst/>
            </a:prstGeom>
            <a:gradFill>
              <a:gsLst>
                <a:gs pos="0">
                  <a:schemeClr val="accent4">
                    <a:lumMod val="30000"/>
                    <a:lumOff val="70000"/>
                  </a:schemeClr>
                </a:gs>
                <a:gs pos="97000">
                  <a:schemeClr val="accent4">
                    <a:alpha val="37000"/>
                    <a:lumMod val="5000"/>
                    <a:lumOff val="95000"/>
                  </a:schemeClr>
                </a:gs>
              </a:gsLst>
              <a:path path="circle">
                <a:fillToRect l="50000" t="50000" r="50000" b="50000"/>
              </a:path>
            </a:gradFill>
            <a:ln w="25400" cap="flat" cmpd="sng" algn="ctr">
              <a:noFill/>
              <a:prstDash val="solid"/>
              <a:headEnd type="none" w="med" len="med"/>
              <a:tailEnd type="none" w="med" len="med"/>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GB" sz="1200" b="0" i="0" u="none" strike="noStrike" kern="0" cap="none" spc="0" normalizeH="0" baseline="0" noProof="0" dirty="0">
                  <a:ln>
                    <a:noFill/>
                  </a:ln>
                  <a:solidFill>
                    <a:srgbClr val="FE5000"/>
                  </a:solidFill>
                  <a:effectLst/>
                  <a:uLnTx/>
                  <a:uFillTx/>
                  <a:latin typeface="Tahoma"/>
                  <a:ea typeface="+mn-ea"/>
                  <a:cs typeface="+mn-cs"/>
                </a:rPr>
                <a:t>Thermal </a:t>
              </a:r>
              <a:r>
                <a:rPr kumimoji="0" lang="en-GB" sz="1200" b="0" i="0" u="none" strike="noStrike" kern="0" cap="none" spc="0" normalizeH="0" baseline="0" noProof="0" dirty="0" smtClean="0">
                  <a:ln>
                    <a:noFill/>
                  </a:ln>
                  <a:solidFill>
                    <a:srgbClr val="FE5000"/>
                  </a:solidFill>
                  <a:effectLst/>
                  <a:uLnTx/>
                  <a:uFillTx/>
                  <a:latin typeface="Tahoma"/>
                  <a:ea typeface="+mn-ea"/>
                  <a:cs typeface="+mn-cs"/>
                </a:rPr>
                <a:t>channels</a:t>
              </a:r>
              <a:endParaRPr kumimoji="0" lang="en-GB" sz="1200" b="0" i="0" u="none" strike="noStrike" kern="0" cap="none" spc="0" normalizeH="0" baseline="0" noProof="0" dirty="0">
                <a:ln>
                  <a:noFill/>
                </a:ln>
                <a:solidFill>
                  <a:srgbClr val="FE5000"/>
                </a:solidFill>
                <a:effectLst/>
                <a:uLnTx/>
                <a:uFillTx/>
                <a:latin typeface="Tahoma"/>
                <a:ea typeface="+mn-ea"/>
                <a:cs typeface="+mn-cs"/>
              </a:endParaRPr>
            </a:p>
          </p:txBody>
        </p:sp>
        <p:sp>
          <p:nvSpPr>
            <p:cNvPr id="16" name="Oval 15"/>
            <p:cNvSpPr/>
            <p:nvPr/>
          </p:nvSpPr>
          <p:spPr bwMode="auto">
            <a:xfrm>
              <a:off x="10479575" y="1338316"/>
              <a:ext cx="576000" cy="576000"/>
            </a:xfrm>
            <a:prstGeom prst="ellipse">
              <a:avLst/>
            </a:prstGeo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path path="circle">
                <a:fillToRect l="50000" t="50000" r="50000" b="50000"/>
              </a:path>
              <a:tileRect/>
            </a:gradFill>
            <a:ln w="25400" cap="flat" cmpd="sng" algn="ctr">
              <a:noFill/>
              <a:prstDash val="solid"/>
              <a:headEnd type="none" w="med" len="med"/>
              <a:tailEnd type="none" w="med" len="med"/>
            </a:ln>
            <a:effectLst>
              <a:outerShdw blurRad="50800" dist="38100" dir="10800000" algn="r" rotWithShape="0">
                <a:prstClr val="black">
                  <a:alpha val="40000"/>
                </a:prstClr>
              </a:outerShdw>
            </a:effectLst>
          </p:spPr>
          <p:txBody>
            <a:bodyPr vert="horz" wrap="square" lIns="36000" tIns="36000" rIns="36000" bIns="36000" numCol="1" rtlCol="0" anchor="ctr" anchorCtr="0" compatLnSpc="1">
              <a:prstTxWarp prst="textNoShape">
                <a:avLst/>
              </a:prstTxWarp>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GB" sz="700" b="0" i="0" u="none" strike="noStrike" kern="0" cap="none" spc="0" normalizeH="0" baseline="0" noProof="0" dirty="0" smtClean="0">
                  <a:ln>
                    <a:noFill/>
                  </a:ln>
                  <a:solidFill>
                    <a:srgbClr val="00205B"/>
                  </a:solidFill>
                  <a:effectLst/>
                  <a:uLnTx/>
                  <a:uFillTx/>
                  <a:latin typeface="Tahoma"/>
                  <a:ea typeface="+mn-ea"/>
                  <a:cs typeface="+mn-cs"/>
                </a:rPr>
                <a:t>MSG </a:t>
              </a:r>
              <a:r>
                <a:rPr kumimoji="0" lang="en-GB" sz="700" b="1" i="0" u="none" strike="noStrike" kern="0" cap="none" spc="0" normalizeH="0" baseline="0" noProof="0" dirty="0" smtClean="0">
                  <a:ln>
                    <a:noFill/>
                  </a:ln>
                  <a:solidFill>
                    <a:srgbClr val="00205B"/>
                  </a:solidFill>
                  <a:effectLst/>
                  <a:uLnTx/>
                  <a:uFillTx/>
                  <a:latin typeface="Tahoma"/>
                  <a:ea typeface="+mn-ea"/>
                  <a:cs typeface="+mn-cs"/>
                </a:rPr>
                <a:t>SEVIRI</a:t>
              </a:r>
              <a:r>
                <a:rPr kumimoji="0" lang="en-GB" sz="700" b="0" i="0" u="none" strike="noStrike" kern="0" cap="none" spc="0" normalizeH="0" baseline="0" noProof="0" dirty="0" smtClean="0">
                  <a:ln>
                    <a:noFill/>
                  </a:ln>
                  <a:solidFill>
                    <a:srgbClr val="00205B"/>
                  </a:solidFill>
                  <a:effectLst/>
                  <a:uLnTx/>
                  <a:uFillTx/>
                  <a:latin typeface="Tahoma"/>
                  <a:ea typeface="+mn-ea"/>
                  <a:cs typeface="+mn-cs"/>
                </a:rPr>
                <a:t> IR</a:t>
              </a:r>
            </a:p>
          </p:txBody>
        </p:sp>
        <p:sp>
          <p:nvSpPr>
            <p:cNvPr id="17" name="Oval 16"/>
            <p:cNvSpPr/>
            <p:nvPr/>
          </p:nvSpPr>
          <p:spPr bwMode="auto">
            <a:xfrm>
              <a:off x="10496191" y="1960722"/>
              <a:ext cx="576000" cy="576000"/>
            </a:xfrm>
            <a:prstGeom prst="ellipse">
              <a:avLst/>
            </a:prstGeo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path path="circle">
                <a:fillToRect l="50000" t="50000" r="50000" b="50000"/>
              </a:path>
              <a:tileRect/>
            </a:gradFill>
            <a:ln w="25400" cap="flat" cmpd="sng" algn="ctr">
              <a:noFill/>
              <a:prstDash val="solid"/>
              <a:headEnd type="none" w="med" len="med"/>
              <a:tailEnd type="none" w="med" len="med"/>
            </a:ln>
            <a:effectLst>
              <a:outerShdw blurRad="50800" dist="38100" dir="10800000" algn="r" rotWithShape="0">
                <a:prstClr val="black">
                  <a:alpha val="40000"/>
                </a:prstClr>
              </a:outerShdw>
            </a:effectLst>
          </p:spPr>
          <p:txBody>
            <a:bodyPr vert="horz" wrap="square" lIns="36000" tIns="36000" rIns="36000" bIns="36000" numCol="1" rtlCol="0" anchor="ctr" anchorCtr="0" compatLnSpc="1">
              <a:prstTxWarp prst="textNoShape">
                <a:avLst/>
              </a:prstTxWarp>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GB" sz="700" b="0" i="0" u="none" strike="noStrike" kern="0" cap="none" spc="0" normalizeH="0" baseline="0" noProof="0" dirty="0">
                  <a:ln>
                    <a:noFill/>
                  </a:ln>
                  <a:solidFill>
                    <a:srgbClr val="00205B"/>
                  </a:solidFill>
                  <a:effectLst/>
                  <a:uLnTx/>
                  <a:uFillTx/>
                  <a:latin typeface="Tahoma"/>
                  <a:ea typeface="+mn-ea"/>
                  <a:cs typeface="+mn-cs"/>
                </a:rPr>
                <a:t>MTG </a:t>
              </a:r>
              <a:r>
                <a:rPr kumimoji="0" lang="en-GB" sz="700" b="1" i="0" u="none" strike="noStrike" kern="0" cap="none" spc="0" normalizeH="0" baseline="0" noProof="0" dirty="0">
                  <a:ln>
                    <a:noFill/>
                  </a:ln>
                  <a:solidFill>
                    <a:srgbClr val="00205B"/>
                  </a:solidFill>
                  <a:effectLst/>
                  <a:uLnTx/>
                  <a:uFillTx/>
                  <a:latin typeface="Tahoma"/>
                  <a:ea typeface="+mn-ea"/>
                  <a:cs typeface="+mn-cs"/>
                </a:rPr>
                <a:t>FCI</a:t>
              </a:r>
              <a:r>
                <a:rPr kumimoji="0" lang="en-GB" sz="700" b="0" i="0" u="none" strike="noStrike" kern="0" cap="none" spc="0" normalizeH="0" baseline="0" noProof="0" dirty="0">
                  <a:ln>
                    <a:noFill/>
                  </a:ln>
                  <a:solidFill>
                    <a:srgbClr val="00205B"/>
                  </a:solidFill>
                  <a:effectLst/>
                  <a:uLnTx/>
                  <a:uFillTx/>
                  <a:latin typeface="Tahoma"/>
                  <a:ea typeface="+mn-ea"/>
                  <a:cs typeface="+mn-cs"/>
                </a:rPr>
                <a:t> IR</a:t>
              </a:r>
            </a:p>
          </p:txBody>
        </p:sp>
        <p:sp>
          <p:nvSpPr>
            <p:cNvPr id="18" name="Oval 17"/>
            <p:cNvSpPr/>
            <p:nvPr/>
          </p:nvSpPr>
          <p:spPr bwMode="auto">
            <a:xfrm>
              <a:off x="10483885" y="2597442"/>
              <a:ext cx="576000" cy="576000"/>
            </a:xfrm>
            <a:prstGeom prst="ellipse">
              <a:avLst/>
            </a:prstGeo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path path="circle">
                <a:fillToRect l="50000" t="50000" r="50000" b="50000"/>
              </a:path>
              <a:tileRect/>
            </a:gradFill>
            <a:ln w="25400" cap="flat" cmpd="sng" algn="ctr">
              <a:noFill/>
              <a:prstDash val="solid"/>
              <a:headEnd type="none" w="med" len="med"/>
              <a:tailEnd type="none" w="med" len="med"/>
            </a:ln>
            <a:effectLst>
              <a:outerShdw blurRad="50800" dist="38100" dir="10800000" algn="r" rotWithShape="0">
                <a:prstClr val="black">
                  <a:alpha val="40000"/>
                </a:prstClr>
              </a:outerShdw>
            </a:effectLst>
          </p:spPr>
          <p:txBody>
            <a:bodyPr vert="horz" wrap="square" lIns="36000" tIns="36000" rIns="36000" bIns="36000" numCol="1" rtlCol="0" anchor="ctr" anchorCtr="0" compatLnSpc="1">
              <a:prstTxWarp prst="textNoShape">
                <a:avLst/>
              </a:prstTxWarp>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GB" sz="700" b="0" i="0" u="none" strike="noStrike" kern="0" cap="none" spc="0" normalizeH="0" baseline="0" noProof="0" dirty="0">
                  <a:ln>
                    <a:noFill/>
                  </a:ln>
                  <a:solidFill>
                    <a:srgbClr val="00205B"/>
                  </a:solidFill>
                  <a:effectLst/>
                  <a:uLnTx/>
                  <a:uFillTx/>
                  <a:latin typeface="Tahoma"/>
                  <a:ea typeface="+mn-ea"/>
                  <a:cs typeface="+mn-cs"/>
                </a:rPr>
                <a:t>S3 </a:t>
              </a:r>
              <a:r>
                <a:rPr kumimoji="0" lang="en-GB" sz="700" b="1" i="0" u="none" strike="noStrike" kern="0" cap="none" spc="0" normalizeH="0" baseline="0" noProof="0" dirty="0">
                  <a:ln>
                    <a:noFill/>
                  </a:ln>
                  <a:solidFill>
                    <a:srgbClr val="00205B"/>
                  </a:solidFill>
                  <a:effectLst/>
                  <a:uLnTx/>
                  <a:uFillTx/>
                  <a:latin typeface="Tahoma"/>
                  <a:ea typeface="+mn-ea"/>
                  <a:cs typeface="+mn-cs"/>
                </a:rPr>
                <a:t>SLSTR</a:t>
              </a:r>
              <a:r>
                <a:rPr kumimoji="0" lang="en-GB" sz="700" b="0" i="0" u="none" strike="noStrike" kern="0" cap="none" spc="0" normalizeH="0" baseline="0" noProof="0" dirty="0">
                  <a:ln>
                    <a:noFill/>
                  </a:ln>
                  <a:solidFill>
                    <a:srgbClr val="00205B"/>
                  </a:solidFill>
                  <a:effectLst/>
                  <a:uLnTx/>
                  <a:uFillTx/>
                  <a:latin typeface="Tahoma"/>
                  <a:ea typeface="+mn-ea"/>
                  <a:cs typeface="+mn-cs"/>
                </a:rPr>
                <a:t> IR</a:t>
              </a:r>
            </a:p>
          </p:txBody>
        </p:sp>
        <p:sp>
          <p:nvSpPr>
            <p:cNvPr id="19" name="Oval 18"/>
            <p:cNvSpPr/>
            <p:nvPr/>
          </p:nvSpPr>
          <p:spPr bwMode="auto">
            <a:xfrm>
              <a:off x="10496191" y="3219848"/>
              <a:ext cx="576000" cy="576000"/>
            </a:xfrm>
            <a:prstGeom prst="ellipse">
              <a:avLst/>
            </a:prstGeo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path path="circle">
                <a:fillToRect l="50000" t="50000" r="50000" b="50000"/>
              </a:path>
              <a:tileRect/>
            </a:gradFill>
            <a:ln w="25400" cap="flat" cmpd="sng" algn="ctr">
              <a:noFill/>
              <a:prstDash val="solid"/>
              <a:headEnd type="none" w="med" len="med"/>
              <a:tailEnd type="none" w="med" len="med"/>
            </a:ln>
            <a:effectLst>
              <a:outerShdw blurRad="50800" dist="38100" dir="10800000" algn="r" rotWithShape="0">
                <a:prstClr val="black">
                  <a:alpha val="40000"/>
                </a:prstClr>
              </a:outerShdw>
            </a:effectLst>
          </p:spPr>
          <p:txBody>
            <a:bodyPr vert="horz" wrap="square" lIns="36000" tIns="36000" rIns="36000" bIns="36000" numCol="1" rtlCol="0" anchor="ctr" anchorCtr="0" compatLnSpc="1">
              <a:prstTxWarp prst="textNoShape">
                <a:avLst/>
              </a:prstTxWarp>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GB" sz="700" b="0" i="0" u="none" strike="noStrike" kern="0" cap="none" spc="0" normalizeH="0" baseline="0" noProof="0" dirty="0">
                  <a:ln>
                    <a:noFill/>
                  </a:ln>
                  <a:solidFill>
                    <a:srgbClr val="00205B"/>
                  </a:solidFill>
                  <a:effectLst/>
                  <a:uLnTx/>
                  <a:uFillTx/>
                  <a:latin typeface="Tahoma"/>
                  <a:ea typeface="+mn-ea"/>
                  <a:cs typeface="+mn-cs"/>
                </a:rPr>
                <a:t>EPS </a:t>
              </a:r>
              <a:r>
                <a:rPr kumimoji="0" lang="en-GB" sz="700" b="1" i="0" u="none" strike="noStrike" kern="0" cap="none" spc="0" normalizeH="0" baseline="0" noProof="0" dirty="0">
                  <a:ln>
                    <a:noFill/>
                  </a:ln>
                  <a:solidFill>
                    <a:srgbClr val="00205B"/>
                  </a:solidFill>
                  <a:effectLst/>
                  <a:uLnTx/>
                  <a:uFillTx/>
                  <a:latin typeface="Tahoma"/>
                  <a:ea typeface="+mn-ea"/>
                  <a:cs typeface="+mn-cs"/>
                </a:rPr>
                <a:t>AVHRR</a:t>
              </a:r>
              <a:r>
                <a:rPr kumimoji="0" lang="en-GB" sz="700" b="0" i="0" u="none" strike="noStrike" kern="0" cap="none" spc="0" normalizeH="0" baseline="0" noProof="0" dirty="0">
                  <a:ln>
                    <a:noFill/>
                  </a:ln>
                  <a:solidFill>
                    <a:srgbClr val="00205B"/>
                  </a:solidFill>
                  <a:effectLst/>
                  <a:uLnTx/>
                  <a:uFillTx/>
                  <a:latin typeface="Tahoma"/>
                  <a:ea typeface="+mn-ea"/>
                  <a:cs typeface="+mn-cs"/>
                </a:rPr>
                <a:t> IR</a:t>
              </a:r>
            </a:p>
          </p:txBody>
        </p:sp>
        <p:sp>
          <p:nvSpPr>
            <p:cNvPr id="20" name="Oval 19"/>
            <p:cNvSpPr/>
            <p:nvPr/>
          </p:nvSpPr>
          <p:spPr bwMode="auto">
            <a:xfrm>
              <a:off x="10477239" y="3855466"/>
              <a:ext cx="576000" cy="576000"/>
            </a:xfrm>
            <a:prstGeom prst="ellipse">
              <a:avLst/>
            </a:prstGeo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path path="circle">
                <a:fillToRect l="50000" t="50000" r="50000" b="50000"/>
              </a:path>
              <a:tileRect/>
            </a:gradFill>
            <a:ln w="25400" cap="flat" cmpd="sng" algn="ctr">
              <a:noFill/>
              <a:prstDash val="solid"/>
              <a:headEnd type="none" w="med" len="med"/>
              <a:tailEnd type="none" w="med" len="med"/>
            </a:ln>
            <a:effectLst>
              <a:outerShdw blurRad="50800" dist="38100" dir="10800000" algn="r" rotWithShape="0">
                <a:prstClr val="black">
                  <a:alpha val="40000"/>
                </a:prstClr>
              </a:outerShdw>
            </a:effectLst>
          </p:spPr>
          <p:txBody>
            <a:bodyPr vert="horz" wrap="square" lIns="36000" tIns="36000" rIns="36000" bIns="36000" numCol="1" rtlCol="0" anchor="ctr" anchorCtr="0" compatLnSpc="1">
              <a:prstTxWarp prst="textNoShape">
                <a:avLst/>
              </a:prstTxWarp>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GB" sz="700" b="0" i="0" u="none" strike="noStrike" kern="0" cap="none" spc="0" normalizeH="0" baseline="0" noProof="0" dirty="0">
                  <a:ln>
                    <a:noFill/>
                  </a:ln>
                  <a:solidFill>
                    <a:srgbClr val="00205B"/>
                  </a:solidFill>
                  <a:effectLst/>
                  <a:uLnTx/>
                  <a:uFillTx/>
                  <a:latin typeface="Tahoma"/>
                  <a:ea typeface="+mn-ea"/>
                  <a:cs typeface="+mn-cs"/>
                </a:rPr>
                <a:t>EPS-SG </a:t>
              </a:r>
              <a:r>
                <a:rPr kumimoji="0" lang="en-GB" sz="700" b="1" i="0" u="none" strike="noStrike" kern="0" cap="none" spc="0" normalizeH="0" baseline="0" noProof="0" dirty="0">
                  <a:ln>
                    <a:noFill/>
                  </a:ln>
                  <a:solidFill>
                    <a:srgbClr val="00205B"/>
                  </a:solidFill>
                  <a:effectLst/>
                  <a:uLnTx/>
                  <a:uFillTx/>
                  <a:latin typeface="Tahoma"/>
                  <a:ea typeface="+mn-ea"/>
                  <a:cs typeface="+mn-cs"/>
                </a:rPr>
                <a:t>VII</a:t>
              </a:r>
              <a:r>
                <a:rPr kumimoji="0" lang="en-GB" sz="700" b="0" i="0" u="none" strike="noStrike" kern="0" cap="none" spc="0" normalizeH="0" baseline="0" noProof="0" dirty="0">
                  <a:ln>
                    <a:noFill/>
                  </a:ln>
                  <a:solidFill>
                    <a:srgbClr val="00205B"/>
                  </a:solidFill>
                  <a:effectLst/>
                  <a:uLnTx/>
                  <a:uFillTx/>
                  <a:latin typeface="Tahoma"/>
                  <a:ea typeface="+mn-ea"/>
                  <a:cs typeface="+mn-cs"/>
                </a:rPr>
                <a:t> IR</a:t>
              </a:r>
            </a:p>
          </p:txBody>
        </p:sp>
        <p:sp>
          <p:nvSpPr>
            <p:cNvPr id="21" name="Oval 20"/>
            <p:cNvSpPr/>
            <p:nvPr/>
          </p:nvSpPr>
          <p:spPr bwMode="auto">
            <a:xfrm>
              <a:off x="10483885" y="4491463"/>
              <a:ext cx="576000" cy="576000"/>
            </a:xfrm>
            <a:prstGeom prst="ellipse">
              <a:avLst/>
            </a:prstGeo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path path="circle">
                <a:fillToRect l="50000" t="50000" r="50000" b="50000"/>
              </a:path>
              <a:tileRect/>
            </a:gradFill>
            <a:ln w="25400" cap="flat" cmpd="sng" algn="ctr">
              <a:noFill/>
              <a:prstDash val="solid"/>
              <a:headEnd type="none" w="med" len="med"/>
              <a:tailEnd type="none" w="med" len="med"/>
            </a:ln>
            <a:effectLst>
              <a:outerShdw blurRad="50800" dist="38100" dir="10800000" algn="r" rotWithShape="0">
                <a:prstClr val="black">
                  <a:alpha val="40000"/>
                </a:prstClr>
              </a:outerShdw>
            </a:effectLst>
          </p:spPr>
          <p:txBody>
            <a:bodyPr vert="horz" wrap="square" lIns="36000" tIns="36000" rIns="36000" bIns="36000" numCol="1" rtlCol="0" anchor="ctr" anchorCtr="0" compatLnSpc="1">
              <a:prstTxWarp prst="textNoShape">
                <a:avLst/>
              </a:prstTxWarp>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GB" sz="700" b="0" i="0" u="none" strike="noStrike" kern="0" cap="none" spc="0" normalizeH="0" baseline="0" noProof="0" dirty="0">
                  <a:ln>
                    <a:noFill/>
                  </a:ln>
                  <a:solidFill>
                    <a:srgbClr val="00205B"/>
                  </a:solidFill>
                  <a:effectLst/>
                  <a:uLnTx/>
                  <a:uFillTx/>
                  <a:latin typeface="Tahoma"/>
                  <a:ea typeface="+mn-ea"/>
                  <a:cs typeface="+mn-cs"/>
                </a:rPr>
                <a:t>EPS-SG </a:t>
              </a:r>
              <a:r>
                <a:rPr kumimoji="0" lang="en-GB" sz="700" b="1" i="0" u="none" strike="noStrike" kern="0" cap="none" spc="0" normalizeH="0" baseline="0" noProof="0" dirty="0">
                  <a:ln>
                    <a:noFill/>
                  </a:ln>
                  <a:solidFill>
                    <a:srgbClr val="00205B"/>
                  </a:solidFill>
                  <a:effectLst/>
                  <a:uLnTx/>
                  <a:uFillTx/>
                  <a:latin typeface="Tahoma"/>
                  <a:ea typeface="+mn-ea"/>
                  <a:cs typeface="+mn-cs"/>
                </a:rPr>
                <a:t>MWI/ICI</a:t>
              </a:r>
              <a:r>
                <a:rPr kumimoji="0" lang="en-GB" sz="700" b="0" i="0" u="none" strike="noStrike" kern="0" cap="none" spc="0" normalizeH="0" baseline="0" noProof="0" dirty="0">
                  <a:ln>
                    <a:noFill/>
                  </a:ln>
                  <a:solidFill>
                    <a:srgbClr val="00205B"/>
                  </a:solidFill>
                  <a:effectLst/>
                  <a:uLnTx/>
                  <a:uFillTx/>
                  <a:latin typeface="Tahoma"/>
                  <a:ea typeface="+mn-ea"/>
                  <a:cs typeface="+mn-cs"/>
                </a:rPr>
                <a:t> </a:t>
              </a:r>
              <a:r>
                <a:rPr kumimoji="0" lang="en-GB" sz="700" b="1" i="0" u="none" strike="noStrike" kern="0" cap="none" spc="0" normalizeH="0" baseline="0" noProof="0" dirty="0">
                  <a:ln>
                    <a:noFill/>
                  </a:ln>
                  <a:solidFill>
                    <a:srgbClr val="00205B"/>
                  </a:solidFill>
                  <a:effectLst/>
                  <a:uLnTx/>
                  <a:uFillTx/>
                  <a:latin typeface="Tahoma"/>
                  <a:ea typeface="+mn-ea"/>
                  <a:cs typeface="+mn-cs"/>
                </a:rPr>
                <a:t>MW</a:t>
              </a:r>
            </a:p>
          </p:txBody>
        </p:sp>
        <p:sp>
          <p:nvSpPr>
            <p:cNvPr id="22" name="Oval 21"/>
            <p:cNvSpPr/>
            <p:nvPr/>
          </p:nvSpPr>
          <p:spPr bwMode="auto">
            <a:xfrm>
              <a:off x="918213" y="5606780"/>
              <a:ext cx="576000" cy="576000"/>
            </a:xfrm>
            <a:prstGeom prst="ellipse">
              <a:avLst/>
            </a:prstGeom>
            <a:gradFill flip="none" rotWithShape="1">
              <a:gsLst>
                <a:gs pos="0">
                  <a:srgbClr val="001E59">
                    <a:lumMod val="25000"/>
                    <a:lumOff val="75000"/>
                    <a:tint val="66000"/>
                    <a:satMod val="160000"/>
                  </a:srgbClr>
                </a:gs>
                <a:gs pos="50000">
                  <a:srgbClr val="001E59">
                    <a:lumMod val="25000"/>
                    <a:lumOff val="75000"/>
                    <a:tint val="44500"/>
                    <a:satMod val="160000"/>
                  </a:srgbClr>
                </a:gs>
                <a:gs pos="100000">
                  <a:srgbClr val="001E59">
                    <a:lumMod val="25000"/>
                    <a:lumOff val="75000"/>
                    <a:tint val="23500"/>
                    <a:satMod val="160000"/>
                  </a:srgbClr>
                </a:gs>
              </a:gsLst>
              <a:path path="circle">
                <a:fillToRect l="50000" t="50000" r="50000" b="50000"/>
              </a:path>
              <a:tileRect/>
            </a:gradFill>
            <a:ln w="25400" cap="flat" cmpd="sng" algn="ctr">
              <a:noFill/>
              <a:prstDash val="solid"/>
              <a:headEnd type="none" w="med" len="med"/>
              <a:tailEnd type="none" w="med" len="med"/>
            </a:ln>
            <a:effectLst>
              <a:outerShdw blurRad="50800" dist="38100" dir="10800000" algn="r" rotWithShape="0">
                <a:prstClr val="black">
                  <a:alpha val="40000"/>
                </a:prstClr>
              </a:outerShdw>
            </a:effectLst>
          </p:spPr>
          <p:txBody>
            <a:bodyPr vert="horz" wrap="square" lIns="36000" tIns="36000" rIns="36000" bIns="36000" numCol="1" rtlCol="0" anchor="ctr" anchorCtr="0" compatLnSpc="1">
              <a:prstTxWarp prst="textNoShape">
                <a:avLst/>
              </a:prstTxWarp>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GB" sz="800" b="0" i="0" u="none" strike="noStrike" kern="0" cap="none" spc="0" normalizeH="0" baseline="0" noProof="0" dirty="0" smtClean="0">
                  <a:ln>
                    <a:noFill/>
                  </a:ln>
                  <a:solidFill>
                    <a:srgbClr val="00205B"/>
                  </a:solidFill>
                  <a:effectLst/>
                  <a:uLnTx/>
                  <a:uFillTx/>
                  <a:latin typeface="Tahoma"/>
                  <a:ea typeface="+mn-ea"/>
                  <a:cs typeface="+mn-cs"/>
                </a:rPr>
                <a:t>CO2M</a:t>
              </a:r>
            </a:p>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GB" sz="800" b="1" i="0" u="none" strike="noStrike" kern="0" cap="none" spc="0" normalizeH="0" baseline="0" noProof="0" dirty="0" smtClean="0">
                  <a:ln>
                    <a:noFill/>
                  </a:ln>
                  <a:solidFill>
                    <a:srgbClr val="00205B"/>
                  </a:solidFill>
                  <a:effectLst/>
                  <a:uLnTx/>
                  <a:uFillTx/>
                  <a:latin typeface="Tahoma"/>
                  <a:ea typeface="+mn-ea"/>
                  <a:cs typeface="+mn-cs"/>
                </a:rPr>
                <a:t>CLIM</a:t>
              </a:r>
              <a:r>
                <a:rPr kumimoji="0" lang="en-GB" sz="800" b="0" i="0" u="none" strike="noStrike" kern="0" cap="none" spc="0" normalizeH="0" baseline="0" noProof="0" dirty="0" smtClean="0">
                  <a:ln>
                    <a:noFill/>
                  </a:ln>
                  <a:solidFill>
                    <a:srgbClr val="00205B"/>
                  </a:solidFill>
                  <a:effectLst/>
                  <a:uLnTx/>
                  <a:uFillTx/>
                  <a:latin typeface="Tahoma"/>
                  <a:ea typeface="+mn-ea"/>
                  <a:cs typeface="+mn-cs"/>
                </a:rPr>
                <a:t> &amp; </a:t>
              </a:r>
              <a:r>
                <a:rPr kumimoji="0" lang="en-GB" sz="800" b="1" i="0" u="none" strike="noStrike" kern="0" cap="none" spc="0" normalizeH="0" baseline="0" noProof="0" dirty="0" smtClean="0">
                  <a:ln>
                    <a:noFill/>
                  </a:ln>
                  <a:solidFill>
                    <a:srgbClr val="00205B"/>
                  </a:solidFill>
                  <a:effectLst/>
                  <a:uLnTx/>
                  <a:uFillTx/>
                  <a:latin typeface="Tahoma"/>
                  <a:ea typeface="+mn-ea"/>
                  <a:cs typeface="+mn-cs"/>
                </a:rPr>
                <a:t>MAP</a:t>
              </a:r>
              <a:endParaRPr kumimoji="0" lang="en-GB" sz="800" b="1" i="0" u="none" strike="noStrike" kern="0" cap="none" spc="0" normalizeH="0" baseline="0" noProof="0" dirty="0">
                <a:ln>
                  <a:noFill/>
                </a:ln>
                <a:solidFill>
                  <a:srgbClr val="00205B"/>
                </a:solidFill>
                <a:effectLst/>
                <a:uLnTx/>
                <a:uFillTx/>
                <a:latin typeface="Tahoma"/>
                <a:ea typeface="+mn-ea"/>
                <a:cs typeface="+mn-cs"/>
              </a:endParaRPr>
            </a:p>
          </p:txBody>
        </p:sp>
        <p:sp>
          <p:nvSpPr>
            <p:cNvPr id="23" name="Oval 22"/>
            <p:cNvSpPr/>
            <p:nvPr/>
          </p:nvSpPr>
          <p:spPr bwMode="auto">
            <a:xfrm>
              <a:off x="910287" y="3739379"/>
              <a:ext cx="576000" cy="576000"/>
            </a:xfrm>
            <a:prstGeom prst="ellipse">
              <a:avLst/>
            </a:prstGeom>
            <a:gradFill flip="none" rotWithShape="1">
              <a:gsLst>
                <a:gs pos="0">
                  <a:srgbClr val="001E59">
                    <a:lumMod val="25000"/>
                    <a:lumOff val="75000"/>
                    <a:tint val="66000"/>
                    <a:satMod val="160000"/>
                  </a:srgbClr>
                </a:gs>
                <a:gs pos="50000">
                  <a:srgbClr val="001E59">
                    <a:lumMod val="25000"/>
                    <a:lumOff val="75000"/>
                    <a:tint val="44500"/>
                    <a:satMod val="160000"/>
                  </a:srgbClr>
                </a:gs>
                <a:gs pos="100000">
                  <a:srgbClr val="001E59">
                    <a:lumMod val="25000"/>
                    <a:lumOff val="75000"/>
                    <a:tint val="23500"/>
                    <a:satMod val="160000"/>
                  </a:srgbClr>
                </a:gs>
              </a:gsLst>
              <a:path path="circle">
                <a:fillToRect l="50000" t="50000" r="50000" b="50000"/>
              </a:path>
              <a:tileRect/>
            </a:gradFill>
            <a:ln w="25400" cap="flat" cmpd="sng" algn="ctr">
              <a:noFill/>
              <a:prstDash val="solid"/>
              <a:headEnd type="none" w="med" len="med"/>
              <a:tailEnd type="none" w="med" len="med"/>
            </a:ln>
            <a:effectLst>
              <a:outerShdw blurRad="50800" dist="38100" dir="10800000" algn="r" rotWithShape="0">
                <a:prstClr val="black">
                  <a:alpha val="40000"/>
                </a:prstClr>
              </a:outerShdw>
            </a:effectLst>
          </p:spPr>
          <p:txBody>
            <a:bodyPr vert="horz" wrap="square" lIns="36000" tIns="36000" rIns="36000" bIns="36000" numCol="1" rtlCol="0" anchor="ctr" anchorCtr="0" compatLnSpc="1">
              <a:prstTxWarp prst="textNoShape">
                <a:avLst/>
              </a:prstTxWarp>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GB" sz="700" b="0" i="0" u="none" strike="noStrike" kern="0" cap="none" spc="0" normalizeH="0" baseline="0" noProof="0" dirty="0">
                  <a:ln>
                    <a:noFill/>
                  </a:ln>
                  <a:solidFill>
                    <a:srgbClr val="00205B"/>
                  </a:solidFill>
                  <a:effectLst/>
                  <a:uLnTx/>
                  <a:uFillTx/>
                  <a:latin typeface="Tahoma"/>
                  <a:ea typeface="+mn-ea"/>
                  <a:cs typeface="+mn-cs"/>
                </a:rPr>
                <a:t>EPS-SG </a:t>
              </a:r>
              <a:r>
                <a:rPr kumimoji="0" lang="en-GB" sz="700" b="1" i="0" u="none" strike="noStrike" kern="0" cap="none" spc="0" normalizeH="0" baseline="0" noProof="0" dirty="0">
                  <a:ln>
                    <a:noFill/>
                  </a:ln>
                  <a:solidFill>
                    <a:srgbClr val="00205B"/>
                  </a:solidFill>
                  <a:effectLst/>
                  <a:uLnTx/>
                  <a:uFillTx/>
                  <a:latin typeface="Tahoma"/>
                  <a:ea typeface="+mn-ea"/>
                  <a:cs typeface="+mn-cs"/>
                </a:rPr>
                <a:t>VII</a:t>
              </a:r>
              <a:r>
                <a:rPr kumimoji="0" lang="en-GB" sz="700" b="0" i="0" u="none" strike="noStrike" kern="0" cap="none" spc="0" normalizeH="0" baseline="0" noProof="0" dirty="0">
                  <a:ln>
                    <a:noFill/>
                  </a:ln>
                  <a:solidFill>
                    <a:srgbClr val="00205B"/>
                  </a:solidFill>
                  <a:effectLst/>
                  <a:uLnTx/>
                  <a:uFillTx/>
                  <a:latin typeface="Tahoma"/>
                  <a:ea typeface="+mn-ea"/>
                  <a:cs typeface="+mn-cs"/>
                </a:rPr>
                <a:t> VIS/NIR</a:t>
              </a:r>
            </a:p>
          </p:txBody>
        </p:sp>
        <p:sp>
          <p:nvSpPr>
            <p:cNvPr id="24" name="Flowchart: Terminator 23"/>
            <p:cNvSpPr/>
            <p:nvPr/>
          </p:nvSpPr>
          <p:spPr bwMode="auto">
            <a:xfrm>
              <a:off x="8463872" y="4164898"/>
              <a:ext cx="1316120" cy="322861"/>
            </a:xfrm>
            <a:prstGeom prst="flowChartTerminator">
              <a:avLst/>
            </a:prstGeom>
            <a:solidFill>
              <a:srgbClr val="FFFFFF"/>
            </a:solidFill>
            <a:ln w="3175" cap="flat" cmpd="sng" algn="ctr">
              <a:solidFill>
                <a:srgbClr val="FF0000"/>
              </a:solidFill>
              <a:prstDash val="soli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900" b="0" i="0" u="none" strike="noStrike" kern="0" cap="none" spc="0" normalizeH="0" baseline="0" noProof="0" dirty="0" smtClean="0">
                  <a:ln>
                    <a:noFill/>
                  </a:ln>
                  <a:solidFill>
                    <a:srgbClr val="FF0000"/>
                  </a:solidFill>
                  <a:effectLst/>
                  <a:uLnTx/>
                  <a:uFillTx/>
                  <a:latin typeface="Arial" panose="020B0604020202020204" pitchFamily="34" charset="0"/>
                  <a:ea typeface="Roboto Light" panose="02000000000000000000" pitchFamily="2" charset="0"/>
                  <a:cs typeface="Arial" panose="020B0604020202020204" pitchFamily="34" charset="0"/>
                </a:rPr>
                <a:t>Pre-Colocation Tool</a:t>
              </a:r>
              <a:endParaRPr kumimoji="0" lang="en-US" sz="900" b="0" i="0" u="none" strike="noStrike" kern="0" cap="none" spc="0" normalizeH="0" baseline="0" noProof="0" dirty="0">
                <a:ln>
                  <a:noFill/>
                </a:ln>
                <a:solidFill>
                  <a:srgbClr val="FF0000"/>
                </a:solidFill>
                <a:effectLst/>
                <a:uLnTx/>
                <a:uFillTx/>
                <a:latin typeface="Arial" panose="020B0604020202020204" pitchFamily="34" charset="0"/>
                <a:ea typeface="Roboto Light" panose="02000000000000000000" pitchFamily="2" charset="0"/>
                <a:cs typeface="Arial" panose="020B0604020202020204" pitchFamily="34" charset="0"/>
              </a:endParaRPr>
            </a:p>
          </p:txBody>
        </p:sp>
        <p:cxnSp>
          <p:nvCxnSpPr>
            <p:cNvPr id="25" name="Elbow Connector 24"/>
            <p:cNvCxnSpPr>
              <a:stCxn id="39" idx="6"/>
              <a:endCxn id="24" idx="1"/>
            </p:cNvCxnSpPr>
            <p:nvPr/>
          </p:nvCxnSpPr>
          <p:spPr bwMode="auto">
            <a:xfrm>
              <a:off x="8019777" y="4325139"/>
              <a:ext cx="444095" cy="1190"/>
            </a:xfrm>
            <a:prstGeom prst="bentConnector3">
              <a:avLst>
                <a:gd name="adj1" fmla="val 50000"/>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6" name="Flowchart: Terminator 25"/>
            <p:cNvSpPr/>
            <p:nvPr/>
          </p:nvSpPr>
          <p:spPr bwMode="auto">
            <a:xfrm>
              <a:off x="8164634" y="4625121"/>
              <a:ext cx="1316120" cy="322861"/>
            </a:xfrm>
            <a:prstGeom prst="flowChartTerminator">
              <a:avLst/>
            </a:prstGeom>
            <a:solidFill>
              <a:srgbClr val="FFFFFF"/>
            </a:solidFill>
            <a:ln w="3175" cap="flat" cmpd="sng" algn="ctr">
              <a:solidFill>
                <a:srgbClr val="FF0000"/>
              </a:solidFill>
              <a:prstDash val="soli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900" b="0" i="0" u="none" strike="noStrike" kern="0" cap="none" spc="0" normalizeH="0" baseline="0" noProof="0" dirty="0" smtClean="0">
                  <a:ln>
                    <a:noFill/>
                  </a:ln>
                  <a:solidFill>
                    <a:srgbClr val="FF0000"/>
                  </a:solidFill>
                  <a:effectLst/>
                  <a:uLnTx/>
                  <a:uFillTx/>
                  <a:latin typeface="Arial" panose="020B0604020202020204" pitchFamily="34" charset="0"/>
                  <a:ea typeface="Roboto Light" panose="02000000000000000000" pitchFamily="2" charset="0"/>
                  <a:cs typeface="Arial" panose="020B0604020202020204" pitchFamily="34" charset="0"/>
                </a:rPr>
                <a:t>Colocation Tool</a:t>
              </a:r>
              <a:endParaRPr kumimoji="0" lang="en-US" sz="900" b="0" i="0" u="none" strike="noStrike" kern="0" cap="none" spc="0" normalizeH="0" baseline="0" noProof="0" dirty="0">
                <a:ln>
                  <a:noFill/>
                </a:ln>
                <a:solidFill>
                  <a:srgbClr val="FF0000"/>
                </a:solidFill>
                <a:effectLst/>
                <a:uLnTx/>
                <a:uFillTx/>
                <a:latin typeface="Arial" panose="020B0604020202020204" pitchFamily="34" charset="0"/>
                <a:ea typeface="Roboto Light" panose="02000000000000000000" pitchFamily="2" charset="0"/>
                <a:cs typeface="Arial" panose="020B0604020202020204" pitchFamily="34" charset="0"/>
              </a:endParaRPr>
            </a:p>
          </p:txBody>
        </p:sp>
        <p:cxnSp>
          <p:nvCxnSpPr>
            <p:cNvPr id="27" name="Elbow Connector 26"/>
            <p:cNvCxnSpPr>
              <a:stCxn id="37" idx="6"/>
              <a:endCxn id="26" idx="1"/>
            </p:cNvCxnSpPr>
            <p:nvPr/>
          </p:nvCxnSpPr>
          <p:spPr bwMode="auto">
            <a:xfrm>
              <a:off x="7724986" y="4785928"/>
              <a:ext cx="439648" cy="624"/>
            </a:xfrm>
            <a:prstGeom prst="bentConnector3">
              <a:avLst>
                <a:gd name="adj1" fmla="val 50000"/>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8" name="Flowchart: Terminator 27"/>
            <p:cNvSpPr/>
            <p:nvPr/>
          </p:nvSpPr>
          <p:spPr bwMode="auto">
            <a:xfrm>
              <a:off x="7677502" y="5543617"/>
              <a:ext cx="1316120" cy="322861"/>
            </a:xfrm>
            <a:prstGeom prst="flowChartTerminator">
              <a:avLst/>
            </a:prstGeom>
            <a:solidFill>
              <a:srgbClr val="FFFFFF"/>
            </a:solidFill>
            <a:ln w="3175" cap="flat" cmpd="sng" algn="ctr">
              <a:solidFill>
                <a:srgbClr val="002569"/>
              </a:solidFill>
              <a:prstDash val="soli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900" b="0" i="0" u="none" strike="noStrike" kern="0" cap="none" spc="0" normalizeH="0" baseline="0" noProof="0" dirty="0" smtClean="0">
                  <a:ln>
                    <a:noFill/>
                  </a:ln>
                  <a:solidFill>
                    <a:srgbClr val="00205B"/>
                  </a:solidFill>
                  <a:effectLst/>
                  <a:uLnTx/>
                  <a:uFillTx/>
                  <a:latin typeface="Arial" panose="020B0604020202020204" pitchFamily="34" charset="0"/>
                  <a:ea typeface="Roboto Light" panose="02000000000000000000" pitchFamily="2" charset="0"/>
                  <a:cs typeface="Arial" panose="020B0604020202020204" pitchFamily="34" charset="0"/>
                </a:rPr>
                <a:t>Subsetter Tool</a:t>
              </a:r>
              <a:endParaRPr kumimoji="0" lang="en-US" sz="900" b="0" i="0" u="none" strike="noStrike" kern="0" cap="none" spc="0" normalizeH="0" baseline="0" noProof="0" dirty="0">
                <a:ln>
                  <a:noFill/>
                </a:ln>
                <a:solidFill>
                  <a:srgbClr val="00205B"/>
                </a:solidFill>
                <a:effectLst/>
                <a:uLnTx/>
                <a:uFillTx/>
                <a:latin typeface="Arial" panose="020B0604020202020204" pitchFamily="34" charset="0"/>
                <a:ea typeface="Roboto Light" panose="02000000000000000000" pitchFamily="2" charset="0"/>
                <a:cs typeface="Arial" panose="020B0604020202020204" pitchFamily="34" charset="0"/>
              </a:endParaRPr>
            </a:p>
          </p:txBody>
        </p:sp>
        <p:cxnSp>
          <p:nvCxnSpPr>
            <p:cNvPr id="29" name="Elbow Connector 28"/>
            <p:cNvCxnSpPr>
              <a:stCxn id="43" idx="4"/>
              <a:endCxn id="28" idx="1"/>
            </p:cNvCxnSpPr>
            <p:nvPr/>
          </p:nvCxnSpPr>
          <p:spPr bwMode="auto">
            <a:xfrm rot="16200000" flipH="1">
              <a:off x="7105165" y="5132711"/>
              <a:ext cx="63264" cy="1081410"/>
            </a:xfrm>
            <a:prstGeom prst="bentConnector2">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0" name="Flowchart: Terminator 29"/>
            <p:cNvSpPr/>
            <p:nvPr/>
          </p:nvSpPr>
          <p:spPr bwMode="auto">
            <a:xfrm>
              <a:off x="7972048" y="5080245"/>
              <a:ext cx="1316120" cy="322861"/>
            </a:xfrm>
            <a:prstGeom prst="flowChartTerminator">
              <a:avLst/>
            </a:prstGeom>
            <a:solidFill>
              <a:srgbClr val="FFFFFF"/>
            </a:solidFill>
            <a:ln w="3175" cap="flat" cmpd="sng" algn="ctr">
              <a:solidFill>
                <a:srgbClr val="002569"/>
              </a:solidFill>
              <a:prstDash val="soli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900" b="0" i="0" u="none" strike="noStrike" kern="0" cap="none" spc="0" normalizeH="0" baseline="0" noProof="0" dirty="0" smtClean="0">
                  <a:ln>
                    <a:noFill/>
                  </a:ln>
                  <a:solidFill>
                    <a:srgbClr val="00205B"/>
                  </a:solidFill>
                  <a:effectLst/>
                  <a:uLnTx/>
                  <a:uFillTx/>
                  <a:latin typeface="Arial" panose="020B0604020202020204" pitchFamily="34" charset="0"/>
                  <a:ea typeface="Roboto Light" panose="02000000000000000000" pitchFamily="2" charset="0"/>
                  <a:cs typeface="Arial" panose="020B0604020202020204" pitchFamily="34" charset="0"/>
                </a:rPr>
                <a:t>Data-Fusion Tool</a:t>
              </a:r>
              <a:endParaRPr kumimoji="0" lang="en-US" sz="900" b="0" i="0" u="none" strike="noStrike" kern="0" cap="none" spc="0" normalizeH="0" baseline="0" noProof="0" dirty="0">
                <a:ln>
                  <a:noFill/>
                </a:ln>
                <a:solidFill>
                  <a:srgbClr val="00205B"/>
                </a:solidFill>
                <a:effectLst/>
                <a:uLnTx/>
                <a:uFillTx/>
                <a:latin typeface="Arial" panose="020B0604020202020204" pitchFamily="34" charset="0"/>
                <a:ea typeface="Roboto Light" panose="02000000000000000000" pitchFamily="2" charset="0"/>
                <a:cs typeface="Arial" panose="020B0604020202020204" pitchFamily="34" charset="0"/>
              </a:endParaRPr>
            </a:p>
          </p:txBody>
        </p:sp>
        <p:cxnSp>
          <p:nvCxnSpPr>
            <p:cNvPr id="31" name="Elbow Connector 30"/>
            <p:cNvCxnSpPr>
              <a:stCxn id="41" idx="6"/>
              <a:endCxn id="30" idx="1"/>
            </p:cNvCxnSpPr>
            <p:nvPr/>
          </p:nvCxnSpPr>
          <p:spPr bwMode="auto">
            <a:xfrm>
              <a:off x="7326279" y="5144737"/>
              <a:ext cx="645769" cy="96939"/>
            </a:xfrm>
            <a:prstGeom prst="bentConnector3">
              <a:avLst>
                <a:gd name="adj1" fmla="val 50000"/>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nvGrpSpPr>
            <p:cNvPr id="32" name="Group 31"/>
            <p:cNvGrpSpPr/>
            <p:nvPr/>
          </p:nvGrpSpPr>
          <p:grpSpPr>
            <a:xfrm>
              <a:off x="6343490" y="5119784"/>
              <a:ext cx="505204" cy="522000"/>
              <a:chOff x="5939299" y="4317894"/>
              <a:chExt cx="505204" cy="522000"/>
            </a:xfrm>
          </p:grpSpPr>
          <p:pic>
            <p:nvPicPr>
              <p:cNvPr id="42" name="Picture 6" descr="Tools Images, Stock Photos &amp; Vectors | Shutterstock"/>
              <p:cNvPicPr>
                <a:picLocks noChangeAspect="1" noChangeArrowheads="1"/>
              </p:cNvPicPr>
              <p:nvPr/>
            </p:nvPicPr>
            <p:blipFill rotWithShape="1">
              <a:blip r:embed="rId10" cstate="print">
                <a:duotone>
                  <a:schemeClr val="accent1">
                    <a:shade val="45000"/>
                    <a:satMod val="135000"/>
                  </a:schemeClr>
                  <a:prstClr val="white"/>
                </a:duotone>
                <a:extLst>
                  <a:ext uri="{BEBA8EAE-BF5A-486C-A8C5-ECC9F3942E4B}">
                    <a14:imgProps xmlns:a14="http://schemas.microsoft.com/office/drawing/2010/main">
                      <a14:imgLayer r:embed="rId11">
                        <a14:imgEffect>
                          <a14:brightnessContrast bright="40000"/>
                        </a14:imgEffect>
                      </a14:imgLayer>
                    </a14:imgProps>
                  </a:ext>
                  <a:ext uri="{28A0092B-C50C-407E-A947-70E740481C1C}">
                    <a14:useLocalDpi xmlns:a14="http://schemas.microsoft.com/office/drawing/2010/main" val="0"/>
                  </a:ext>
                </a:extLst>
              </a:blip>
              <a:srcRect b="5238"/>
              <a:stretch/>
            </p:blipFill>
            <p:spPr bwMode="auto">
              <a:xfrm>
                <a:off x="5939299" y="4324115"/>
                <a:ext cx="505204" cy="515567"/>
              </a:xfrm>
              <a:prstGeom prst="ellipse">
                <a:avLst/>
              </a:prstGeom>
              <a:noFill/>
              <a:extLst>
                <a:ext uri="{909E8E84-426E-40DD-AFC4-6F175D3DCCD1}">
                  <a14:hiddenFill xmlns:a14="http://schemas.microsoft.com/office/drawing/2010/main">
                    <a:solidFill>
                      <a:srgbClr val="FFFFFF"/>
                    </a:solidFill>
                  </a14:hiddenFill>
                </a:ext>
              </a:extLst>
            </p:spPr>
          </p:pic>
          <p:sp>
            <p:nvSpPr>
              <p:cNvPr id="43" name="Oval 42"/>
              <p:cNvSpPr/>
              <p:nvPr/>
            </p:nvSpPr>
            <p:spPr bwMode="auto">
              <a:xfrm>
                <a:off x="5939901" y="4317894"/>
                <a:ext cx="504000" cy="522000"/>
              </a:xfrm>
              <a:prstGeom prst="ellipse">
                <a:avLst/>
              </a:prstGeom>
              <a:noFill/>
              <a:ln w="3175" cap="flat" cmpd="sng" algn="ctr">
                <a:solidFill>
                  <a:schemeClr val="bg1">
                    <a:lumMod val="25000"/>
                    <a:lumOff val="75000"/>
                  </a:schemeClr>
                </a:solidFill>
                <a:prstDash val="solid"/>
                <a:headEnd type="none" w="med" len="med"/>
                <a:tailEnd type="none" w="med" len="med"/>
              </a:ln>
              <a:effectLst>
                <a:outerShdw blurRad="50800" dist="38100" dir="10800000" algn="r" rotWithShape="0">
                  <a:prstClr val="black">
                    <a:alpha val="40000"/>
                  </a:prstClr>
                </a:outerShdw>
              </a:effectLst>
            </p:spPr>
            <p:txBody>
              <a:bodyPr vert="horz" wrap="square" lIns="36000" tIns="36000" rIns="36000" bIns="36000" numCol="1" rtlCol="0" anchor="ctr" anchorCtr="0" compatLnSpc="1">
                <a:prstTxWarp prst="textNoShape">
                  <a:avLst/>
                </a:prstTxWarp>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GB" sz="700" b="1" i="0" u="none" strike="noStrike" kern="0" cap="none" spc="0" normalizeH="0" baseline="0" noProof="0" dirty="0">
                    <a:ln>
                      <a:noFill/>
                    </a:ln>
                    <a:solidFill>
                      <a:srgbClr val="00205B"/>
                    </a:solidFill>
                    <a:effectLst/>
                    <a:uLnTx/>
                    <a:uFillTx/>
                    <a:latin typeface="Roboto Light" panose="02000000000000000000" pitchFamily="2" charset="0"/>
                    <a:ea typeface="Roboto Light" panose="02000000000000000000" pitchFamily="2" charset="0"/>
                    <a:cs typeface="+mn-cs"/>
                  </a:rPr>
                  <a:t>SUBTL</a:t>
                </a:r>
              </a:p>
            </p:txBody>
          </p:sp>
        </p:grpSp>
        <p:grpSp>
          <p:nvGrpSpPr>
            <p:cNvPr id="33" name="Group 32"/>
            <p:cNvGrpSpPr/>
            <p:nvPr/>
          </p:nvGrpSpPr>
          <p:grpSpPr>
            <a:xfrm>
              <a:off x="6821677" y="4883737"/>
              <a:ext cx="505204" cy="522000"/>
              <a:chOff x="5939299" y="4317894"/>
              <a:chExt cx="505204" cy="522000"/>
            </a:xfrm>
          </p:grpSpPr>
          <p:pic>
            <p:nvPicPr>
              <p:cNvPr id="40" name="Picture 6" descr="Tools Images, Stock Photos &amp; Vectors | Shutterstock"/>
              <p:cNvPicPr>
                <a:picLocks noChangeAspect="1" noChangeArrowheads="1"/>
              </p:cNvPicPr>
              <p:nvPr/>
            </p:nvPicPr>
            <p:blipFill rotWithShape="1">
              <a:blip r:embed="rId10" cstate="print">
                <a:duotone>
                  <a:schemeClr val="accent1">
                    <a:shade val="45000"/>
                    <a:satMod val="135000"/>
                  </a:schemeClr>
                  <a:prstClr val="white"/>
                </a:duotone>
                <a:extLst>
                  <a:ext uri="{BEBA8EAE-BF5A-486C-A8C5-ECC9F3942E4B}">
                    <a14:imgProps xmlns:a14="http://schemas.microsoft.com/office/drawing/2010/main">
                      <a14:imgLayer r:embed="rId11">
                        <a14:imgEffect>
                          <a14:brightnessContrast bright="40000"/>
                        </a14:imgEffect>
                      </a14:imgLayer>
                    </a14:imgProps>
                  </a:ext>
                  <a:ext uri="{28A0092B-C50C-407E-A947-70E740481C1C}">
                    <a14:useLocalDpi xmlns:a14="http://schemas.microsoft.com/office/drawing/2010/main" val="0"/>
                  </a:ext>
                </a:extLst>
              </a:blip>
              <a:srcRect b="5238"/>
              <a:stretch/>
            </p:blipFill>
            <p:spPr bwMode="auto">
              <a:xfrm>
                <a:off x="5939299" y="4324115"/>
                <a:ext cx="505204" cy="515567"/>
              </a:xfrm>
              <a:prstGeom prst="ellipse">
                <a:avLst/>
              </a:prstGeom>
              <a:noFill/>
              <a:extLst>
                <a:ext uri="{909E8E84-426E-40DD-AFC4-6F175D3DCCD1}">
                  <a14:hiddenFill xmlns:a14="http://schemas.microsoft.com/office/drawing/2010/main">
                    <a:solidFill>
                      <a:srgbClr val="FFFFFF"/>
                    </a:solidFill>
                  </a14:hiddenFill>
                </a:ext>
              </a:extLst>
            </p:spPr>
          </p:pic>
          <p:sp>
            <p:nvSpPr>
              <p:cNvPr id="41" name="Oval 40"/>
              <p:cNvSpPr/>
              <p:nvPr/>
            </p:nvSpPr>
            <p:spPr bwMode="auto">
              <a:xfrm>
                <a:off x="5939901" y="4317894"/>
                <a:ext cx="504000" cy="522000"/>
              </a:xfrm>
              <a:prstGeom prst="ellipse">
                <a:avLst/>
              </a:prstGeom>
              <a:noFill/>
              <a:ln w="3175" cap="flat" cmpd="sng" algn="ctr">
                <a:solidFill>
                  <a:schemeClr val="bg1">
                    <a:lumMod val="25000"/>
                    <a:lumOff val="75000"/>
                  </a:schemeClr>
                </a:solidFill>
                <a:prstDash val="solid"/>
                <a:headEnd type="none" w="med" len="med"/>
                <a:tailEnd type="none" w="med" len="med"/>
              </a:ln>
              <a:effectLst>
                <a:outerShdw blurRad="50800" dist="38100" dir="10800000" algn="r" rotWithShape="0">
                  <a:prstClr val="black">
                    <a:alpha val="40000"/>
                  </a:prstClr>
                </a:outerShdw>
              </a:effectLst>
            </p:spPr>
            <p:txBody>
              <a:bodyPr vert="horz" wrap="square" lIns="36000" tIns="36000" rIns="36000" bIns="36000" numCol="1" rtlCol="0" anchor="ctr" anchorCtr="0" compatLnSpc="1">
                <a:prstTxWarp prst="textNoShape">
                  <a:avLst/>
                </a:prstTxWarp>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GB" sz="700" b="1" i="0" u="none" strike="noStrike" kern="0" cap="none" spc="0" normalizeH="0" baseline="0" noProof="0" dirty="0" smtClean="0">
                    <a:ln>
                      <a:noFill/>
                    </a:ln>
                    <a:solidFill>
                      <a:srgbClr val="00205B"/>
                    </a:solidFill>
                    <a:effectLst/>
                    <a:uLnTx/>
                    <a:uFillTx/>
                    <a:latin typeface="Roboto Light" panose="02000000000000000000" pitchFamily="2" charset="0"/>
                    <a:ea typeface="Roboto Light" panose="02000000000000000000" pitchFamily="2" charset="0"/>
                    <a:cs typeface="+mn-cs"/>
                  </a:rPr>
                  <a:t>DFTL</a:t>
                </a:r>
                <a:endParaRPr kumimoji="0" lang="en-GB" sz="700" b="1" i="0" u="none" strike="noStrike" kern="0" cap="none" spc="0" normalizeH="0" baseline="0" noProof="0" dirty="0">
                  <a:ln>
                    <a:noFill/>
                  </a:ln>
                  <a:solidFill>
                    <a:srgbClr val="00205B"/>
                  </a:solidFill>
                  <a:effectLst/>
                  <a:uLnTx/>
                  <a:uFillTx/>
                  <a:latin typeface="Roboto Light" panose="02000000000000000000" pitchFamily="2" charset="0"/>
                  <a:ea typeface="Roboto Light" panose="02000000000000000000" pitchFamily="2" charset="0"/>
                  <a:cs typeface="+mn-cs"/>
                </a:endParaRPr>
              </a:p>
            </p:txBody>
          </p:sp>
        </p:grpSp>
        <p:grpSp>
          <p:nvGrpSpPr>
            <p:cNvPr id="34" name="Group 33"/>
            <p:cNvGrpSpPr/>
            <p:nvPr/>
          </p:nvGrpSpPr>
          <p:grpSpPr>
            <a:xfrm>
              <a:off x="7515175" y="4064139"/>
              <a:ext cx="505204" cy="522000"/>
              <a:chOff x="5939299" y="4317894"/>
              <a:chExt cx="505204" cy="522000"/>
            </a:xfrm>
          </p:grpSpPr>
          <p:pic>
            <p:nvPicPr>
              <p:cNvPr id="38" name="Picture 6" descr="Tools Images, Stock Photos &amp; Vectors | Shutterstock"/>
              <p:cNvPicPr>
                <a:picLocks noChangeAspect="1" noChangeArrowheads="1"/>
              </p:cNvPicPr>
              <p:nvPr/>
            </p:nvPicPr>
            <p:blipFill rotWithShape="1">
              <a:blip r:embed="rId10" cstate="print">
                <a:duotone>
                  <a:schemeClr val="accent4">
                    <a:shade val="45000"/>
                    <a:satMod val="135000"/>
                  </a:schemeClr>
                  <a:prstClr val="white"/>
                </a:duotone>
                <a:extLst>
                  <a:ext uri="{BEBA8EAE-BF5A-486C-A8C5-ECC9F3942E4B}">
                    <a14:imgProps xmlns:a14="http://schemas.microsoft.com/office/drawing/2010/main">
                      <a14:imgLayer r:embed="rId11">
                        <a14:imgEffect>
                          <a14:brightnessContrast bright="40000"/>
                        </a14:imgEffect>
                      </a14:imgLayer>
                    </a14:imgProps>
                  </a:ext>
                  <a:ext uri="{28A0092B-C50C-407E-A947-70E740481C1C}">
                    <a14:useLocalDpi xmlns:a14="http://schemas.microsoft.com/office/drawing/2010/main" val="0"/>
                  </a:ext>
                </a:extLst>
              </a:blip>
              <a:srcRect b="5238"/>
              <a:stretch/>
            </p:blipFill>
            <p:spPr bwMode="auto">
              <a:xfrm>
                <a:off x="5939299" y="4324115"/>
                <a:ext cx="505204" cy="515567"/>
              </a:xfrm>
              <a:prstGeom prst="ellipse">
                <a:avLst/>
              </a:prstGeom>
              <a:noFill/>
              <a:extLst>
                <a:ext uri="{909E8E84-426E-40DD-AFC4-6F175D3DCCD1}">
                  <a14:hiddenFill xmlns:a14="http://schemas.microsoft.com/office/drawing/2010/main">
                    <a:solidFill>
                      <a:srgbClr val="FFFFFF"/>
                    </a:solidFill>
                  </a14:hiddenFill>
                </a:ext>
              </a:extLst>
            </p:spPr>
          </p:pic>
          <p:sp>
            <p:nvSpPr>
              <p:cNvPr id="39" name="Oval 38"/>
              <p:cNvSpPr/>
              <p:nvPr/>
            </p:nvSpPr>
            <p:spPr bwMode="auto">
              <a:xfrm>
                <a:off x="5939901" y="4317894"/>
                <a:ext cx="504000" cy="522000"/>
              </a:xfrm>
              <a:prstGeom prst="ellipse">
                <a:avLst/>
              </a:prstGeom>
              <a:noFill/>
              <a:ln w="3175" cap="flat" cmpd="sng" algn="ctr">
                <a:solidFill>
                  <a:schemeClr val="bg1">
                    <a:lumMod val="25000"/>
                    <a:lumOff val="75000"/>
                  </a:schemeClr>
                </a:solidFill>
                <a:prstDash val="solid"/>
                <a:headEnd type="none" w="med" len="med"/>
                <a:tailEnd type="none" w="med" len="med"/>
              </a:ln>
              <a:effectLst>
                <a:outerShdw blurRad="50800" dist="38100" dir="10800000" algn="r" rotWithShape="0">
                  <a:prstClr val="black">
                    <a:alpha val="40000"/>
                  </a:prstClr>
                </a:outerShdw>
              </a:effectLst>
            </p:spPr>
            <p:txBody>
              <a:bodyPr vert="horz" wrap="square" lIns="36000" tIns="36000" rIns="36000" bIns="36000" numCol="1" rtlCol="0" anchor="ctr" anchorCtr="0" compatLnSpc="1">
                <a:prstTxWarp prst="textNoShape">
                  <a:avLst/>
                </a:prstTxWarp>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GB" sz="700" b="1" i="0" u="none" strike="noStrike" kern="0" cap="none" spc="0" normalizeH="0" baseline="0" noProof="0" dirty="0" smtClean="0">
                    <a:ln>
                      <a:noFill/>
                    </a:ln>
                    <a:solidFill>
                      <a:srgbClr val="00205B"/>
                    </a:solidFill>
                    <a:effectLst/>
                    <a:uLnTx/>
                    <a:uFillTx/>
                    <a:latin typeface="Roboto Light" panose="02000000000000000000" pitchFamily="2" charset="0"/>
                    <a:ea typeface="Roboto Light" panose="02000000000000000000" pitchFamily="2" charset="0"/>
                    <a:cs typeface="+mn-cs"/>
                  </a:rPr>
                  <a:t>PCOLT</a:t>
                </a:r>
                <a:endParaRPr kumimoji="0" lang="en-GB" sz="700" b="1" i="0" u="none" strike="noStrike" kern="0" cap="none" spc="0" normalizeH="0" baseline="0" noProof="0" dirty="0">
                  <a:ln>
                    <a:noFill/>
                  </a:ln>
                  <a:solidFill>
                    <a:srgbClr val="00205B"/>
                  </a:solidFill>
                  <a:effectLst/>
                  <a:uLnTx/>
                  <a:uFillTx/>
                  <a:latin typeface="Roboto Light" panose="02000000000000000000" pitchFamily="2" charset="0"/>
                  <a:ea typeface="Roboto Light" panose="02000000000000000000" pitchFamily="2" charset="0"/>
                  <a:cs typeface="+mn-cs"/>
                </a:endParaRPr>
              </a:p>
            </p:txBody>
          </p:sp>
        </p:grpSp>
        <p:grpSp>
          <p:nvGrpSpPr>
            <p:cNvPr id="35" name="Group 34"/>
            <p:cNvGrpSpPr/>
            <p:nvPr/>
          </p:nvGrpSpPr>
          <p:grpSpPr>
            <a:xfrm>
              <a:off x="7220384" y="4524928"/>
              <a:ext cx="505204" cy="522000"/>
              <a:chOff x="5939299" y="4317894"/>
              <a:chExt cx="505204" cy="522000"/>
            </a:xfrm>
          </p:grpSpPr>
          <p:pic>
            <p:nvPicPr>
              <p:cNvPr id="36" name="Picture 6" descr="Tools Images, Stock Photos &amp; Vectors | Shutterstock"/>
              <p:cNvPicPr>
                <a:picLocks noChangeAspect="1" noChangeArrowheads="1"/>
              </p:cNvPicPr>
              <p:nvPr/>
            </p:nvPicPr>
            <p:blipFill rotWithShape="1">
              <a:blip r:embed="rId12" cstate="print">
                <a:duotone>
                  <a:schemeClr val="accent4">
                    <a:shade val="45000"/>
                    <a:satMod val="135000"/>
                  </a:schemeClr>
                  <a:prstClr val="white"/>
                </a:duotone>
                <a:extLst>
                  <a:ext uri="{BEBA8EAE-BF5A-486C-A8C5-ECC9F3942E4B}">
                    <a14:imgProps xmlns:a14="http://schemas.microsoft.com/office/drawing/2010/main">
                      <a14:imgLayer r:embed="rId11">
                        <a14:imgEffect>
                          <a14:brightnessContrast bright="40000"/>
                        </a14:imgEffect>
                      </a14:imgLayer>
                    </a14:imgProps>
                  </a:ext>
                  <a:ext uri="{28A0092B-C50C-407E-A947-70E740481C1C}">
                    <a14:useLocalDpi xmlns:a14="http://schemas.microsoft.com/office/drawing/2010/main" val="0"/>
                  </a:ext>
                </a:extLst>
              </a:blip>
              <a:srcRect b="5238"/>
              <a:stretch/>
            </p:blipFill>
            <p:spPr bwMode="auto">
              <a:xfrm>
                <a:off x="5939299" y="4324115"/>
                <a:ext cx="505204" cy="515567"/>
              </a:xfrm>
              <a:prstGeom prst="ellipse">
                <a:avLst/>
              </a:prstGeom>
              <a:noFill/>
              <a:extLst>
                <a:ext uri="{909E8E84-426E-40DD-AFC4-6F175D3DCCD1}">
                  <a14:hiddenFill xmlns:a14="http://schemas.microsoft.com/office/drawing/2010/main">
                    <a:solidFill>
                      <a:srgbClr val="FFFFFF"/>
                    </a:solidFill>
                  </a14:hiddenFill>
                </a:ext>
              </a:extLst>
            </p:spPr>
          </p:pic>
          <p:sp>
            <p:nvSpPr>
              <p:cNvPr id="37" name="Oval 36"/>
              <p:cNvSpPr/>
              <p:nvPr/>
            </p:nvSpPr>
            <p:spPr bwMode="auto">
              <a:xfrm>
                <a:off x="5939901" y="4317894"/>
                <a:ext cx="504000" cy="522000"/>
              </a:xfrm>
              <a:prstGeom prst="ellipse">
                <a:avLst/>
              </a:prstGeom>
              <a:noFill/>
              <a:ln w="3175" cap="flat" cmpd="sng" algn="ctr">
                <a:solidFill>
                  <a:schemeClr val="bg1">
                    <a:lumMod val="25000"/>
                    <a:lumOff val="75000"/>
                  </a:schemeClr>
                </a:solidFill>
                <a:prstDash val="solid"/>
                <a:headEnd type="none" w="med" len="med"/>
                <a:tailEnd type="none" w="med" len="med"/>
              </a:ln>
              <a:effectLst>
                <a:outerShdw blurRad="50800" dist="38100" dir="10800000" algn="r" rotWithShape="0">
                  <a:prstClr val="black">
                    <a:alpha val="40000"/>
                  </a:prstClr>
                </a:outerShdw>
              </a:effectLst>
            </p:spPr>
            <p:txBody>
              <a:bodyPr vert="horz" wrap="square" lIns="36000" tIns="36000" rIns="36000" bIns="36000" numCol="1" rtlCol="0" anchor="ctr" anchorCtr="0" compatLnSpc="1">
                <a:prstTxWarp prst="textNoShape">
                  <a:avLst/>
                </a:prstTxWarp>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GB" sz="700" b="1" i="0" u="none" strike="noStrike" kern="0" cap="none" spc="0" normalizeH="0" baseline="0" noProof="0" dirty="0" smtClean="0">
                    <a:ln>
                      <a:noFill/>
                    </a:ln>
                    <a:solidFill>
                      <a:srgbClr val="00205B"/>
                    </a:solidFill>
                    <a:effectLst/>
                    <a:uLnTx/>
                    <a:uFillTx/>
                    <a:latin typeface="Roboto Light" panose="02000000000000000000" pitchFamily="2" charset="0"/>
                    <a:ea typeface="Roboto Light" panose="02000000000000000000" pitchFamily="2" charset="0"/>
                    <a:cs typeface="+mn-cs"/>
                  </a:rPr>
                  <a:t>COLT</a:t>
                </a:r>
                <a:endParaRPr kumimoji="0" lang="en-GB" sz="700" b="1" i="0" u="none" strike="noStrike" kern="0" cap="none" spc="0" normalizeH="0" baseline="0" noProof="0" dirty="0">
                  <a:ln>
                    <a:noFill/>
                  </a:ln>
                  <a:solidFill>
                    <a:srgbClr val="00205B"/>
                  </a:solidFill>
                  <a:effectLst/>
                  <a:uLnTx/>
                  <a:uFillTx/>
                  <a:latin typeface="Roboto Light" panose="02000000000000000000" pitchFamily="2" charset="0"/>
                  <a:ea typeface="Roboto Light" panose="02000000000000000000" pitchFamily="2" charset="0"/>
                  <a:cs typeface="+mn-cs"/>
                </a:endParaRPr>
              </a:p>
            </p:txBody>
          </p:sp>
        </p:grpSp>
      </p:grpSp>
    </p:spTree>
    <p:extLst>
      <p:ext uri="{BB962C8B-B14F-4D97-AF65-F5344CB8AC3E}">
        <p14:creationId xmlns:p14="http://schemas.microsoft.com/office/powerpoint/2010/main" val="1709269622"/>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Preparation of the input to the GIRO / LESSSR</a:t>
            </a:r>
            <a:endParaRPr lang="en-GB" dirty="0"/>
          </a:p>
        </p:txBody>
      </p:sp>
      <mc:AlternateContent xmlns:mc="http://schemas.openxmlformats.org/markup-compatibility/2006" xmlns:a14="http://schemas.microsoft.com/office/drawing/2010/main">
        <mc:Choice Requires="a14">
          <p:sp>
            <p:nvSpPr>
              <p:cNvPr id="3" name="Text Placeholder 2"/>
              <p:cNvSpPr>
                <a:spLocks noGrp="1"/>
              </p:cNvSpPr>
              <p:nvPr>
                <p:ph type="body" sz="quarter" idx="10"/>
              </p:nvPr>
            </p:nvSpPr>
            <p:spPr>
              <a:xfrm>
                <a:off x="51781" y="1180407"/>
                <a:ext cx="12094877" cy="4991793"/>
              </a:xfrm>
            </p:spPr>
            <p:txBody>
              <a:bodyPr>
                <a:noAutofit/>
              </a:bodyPr>
              <a:lstStyle/>
              <a:p>
                <a:pPr marL="717550" lvl="1" indent="-350838"/>
                <a:r>
                  <a:rPr lang="en-GB" sz="2400" dirty="0" smtClean="0"/>
                  <a:t>Oversampling = 1</a:t>
                </a:r>
              </a:p>
              <a:p>
                <a:pPr marL="1280272" lvl="3" indent="-350838"/>
                <a:r>
                  <a:rPr lang="en-GB" sz="2400" dirty="0" smtClean="0"/>
                  <a:t>Will be revisited in the context of GEO imagery</a:t>
                </a:r>
              </a:p>
              <a:p>
                <a:pPr marL="717550" lvl="1" indent="-350838"/>
                <a:r>
                  <a:rPr lang="en-GB" sz="2400" dirty="0" smtClean="0"/>
                  <a:t>Solid angle supported by the detectors: </a:t>
                </a:r>
              </a:p>
              <a:p>
                <a:pPr marL="1280272" lvl="3" indent="-350838"/>
                <a:r>
                  <a:rPr lang="en-GB" sz="2400" dirty="0" smtClean="0"/>
                  <a:t>Derived from the overall FOR </a:t>
                </a:r>
                <a:r>
                  <a:rPr lang="en-GB" sz="2400" dirty="0"/>
                  <a:t>extent </a:t>
                </a:r>
                <a:r>
                  <a:rPr lang="en-US" sz="2400" dirty="0" smtClean="0"/>
                  <a:t>(18.4 </a:t>
                </a:r>
                <a:r>
                  <a:rPr lang="en-US" sz="2400" dirty="0" err="1"/>
                  <a:t>deg</a:t>
                </a:r>
                <a:r>
                  <a:rPr lang="en-US" sz="2400" dirty="0"/>
                  <a:t> x 18.4 </a:t>
                </a:r>
                <a:r>
                  <a:rPr lang="en-US" sz="2400" dirty="0" err="1" smtClean="0"/>
                  <a:t>deg</a:t>
                </a:r>
                <a:r>
                  <a:rPr lang="en-US" sz="2400" dirty="0" smtClean="0"/>
                  <a:t>) and the number of detector acquisitions</a:t>
                </a:r>
                <a:endParaRPr lang="en-US" sz="2400" dirty="0"/>
              </a:p>
              <a:p>
                <a:pPr marL="717550" lvl="1" indent="-350838"/>
                <a:r>
                  <a:rPr lang="en-GB" sz="2400" dirty="0" smtClean="0"/>
                  <a:t>Observed lunar irradiance</a:t>
                </a:r>
              </a:p>
              <a:p>
                <a:pPr marL="562722" lvl="1" indent="0">
                  <a:buNone/>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rPr>
                        <m:t>𝐼𝑟𝑟𝑎𝑑</m:t>
                      </m:r>
                      <m:r>
                        <a:rPr lang="en-GB" i="1">
                          <a:latin typeface="Cambria Math" panose="02040503050406030204" pitchFamily="18" charset="0"/>
                        </a:rPr>
                        <m:t>=</m:t>
                      </m:r>
                      <m:f>
                        <m:fPr>
                          <m:ctrlPr>
                            <a:rPr lang="en-GB" i="1">
                              <a:latin typeface="Cambria Math" panose="02040503050406030204" pitchFamily="18" charset="0"/>
                            </a:rPr>
                          </m:ctrlPr>
                        </m:fPr>
                        <m:num>
                          <m:r>
                            <a:rPr lang="en-GB" i="1">
                              <a:latin typeface="Cambria Math" panose="02040503050406030204" pitchFamily="18" charset="0"/>
                            </a:rPr>
                            <m:t>1</m:t>
                          </m:r>
                        </m:num>
                        <m:den>
                          <m:r>
                            <a:rPr lang="en-GB" i="1">
                              <a:latin typeface="Cambria Math" panose="02040503050406030204" pitchFamily="18" charset="0"/>
                            </a:rPr>
                            <m:t>𝑂𝑆𝐹</m:t>
                          </m:r>
                        </m:den>
                      </m:f>
                      <m:nary>
                        <m:naryPr>
                          <m:chr m:val="∑"/>
                          <m:ctrlPr>
                            <a:rPr lang="en-GB" i="1">
                              <a:latin typeface="Cambria Math" panose="02040503050406030204" pitchFamily="18" charset="0"/>
                            </a:rPr>
                          </m:ctrlPr>
                        </m:naryPr>
                        <m:sub>
                          <m:r>
                            <m:rPr>
                              <m:brk m:alnAt="23"/>
                            </m:rPr>
                            <a:rPr lang="en-GB" i="1">
                              <a:latin typeface="Cambria Math" panose="02040503050406030204" pitchFamily="18" charset="0"/>
                            </a:rPr>
                            <m:t>𝑖</m:t>
                          </m:r>
                          <m:r>
                            <a:rPr lang="en-GB" i="1">
                              <a:latin typeface="Cambria Math" panose="02040503050406030204" pitchFamily="18" charset="0"/>
                            </a:rPr>
                            <m:t>=0</m:t>
                          </m:r>
                        </m:sub>
                        <m:sup>
                          <m:sSub>
                            <m:sSubPr>
                              <m:ctrlPr>
                                <a:rPr lang="en-GB" i="1">
                                  <a:latin typeface="Cambria Math" panose="02040503050406030204" pitchFamily="18" charset="0"/>
                                </a:rPr>
                              </m:ctrlPr>
                            </m:sSubPr>
                            <m:e>
                              <m:r>
                                <a:rPr lang="en-GB" i="1">
                                  <a:latin typeface="Cambria Math" panose="02040503050406030204" pitchFamily="18" charset="0"/>
                                </a:rPr>
                                <m:t>𝑁</m:t>
                              </m:r>
                            </m:e>
                            <m:sub>
                              <m:r>
                                <a:rPr lang="en-GB" i="1">
                                  <a:latin typeface="Cambria Math" panose="02040503050406030204" pitchFamily="18" charset="0"/>
                                </a:rPr>
                                <m:t>𝑀𝑜𝑜𝑛</m:t>
                              </m:r>
                              <m:r>
                                <a:rPr lang="en-GB" i="1">
                                  <a:latin typeface="Cambria Math" panose="02040503050406030204" pitchFamily="18" charset="0"/>
                                </a:rPr>
                                <m:t> </m:t>
                              </m:r>
                              <m:r>
                                <a:rPr lang="en-GB" i="1">
                                  <a:latin typeface="Cambria Math" panose="02040503050406030204" pitchFamily="18" charset="0"/>
                                </a:rPr>
                                <m:t>𝑝𝑖𝑥𝑒𝑙𝑠</m:t>
                              </m:r>
                            </m:sub>
                          </m:sSub>
                        </m:sup>
                        <m:e>
                          <m:sSub>
                            <m:sSubPr>
                              <m:ctrlPr>
                                <a:rPr lang="en-GB" i="1">
                                  <a:latin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Ω</m:t>
                              </m:r>
                            </m:e>
                            <m:sub>
                              <m:r>
                                <a:rPr lang="en-GB" i="1">
                                  <a:latin typeface="Cambria Math" panose="02040503050406030204" pitchFamily="18" charset="0"/>
                                </a:rPr>
                                <m:t>𝑖</m:t>
                              </m:r>
                            </m:sub>
                          </m:sSub>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𝑅𝑎𝑑</m:t>
                              </m:r>
                            </m:e>
                            <m:sub>
                              <m:r>
                                <a:rPr lang="en-GB" i="1">
                                  <a:latin typeface="Cambria Math" panose="02040503050406030204" pitchFamily="18" charset="0"/>
                                </a:rPr>
                                <m:t>𝑖</m:t>
                              </m:r>
                            </m:sub>
                          </m:sSub>
                        </m:e>
                      </m:nary>
                    </m:oMath>
                  </m:oMathPara>
                </a14:m>
                <a:endParaRPr lang="en-GB" dirty="0" smtClean="0"/>
              </a:p>
              <a:p>
                <a:pPr marL="717550" lvl="1" indent="-350838"/>
                <a:r>
                  <a:rPr lang="en-GB" sz="2400" dirty="0" smtClean="0"/>
                  <a:t>Current approach:</a:t>
                </a:r>
                <a:endParaRPr lang="en-GB" sz="2400" dirty="0"/>
              </a:p>
              <a:p>
                <a:pPr marL="1209931" lvl="2" indent="-350838"/>
                <a:r>
                  <a:rPr lang="en-GB" dirty="0" smtClean="0"/>
                  <a:t>Extremely good noise levels for SEVIRI </a:t>
                </a:r>
                <a:r>
                  <a:rPr lang="en-GB" dirty="0" smtClean="0">
                    <a:sym typeface="Wingdings" panose="05000000000000000000" pitchFamily="2" charset="2"/>
                  </a:rPr>
                  <a:t> </a:t>
                </a:r>
                <a:r>
                  <a:rPr lang="en-GB" dirty="0" smtClean="0"/>
                  <a:t>Integration of the whole </a:t>
                </a:r>
                <a:r>
                  <a:rPr lang="en-GB" dirty="0" err="1" smtClean="0"/>
                  <a:t>imagette</a:t>
                </a:r>
                <a:endParaRPr lang="en-GB" dirty="0"/>
              </a:p>
            </p:txBody>
          </p:sp>
        </mc:Choice>
        <mc:Fallback xmlns="">
          <p:sp>
            <p:nvSpPr>
              <p:cNvPr id="3" name="Text Placeholder 2"/>
              <p:cNvSpPr>
                <a:spLocks noGrp="1" noRot="1" noChangeAspect="1" noMove="1" noResize="1" noEditPoints="1" noAdjustHandles="1" noChangeArrowheads="1" noChangeShapeType="1" noTextEdit="1"/>
              </p:cNvSpPr>
              <p:nvPr>
                <p:ph type="body" sz="quarter" idx="10"/>
              </p:nvPr>
            </p:nvSpPr>
            <p:spPr>
              <a:xfrm>
                <a:off x="51781" y="1180407"/>
                <a:ext cx="12094877" cy="4991793"/>
              </a:xfrm>
              <a:blipFill>
                <a:blip r:embed="rId2"/>
                <a:stretch>
                  <a:fillRect t="-977"/>
                </a:stretch>
              </a:blipFill>
            </p:spPr>
            <p:txBody>
              <a:bodyPr/>
              <a:lstStyle/>
              <a:p>
                <a:r>
                  <a:rPr lang="en-GB">
                    <a:noFill/>
                  </a:rPr>
                  <a:t> </a:t>
                </a:r>
              </a:p>
            </p:txBody>
          </p:sp>
        </mc:Fallback>
      </mc:AlternateContent>
    </p:spTree>
    <p:extLst>
      <p:ext uri="{BB962C8B-B14F-4D97-AF65-F5344CB8AC3E}">
        <p14:creationId xmlns:p14="http://schemas.microsoft.com/office/powerpoint/2010/main" val="1536384436"/>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Some examples of time series…</a:t>
            </a:r>
            <a:endParaRPr lang="en-GB"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7160" r="2878"/>
          <a:stretch/>
        </p:blipFill>
        <p:spPr>
          <a:xfrm>
            <a:off x="26699" y="682056"/>
            <a:ext cx="3993503" cy="3547586"/>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6620" r="2577"/>
          <a:stretch/>
        </p:blipFill>
        <p:spPr>
          <a:xfrm>
            <a:off x="8131668" y="682056"/>
            <a:ext cx="4030825" cy="3547586"/>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7520" r="2307"/>
          <a:stretch/>
        </p:blipFill>
        <p:spPr>
          <a:xfrm>
            <a:off x="4100842" y="682056"/>
            <a:ext cx="4002833" cy="3547586"/>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7236" b="43722"/>
          <a:stretch/>
        </p:blipFill>
        <p:spPr>
          <a:xfrm>
            <a:off x="4264382" y="4093600"/>
            <a:ext cx="5701723" cy="2764400"/>
          </a:xfrm>
          <a:prstGeom prst="rect">
            <a:avLst/>
          </a:prstGeom>
        </p:spPr>
      </p:pic>
      <p:sp>
        <p:nvSpPr>
          <p:cNvPr id="8" name="TextBox 7"/>
          <p:cNvSpPr txBox="1"/>
          <p:nvPr/>
        </p:nvSpPr>
        <p:spPr>
          <a:xfrm>
            <a:off x="9680459" y="5699454"/>
            <a:ext cx="2380478" cy="830997"/>
          </a:xfrm>
          <a:prstGeom prst="rect">
            <a:avLst/>
          </a:prstGeom>
          <a:noFill/>
        </p:spPr>
        <p:txBody>
          <a:bodyPr wrap="square" rtlCol="0">
            <a:spAutoFit/>
          </a:bodyPr>
          <a:lstStyle/>
          <a:p>
            <a:r>
              <a:rPr lang="en-GB" sz="1600" b="0" kern="100" spc="-100" dirty="0" smtClean="0">
                <a:solidFill>
                  <a:schemeClr val="tx2"/>
                </a:solidFill>
                <a:latin typeface="Bahnschrift Light" panose="020B0502040204020203" pitchFamily="34" charset="0"/>
                <a:ea typeface="Roboto" panose="02000000000000000000" pitchFamily="2" charset="0"/>
              </a:rPr>
              <a:t>Impact on the drift estimate of a few occasional observations only…</a:t>
            </a:r>
          </a:p>
        </p:txBody>
      </p:sp>
      <p:sp>
        <p:nvSpPr>
          <p:cNvPr id="9" name="TextBox 8"/>
          <p:cNvSpPr txBox="1"/>
          <p:nvPr/>
        </p:nvSpPr>
        <p:spPr>
          <a:xfrm>
            <a:off x="133257" y="4315986"/>
            <a:ext cx="3967585" cy="2308324"/>
          </a:xfrm>
          <a:prstGeom prst="rect">
            <a:avLst/>
          </a:prstGeom>
          <a:noFill/>
        </p:spPr>
        <p:txBody>
          <a:bodyPr wrap="square" rtlCol="0">
            <a:spAutoFit/>
          </a:bodyPr>
          <a:lstStyle/>
          <a:p>
            <a:r>
              <a:rPr lang="en-GB" sz="1600" b="0" kern="100" spc="-100" dirty="0" smtClean="0">
                <a:solidFill>
                  <a:schemeClr val="tx2"/>
                </a:solidFill>
                <a:latin typeface="Bahnschrift Light" panose="020B0502040204020203" pitchFamily="34" charset="0"/>
                <a:ea typeface="Roboto" panose="02000000000000000000" pitchFamily="2" charset="0"/>
              </a:rPr>
              <a:t>SEVIRI operational calibration (in the) = step function (corresponding to the calibration updates)</a:t>
            </a:r>
          </a:p>
          <a:p>
            <a:endParaRPr lang="en-GB" sz="1600" b="0" kern="100" spc="-100" dirty="0">
              <a:solidFill>
                <a:schemeClr val="tx2"/>
              </a:solidFill>
              <a:latin typeface="Bahnschrift Light" panose="020B0502040204020203" pitchFamily="34" charset="0"/>
              <a:ea typeface="Roboto" panose="02000000000000000000" pitchFamily="2" charset="0"/>
            </a:endParaRPr>
          </a:p>
          <a:p>
            <a:r>
              <a:rPr lang="en-GB" sz="1600" b="0" kern="100" spc="-100" dirty="0" smtClean="0">
                <a:solidFill>
                  <a:schemeClr val="tx2"/>
                </a:solidFill>
                <a:latin typeface="Bahnschrift Light" panose="020B0502040204020203" pitchFamily="34" charset="0"/>
                <a:ea typeface="Roboto" panose="02000000000000000000" pitchFamily="2" charset="0"/>
              </a:rPr>
              <a:t>For SEVIRI monitoring , calibration of the instrument counts on the GIRO scale</a:t>
            </a:r>
          </a:p>
          <a:p>
            <a:r>
              <a:rPr lang="en-GB" sz="1600" b="0" kern="100" spc="-100" dirty="0" smtClean="0">
                <a:solidFill>
                  <a:schemeClr val="tx2"/>
                </a:solidFill>
                <a:latin typeface="Bahnschrift Light" panose="020B0502040204020203" pitchFamily="34" charset="0"/>
                <a:ea typeface="Roboto" panose="02000000000000000000" pitchFamily="2" charset="0"/>
                <a:sym typeface="Wingdings" panose="05000000000000000000" pitchFamily="2" charset="2"/>
              </a:rPr>
              <a:t> Isolate the instrument performance from the on-ground calibration process (method + updates) </a:t>
            </a:r>
            <a:endParaRPr lang="en-GB" sz="1600" b="0" kern="100" spc="-100" dirty="0" smtClean="0">
              <a:solidFill>
                <a:schemeClr val="tx2"/>
              </a:solidFill>
              <a:latin typeface="Bahnschrift Light" panose="020B0502040204020203" pitchFamily="34" charset="0"/>
              <a:ea typeface="Roboto" panose="02000000000000000000" pitchFamily="2" charset="0"/>
            </a:endParaRPr>
          </a:p>
        </p:txBody>
      </p:sp>
    </p:spTree>
    <p:extLst>
      <p:ext uri="{BB962C8B-B14F-4D97-AF65-F5344CB8AC3E}">
        <p14:creationId xmlns:p14="http://schemas.microsoft.com/office/powerpoint/2010/main" val="39137656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MSG/SEVIRI monitoring</a:t>
            </a:r>
            <a:endParaRPr lang="en-GB" dirty="0"/>
          </a:p>
        </p:txBody>
      </p:sp>
      <p:sp>
        <p:nvSpPr>
          <p:cNvPr id="3" name="Text Placeholder 2"/>
          <p:cNvSpPr>
            <a:spLocks noGrp="1"/>
          </p:cNvSpPr>
          <p:nvPr>
            <p:ph type="body" sz="quarter" idx="10"/>
          </p:nvPr>
        </p:nvSpPr>
        <p:spPr>
          <a:xfrm>
            <a:off x="268878" y="1348892"/>
            <a:ext cx="11822508" cy="2151826"/>
          </a:xfrm>
        </p:spPr>
        <p:txBody>
          <a:bodyPr/>
          <a:lstStyle/>
          <a:p>
            <a:r>
              <a:rPr lang="en-GB" sz="2600" dirty="0" smtClean="0"/>
              <a:t>Official results provided by MPSTAR </a:t>
            </a:r>
            <a:r>
              <a:rPr lang="en-GB" sz="2600" dirty="0" smtClean="0">
                <a:sym typeface="Wingdings" panose="05000000000000000000" pitchFamily="2" charset="2"/>
              </a:rPr>
              <a:t> table from last EUMETSAT State of Observing System Report for 2022</a:t>
            </a:r>
            <a:endParaRPr lang="en-GB" sz="2600" dirty="0"/>
          </a:p>
          <a:p>
            <a:pPr lvl="1"/>
            <a:endParaRPr lang="en-GB" dirty="0"/>
          </a:p>
        </p:txBody>
      </p:sp>
      <p:grpSp>
        <p:nvGrpSpPr>
          <p:cNvPr id="12" name="Group 11"/>
          <p:cNvGrpSpPr/>
          <p:nvPr/>
        </p:nvGrpSpPr>
        <p:grpSpPr>
          <a:xfrm>
            <a:off x="1784535" y="2536192"/>
            <a:ext cx="8791194" cy="4054191"/>
            <a:chOff x="1503920" y="2316303"/>
            <a:chExt cx="8791194" cy="4054191"/>
          </a:xfrm>
        </p:grpSpPr>
        <p:sp>
          <p:nvSpPr>
            <p:cNvPr id="8" name="Rectangle 7"/>
            <p:cNvSpPr/>
            <p:nvPr/>
          </p:nvSpPr>
          <p:spPr bwMode="auto">
            <a:xfrm>
              <a:off x="3015253" y="3710484"/>
              <a:ext cx="7272304" cy="302295"/>
            </a:xfrm>
            <a:prstGeom prst="rect">
              <a:avLst/>
            </a:prstGeom>
            <a:solidFill>
              <a:srgbClr val="CCFF99"/>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sp>
          <p:nvSpPr>
            <p:cNvPr id="9" name="Rectangle 8"/>
            <p:cNvSpPr/>
            <p:nvPr/>
          </p:nvSpPr>
          <p:spPr bwMode="auto">
            <a:xfrm>
              <a:off x="3015253" y="4283528"/>
              <a:ext cx="7272304" cy="302295"/>
            </a:xfrm>
            <a:prstGeom prst="rect">
              <a:avLst/>
            </a:prstGeom>
            <a:solidFill>
              <a:srgbClr val="CCFF99"/>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sp>
          <p:nvSpPr>
            <p:cNvPr id="10" name="Rectangle 9"/>
            <p:cNvSpPr/>
            <p:nvPr/>
          </p:nvSpPr>
          <p:spPr bwMode="auto">
            <a:xfrm>
              <a:off x="3022810" y="4856572"/>
              <a:ext cx="7272304" cy="302295"/>
            </a:xfrm>
            <a:prstGeom prst="rect">
              <a:avLst/>
            </a:prstGeom>
            <a:solidFill>
              <a:srgbClr val="CCFF99"/>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sp>
          <p:nvSpPr>
            <p:cNvPr id="11" name="Rectangle 10"/>
            <p:cNvSpPr/>
            <p:nvPr/>
          </p:nvSpPr>
          <p:spPr bwMode="auto">
            <a:xfrm>
              <a:off x="3015253" y="6007605"/>
              <a:ext cx="7272304" cy="302295"/>
            </a:xfrm>
            <a:prstGeom prst="rect">
              <a:avLst/>
            </a:prstGeom>
            <a:solidFill>
              <a:srgbClr val="CCFF99"/>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pic>
          <p:nvPicPr>
            <p:cNvPr id="6" name="Picture 5"/>
            <p:cNvPicPr>
              <a:picLocks noChangeAspect="1"/>
            </p:cNvPicPr>
            <p:nvPr/>
          </p:nvPicPr>
          <p:blipFill>
            <a:blip r:embed="rId2"/>
            <a:stretch>
              <a:fillRect/>
            </a:stretch>
          </p:blipFill>
          <p:spPr>
            <a:xfrm>
              <a:off x="1503920" y="2316303"/>
              <a:ext cx="8791194" cy="4054191"/>
            </a:xfrm>
            <a:prstGeom prst="rect">
              <a:avLst/>
            </a:prstGeom>
          </p:spPr>
        </p:pic>
      </p:grpSp>
    </p:spTree>
    <p:extLst>
      <p:ext uri="{BB962C8B-B14F-4D97-AF65-F5344CB8AC3E}">
        <p14:creationId xmlns:p14="http://schemas.microsoft.com/office/powerpoint/2010/main" val="2407733147"/>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Implementation of the LESSSR model</a:t>
            </a:r>
            <a:endParaRPr lang="en-GB" dirty="0"/>
          </a:p>
        </p:txBody>
      </p:sp>
      <mc:AlternateContent xmlns:mc="http://schemas.openxmlformats.org/markup-compatibility/2006" xmlns:a14="http://schemas.microsoft.com/office/drawing/2010/main">
        <mc:Choice Requires="a14">
          <p:sp>
            <p:nvSpPr>
              <p:cNvPr id="3" name="Text Placeholder 2"/>
              <p:cNvSpPr>
                <a:spLocks noGrp="1"/>
              </p:cNvSpPr>
              <p:nvPr>
                <p:ph type="body" sz="quarter" idx="10"/>
              </p:nvPr>
            </p:nvSpPr>
            <p:spPr>
              <a:xfrm>
                <a:off x="145053" y="704850"/>
                <a:ext cx="11970747" cy="5934075"/>
              </a:xfrm>
            </p:spPr>
            <p:txBody>
              <a:bodyPr>
                <a:noAutofit/>
              </a:bodyPr>
              <a:lstStyle/>
              <a:p>
                <a:r>
                  <a:rPr lang="en-GB" sz="2400" dirty="0" smtClean="0"/>
                  <a:t>LESSSR = based on SCIAMACHY lunar measurement + RELAB data</a:t>
                </a:r>
              </a:p>
              <a:p>
                <a:r>
                  <a:rPr lang="en-GB" sz="2400" dirty="0" smtClean="0"/>
                  <a:t>SCIAMACHY measurements between -80 and 20 </a:t>
                </a:r>
                <a:r>
                  <a:rPr lang="en-GB" sz="2400" dirty="0" err="1" smtClean="0"/>
                  <a:t>deg</a:t>
                </a:r>
                <a:r>
                  <a:rPr lang="en-GB" sz="2400" dirty="0" smtClean="0"/>
                  <a:t> lunar phase</a:t>
                </a:r>
              </a:p>
              <a:p>
                <a:r>
                  <a:rPr lang="en-US" sz="2400" dirty="0" smtClean="0"/>
                  <a:t>LESSSR model </a:t>
                </a:r>
                <a:r>
                  <a:rPr lang="en-US" sz="2400" dirty="0" smtClean="0">
                    <a:sym typeface="Wingdings" panose="05000000000000000000" pitchFamily="2" charset="2"/>
                  </a:rPr>
                  <a:t> </a:t>
                </a:r>
                <a:r>
                  <a:rPr lang="en-US" sz="2400" dirty="0" smtClean="0"/>
                  <a:t>disk-equivalent </a:t>
                </a:r>
                <a:r>
                  <a:rPr lang="en-US" sz="2400" dirty="0"/>
                  <a:t>lunar reflectance </a:t>
                </a:r>
                <a:r>
                  <a:rPr lang="en-US" sz="2400" dirty="0" smtClean="0"/>
                  <a:t>at 1AU at </a:t>
                </a:r>
                <a:r>
                  <a:rPr lang="en-US" sz="2400" dirty="0"/>
                  <a:t>a grid of 5nm between 300nm and 2500nm:</a:t>
                </a:r>
                <a:endParaRPr lang="en-GB" sz="2400" dirty="0"/>
              </a:p>
              <a:p>
                <a:endParaRPr lang="en-US" sz="2400" dirty="0" smtClean="0"/>
              </a:p>
              <a:p>
                <a:r>
                  <a:rPr lang="en-US" sz="2400" dirty="0" smtClean="0"/>
                  <a:t>Pa = P</a:t>
                </a:r>
                <a:r>
                  <a:rPr lang="en-US" sz="2400" baseline="-25000" dirty="0" smtClean="0"/>
                  <a:t>0</a:t>
                </a:r>
                <a:r>
                  <a:rPr lang="en-US" sz="2400" dirty="0" smtClean="0"/>
                  <a:t> + P</a:t>
                </a:r>
                <a:r>
                  <a:rPr lang="en-US" sz="2400" baseline="-25000" dirty="0" smtClean="0"/>
                  <a:t>1</a:t>
                </a:r>
                <a:r>
                  <a:rPr lang="en-US" sz="2400" dirty="0" smtClean="0"/>
                  <a:t> </a:t>
                </a:r>
                <a:r>
                  <a:rPr lang="en-US" sz="2400" i="1" dirty="0" smtClean="0"/>
                  <a:t>g’</a:t>
                </a:r>
                <a:r>
                  <a:rPr lang="en-US" sz="2400" dirty="0" smtClean="0"/>
                  <a:t> </a:t>
                </a:r>
                <a:r>
                  <a:rPr lang="en-US" sz="2400" dirty="0"/>
                  <a:t>+ P</a:t>
                </a:r>
                <a:r>
                  <a:rPr lang="en-US" sz="2400" baseline="-25000" dirty="0"/>
                  <a:t>2</a:t>
                </a:r>
                <a:r>
                  <a:rPr lang="en-US" sz="2400" dirty="0"/>
                  <a:t> </a:t>
                </a:r>
                <a:r>
                  <a:rPr lang="en-US" sz="2400" i="1" dirty="0" smtClean="0"/>
                  <a:t>g’ </a:t>
                </a:r>
                <a:r>
                  <a:rPr lang="en-US" sz="2400" i="1" baseline="30000" dirty="0" smtClean="0"/>
                  <a:t>2 </a:t>
                </a:r>
                <a:r>
                  <a:rPr lang="en-US" sz="2400" dirty="0" smtClean="0"/>
                  <a:t>+ P</a:t>
                </a:r>
                <a:r>
                  <a:rPr lang="en-US" sz="2400" baseline="-25000" dirty="0" smtClean="0"/>
                  <a:t>3</a:t>
                </a:r>
                <a:r>
                  <a:rPr lang="en-US" sz="2400" dirty="0" smtClean="0"/>
                  <a:t> </a:t>
                </a:r>
                <a:r>
                  <a:rPr lang="en-US" sz="2400" i="1" dirty="0" smtClean="0"/>
                  <a:t>g’ </a:t>
                </a:r>
                <a:r>
                  <a:rPr lang="en-US" sz="2400" i="1" baseline="30000" dirty="0" smtClean="0"/>
                  <a:t>3</a:t>
                </a:r>
                <a:r>
                  <a:rPr lang="en-US" sz="2400" dirty="0" smtClean="0"/>
                  <a:t>   with </a:t>
                </a:r>
                <a14:m>
                  <m:oMath xmlns:m="http://schemas.openxmlformats.org/officeDocument/2006/math">
                    <m:sSup>
                      <m:sSupPr>
                        <m:ctrlPr>
                          <a:rPr lang="en-GB" sz="2400" b="0" i="1" smtClean="0">
                            <a:latin typeface="Cambria Math" panose="02040503050406030204" pitchFamily="18" charset="0"/>
                          </a:rPr>
                        </m:ctrlPr>
                      </m:sSupPr>
                      <m:e>
                        <m:r>
                          <a:rPr lang="en-GB" sz="2400" b="0" i="1" smtClean="0">
                            <a:latin typeface="Cambria Math" panose="02040503050406030204" pitchFamily="18" charset="0"/>
                          </a:rPr>
                          <m:t>𝑔</m:t>
                        </m:r>
                      </m:e>
                      <m:sup>
                        <m:r>
                          <a:rPr lang="en-GB" sz="2400" b="0" i="1" smtClean="0">
                            <a:latin typeface="Cambria Math" panose="02040503050406030204" pitchFamily="18" charset="0"/>
                          </a:rPr>
                          <m:t>′</m:t>
                        </m:r>
                      </m:sup>
                    </m:sSup>
                    <m:r>
                      <a:rPr lang="en-GB" sz="2400" b="0" i="1" smtClean="0">
                        <a:latin typeface="Cambria Math" panose="02040503050406030204" pitchFamily="18" charset="0"/>
                      </a:rPr>
                      <m:t>= </m:t>
                    </m:r>
                    <m:rad>
                      <m:radPr>
                        <m:degHide m:val="on"/>
                        <m:ctrlPr>
                          <a:rPr lang="en-GB" sz="2400" b="0" i="1" smtClean="0">
                            <a:latin typeface="Cambria Math" panose="02040503050406030204" pitchFamily="18" charset="0"/>
                          </a:rPr>
                        </m:ctrlPr>
                      </m:radPr>
                      <m:deg/>
                      <m:e>
                        <m:r>
                          <a:rPr lang="en-GB" sz="2400" b="0" i="1" smtClean="0">
                            <a:latin typeface="Cambria Math" panose="02040503050406030204" pitchFamily="18" charset="0"/>
                          </a:rPr>
                          <m:t>𝑔</m:t>
                        </m:r>
                      </m:e>
                    </m:rad>
                    <m:r>
                      <a:rPr lang="en-GB" sz="2400" b="0" i="1" smtClean="0">
                        <a:latin typeface="Cambria Math" panose="02040503050406030204" pitchFamily="18" charset="0"/>
                      </a:rPr>
                      <m:t>−</m:t>
                    </m:r>
                    <m:rad>
                      <m:radPr>
                        <m:degHide m:val="on"/>
                        <m:ctrlPr>
                          <a:rPr lang="en-GB" sz="2400" b="0" i="1" smtClean="0">
                            <a:latin typeface="Cambria Math" panose="02040503050406030204" pitchFamily="18" charset="0"/>
                          </a:rPr>
                        </m:ctrlPr>
                      </m:radPr>
                      <m:deg/>
                      <m:e>
                        <m:d>
                          <m:dPr>
                            <m:begChr m:val="|"/>
                            <m:endChr m:val="|"/>
                            <m:ctrlPr>
                              <a:rPr lang="en-GB" sz="2400" b="0" i="1" smtClean="0">
                                <a:latin typeface="Cambria Math" panose="02040503050406030204" pitchFamily="18" charset="0"/>
                              </a:rPr>
                            </m:ctrlPr>
                          </m:dPr>
                          <m:e>
                            <m:sSub>
                              <m:sSubPr>
                                <m:ctrlPr>
                                  <a:rPr lang="en-GB" sz="2400" b="0" i="1" smtClean="0">
                                    <a:latin typeface="Cambria Math" panose="02040503050406030204" pitchFamily="18" charset="0"/>
                                  </a:rPr>
                                </m:ctrlPr>
                              </m:sSubPr>
                              <m:e>
                                <m:r>
                                  <a:rPr lang="en-GB" sz="2400" b="0" i="1" smtClean="0">
                                    <a:latin typeface="Cambria Math" panose="02040503050406030204" pitchFamily="18" charset="0"/>
                                  </a:rPr>
                                  <m:t>𝑔</m:t>
                                </m:r>
                              </m:e>
                              <m:sub>
                                <m:r>
                                  <a:rPr lang="en-GB" sz="2400" b="0" i="1" smtClean="0">
                                    <a:latin typeface="Cambria Math" panose="02040503050406030204" pitchFamily="18" charset="0"/>
                                  </a:rPr>
                                  <m:t>0</m:t>
                                </m:r>
                              </m:sub>
                            </m:sSub>
                          </m:e>
                        </m:d>
                      </m:e>
                    </m:rad>
                  </m:oMath>
                </a14:m>
                <a:r>
                  <a:rPr lang="en-US" sz="2400" dirty="0" smtClean="0"/>
                  <a:t>  and g</a:t>
                </a:r>
                <a:r>
                  <a:rPr lang="en-US" sz="2400" baseline="-25000" dirty="0" smtClean="0"/>
                  <a:t>0</a:t>
                </a:r>
                <a:r>
                  <a:rPr lang="en-US" sz="2400" dirty="0" smtClean="0"/>
                  <a:t> = -30 </a:t>
                </a:r>
                <a:r>
                  <a:rPr lang="en-US" sz="2400" dirty="0" err="1" smtClean="0"/>
                  <a:t>deg</a:t>
                </a:r>
                <a:r>
                  <a:rPr lang="en-US" sz="2400" dirty="0" smtClean="0"/>
                  <a:t> (SCIA ref. angle)</a:t>
                </a:r>
                <a:endParaRPr lang="en-US" sz="2400" dirty="0"/>
              </a:p>
              <a:p>
                <a:r>
                  <a:rPr lang="en-US" sz="2400" dirty="0" err="1" smtClean="0"/>
                  <a:t>Pb</a:t>
                </a:r>
                <a:r>
                  <a:rPr lang="en-US" sz="2400" dirty="0" smtClean="0"/>
                  <a:t> = </a:t>
                </a:r>
                <a:r>
                  <a:rPr lang="en-US" sz="2400" dirty="0"/>
                  <a:t>P</a:t>
                </a:r>
                <a:r>
                  <a:rPr lang="en-US" sz="2400" baseline="-25000" dirty="0"/>
                  <a:t>4</a:t>
                </a:r>
                <a:r>
                  <a:rPr lang="en-US" sz="2400" dirty="0"/>
                  <a:t> </a:t>
                </a:r>
                <a:r>
                  <a:rPr lang="en-US" sz="2400" dirty="0" smtClean="0"/>
                  <a:t>φ</a:t>
                </a:r>
                <a:r>
                  <a:rPr lang="en-US" sz="2400" dirty="0"/>
                  <a:t> + P</a:t>
                </a:r>
                <a:r>
                  <a:rPr lang="en-US" sz="2400" baseline="-25000" dirty="0"/>
                  <a:t>5</a:t>
                </a:r>
                <a:r>
                  <a:rPr lang="en-US" sz="2400" dirty="0" smtClean="0"/>
                  <a:t> </a:t>
                </a:r>
                <a:r>
                  <a:rPr lang="en-US" sz="2400" dirty="0"/>
                  <a:t>θ </a:t>
                </a:r>
                <a:r>
                  <a:rPr lang="en-US" sz="2400" dirty="0" smtClean="0"/>
                  <a:t>+ </a:t>
                </a:r>
                <a:r>
                  <a:rPr lang="en-US" sz="2400" dirty="0"/>
                  <a:t>P6 Φ </a:t>
                </a:r>
                <a:r>
                  <a:rPr lang="en-US" sz="2400" dirty="0" smtClean="0"/>
                  <a:t> </a:t>
                </a:r>
                <a:endParaRPr lang="en-GB" sz="2400" dirty="0" smtClean="0"/>
              </a:p>
              <a:p>
                <a:r>
                  <a:rPr lang="en-US" sz="2400" dirty="0" smtClean="0"/>
                  <a:t>Pc = P</a:t>
                </a:r>
                <a:r>
                  <a:rPr lang="en-US" sz="2400" baseline="-25000" dirty="0" smtClean="0"/>
                  <a:t>7 </a:t>
                </a:r>
                <a:r>
                  <a:rPr lang="en-US" sz="2400" dirty="0" smtClean="0"/>
                  <a:t>* </a:t>
                </a:r>
                <a:r>
                  <a:rPr lang="en-US" sz="2400" dirty="0" err="1" smtClean="0"/>
                  <a:t>exp</a:t>
                </a:r>
                <a:r>
                  <a:rPr lang="en-US" sz="2400" dirty="0" smtClean="0"/>
                  <a:t>(-|g| * P</a:t>
                </a:r>
                <a:r>
                  <a:rPr lang="en-US" sz="2400" baseline="-25000" dirty="0" smtClean="0"/>
                  <a:t>10</a:t>
                </a:r>
                <a:r>
                  <a:rPr lang="en-US" sz="2400" dirty="0" smtClean="0"/>
                  <a:t>) + P</a:t>
                </a:r>
                <a:r>
                  <a:rPr lang="en-US" sz="2400" baseline="-25000" dirty="0"/>
                  <a:t>8</a:t>
                </a:r>
                <a:r>
                  <a:rPr lang="en-US" sz="2400" baseline="-25000" dirty="0" smtClean="0"/>
                  <a:t> </a:t>
                </a:r>
                <a:r>
                  <a:rPr lang="en-US" sz="2400" dirty="0" smtClean="0"/>
                  <a:t>* </a:t>
                </a:r>
                <a:r>
                  <a:rPr lang="en-US" sz="2400" dirty="0" err="1" smtClean="0"/>
                  <a:t>exp</a:t>
                </a:r>
                <a:r>
                  <a:rPr lang="en-US" sz="2400" dirty="0" smtClean="0"/>
                  <a:t>(-|g| * P</a:t>
                </a:r>
                <a:r>
                  <a:rPr lang="en-US" sz="2400" baseline="-25000" dirty="0" smtClean="0"/>
                  <a:t>11</a:t>
                </a:r>
                <a:r>
                  <a:rPr lang="en-US" sz="2400" dirty="0" smtClean="0"/>
                  <a:t>) + P</a:t>
                </a:r>
                <a:r>
                  <a:rPr lang="en-US" sz="2400" baseline="-25000" dirty="0"/>
                  <a:t>9</a:t>
                </a:r>
                <a:r>
                  <a:rPr lang="en-US" sz="2400" baseline="-25000" dirty="0" smtClean="0"/>
                  <a:t> </a:t>
                </a:r>
                <a:r>
                  <a:rPr lang="en-US" sz="2400" dirty="0" smtClean="0"/>
                  <a:t>* cos((|g|-P</a:t>
                </a:r>
                <a:r>
                  <a:rPr lang="en-US" sz="2400" baseline="-25000" dirty="0" smtClean="0"/>
                  <a:t>12</a:t>
                </a:r>
                <a:r>
                  <a:rPr lang="en-US" sz="2400" dirty="0" smtClean="0"/>
                  <a:t>) * P</a:t>
                </a:r>
                <a:r>
                  <a:rPr lang="en-US" sz="2400" baseline="-25000" dirty="0" smtClean="0"/>
                  <a:t>13</a:t>
                </a:r>
                <a:r>
                  <a:rPr lang="en-US" sz="2400" dirty="0" smtClean="0"/>
                  <a:t>)</a:t>
                </a:r>
                <a:endParaRPr lang="en-GB" sz="2400" dirty="0" smtClean="0"/>
              </a:p>
              <a:p>
                <a:endParaRPr lang="en-US" sz="2400" dirty="0"/>
              </a:p>
              <a:p>
                <a:r>
                  <a:rPr lang="en-US" sz="2400" dirty="0" err="1" smtClean="0"/>
                  <a:t>R</a:t>
                </a:r>
                <a:r>
                  <a:rPr lang="en-US" sz="2400" baseline="-25000" dirty="0" err="1" smtClean="0"/>
                  <a:t>lunar</a:t>
                </a:r>
                <a:r>
                  <a:rPr lang="en-US" sz="2400" baseline="-25000" dirty="0" smtClean="0"/>
                  <a:t> </a:t>
                </a:r>
                <a:r>
                  <a:rPr lang="en-US" sz="2400" dirty="0" smtClean="0"/>
                  <a:t>= </a:t>
                </a:r>
                <a:r>
                  <a:rPr lang="en-US" sz="2400" dirty="0" err="1" smtClean="0"/>
                  <a:t>exp</a:t>
                </a:r>
                <a:r>
                  <a:rPr lang="en-US" sz="2400" dirty="0" smtClean="0"/>
                  <a:t>(Pa + </a:t>
                </a:r>
                <a:r>
                  <a:rPr lang="en-US" sz="2400" dirty="0" err="1" smtClean="0"/>
                  <a:t>Pb</a:t>
                </a:r>
                <a:r>
                  <a:rPr lang="en-US" sz="2400" dirty="0" smtClean="0"/>
                  <a:t> + Pc)</a:t>
                </a:r>
                <a:endParaRPr lang="en-GB" sz="2400" dirty="0"/>
              </a:p>
              <a:p>
                <a:endParaRPr lang="en-US" sz="2400" dirty="0" smtClean="0"/>
              </a:p>
              <a:p>
                <a:r>
                  <a:rPr lang="en-US" sz="2400" dirty="0" smtClean="0"/>
                  <a:t>With </a:t>
                </a:r>
                <a:r>
                  <a:rPr lang="en-US" sz="2400" i="1" dirty="0"/>
                  <a:t>g</a:t>
                </a:r>
                <a:r>
                  <a:rPr lang="en-US" sz="2400" dirty="0"/>
                  <a:t> the </a:t>
                </a:r>
                <a:r>
                  <a:rPr lang="en-US" sz="2400" dirty="0" smtClean="0"/>
                  <a:t>lunar </a:t>
                </a:r>
                <a:r>
                  <a:rPr lang="en-US" sz="2400" dirty="0"/>
                  <a:t>phase, φ and θ the </a:t>
                </a:r>
                <a:r>
                  <a:rPr lang="en-US" sz="2400" dirty="0" err="1"/>
                  <a:t>selenographic</a:t>
                </a:r>
                <a:r>
                  <a:rPr lang="en-US" sz="2400" dirty="0"/>
                  <a:t> longitude and latitude of the observer, and Φ </a:t>
                </a:r>
                <a:r>
                  <a:rPr lang="en-US" sz="2400" dirty="0" smtClean="0"/>
                  <a:t>the </a:t>
                </a:r>
                <a:r>
                  <a:rPr lang="en-US" sz="2400" dirty="0" err="1"/>
                  <a:t>selenographic</a:t>
                </a:r>
                <a:r>
                  <a:rPr lang="en-US" sz="2400" dirty="0"/>
                  <a:t> longitude of the Sun</a:t>
                </a:r>
                <a:r>
                  <a:rPr lang="en-US" sz="2400" dirty="0" smtClean="0"/>
                  <a:t>.</a:t>
                </a:r>
                <a:r>
                  <a:rPr lang="en-US" sz="2400" dirty="0"/>
                  <a:t> </a:t>
                </a:r>
                <a:endParaRPr lang="en-GB" sz="2400" dirty="0"/>
              </a:p>
              <a:p>
                <a:endParaRPr lang="en-GB" sz="2600" dirty="0"/>
              </a:p>
            </p:txBody>
          </p:sp>
        </mc:Choice>
        <mc:Fallback xmlns="">
          <p:sp>
            <p:nvSpPr>
              <p:cNvPr id="3" name="Text Placeholder 2"/>
              <p:cNvSpPr>
                <a:spLocks noGrp="1" noRot="1" noChangeAspect="1" noMove="1" noResize="1" noEditPoints="1" noAdjustHandles="1" noChangeArrowheads="1" noChangeShapeType="1" noTextEdit="1"/>
              </p:cNvSpPr>
              <p:nvPr>
                <p:ph type="body" sz="quarter" idx="10"/>
              </p:nvPr>
            </p:nvSpPr>
            <p:spPr>
              <a:xfrm>
                <a:off x="145053" y="704850"/>
                <a:ext cx="11970747" cy="5934075"/>
              </a:xfrm>
              <a:blipFill>
                <a:blip r:embed="rId2"/>
                <a:stretch>
                  <a:fillRect l="-713" t="-822" r="-916"/>
                </a:stretch>
              </a:blipFill>
            </p:spPr>
            <p:txBody>
              <a:bodyPr/>
              <a:lstStyle/>
              <a:p>
                <a:r>
                  <a:rPr lang="en-GB">
                    <a:noFill/>
                  </a:rPr>
                  <a:t> </a:t>
                </a:r>
              </a:p>
            </p:txBody>
          </p:sp>
        </mc:Fallback>
      </mc:AlternateContent>
    </p:spTree>
    <p:extLst>
      <p:ext uri="{BB962C8B-B14F-4D97-AF65-F5344CB8AC3E}">
        <p14:creationId xmlns:p14="http://schemas.microsoft.com/office/powerpoint/2010/main" val="3891975394"/>
      </p:ext>
    </p:extLst>
  </p:cSld>
  <p:clrMapOvr>
    <a:masterClrMapping/>
  </p:clrMapOvr>
  <p:transition/>
  <p:timing>
    <p:tnLst>
      <p:par>
        <p:cTn id="1" dur="indefinite" restart="never" nodeType="tmRoot"/>
      </p:par>
    </p:tnLst>
  </p:timing>
</p:sld>
</file>

<file path=ppt/theme/_rels/theme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image" Target="../media/image14.jpeg"/></Relationships>
</file>

<file path=ppt/theme/theme1.xml><?xml version="1.0" encoding="utf-8"?>
<a:theme xmlns:a="http://schemas.openxmlformats.org/drawingml/2006/main" name="1_Applications Template">
  <a:themeElements>
    <a:clrScheme name="EUMETSAT 2021 Colours">
      <a:dk1>
        <a:srgbClr val="FFFFFF"/>
      </a:dk1>
      <a:lt1>
        <a:srgbClr val="00205B"/>
      </a:lt1>
      <a:dk2>
        <a:srgbClr val="38484E"/>
      </a:dk2>
      <a:lt2>
        <a:srgbClr val="5B7F95"/>
      </a:lt2>
      <a:accent1>
        <a:srgbClr val="00B5E2"/>
      </a:accent1>
      <a:accent2>
        <a:srgbClr val="EAAA00"/>
      </a:accent2>
      <a:accent3>
        <a:srgbClr val="00B2A9"/>
      </a:accent3>
      <a:accent4>
        <a:srgbClr val="FE5000"/>
      </a:accent4>
      <a:accent5>
        <a:srgbClr val="7C7FAB"/>
      </a:accent5>
      <a:accent6>
        <a:srgbClr val="D6D2C4"/>
      </a:accent6>
      <a:hlink>
        <a:srgbClr val="C5B9AC"/>
      </a:hlink>
      <a:folHlink>
        <a:srgbClr val="968C83"/>
      </a:folHlink>
    </a:clrScheme>
    <a:fontScheme name="EUMETSAT">
      <a:majorFont>
        <a:latin typeface="Bahnschrift SemiLight"/>
        <a:ea typeface=""/>
        <a:cs typeface=""/>
      </a:majorFont>
      <a:minorFont>
        <a:latin typeface="Bahnschrift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2"/>
        </a:solidFill>
        <a:ln w="9525" cap="flat" cmpd="sng" algn="ctr">
          <a:noFill/>
          <a:prstDash val="solid"/>
          <a:round/>
          <a:headEnd type="none" w="med" len="med"/>
          <a:tailEnd type="none" w="med" len="med"/>
        </a:ln>
        <a:effectLst/>
      </a:spPr>
      <a:bodyPr vert="horz" wrap="square" lIns="36000" tIns="36000" rIns="36000" bIns="3600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GB" sz="900" b="1" i="0" u="none" strike="noStrike" cap="none" normalizeH="0" baseline="0" smtClean="0">
            <a:ln>
              <a:noFill/>
            </a:ln>
            <a:solidFill>
              <a:schemeClr val="bg1"/>
            </a:solidFill>
            <a:effectLst/>
            <a:latin typeface="Tahoma" pitchFamily="34" charset="0"/>
          </a:defRPr>
        </a:defPPr>
      </a:lstStyle>
    </a:spDef>
    <a:lnDef>
      <a:spPr bwMode="auto">
        <a:xfrm>
          <a:off x="0" y="0"/>
          <a:ext cx="1" cy="1"/>
        </a:xfrm>
        <a:custGeom>
          <a:avLst/>
          <a:gdLst/>
          <a:ahLst/>
          <a:cxnLst/>
          <a:rect l="0" t="0" r="0" b="0"/>
          <a:pathLst/>
        </a:custGeom>
        <a:solidFill>
          <a:schemeClr val="bg2"/>
        </a:solidFill>
        <a:ln w="9525" cap="flat" cmpd="sng" algn="ctr">
          <a:noFill/>
          <a:prstDash val="solid"/>
          <a:round/>
          <a:headEnd type="none" w="med" len="med"/>
          <a:tailEnd type="none" w="med" len="med"/>
        </a:ln>
        <a:effectLst/>
      </a:spPr>
      <a:bodyPr vert="horz" wrap="square" lIns="36000" tIns="36000" rIns="36000" bIns="3600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GB" sz="900" b="1" i="0" u="none" strike="noStrike" cap="none" normalizeH="0" baseline="0" smtClean="0">
            <a:ln>
              <a:noFill/>
            </a:ln>
            <a:solidFill>
              <a:schemeClr val="bg1"/>
            </a:solidFill>
            <a:effectLst/>
            <a:latin typeface="Tahoma" pitchFamily="34" charset="0"/>
          </a:defRPr>
        </a:defPPr>
      </a:lstStyle>
    </a:lnDef>
    <a:txDef>
      <a:spPr>
        <a:noFill/>
      </a:spPr>
      <a:bodyPr wrap="none" rtlCol="0">
        <a:spAutoFit/>
      </a:bodyPr>
      <a:lstStyle>
        <a:defPPr>
          <a:defRPr sz="1600" b="0" kern="100" spc="-100" dirty="0" err="1" smtClean="0">
            <a:solidFill>
              <a:schemeClr val="tx2"/>
            </a:solidFill>
            <a:latin typeface="Bahnschrift Light" panose="020B0502040204020203" pitchFamily="34" charset="0"/>
            <a:ea typeface="Roboto" panose="02000000000000000000" pitchFamily="2" charset="0"/>
          </a:defRPr>
        </a:defPPr>
      </a:lstStyle>
    </a:txDef>
  </a:objectDefaults>
  <a:extraClrSchemeLst>
    <a:extraClrScheme>
      <a:clrScheme name="1_EUM_template_v03 1">
        <a:dk1>
          <a:srgbClr val="002569"/>
        </a:dk1>
        <a:lt1>
          <a:srgbClr val="FFFFFF"/>
        </a:lt1>
        <a:dk2>
          <a:srgbClr val="002569"/>
        </a:dk2>
        <a:lt2>
          <a:srgbClr val="5F758D"/>
        </a:lt2>
        <a:accent1>
          <a:srgbClr val="FF9A00"/>
        </a:accent1>
        <a:accent2>
          <a:srgbClr val="9F2D20"/>
        </a:accent2>
        <a:accent3>
          <a:srgbClr val="FFFFFF"/>
        </a:accent3>
        <a:accent4>
          <a:srgbClr val="001E59"/>
        </a:accent4>
        <a:accent5>
          <a:srgbClr val="FFCAAA"/>
        </a:accent5>
        <a:accent6>
          <a:srgbClr val="90281C"/>
        </a:accent6>
        <a:hlink>
          <a:srgbClr val="7498C0"/>
        </a:hlink>
        <a:folHlink>
          <a:srgbClr val="929497"/>
        </a:folHlink>
      </a:clrScheme>
      <a:clrMap bg1="lt1" tx1="dk1" bg2="lt2" tx2="dk2" accent1="accent1" accent2="accent2" accent3="accent3" accent4="accent4" accent5="accent5" accent6="accent6" hlink="hlink" folHlink="folHlink"/>
    </a:extraClrScheme>
    <a:extraClrScheme>
      <a:clrScheme name="1_EUM_template_v03 2">
        <a:dk1>
          <a:srgbClr val="002569"/>
        </a:dk1>
        <a:lt1>
          <a:srgbClr val="FFFFFF"/>
        </a:lt1>
        <a:dk2>
          <a:srgbClr val="002569"/>
        </a:dk2>
        <a:lt2>
          <a:srgbClr val="5F758D"/>
        </a:lt2>
        <a:accent1>
          <a:srgbClr val="F6D0A9"/>
        </a:accent1>
        <a:accent2>
          <a:srgbClr val="EBCAE3"/>
        </a:accent2>
        <a:accent3>
          <a:srgbClr val="FFFFFF"/>
        </a:accent3>
        <a:accent4>
          <a:srgbClr val="001E59"/>
        </a:accent4>
        <a:accent5>
          <a:srgbClr val="FAE4D1"/>
        </a:accent5>
        <a:accent6>
          <a:srgbClr val="D5B7CE"/>
        </a:accent6>
        <a:hlink>
          <a:srgbClr val="4E2029"/>
        </a:hlink>
        <a:folHlink>
          <a:srgbClr val="423B69"/>
        </a:folHlink>
      </a:clrScheme>
      <a:clrMap bg1="lt1" tx1="dk1" bg2="lt2" tx2="dk2" accent1="accent1" accent2="accent2" accent3="accent3" accent4="accent4" accent5="accent5" accent6="accent6" hlink="hlink" folHlink="folHlink"/>
    </a:extraClrScheme>
    <a:extraClrScheme>
      <a:clrScheme name="1_EUM_template_v03 3">
        <a:dk1>
          <a:srgbClr val="002569"/>
        </a:dk1>
        <a:lt1>
          <a:srgbClr val="FFFFFF"/>
        </a:lt1>
        <a:dk2>
          <a:srgbClr val="002569"/>
        </a:dk2>
        <a:lt2>
          <a:srgbClr val="5F758D"/>
        </a:lt2>
        <a:accent1>
          <a:srgbClr val="5B97B1"/>
        </a:accent1>
        <a:accent2>
          <a:srgbClr val="F39600"/>
        </a:accent2>
        <a:accent3>
          <a:srgbClr val="FFFFFF"/>
        </a:accent3>
        <a:accent4>
          <a:srgbClr val="001E59"/>
        </a:accent4>
        <a:accent5>
          <a:srgbClr val="B5C9D5"/>
        </a:accent5>
        <a:accent6>
          <a:srgbClr val="DC8700"/>
        </a:accent6>
        <a:hlink>
          <a:srgbClr val="FFE4AE"/>
        </a:hlink>
        <a:folHlink>
          <a:srgbClr val="002A3D"/>
        </a:folHlink>
      </a:clrScheme>
      <a:clrMap bg1="lt1" tx1="dk1" bg2="lt2" tx2="dk2" accent1="accent1" accent2="accent2" accent3="accent3" accent4="accent4" accent5="accent5" accent6="accent6" hlink="hlink" folHlink="folHlink"/>
    </a:extraClrScheme>
    <a:extraClrScheme>
      <a:clrScheme name="1_EUM_template_v03 4">
        <a:dk1>
          <a:srgbClr val="002569"/>
        </a:dk1>
        <a:lt1>
          <a:srgbClr val="FFFFFF"/>
        </a:lt1>
        <a:dk2>
          <a:srgbClr val="002569"/>
        </a:dk2>
        <a:lt2>
          <a:srgbClr val="5F758D"/>
        </a:lt2>
        <a:accent1>
          <a:srgbClr val="003F80"/>
        </a:accent1>
        <a:accent2>
          <a:srgbClr val="BDD7EE"/>
        </a:accent2>
        <a:accent3>
          <a:srgbClr val="FFFFFF"/>
        </a:accent3>
        <a:accent4>
          <a:srgbClr val="001E59"/>
        </a:accent4>
        <a:accent5>
          <a:srgbClr val="AAAFC0"/>
        </a:accent5>
        <a:accent6>
          <a:srgbClr val="ABC3D8"/>
        </a:accent6>
        <a:hlink>
          <a:srgbClr val="FFD350"/>
        </a:hlink>
        <a:folHlink>
          <a:srgbClr val="EB6F3F"/>
        </a:folHlink>
      </a:clrScheme>
      <a:clrMap bg1="lt1" tx1="dk1" bg2="lt2" tx2="dk2" accent1="accent1" accent2="accent2" accent3="accent3" accent4="accent4" accent5="accent5" accent6="accent6" hlink="hlink" folHlink="folHlink"/>
    </a:extraClrScheme>
    <a:extraClrScheme>
      <a:clrScheme name="1_EUM_template_v03 5">
        <a:dk1>
          <a:srgbClr val="002569"/>
        </a:dk1>
        <a:lt1>
          <a:srgbClr val="FFFFFF"/>
        </a:lt1>
        <a:dk2>
          <a:srgbClr val="002569"/>
        </a:dk2>
        <a:lt2>
          <a:srgbClr val="5F758D"/>
        </a:lt2>
        <a:accent1>
          <a:srgbClr val="C75B12"/>
        </a:accent1>
        <a:accent2>
          <a:srgbClr val="003359"/>
        </a:accent2>
        <a:accent3>
          <a:srgbClr val="FFFFFF"/>
        </a:accent3>
        <a:accent4>
          <a:srgbClr val="001E59"/>
        </a:accent4>
        <a:accent5>
          <a:srgbClr val="E0B5AA"/>
        </a:accent5>
        <a:accent6>
          <a:srgbClr val="002D50"/>
        </a:accent6>
        <a:hlink>
          <a:srgbClr val="92A2BD"/>
        </a:hlink>
        <a:folHlink>
          <a:srgbClr val="C7B37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 Landscape Template (Applications)" id="{D785BFDD-2E5B-4C55-920E-06CEA1B1407C}" vid="{68D8182D-4241-4F8F-9547-816F8DFF900F}"/>
    </a:ext>
  </a:extLst>
</a:theme>
</file>

<file path=ppt/theme/theme2.xml><?xml version="1.0" encoding="utf-8"?>
<a:theme xmlns:a="http://schemas.openxmlformats.org/drawingml/2006/main" name="Civic">
  <a:themeElements>
    <a:clrScheme name="エレメント">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Presentation Landscape Template (Applications) (7)</Template>
  <TotalTime>6156</TotalTime>
  <Words>2178</Words>
  <Application>Microsoft Office PowerPoint</Application>
  <PresentationFormat>Widescreen</PresentationFormat>
  <Paragraphs>298</Paragraphs>
  <Slides>45</Slides>
  <Notes>0</Notes>
  <HiddenSlides>2</HiddenSlides>
  <MMClips>0</MMClips>
  <ScaleCrop>false</ScaleCrop>
  <HeadingPairs>
    <vt:vector size="6" baseType="variant">
      <vt:variant>
        <vt:lpstr>Fonts Used</vt:lpstr>
      </vt:variant>
      <vt:variant>
        <vt:i4>18</vt:i4>
      </vt:variant>
      <vt:variant>
        <vt:lpstr>Theme</vt:lpstr>
      </vt:variant>
      <vt:variant>
        <vt:i4>2</vt:i4>
      </vt:variant>
      <vt:variant>
        <vt:lpstr>Slide Titles</vt:lpstr>
      </vt:variant>
      <vt:variant>
        <vt:i4>45</vt:i4>
      </vt:variant>
    </vt:vector>
  </HeadingPairs>
  <TitlesOfParts>
    <vt:vector size="65" baseType="lpstr">
      <vt:lpstr>ＭＳ Ｐゴシック</vt:lpstr>
      <vt:lpstr>Arial</vt:lpstr>
      <vt:lpstr>Bahnschrift Light</vt:lpstr>
      <vt:lpstr>Bahnschrift SemiBold</vt:lpstr>
      <vt:lpstr>Bahnschrift SemiLight</vt:lpstr>
      <vt:lpstr>Calibri</vt:lpstr>
      <vt:lpstr>Calibri Light</vt:lpstr>
      <vt:lpstr>Cambria Math</vt:lpstr>
      <vt:lpstr>Century Gothic</vt:lpstr>
      <vt:lpstr>Helvetica</vt:lpstr>
      <vt:lpstr>Roboto</vt:lpstr>
      <vt:lpstr>Roboto Light</vt:lpstr>
      <vt:lpstr>Roboto Medium</vt:lpstr>
      <vt:lpstr>Symbol</vt:lpstr>
      <vt:lpstr>Tahoma</vt:lpstr>
      <vt:lpstr>Times New Roman</vt:lpstr>
      <vt:lpstr>Wingdings</vt:lpstr>
      <vt:lpstr>Wingdings 2</vt:lpstr>
      <vt:lpstr>1_Applications Template</vt:lpstr>
      <vt:lpstr>Civic</vt:lpstr>
      <vt:lpstr>PowerPoint Presentation</vt:lpstr>
      <vt:lpstr>MSG SEVIRI</vt:lpstr>
      <vt:lpstr>SEVIRI warm channel calibration</vt:lpstr>
      <vt:lpstr>MSG/SEVIRI lunar intrusions</vt:lpstr>
      <vt:lpstr>MICMICS Workflows</vt:lpstr>
      <vt:lpstr>Preparation of the input to the GIRO / LESSSR</vt:lpstr>
      <vt:lpstr>Some examples of time series…</vt:lpstr>
      <vt:lpstr>MSG/SEVIRI monitoring</vt:lpstr>
      <vt:lpstr>Implementation of the LESSSR model</vt:lpstr>
      <vt:lpstr>MSG1/SEVIRI – Irradiance biases</vt:lpstr>
      <vt:lpstr>MSG1/SEVIRI – Irradiance biases</vt:lpstr>
      <vt:lpstr>MSG1/SEVIRI – Irradiance biases</vt:lpstr>
      <vt:lpstr>MSG1/SEVIRI – Irradiance biases</vt:lpstr>
      <vt:lpstr>Meteosat-8 end of life tests</vt:lpstr>
      <vt:lpstr>Meteosat-8 end of life tests</vt:lpstr>
      <vt:lpstr>Meteosat-8 end of life tests</vt:lpstr>
      <vt:lpstr>Meteosat-8 end of life tests</vt:lpstr>
      <vt:lpstr>Meteosat-8 end of life tests</vt:lpstr>
      <vt:lpstr>Meteosat-8 end of life tests</vt:lpstr>
      <vt:lpstr>Meteosat-8 end of life tests</vt:lpstr>
      <vt:lpstr>HRV sequence – 09.09.2022 (including retrace)</vt:lpstr>
      <vt:lpstr>HRV sequence – 09.09.2022 (sliced)</vt:lpstr>
      <vt:lpstr>Results – relative calibration on the GIRO scale</vt:lpstr>
      <vt:lpstr>Results - analysis</vt:lpstr>
      <vt:lpstr>PowerPoint Presentation</vt:lpstr>
      <vt:lpstr>PowerPoint Presentation</vt:lpstr>
      <vt:lpstr>Results - analysis</vt:lpstr>
      <vt:lpstr>Results - analysis</vt:lpstr>
      <vt:lpstr>Results - analysis</vt:lpstr>
      <vt:lpstr>Meteosat-8 end of life tests</vt:lpstr>
      <vt:lpstr>VIS0.6 sequence – 12.09.2022 (sliced)</vt:lpstr>
      <vt:lpstr>IR13.4 sequence – 12.09.2022 (sliced)</vt:lpstr>
      <vt:lpstr>Future developments</vt:lpstr>
      <vt:lpstr>PowerPoint Presentation</vt:lpstr>
      <vt:lpstr>PowerPoint Presentation</vt:lpstr>
      <vt:lpstr>MSG/SEVIRI lunar intrusions</vt:lpstr>
      <vt:lpstr>PowerPoint Presentation</vt:lpstr>
      <vt:lpstr>Other usages of lunar imagery – MTF post-launch assessment</vt:lpstr>
      <vt:lpstr>Other usages of lunar imagery – MTF post-launch assessment</vt:lpstr>
      <vt:lpstr>Other usages of lunar imagery – MTF post-launch assessment</vt:lpstr>
      <vt:lpstr>Other usages of lunar imagery – MTF post-launch assessment</vt:lpstr>
      <vt:lpstr>PowerPoint Presentation</vt:lpstr>
      <vt:lpstr>AHI measurements TIR</vt:lpstr>
      <vt:lpstr>AHI 3.9 band (B07)</vt:lpstr>
      <vt:lpstr>PowerPoint Presentation</vt:lpstr>
    </vt:vector>
  </TitlesOfParts>
  <Company>EUMETSAT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Sebastien Wagner</dc:creator>
  <cp:lastModifiedBy>Sebastien Wagner</cp:lastModifiedBy>
  <cp:revision>218</cp:revision>
  <cp:lastPrinted>2006-03-06T14:11:17Z</cp:lastPrinted>
  <dcterms:created xsi:type="dcterms:W3CDTF">2023-02-01T10:02:06Z</dcterms:created>
  <dcterms:modified xsi:type="dcterms:W3CDTF">2023-12-05T22:37:02Z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M_DOCNUM">
    <vt:lpwstr>1359670</vt:lpwstr>
  </property>
  <property fmtid="{D5CDD505-2E9C-101B-9397-08002B2CF9AE}" pid="3" name="DM_DOCNAME">
    <vt:lpwstr>Presentation_Head_RSP_LunarActivities_20230420</vt:lpwstr>
  </property>
  <property fmtid="{D5CDD505-2E9C-101B-9397-08002B2CF9AE}" pid="4" name="DM_AUTHOR">
    <vt:lpwstr>Sebastien Wagner</vt:lpwstr>
  </property>
  <property fmtid="{D5CDD505-2E9C-101B-9397-08002B2CF9AE}" pid="5" name="DM_E_DOC_NO">
    <vt:lpwstr>EUM/RSP/VWG/23/1359670</vt:lpwstr>
  </property>
  <property fmtid="{D5CDD505-2E9C-101B-9397-08002B2CF9AE}" pid="6" name="DM_E_VER_NO">
    <vt:lpwstr>1C</vt:lpwstr>
  </property>
  <property fmtid="{D5CDD505-2E9C-101B-9397-08002B2CF9AE}" pid="7" name="DM_E_ISS_DATE">
    <vt:lpwstr>10 May 2023</vt:lpwstr>
  </property>
  <property fmtid="{D5CDD505-2E9C-101B-9397-08002B2CF9AE}" pid="8" name="DM_E_FROM_PERS2">
    <vt:lpwstr/>
  </property>
  <property fmtid="{D5CDD505-2E9C-101B-9397-08002B2CF9AE}" pid="9" name="DM_E_CONFID">
    <vt:lpwstr/>
  </property>
  <property fmtid="{D5CDD505-2E9C-101B-9397-08002B2CF9AE}" pid="10" name="DM_E_WBS_CODE">
    <vt:lpwstr/>
  </property>
  <property fmtid="{D5CDD505-2E9C-101B-9397-08002B2CF9AE}" pid="11" name="DM_E_DISTRIB">
    <vt:lpwstr/>
  </property>
  <property fmtid="{D5CDD505-2E9C-101B-9397-08002B2CF9AE}" pid="12" name="DIGITAL_SIGNATURE">
    <vt:lpwstr/>
  </property>
</Properties>
</file>