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xml" ContentType="application/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Relationships xmlns="http://schemas.openxmlformats.org/package/2006/relationships"><Relationship Target="ppt/presentation.xml" Type="http://schemas.openxmlformats.org/officeDocument/2006/relationships/officeDocument" Id="rId1"></Relationship><Relationship Target="docProps/core.xml" Type="http://schemas.openxmlformats.org/package/2006/relationships/metadata/core-properties" Id="rId2"></Relationship><Relationship Target="docProps/app.xml" Type="http://schemas.openxmlformats.org/officeDocument/2006/relationships/extended-properties" Id="rId3"></Relationship><Relationship Target="docProps/custom.xml" Type="http://schemas.openxmlformats.org/officeDocument/2006/relationships/custom-properties" Id="rId4"></Relationship></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7690" r:id="rId1"/>
  </p:sldMasterIdLst>
  <p:notesMasterIdLst>
    <p:notesMasterId r:id="rId69"/>
  </p:notesMasterIdLst>
  <p:handoutMasterIdLst>
    <p:handoutMasterId r:id="rId70"/>
  </p:handoutMasterIdLst>
  <p:sldIdLst>
    <p:sldId id="612" r:id="rId2"/>
    <p:sldId id="606" r:id="rId3"/>
    <p:sldId id="752" r:id="rId4"/>
    <p:sldId id="702" r:id="rId5"/>
    <p:sldId id="735" r:id="rId6"/>
    <p:sldId id="736" r:id="rId7"/>
    <p:sldId id="734" r:id="rId8"/>
    <p:sldId id="698" r:id="rId9"/>
    <p:sldId id="732" r:id="rId10"/>
    <p:sldId id="674" r:id="rId11"/>
    <p:sldId id="753" r:id="rId12"/>
    <p:sldId id="737" r:id="rId13"/>
    <p:sldId id="745" r:id="rId14"/>
    <p:sldId id="782" r:id="rId15"/>
    <p:sldId id="747" r:id="rId16"/>
    <p:sldId id="746" r:id="rId17"/>
    <p:sldId id="748" r:id="rId18"/>
    <p:sldId id="749" r:id="rId19"/>
    <p:sldId id="784" r:id="rId20"/>
    <p:sldId id="707" r:id="rId21"/>
    <p:sldId id="733" r:id="rId22"/>
    <p:sldId id="754" r:id="rId23"/>
    <p:sldId id="755" r:id="rId24"/>
    <p:sldId id="769" r:id="rId25"/>
    <p:sldId id="770" r:id="rId26"/>
    <p:sldId id="771" r:id="rId27"/>
    <p:sldId id="772" r:id="rId28"/>
    <p:sldId id="773" r:id="rId29"/>
    <p:sldId id="774" r:id="rId30"/>
    <p:sldId id="775" r:id="rId31"/>
    <p:sldId id="776" r:id="rId32"/>
    <p:sldId id="777" r:id="rId33"/>
    <p:sldId id="778" r:id="rId34"/>
    <p:sldId id="779" r:id="rId35"/>
    <p:sldId id="780" r:id="rId36"/>
    <p:sldId id="756" r:id="rId37"/>
    <p:sldId id="783" r:id="rId38"/>
    <p:sldId id="730" r:id="rId39"/>
    <p:sldId id="750" r:id="rId40"/>
    <p:sldId id="741" r:id="rId41"/>
    <p:sldId id="740" r:id="rId42"/>
    <p:sldId id="744" r:id="rId43"/>
    <p:sldId id="751" r:id="rId44"/>
    <p:sldId id="609" r:id="rId45"/>
    <p:sldId id="679" r:id="rId46"/>
    <p:sldId id="758" r:id="rId47"/>
    <p:sldId id="759" r:id="rId48"/>
    <p:sldId id="760" r:id="rId49"/>
    <p:sldId id="761" r:id="rId50"/>
    <p:sldId id="762" r:id="rId51"/>
    <p:sldId id="763" r:id="rId52"/>
    <p:sldId id="764" r:id="rId53"/>
    <p:sldId id="765" r:id="rId54"/>
    <p:sldId id="766" r:id="rId55"/>
    <p:sldId id="767" r:id="rId56"/>
    <p:sldId id="768" r:id="rId57"/>
    <p:sldId id="677" r:id="rId58"/>
    <p:sldId id="785" r:id="rId59"/>
    <p:sldId id="721" r:id="rId60"/>
    <p:sldId id="722" r:id="rId61"/>
    <p:sldId id="723" r:id="rId62"/>
    <p:sldId id="738" r:id="rId63"/>
    <p:sldId id="725" r:id="rId64"/>
    <p:sldId id="726" r:id="rId65"/>
    <p:sldId id="727" r:id="rId66"/>
    <p:sldId id="728" r:id="rId67"/>
    <p:sldId id="729" r:id="rId68"/>
  </p:sldIdLst>
  <p:sldSz cx="12192000" cy="6858000"/>
  <p:notesSz cx="9931400" cy="143637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userDrawn="1">
          <p15:clr>
            <a:srgbClr val="A4A3A4"/>
          </p15:clr>
        </p15:guide>
        <p15:guide id="2" orient="horz" pos="1410" userDrawn="1">
          <p15:clr>
            <a:srgbClr val="A4A3A4"/>
          </p15:clr>
        </p15:guide>
        <p15:guide id="3" orient="horz" pos="2715" userDrawn="1">
          <p15:clr>
            <a:srgbClr val="A4A3A4"/>
          </p15:clr>
        </p15:guide>
        <p15:guide id="4" orient="horz" pos="2389" userDrawn="1">
          <p15:clr>
            <a:srgbClr val="A4A3A4"/>
          </p15:clr>
        </p15:guide>
        <p15:guide id="5" orient="horz" pos="2064" userDrawn="1">
          <p15:clr>
            <a:srgbClr val="A4A3A4"/>
          </p15:clr>
        </p15:guide>
        <p15:guide id="6" orient="horz" pos="1735" userDrawn="1">
          <p15:clr>
            <a:srgbClr val="A4A3A4"/>
          </p15:clr>
        </p15:guide>
        <p15:guide id="7" orient="horz" pos="3369" userDrawn="1">
          <p15:clr>
            <a:srgbClr val="A4A3A4"/>
          </p15:clr>
        </p15:guide>
        <p15:guide id="8" orient="horz" pos="3698" userDrawn="1">
          <p15:clr>
            <a:srgbClr val="A4A3A4"/>
          </p15:clr>
        </p15:guide>
        <p15:guide id="9" pos="5186" userDrawn="1">
          <p15:clr>
            <a:srgbClr val="A4A3A4"/>
          </p15:clr>
        </p15:guide>
        <p15:guide id="10" pos="241" userDrawn="1">
          <p15:clr>
            <a:srgbClr val="A4A3A4"/>
          </p15:clr>
        </p15:guide>
        <p15:guide id="11" pos="1910" userDrawn="1">
          <p15:clr>
            <a:srgbClr val="A4A3A4"/>
          </p15:clr>
        </p15:guide>
        <p15:guide id="12" pos="6005" userDrawn="1">
          <p15:clr>
            <a:srgbClr val="A4A3A4"/>
          </p15:clr>
        </p15:guide>
        <p15:guide id="13" pos="6838" userDrawn="1">
          <p15:clr>
            <a:srgbClr val="A4A3A4"/>
          </p15:clr>
        </p15:guide>
        <p15:guide id="14" pos="2751" userDrawn="1">
          <p15:clr>
            <a:srgbClr val="A4A3A4"/>
          </p15:clr>
        </p15:guide>
        <p15:guide id="15" pos="1076" userDrawn="1">
          <p15:clr>
            <a:srgbClr val="A4A3A4"/>
          </p15:clr>
        </p15:guide>
      </p15:sldGuideLst>
    </p:ext>
    <p:ext uri="{2D200454-40CA-4A62-9FC3-DE9A4176ACB9}">
      <p15:notesGuideLst xmlns:p15="http://schemas.microsoft.com/office/powerpoint/2012/main">
        <p15:guide id="1" orient="horz" pos="4525">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00205B"/>
    <a:srgbClr val="FEDB00"/>
    <a:srgbClr val="CCFF99"/>
    <a:srgbClr val="C5B9AC"/>
    <a:srgbClr val="D6D2C4"/>
    <a:srgbClr val="E8E8E8"/>
    <a:srgbClr val="E0E0E0"/>
    <a:srgbClr val="F1F1F1"/>
    <a:srgbClr val="00B5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299" autoAdjust="0"/>
  </p:normalViewPr>
  <p:slideViewPr>
    <p:cSldViewPr snapToGrid="0">
      <p:cViewPr varScale="1">
        <p:scale>
          <a:sx n="111" d="100"/>
          <a:sy n="111" d="100"/>
        </p:scale>
        <p:origin x="510" y="120"/>
      </p:cViewPr>
      <p:guideLst>
        <p:guide orient="horz" pos="1164"/>
        <p:guide orient="horz" pos="1410"/>
        <p:guide orient="horz" pos="2715"/>
        <p:guide orient="horz" pos="2389"/>
        <p:guide orient="horz" pos="2064"/>
        <p:guide orient="horz" pos="1735"/>
        <p:guide orient="horz" pos="3369"/>
        <p:guide orient="horz" pos="3698"/>
        <p:guide pos="5186"/>
        <p:guide pos="241"/>
        <p:guide pos="1910"/>
        <p:guide pos="6005"/>
        <p:guide pos="6838"/>
        <p:guide pos="2751"/>
        <p:guide pos="107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0020"/>
    </p:cViewPr>
  </p:sorterViewPr>
  <p:notesViewPr>
    <p:cSldViewPr snapToGrid="0">
      <p:cViewPr varScale="1">
        <p:scale>
          <a:sx n="56" d="100"/>
          <a:sy n="56" d="100"/>
        </p:scale>
        <p:origin x="3246" y="102"/>
      </p:cViewPr>
      <p:guideLst>
        <p:guide orient="horz" pos="4525"/>
        <p:guide pos="3127"/>
      </p:guideLst>
    </p:cSldViewPr>
  </p:notesViewPr>
  <p:gridSpacing cx="72008" cy="72008"/>
</p:viewPr>
</file>

<file path=ppt/_rels/presentation.xml.rels><?xml version="1.0" encoding="UTF-8" ?><Relationships xmlns="http://schemas.openxmlformats.org/package/2006/relationships"><Relationship Target="slides/slide12.xml" Type="http://schemas.openxmlformats.org/officeDocument/2006/relationships/slide" Id="rId13"></Relationship><Relationship Target="slides/slide17.xml" Type="http://schemas.openxmlformats.org/officeDocument/2006/relationships/slide" Id="rId18"></Relationship><Relationship Target="slides/slide25.xml" Type="http://schemas.openxmlformats.org/officeDocument/2006/relationships/slide" Id="rId26"></Relationship><Relationship Target="slides/slide38.xml" Type="http://schemas.openxmlformats.org/officeDocument/2006/relationships/slide" Id="rId39"></Relationship><Relationship Target="slides/slide20.xml" Type="http://schemas.openxmlformats.org/officeDocument/2006/relationships/slide" Id="rId21"></Relationship><Relationship Target="slides/slide33.xml" Type="http://schemas.openxmlformats.org/officeDocument/2006/relationships/slide" Id="rId34"></Relationship><Relationship Target="slides/slide41.xml" Type="http://schemas.openxmlformats.org/officeDocument/2006/relationships/slide" Id="rId42"></Relationship><Relationship Target="slides/slide46.xml" Type="http://schemas.openxmlformats.org/officeDocument/2006/relationships/slide" Id="rId47"></Relationship><Relationship Target="slides/slide49.xml" Type="http://schemas.openxmlformats.org/officeDocument/2006/relationships/slide" Id="rId50"></Relationship><Relationship Target="slides/slide54.xml" Type="http://schemas.openxmlformats.org/officeDocument/2006/relationships/slide" Id="rId55"></Relationship><Relationship Target="slides/slide62.xml" Type="http://schemas.openxmlformats.org/officeDocument/2006/relationships/slide" Id="rId63"></Relationship><Relationship Target="slides/slide67.xml" Type="http://schemas.openxmlformats.org/officeDocument/2006/relationships/slide" Id="rId68"></Relationship><Relationship Target="slides/slide6.xml" Type="http://schemas.openxmlformats.org/officeDocument/2006/relationships/slide" Id="rId7"></Relationship><Relationship Target="presProps.xml" Type="http://schemas.openxmlformats.org/officeDocument/2006/relationships/presProps" Id="rId71"></Relationship><Relationship Target="slides/slide1.xml" Type="http://schemas.openxmlformats.org/officeDocument/2006/relationships/slide" Id="rId2"></Relationship><Relationship Target="slides/slide15.xml" Type="http://schemas.openxmlformats.org/officeDocument/2006/relationships/slide" Id="rId16"></Relationship><Relationship Target="slides/slide28.xml" Type="http://schemas.openxmlformats.org/officeDocument/2006/relationships/slide" Id="rId29"></Relationship><Relationship Target="slides/slide10.xml" Type="http://schemas.openxmlformats.org/officeDocument/2006/relationships/slide" Id="rId11"></Relationship><Relationship Target="slides/slide23.xml" Type="http://schemas.openxmlformats.org/officeDocument/2006/relationships/slide" Id="rId24"></Relationship><Relationship Target="slides/slide31.xml" Type="http://schemas.openxmlformats.org/officeDocument/2006/relationships/slide" Id="rId32"></Relationship><Relationship Target="slides/slide36.xml" Type="http://schemas.openxmlformats.org/officeDocument/2006/relationships/slide" Id="rId37"></Relationship><Relationship Target="slides/slide39.xml" Type="http://schemas.openxmlformats.org/officeDocument/2006/relationships/slide" Id="rId40"></Relationship><Relationship Target="slides/slide44.xml" Type="http://schemas.openxmlformats.org/officeDocument/2006/relationships/slide" Id="rId45"></Relationship><Relationship Target="slides/slide52.xml" Type="http://schemas.openxmlformats.org/officeDocument/2006/relationships/slide" Id="rId53"></Relationship><Relationship Target="slides/slide57.xml" Type="http://schemas.openxmlformats.org/officeDocument/2006/relationships/slide" Id="rId58"></Relationship><Relationship Target="slides/slide65.xml" Type="http://schemas.openxmlformats.org/officeDocument/2006/relationships/slide" Id="rId66"></Relationship><Relationship Target="tableStyles.xml" Type="http://schemas.openxmlformats.org/officeDocument/2006/relationships/tableStyles" Id="rId74"></Relationship><Relationship Target="slides/slide4.xml" Type="http://schemas.openxmlformats.org/officeDocument/2006/relationships/slide" Id="rId5"></Relationship><Relationship Target="slides/slide14.xml" Type="http://schemas.openxmlformats.org/officeDocument/2006/relationships/slide" Id="rId15"></Relationship><Relationship Target="slides/slide22.xml" Type="http://schemas.openxmlformats.org/officeDocument/2006/relationships/slide" Id="rId23"></Relationship><Relationship Target="slides/slide27.xml" Type="http://schemas.openxmlformats.org/officeDocument/2006/relationships/slide" Id="rId28"></Relationship><Relationship Target="slides/slide35.xml" Type="http://schemas.openxmlformats.org/officeDocument/2006/relationships/slide" Id="rId36"></Relationship><Relationship Target="slides/slide48.xml" Type="http://schemas.openxmlformats.org/officeDocument/2006/relationships/slide" Id="rId49"></Relationship><Relationship Target="slides/slide56.xml" Type="http://schemas.openxmlformats.org/officeDocument/2006/relationships/slide" Id="rId57"></Relationship><Relationship Target="slides/slide60.xml" Type="http://schemas.openxmlformats.org/officeDocument/2006/relationships/slide" Id="rId61"></Relationship><Relationship Target="slides/slide9.xml" Type="http://schemas.openxmlformats.org/officeDocument/2006/relationships/slide" Id="rId10"></Relationship><Relationship Target="slides/slide18.xml" Type="http://schemas.openxmlformats.org/officeDocument/2006/relationships/slide" Id="rId19"></Relationship><Relationship Target="slides/slide30.xml" Type="http://schemas.openxmlformats.org/officeDocument/2006/relationships/slide" Id="rId31"></Relationship><Relationship Target="slides/slide43.xml" Type="http://schemas.openxmlformats.org/officeDocument/2006/relationships/slide" Id="rId44"></Relationship><Relationship Target="slides/slide51.xml" Type="http://schemas.openxmlformats.org/officeDocument/2006/relationships/slide" Id="rId52"></Relationship><Relationship Target="slides/slide59.xml" Type="http://schemas.openxmlformats.org/officeDocument/2006/relationships/slide" Id="rId60"></Relationship><Relationship Target="slides/slide64.xml" Type="http://schemas.openxmlformats.org/officeDocument/2006/relationships/slide" Id="rId65"></Relationship><Relationship Target="theme/theme1.xml" Type="http://schemas.openxmlformats.org/officeDocument/2006/relationships/theme" Id="rId73"></Relationship><Relationship Target="slides/slide3.xml" Type="http://schemas.openxmlformats.org/officeDocument/2006/relationships/slide" Id="rId4"></Relationship><Relationship Target="slides/slide8.xml" Type="http://schemas.openxmlformats.org/officeDocument/2006/relationships/slide" Id="rId9"></Relationship><Relationship Target="slides/slide13.xml" Type="http://schemas.openxmlformats.org/officeDocument/2006/relationships/slide" Id="rId14"></Relationship><Relationship Target="slides/slide21.xml" Type="http://schemas.openxmlformats.org/officeDocument/2006/relationships/slide" Id="rId22"></Relationship><Relationship Target="slides/slide26.xml" Type="http://schemas.openxmlformats.org/officeDocument/2006/relationships/slide" Id="rId27"></Relationship><Relationship Target="slides/slide29.xml" Type="http://schemas.openxmlformats.org/officeDocument/2006/relationships/slide" Id="rId30"></Relationship><Relationship Target="slides/slide34.xml" Type="http://schemas.openxmlformats.org/officeDocument/2006/relationships/slide" Id="rId35"></Relationship><Relationship Target="slides/slide42.xml" Type="http://schemas.openxmlformats.org/officeDocument/2006/relationships/slide" Id="rId43"></Relationship><Relationship Target="slides/slide47.xml" Type="http://schemas.openxmlformats.org/officeDocument/2006/relationships/slide" Id="rId48"></Relationship><Relationship Target="slides/slide55.xml" Type="http://schemas.openxmlformats.org/officeDocument/2006/relationships/slide" Id="rId56"></Relationship><Relationship Target="slides/slide63.xml" Type="http://schemas.openxmlformats.org/officeDocument/2006/relationships/slide" Id="rId64"></Relationship><Relationship Target="notesMasters/notesMaster1.xml" Type="http://schemas.openxmlformats.org/officeDocument/2006/relationships/notesMaster" Id="rId69"></Relationship><Relationship Target="slides/slide7.xml" Type="http://schemas.openxmlformats.org/officeDocument/2006/relationships/slide" Id="rId8"></Relationship><Relationship Target="slides/slide50.xml" Type="http://schemas.openxmlformats.org/officeDocument/2006/relationships/slide" Id="rId51"></Relationship><Relationship Target="viewProps.xml" Type="http://schemas.openxmlformats.org/officeDocument/2006/relationships/viewProps" Id="rId72"></Relationship><Relationship Target="slides/slide2.xml" Type="http://schemas.openxmlformats.org/officeDocument/2006/relationships/slide" Id="rId3"></Relationship><Relationship Target="slides/slide11.xml" Type="http://schemas.openxmlformats.org/officeDocument/2006/relationships/slide" Id="rId12"></Relationship><Relationship Target="slides/slide16.xml" Type="http://schemas.openxmlformats.org/officeDocument/2006/relationships/slide" Id="rId17"></Relationship><Relationship Target="slides/slide24.xml" Type="http://schemas.openxmlformats.org/officeDocument/2006/relationships/slide" Id="rId25"></Relationship><Relationship Target="slides/slide32.xml" Type="http://schemas.openxmlformats.org/officeDocument/2006/relationships/slide" Id="rId33"></Relationship><Relationship Target="slides/slide37.xml" Type="http://schemas.openxmlformats.org/officeDocument/2006/relationships/slide" Id="rId38"></Relationship><Relationship Target="slides/slide45.xml" Type="http://schemas.openxmlformats.org/officeDocument/2006/relationships/slide" Id="rId46"></Relationship><Relationship Target="slides/slide58.xml" Type="http://schemas.openxmlformats.org/officeDocument/2006/relationships/slide" Id="rId59"></Relationship><Relationship Target="slides/slide66.xml" Type="http://schemas.openxmlformats.org/officeDocument/2006/relationships/slide" Id="rId67"></Relationship><Relationship Target="slides/slide19.xml" Type="http://schemas.openxmlformats.org/officeDocument/2006/relationships/slide" Id="rId20"></Relationship><Relationship Target="slides/slide40.xml" Type="http://schemas.openxmlformats.org/officeDocument/2006/relationships/slide" Id="rId41"></Relationship><Relationship Target="slides/slide53.xml" Type="http://schemas.openxmlformats.org/officeDocument/2006/relationships/slide" Id="rId54"></Relationship><Relationship Target="slides/slide61.xml" Type="http://schemas.openxmlformats.org/officeDocument/2006/relationships/slide" Id="rId62"></Relationship><Relationship Target="handoutMasters/handoutMaster1.xml" Type="http://schemas.openxmlformats.org/officeDocument/2006/relationships/handoutMaster" Id="rId70"></Relationship><Relationship Target="slideMasters/slideMaster1.xml" Type="http://schemas.openxmlformats.org/officeDocument/2006/relationships/slideMaster" Id="rId1"></Relationship><Relationship Target="slides/slide5.xml" Type="http://schemas.openxmlformats.org/officeDocument/2006/relationships/slide" Id="rId6"></Relationship></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998220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14090650"/>
            <a:ext cx="0" cy="261938"/>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77800" y="1074738"/>
            <a:ext cx="9575800" cy="5386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3078" name="Rectangle 6"/>
          <p:cNvSpPr>
            <a:spLocks noGrp="1" noChangeArrowheads="1"/>
          </p:cNvSpPr>
          <p:nvPr>
            <p:ph type="ftr" sz="quarter" idx="4"/>
          </p:nvPr>
        </p:nvSpPr>
        <p:spPr bwMode="auto">
          <a:xfrm>
            <a:off x="0"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orm">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0398" y="1191201"/>
            <a:ext cx="9421602" cy="533890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1719411522"/>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4224209359"/>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Ocean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1199"/>
            <a:ext cx="9436548" cy="5347376"/>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347959847"/>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Atmospher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8058" y="1199921"/>
            <a:ext cx="9406214" cy="533018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677699385"/>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 Oceans">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9921"/>
            <a:ext cx="9421156" cy="533865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816598851"/>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Tree>
    <p:extLst>
      <p:ext uri="{BB962C8B-B14F-4D97-AF65-F5344CB8AC3E}">
        <p14:creationId xmlns:p14="http://schemas.microsoft.com/office/powerpoint/2010/main" val="734101363"/>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4145125516"/>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3419492823"/>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3" t="28964" r="31087" b="35710"/>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4"/>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445184135"/>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314311" y="-1679944"/>
            <a:ext cx="11288822" cy="11288822"/>
          </a:xfrm>
          <a:prstGeom prst="rect">
            <a:avLst/>
          </a:prstGeom>
          <a:blipFill dpi="0" rotWithShape="1">
            <a:blip r:embed="rId2">
              <a:alphaModFix amt="30000"/>
            </a:blip>
            <a:srcRect/>
            <a:stretch>
              <a:fillRect/>
            </a:stretch>
          </a:blip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3" y="-8719"/>
            <a:ext cx="11901894"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4"/>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928160611"/>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headEnd/>
            <a:tailEnd/>
          </a:ln>
        </p:spPr>
        <p:txBody>
          <a:bodyPr vert="horz" wrap="square" lIns="0" tIns="36000" rIns="36000" bIns="36000" numCol="1" anchor="ctr" anchorCtr="0" compatLnSpc="1">
            <a:prstTxWarp prst="textNoShape">
              <a:avLst/>
            </a:prstTxWarp>
            <a:normAutofit/>
          </a:bodyPr>
          <a:lstStyle/>
          <a:p>
            <a:pPr lvl="0"/>
            <a:r>
              <a:rPr lang="en-US" smtClean="0"/>
              <a:t>Click to edit Master title style</a:t>
            </a:r>
            <a:endParaRPr lang="en-GB" dirty="0" smtClean="0"/>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901866" y="641568"/>
            <a:ext cx="1226619" cy="246221"/>
          </a:xfrm>
          <a:prstGeom prst="rect">
            <a:avLst/>
          </a:prstGeom>
          <a:noFill/>
        </p:spPr>
        <p:txBody>
          <a:bodyPr wrap="none" rtlCol="0">
            <a:spAutoFit/>
          </a:bodyPr>
          <a:lstStyle/>
          <a:p>
            <a:pPr algn="r"/>
            <a:r>
              <a:rPr lang="en-GB" sz="1000" b="0" baseline="0" dirty="0" smtClean="0">
                <a:solidFill>
                  <a:schemeClr val="bg1"/>
                </a:solidFill>
                <a:latin typeface="+mj-lt"/>
                <a:ea typeface="Roboto" panose="02000000000000000000" pitchFamily="2" charset="0"/>
              </a:rPr>
              <a:t>www.eumetsat.int</a:t>
            </a:r>
          </a:p>
        </p:txBody>
      </p:sp>
      <p:sp>
        <p:nvSpPr>
          <p:cNvPr id="13" name="Rectangle 61" title="[DM_E_DOC_NO], v[DM_E_VER_NO], [DM_E_ISS_DATE]"/>
          <p:cNvSpPr>
            <a:spLocks noChangeArrowheads="1"/>
          </p:cNvSpPr>
          <p:nvPr userDrawn="1"/>
        </p:nvSpPr>
        <p:spPr bwMode="auto">
          <a:xfrm>
            <a:off x="161047" y="6648056"/>
            <a:ext cx="4628617" cy="153888"/>
          </a:xfrm>
          <a:prstGeom prst="rect">
            <a:avLst/>
          </a:prstGeom>
          <a:noFill/>
          <a:ln w="9525">
            <a:noFill/>
            <a:miter lim="800000"/>
            <a:headEnd/>
            <a:tailEnd/>
          </a:ln>
        </p:spPr>
        <p:txBody>
          <a:bodyPr wrap="square" lIns="0" tIns="0" rIns="0" bIns="0">
            <a:spAutoFit/>
          </a:bodyPr>
          <a:lstStyle/>
          <a:p>
            <a:pPr eaLnBrk="0" hangingPunct="0">
              <a:defRPr/>
            </a:pPr>
            <a:r>
              <a:rPr lang="en-US" sz="1000" b="0" baseline="0" smtClean="0">
                <a:solidFill>
                  <a:schemeClr val="accent5"/>
                </a:solidFill>
                <a:latin typeface="+mn-lt"/>
                <a:ea typeface="Roboto" panose="02000000000000000000" pitchFamily="2" charset="0"/>
                <a:cs typeface="Arial" pitchFamily="34" charset="0"/>
              </a:rPr>
              <a:t>EUM/RSP/VWG/23/1388637, v1D Draft, 29 November 2023</a:t>
            </a:r>
            <a:endParaRPr lang="de-DE" sz="1000" b="0" baseline="0" dirty="0">
              <a:solidFill>
                <a:schemeClr val="accent5"/>
              </a:solidFill>
              <a:latin typeface="+mn-lt"/>
              <a:ea typeface="Roboto" panose="02000000000000000000" pitchFamily="2" charset="0"/>
              <a:cs typeface="Arial" pitchFamily="34" charset="0"/>
            </a:endParaRPr>
          </a:p>
        </p:txBody>
      </p:sp>
      <p:sp>
        <p:nvSpPr>
          <p:cNvPr id="2" name="Rectangle 1"/>
          <p:cNvSpPr/>
          <p:nvPr userDrawn="1"/>
        </p:nvSpPr>
        <p:spPr>
          <a:xfrm>
            <a:off x="11519350" y="6593586"/>
            <a:ext cx="609135" cy="262829"/>
          </a:xfrm>
          <a:prstGeom prst="rect">
            <a:avLst/>
          </a:prstGeom>
        </p:spPr>
        <p:txBody>
          <a:bodyPr wrap="square">
            <a:spAutoFit/>
          </a:bodyPr>
          <a:lstStyle/>
          <a:p>
            <a:pPr algn="r"/>
            <a:fld id="{FF9CC606-8418-49EA-9DB7-3FFD72983DD3}" type="slidenum">
              <a:rPr lang="de-DE" sz="1050" b="0" smtClean="0">
                <a:solidFill>
                  <a:schemeClr val="accent5"/>
                </a:solidFill>
                <a:latin typeface="+mn-lt"/>
                <a:ea typeface="Roboto" panose="02000000000000000000" pitchFamily="2" charset="0"/>
                <a:cs typeface="Arial" pitchFamily="34" charset="0"/>
              </a:rPr>
              <a:pPr algn="r"/>
              <a:t>‹#›</a:t>
            </a:fld>
            <a:endParaRPr lang="en-GB" sz="1050" dirty="0">
              <a:solidFill>
                <a:schemeClr val="accent5"/>
              </a:solidFill>
              <a:latin typeface="+mn-lt"/>
              <a:ea typeface="Roboto" panose="02000000000000000000" pitchFamily="2" charset="0"/>
            </a:endParaRPr>
          </a:p>
        </p:txBody>
      </p:sp>
    </p:spTree>
    <p:extLst>
      <p:ext uri="{BB962C8B-B14F-4D97-AF65-F5344CB8AC3E}">
        <p14:creationId xmlns:p14="http://schemas.microsoft.com/office/powerpoint/2010/main" val="3347881430"/>
      </p:ext>
    </p:extLst>
  </p:cSld>
  <p:clrMap bg1="lt1" tx1="dk1" bg2="lt2" tx2="dk2" accent1="accent1" accent2="accent2" accent3="accent3" accent4="accent4" accent5="accent5" accent6="accent6" hlink="hlink" folHlink="folHlink"/>
  <p:sldLayoutIdLst>
    <p:sldLayoutId id="2147487693" r:id="rId1"/>
    <p:sldLayoutId id="2147487692" r:id="rId2"/>
    <p:sldLayoutId id="2147487691" r:id="rId3"/>
    <p:sldLayoutId id="2147487700" r:id="rId4"/>
    <p:sldLayoutId id="2147487694" r:id="rId5"/>
    <p:sldLayoutId id="2147487695" r:id="rId6"/>
    <p:sldLayoutId id="2147487696" r:id="rId7"/>
    <p:sldLayoutId id="2147487697" r:id="rId8"/>
    <p:sldLayoutId id="2147487698" r:id="rId9"/>
    <p:sldLayoutId id="2147487699" r:id="rId10"/>
  </p:sldLayoutIdLst>
  <p:transition/>
  <p:timing>
    <p:tnLst>
      <p:par>
        <p:cTn id="1" dur="indefinite" restart="never" nodeType="tmRoot"/>
      </p:par>
    </p:tnLst>
  </p:timing>
  <p:txStyles>
    <p:titleStyle>
      <a:lvl1pPr marL="220791" algn="l" rtl="0" eaLnBrk="1" fontAlgn="base" hangingPunct="1">
        <a:spcBef>
          <a:spcPct val="0"/>
        </a:spcBef>
        <a:spcAft>
          <a:spcPct val="0"/>
        </a:spcAft>
        <a:defRPr sz="3200" b="0" spc="-100" baseline="0">
          <a:solidFill>
            <a:schemeClr val="bg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image" Target="../media/image64.jpg"/><Relationship Id="rId1" Type="http://schemas.openxmlformats.org/officeDocument/2006/relationships/slideLayout" Target="../slideLayouts/slideLayout6.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title="[DM_DOCNAME]"/>
          <p:cNvSpPr txBox="1"/>
          <p:nvPr/>
        </p:nvSpPr>
        <p:spPr>
          <a:xfrm>
            <a:off x="5916707" y="1884153"/>
            <a:ext cx="6275294" cy="4672388"/>
          </a:xfrm>
          <a:prstGeom prst="rect">
            <a:avLst/>
          </a:prstGeom>
          <a:solidFill>
            <a:schemeClr val="bg1"/>
          </a:solidFill>
        </p:spPr>
        <p:txBody>
          <a:bodyPr wrap="square" lIns="288000" tIns="180000" rIns="288000" bIns="180000" rtlCol="0" anchor="t" anchorCtr="0">
            <a:spAutoFit/>
          </a:bodyPr>
          <a:lstStyle/>
          <a:p>
            <a:pPr>
              <a:defRPr/>
            </a:pPr>
            <a:r>
              <a:rPr lang="en-GB" sz="3200" b="0" spc="-100" dirty="0">
                <a:solidFill>
                  <a:schemeClr val="tx1"/>
                </a:solidFill>
                <a:latin typeface="Bahnschrift SemiLight" panose="020B0502040204020203" pitchFamily="34" charset="0"/>
                <a:cs typeface="Calibri" panose="020F0502020204030204" pitchFamily="34" charset="0"/>
              </a:rPr>
              <a:t>MTG/FCI </a:t>
            </a:r>
            <a:r>
              <a:rPr lang="en-GB" sz="3200" b="0" spc="-100" dirty="0" smtClean="0">
                <a:solidFill>
                  <a:schemeClr val="tx1"/>
                </a:solidFill>
                <a:latin typeface="Bahnschrift SemiLight" panose="020B0502040204020203" pitchFamily="34" charset="0"/>
                <a:cs typeface="Calibri" panose="020F0502020204030204" pitchFamily="34" charset="0"/>
              </a:rPr>
              <a:t>and LI</a:t>
            </a:r>
          </a:p>
          <a:p>
            <a:pPr>
              <a:defRPr/>
            </a:pPr>
            <a:r>
              <a:rPr lang="en-GB" sz="3200" b="0" spc="-100" dirty="0" smtClean="0">
                <a:solidFill>
                  <a:schemeClr val="tx1"/>
                </a:solidFill>
                <a:latin typeface="Bahnschrift SemiLight" panose="020B0502040204020203" pitchFamily="34" charset="0"/>
                <a:cs typeface="Calibri" panose="020F0502020204030204" pitchFamily="34" charset="0"/>
              </a:rPr>
              <a:t>the </a:t>
            </a:r>
            <a:r>
              <a:rPr lang="en-GB" sz="3200" b="0" spc="-100" dirty="0">
                <a:solidFill>
                  <a:schemeClr val="tx1"/>
                </a:solidFill>
                <a:latin typeface="Bahnschrift SemiLight" panose="020B0502040204020203" pitchFamily="34" charset="0"/>
                <a:cs typeface="Calibri" panose="020F0502020204030204" pitchFamily="34" charset="0"/>
              </a:rPr>
              <a:t>challenges of performing lunar calibration for radiometric </a:t>
            </a:r>
            <a:r>
              <a:rPr lang="en-GB" sz="3200" b="0" spc="-100" dirty="0" smtClean="0">
                <a:solidFill>
                  <a:schemeClr val="tx1"/>
                </a:solidFill>
                <a:latin typeface="Bahnschrift SemiLight" panose="020B0502040204020203" pitchFamily="34" charset="0"/>
                <a:cs typeface="Calibri" panose="020F0502020204030204" pitchFamily="34" charset="0"/>
              </a:rPr>
              <a:t>assessments</a:t>
            </a:r>
          </a:p>
          <a:p>
            <a:pPr>
              <a:defRPr/>
            </a:pPr>
            <a:endParaRPr lang="en-GB" sz="18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endParaRPr>
          </a:p>
          <a:p>
            <a:pPr>
              <a:defRPr/>
            </a:pPr>
            <a:r>
              <a:rPr lang="en-GB" sz="1800" b="0" dirty="0" smtClean="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V. Debaecker*, S. Wagner</a:t>
            </a:r>
          </a:p>
          <a:p>
            <a:pPr>
              <a:defRPr/>
            </a:pPr>
            <a:endParaRPr lang="en-GB" sz="1800" b="0" dirty="0" smtClean="0">
              <a:solidFill>
                <a:schemeClr val="tx1"/>
              </a:solidFill>
              <a:latin typeface="Bahnschrift SemiBold" panose="020B0502040204020203" pitchFamily="34" charset="0"/>
              <a:ea typeface="Roboto Medium" panose="02000000000000000000" pitchFamily="2" charset="0"/>
              <a:cs typeface="Calibri" panose="020F0502020204030204" pitchFamily="34" charset="0"/>
            </a:endParaRPr>
          </a:p>
          <a:p>
            <a:pPr>
              <a:defRPr/>
            </a:pPr>
            <a:r>
              <a:rPr lang="en-GB" sz="1800" b="0" dirty="0" smtClean="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With </a:t>
            </a:r>
            <a:r>
              <a:rPr lang="en-GB" sz="1800" b="0" dirty="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the support from </a:t>
            </a:r>
            <a:r>
              <a:rPr lang="en-GB" sz="1800" b="0" dirty="0" smtClean="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J. Avbelj, </a:t>
            </a:r>
            <a:r>
              <a:rPr lang="en-GB" sz="1800" b="0" dirty="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A. Burini</a:t>
            </a:r>
            <a:r>
              <a:rPr lang="en-GB" sz="1800" b="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 </a:t>
            </a:r>
            <a:r>
              <a:rPr lang="en-GB" sz="1800" b="0" smtClean="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R. </a:t>
            </a:r>
            <a:r>
              <a:rPr lang="en-GB" sz="1800" b="0" dirty="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Gutierrez </a:t>
            </a:r>
            <a:r>
              <a:rPr lang="en-GB" sz="1800" b="0" dirty="0" smtClean="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Lopez, A. Kazlova, </a:t>
            </a:r>
            <a:r>
              <a:rPr lang="en-GB" sz="1800" b="0" dirty="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M. Lekouara</a:t>
            </a:r>
            <a:r>
              <a:rPr lang="en-GB" sz="1800" b="0" dirty="0" smtClean="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 A. Meraner, A. </a:t>
            </a:r>
            <a:r>
              <a:rPr lang="en-GB" sz="1800" b="0" dirty="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Mousivand , B. Viticchie</a:t>
            </a:r>
            <a:endParaRPr lang="en-GB" sz="1800" b="0" i="1" dirty="0" smtClean="0">
              <a:solidFill>
                <a:schemeClr val="tx1"/>
              </a:solidFill>
              <a:latin typeface="Bahnschrift Light" panose="020B0502040204020203" pitchFamily="34" charset="0"/>
              <a:ea typeface="Roboto" panose="02000000000000000000" pitchFamily="2" charset="0"/>
              <a:cs typeface="Calibri" panose="020F0502020204030204" pitchFamily="34" charset="0"/>
            </a:endParaRPr>
          </a:p>
          <a:p>
            <a:pPr>
              <a:defRPr/>
            </a:pPr>
            <a:endParaRPr lang="en-GB" sz="1600" b="0" i="1" kern="0" dirty="0">
              <a:solidFill>
                <a:schemeClr val="tx1"/>
              </a:solidFill>
              <a:latin typeface="Roboto" panose="02000000000000000000" pitchFamily="2" charset="0"/>
              <a:ea typeface="Roboto" panose="02000000000000000000" pitchFamily="2" charset="0"/>
              <a:cs typeface="Arial" panose="020B0604020202020204" pitchFamily="34" charset="0"/>
            </a:endParaRPr>
          </a:p>
          <a:p>
            <a:pPr>
              <a:defRPr/>
            </a:pPr>
            <a:endParaRPr lang="en-GB" sz="1400" b="0" i="1" dirty="0">
              <a:solidFill>
                <a:schemeClr val="tx1"/>
              </a:solidFill>
              <a:latin typeface="Bahnschrift Light" panose="020B0502040204020203" pitchFamily="34" charset="0"/>
              <a:ea typeface="Roboto Light" panose="02000000000000000000" pitchFamily="2" charset="0"/>
              <a:cs typeface="Calibri Light" panose="020F0302020204030204" pitchFamily="34" charset="0"/>
            </a:endParaRPr>
          </a:p>
          <a:p>
            <a:pPr>
              <a:defRPr/>
            </a:pPr>
            <a:r>
              <a:rPr lang="en-GB" sz="1400" b="0" i="1" dirty="0" smtClean="0">
                <a:solidFill>
                  <a:schemeClr val="tx1"/>
                </a:solidFill>
                <a:latin typeface="Bahnschrift Light" panose="020B0502040204020203" pitchFamily="34" charset="0"/>
                <a:ea typeface="Roboto Light" panose="02000000000000000000" pitchFamily="2" charset="0"/>
                <a:cs typeface="Calibri Light" panose="020F0302020204030204" pitchFamily="34" charset="0"/>
              </a:rPr>
              <a:t>* Telespazio support</a:t>
            </a:r>
          </a:p>
        </p:txBody>
      </p:sp>
    </p:spTree>
    <p:extLst>
      <p:ext uri="{BB962C8B-B14F-4D97-AF65-F5344CB8AC3E}">
        <p14:creationId xmlns:p14="http://schemas.microsoft.com/office/powerpoint/2010/main" val="202689928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MTG/FCI acquisitions</a:t>
            </a:r>
            <a:endParaRPr lang="en-GB" dirty="0"/>
          </a:p>
        </p:txBody>
      </p:sp>
      <p:sp>
        <p:nvSpPr>
          <p:cNvPr id="4" name="Text Placeholder 2"/>
          <p:cNvSpPr>
            <a:spLocks noGrp="1"/>
          </p:cNvSpPr>
          <p:nvPr>
            <p:ph type="body" sz="quarter" idx="10"/>
          </p:nvPr>
        </p:nvSpPr>
        <p:spPr>
          <a:xfrm>
            <a:off x="104191" y="861501"/>
            <a:ext cx="11878781" cy="453419"/>
          </a:xfrm>
        </p:spPr>
        <p:txBody>
          <a:bodyPr>
            <a:noAutofit/>
          </a:bodyPr>
          <a:lstStyle/>
          <a:p>
            <a:r>
              <a:rPr lang="en-GB" sz="2100" kern="100" dirty="0" smtClean="0">
                <a:latin typeface="Bahnschrift Light" panose="020B0502040204020203" pitchFamily="34" charset="0"/>
                <a:sym typeface="Wingdings" panose="05000000000000000000" pitchFamily="2" charset="2"/>
              </a:rPr>
              <a:t>Regular opportunistic observations  info from event files provided by FLO</a:t>
            </a:r>
          </a:p>
          <a:p>
            <a:endParaRPr lang="en-GB" sz="2100" kern="100" dirty="0" smtClean="0">
              <a:latin typeface="Bahnschrift Light" panose="020B0502040204020203" pitchFamily="34" charset="0"/>
              <a:sym typeface="Wingdings" panose="05000000000000000000" pitchFamily="2" charset="2"/>
            </a:endParaRPr>
          </a:p>
          <a:p>
            <a:endParaRPr lang="en-GB" sz="2100" kern="100" dirty="0">
              <a:latin typeface="Bahnschrift Light" panose="020B0502040204020203" pitchFamily="34" charset="0"/>
              <a:sym typeface="Wingdings" panose="05000000000000000000" pitchFamily="2" charset="2"/>
            </a:endParaRPr>
          </a:p>
          <a:p>
            <a:endParaRPr lang="en-GB" sz="2100" kern="100" dirty="0" smtClean="0">
              <a:latin typeface="Bahnschrift Light" panose="020B0502040204020203" pitchFamily="34" charset="0"/>
              <a:sym typeface="Wingdings" panose="05000000000000000000" pitchFamily="2" charset="2"/>
            </a:endParaRPr>
          </a:p>
          <a:p>
            <a:endParaRPr lang="en-GB" sz="2100" kern="100" dirty="0">
              <a:latin typeface="Bahnschrift Light" panose="020B0502040204020203" pitchFamily="34" charset="0"/>
              <a:sym typeface="Wingdings" panose="05000000000000000000" pitchFamily="2" charset="2"/>
            </a:endParaRPr>
          </a:p>
          <a:p>
            <a:endParaRPr lang="en-GB" sz="2100" kern="100" dirty="0" smtClean="0">
              <a:latin typeface="Bahnschrift Light" panose="020B0502040204020203" pitchFamily="34" charset="0"/>
              <a:sym typeface="Wingdings" panose="05000000000000000000" pitchFamily="2" charset="2"/>
            </a:endParaRPr>
          </a:p>
          <a:p>
            <a:endParaRPr lang="en-GB" sz="2100" kern="100" dirty="0">
              <a:latin typeface="Bahnschrift Light" panose="020B0502040204020203" pitchFamily="34" charset="0"/>
              <a:sym typeface="Wingdings" panose="05000000000000000000" pitchFamily="2" charset="2"/>
            </a:endParaRPr>
          </a:p>
          <a:p>
            <a:endParaRPr lang="en-GB" sz="2100" kern="100" dirty="0" smtClean="0">
              <a:latin typeface="Bahnschrift Light" panose="020B0502040204020203" pitchFamily="34" charset="0"/>
              <a:sym typeface="Wingdings" panose="05000000000000000000" pitchFamily="2" charset="2"/>
            </a:endParaRPr>
          </a:p>
        </p:txBody>
      </p:sp>
      <p:grpSp>
        <p:nvGrpSpPr>
          <p:cNvPr id="12" name="Group 11"/>
          <p:cNvGrpSpPr/>
          <p:nvPr/>
        </p:nvGrpSpPr>
        <p:grpSpPr>
          <a:xfrm>
            <a:off x="340066" y="1262024"/>
            <a:ext cx="5796238" cy="2735644"/>
            <a:chOff x="340066" y="1262024"/>
            <a:chExt cx="5796238" cy="2735644"/>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7172" t="51349" r="8311" b="8760"/>
            <a:stretch/>
          </p:blipFill>
          <p:spPr>
            <a:xfrm>
              <a:off x="340066" y="1262024"/>
              <a:ext cx="5796238" cy="2735644"/>
            </a:xfrm>
            <a:prstGeom prst="rect">
              <a:avLst/>
            </a:prstGeom>
          </p:spPr>
        </p:pic>
        <p:sp>
          <p:nvSpPr>
            <p:cNvPr id="11" name="TextBox 10"/>
            <p:cNvSpPr txBox="1"/>
            <p:nvPr/>
          </p:nvSpPr>
          <p:spPr>
            <a:xfrm>
              <a:off x="2327564" y="2100853"/>
              <a:ext cx="2131082" cy="338554"/>
            </a:xfrm>
            <a:prstGeom prst="rect">
              <a:avLst/>
            </a:prstGeom>
            <a:noFill/>
          </p:spPr>
          <p:txBody>
            <a:bodyPr wrap="squar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2023.04.04 – 2023.04.06</a:t>
              </a:r>
            </a:p>
          </p:txBody>
        </p:sp>
      </p:grpSp>
      <p:grpSp>
        <p:nvGrpSpPr>
          <p:cNvPr id="23" name="Group 22"/>
          <p:cNvGrpSpPr/>
          <p:nvPr/>
        </p:nvGrpSpPr>
        <p:grpSpPr>
          <a:xfrm>
            <a:off x="6043581" y="1318700"/>
            <a:ext cx="5849137" cy="2675188"/>
            <a:chOff x="6043581" y="1318700"/>
            <a:chExt cx="5849137" cy="2675188"/>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400" t="52121" r="8311" b="8871"/>
            <a:stretch/>
          </p:blipFill>
          <p:spPr>
            <a:xfrm>
              <a:off x="6043581" y="1318700"/>
              <a:ext cx="5849137" cy="2675188"/>
            </a:xfrm>
            <a:prstGeom prst="rect">
              <a:avLst/>
            </a:prstGeom>
          </p:spPr>
        </p:pic>
        <p:sp>
          <p:nvSpPr>
            <p:cNvPr id="15" name="TextBox 14"/>
            <p:cNvSpPr txBox="1"/>
            <p:nvPr/>
          </p:nvSpPr>
          <p:spPr>
            <a:xfrm>
              <a:off x="8442456" y="2100853"/>
              <a:ext cx="2131082" cy="338554"/>
            </a:xfrm>
            <a:prstGeom prst="rect">
              <a:avLst/>
            </a:prstGeom>
            <a:noFill/>
          </p:spPr>
          <p:txBody>
            <a:bodyPr wrap="squar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2023.05.01 – 2023.05.04</a:t>
              </a:r>
            </a:p>
          </p:txBody>
        </p:sp>
      </p:grpSp>
      <p:grpSp>
        <p:nvGrpSpPr>
          <p:cNvPr id="25" name="Group 24"/>
          <p:cNvGrpSpPr/>
          <p:nvPr/>
        </p:nvGrpSpPr>
        <p:grpSpPr>
          <a:xfrm>
            <a:off x="351401" y="4001448"/>
            <a:ext cx="5773568" cy="2675186"/>
            <a:chOff x="351401" y="4001448"/>
            <a:chExt cx="5773568" cy="2675186"/>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7282" t="52011" r="8531" b="8981"/>
            <a:stretch/>
          </p:blipFill>
          <p:spPr>
            <a:xfrm>
              <a:off x="351401" y="4001448"/>
              <a:ext cx="5773568" cy="2675186"/>
            </a:xfrm>
            <a:prstGeom prst="rect">
              <a:avLst/>
            </a:prstGeom>
          </p:spPr>
        </p:pic>
        <p:sp>
          <p:nvSpPr>
            <p:cNvPr id="17" name="TextBox 16"/>
            <p:cNvSpPr txBox="1"/>
            <p:nvPr/>
          </p:nvSpPr>
          <p:spPr>
            <a:xfrm>
              <a:off x="1262023" y="5026181"/>
              <a:ext cx="2131082" cy="338554"/>
            </a:xfrm>
            <a:prstGeom prst="rect">
              <a:avLst/>
            </a:prstGeom>
            <a:noFill/>
          </p:spPr>
          <p:txBody>
            <a:bodyPr wrap="squar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2023.05.28 – 2023.05.31</a:t>
              </a:r>
            </a:p>
          </p:txBody>
        </p:sp>
      </p:grpSp>
      <p:grpSp>
        <p:nvGrpSpPr>
          <p:cNvPr id="24" name="Group 23"/>
          <p:cNvGrpSpPr/>
          <p:nvPr/>
        </p:nvGrpSpPr>
        <p:grpSpPr>
          <a:xfrm>
            <a:off x="6043581" y="3974998"/>
            <a:ext cx="5841581" cy="2728086"/>
            <a:chOff x="6043581" y="3974998"/>
            <a:chExt cx="5841581" cy="2728086"/>
          </a:xfrm>
        </p:grpSpPr>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6400" t="51790" r="8421" b="8430"/>
            <a:stretch/>
          </p:blipFill>
          <p:spPr>
            <a:xfrm>
              <a:off x="6043581" y="3974998"/>
              <a:ext cx="5841581" cy="2728086"/>
            </a:xfrm>
            <a:prstGeom prst="rect">
              <a:avLst/>
            </a:prstGeom>
          </p:spPr>
        </p:pic>
        <p:sp>
          <p:nvSpPr>
            <p:cNvPr id="19" name="TextBox 18"/>
            <p:cNvSpPr txBox="1"/>
            <p:nvPr/>
          </p:nvSpPr>
          <p:spPr>
            <a:xfrm>
              <a:off x="7376915" y="4926428"/>
              <a:ext cx="2131082" cy="338554"/>
            </a:xfrm>
            <a:prstGeom prst="rect">
              <a:avLst/>
            </a:prstGeom>
            <a:noFill/>
          </p:spPr>
          <p:txBody>
            <a:bodyPr wrap="squar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2023.06.10 – 2023.06.10</a:t>
              </a:r>
            </a:p>
          </p:txBody>
        </p:sp>
      </p:grpSp>
      <p:grpSp>
        <p:nvGrpSpPr>
          <p:cNvPr id="22" name="Group 21"/>
          <p:cNvGrpSpPr/>
          <p:nvPr/>
        </p:nvGrpSpPr>
        <p:grpSpPr>
          <a:xfrm>
            <a:off x="3098511" y="2870919"/>
            <a:ext cx="5826466" cy="2720529"/>
            <a:chOff x="3158836" y="3551802"/>
            <a:chExt cx="5826466" cy="2720529"/>
          </a:xfrm>
        </p:grpSpPr>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l="7172" t="51790" r="7870" b="8541"/>
            <a:stretch/>
          </p:blipFill>
          <p:spPr>
            <a:xfrm>
              <a:off x="3158836" y="3551802"/>
              <a:ext cx="5826466" cy="2720529"/>
            </a:xfrm>
            <a:prstGeom prst="rect">
              <a:avLst/>
            </a:prstGeom>
          </p:spPr>
        </p:pic>
        <p:sp>
          <p:nvSpPr>
            <p:cNvPr id="21" name="TextBox 20"/>
            <p:cNvSpPr txBox="1"/>
            <p:nvPr/>
          </p:nvSpPr>
          <p:spPr>
            <a:xfrm>
              <a:off x="4187851" y="4441267"/>
              <a:ext cx="2131082" cy="338554"/>
            </a:xfrm>
            <a:prstGeom prst="rect">
              <a:avLst/>
            </a:prstGeom>
            <a:noFill/>
          </p:spPr>
          <p:txBody>
            <a:bodyPr wrap="squar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2023.06.26 – 2023.06.28</a:t>
              </a:r>
            </a:p>
          </p:txBody>
        </p:sp>
      </p:grpSp>
    </p:spTree>
    <p:extLst>
      <p:ext uri="{BB962C8B-B14F-4D97-AF65-F5344CB8AC3E}">
        <p14:creationId xmlns:p14="http://schemas.microsoft.com/office/powerpoint/2010/main" val="956513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MTG/FCI acquisitions</a:t>
            </a:r>
          </a:p>
        </p:txBody>
      </p:sp>
      <p:sp>
        <p:nvSpPr>
          <p:cNvPr id="18" name="Text Placeholder 2"/>
          <p:cNvSpPr txBox="1">
            <a:spLocks/>
          </p:cNvSpPr>
          <p:nvPr/>
        </p:nvSpPr>
        <p:spPr bwMode="auto">
          <a:xfrm>
            <a:off x="145053" y="744215"/>
            <a:ext cx="11627339" cy="609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None/>
            </a:pPr>
            <a:r>
              <a:rPr lang="en-US" sz="2400" b="0" kern="100" dirty="0" smtClean="0">
                <a:latin typeface="Bahnschrift Light" panose="020B0502040204020203" pitchFamily="34" charset="0"/>
                <a:sym typeface="Wingdings" panose="05000000000000000000" pitchFamily="2" charset="2"/>
              </a:rPr>
              <a:t>With the help of Flight Dynamics</a:t>
            </a:r>
            <a:endParaRPr lang="en-GB" sz="2000" b="0" kern="100" dirty="0" smtClean="0">
              <a:latin typeface="Bahnschrift Light" panose="020B0502040204020203" pitchFamily="34" charset="0"/>
              <a:sym typeface="Wingdings" panose="05000000000000000000" pitchFamily="2" charset="2"/>
            </a:endParaRPr>
          </a:p>
          <a:p>
            <a:endParaRPr lang="en-GB" b="0" kern="0" dirty="0"/>
          </a:p>
        </p:txBody>
      </p:sp>
      <p:pic>
        <p:nvPicPr>
          <p:cNvPr id="4" name="Picture 3"/>
          <p:cNvPicPr>
            <a:picLocks noChangeAspect="1"/>
          </p:cNvPicPr>
          <p:nvPr/>
        </p:nvPicPr>
        <p:blipFill>
          <a:blip r:embed="rId2"/>
          <a:stretch>
            <a:fillRect/>
          </a:stretch>
        </p:blipFill>
        <p:spPr>
          <a:xfrm>
            <a:off x="368713" y="1271908"/>
            <a:ext cx="11595471" cy="2420190"/>
          </a:xfrm>
          <a:prstGeom prst="rect">
            <a:avLst/>
          </a:prstGeom>
        </p:spPr>
      </p:pic>
      <p:pic>
        <p:nvPicPr>
          <p:cNvPr id="5" name="Picture 4"/>
          <p:cNvPicPr>
            <a:picLocks noChangeAspect="1"/>
          </p:cNvPicPr>
          <p:nvPr/>
        </p:nvPicPr>
        <p:blipFill>
          <a:blip r:embed="rId3"/>
          <a:stretch>
            <a:fillRect/>
          </a:stretch>
        </p:blipFill>
        <p:spPr>
          <a:xfrm>
            <a:off x="267899" y="3358051"/>
            <a:ext cx="11797101" cy="3009116"/>
          </a:xfrm>
          <a:prstGeom prst="rect">
            <a:avLst/>
          </a:prstGeom>
        </p:spPr>
      </p:pic>
    </p:spTree>
    <p:extLst>
      <p:ext uri="{BB962C8B-B14F-4D97-AF65-F5344CB8AC3E}">
        <p14:creationId xmlns:p14="http://schemas.microsoft.com/office/powerpoint/2010/main" val="25217720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92480" y="1"/>
            <a:ext cx="11399520" cy="640079"/>
          </a:xfrm>
        </p:spPr>
        <p:txBody>
          <a:bodyPr/>
          <a:lstStyle/>
          <a:p>
            <a:r>
              <a:rPr lang="en-GB" dirty="0" smtClean="0"/>
              <a:t>MTG/FCI acquisitions</a:t>
            </a:r>
            <a:endParaRPr lang="en-GB" dirty="0"/>
          </a:p>
        </p:txBody>
      </p:sp>
      <p:sp>
        <p:nvSpPr>
          <p:cNvPr id="6" name="Text Placeholder 2"/>
          <p:cNvSpPr>
            <a:spLocks noGrp="1"/>
          </p:cNvSpPr>
          <p:nvPr>
            <p:ph type="body" sz="quarter" idx="10"/>
          </p:nvPr>
        </p:nvSpPr>
        <p:spPr>
          <a:xfrm>
            <a:off x="119305" y="765904"/>
            <a:ext cx="11878781" cy="5803795"/>
          </a:xfrm>
        </p:spPr>
        <p:txBody>
          <a:bodyPr>
            <a:noAutofit/>
          </a:bodyPr>
          <a:lstStyle/>
          <a:p>
            <a:pPr marL="0" indent="0">
              <a:buNone/>
            </a:pPr>
            <a:r>
              <a:rPr lang="en-GB" sz="2400" kern="100" dirty="0" smtClean="0">
                <a:latin typeface="Bahnschrift Light" panose="020B0502040204020203" pitchFamily="34" charset="0"/>
                <a:sym typeface="Wingdings" panose="05000000000000000000" pitchFamily="2" charset="2"/>
              </a:rPr>
              <a:t>But many cases of rejection</a:t>
            </a:r>
            <a:r>
              <a:rPr lang="en-GB" sz="2400" kern="100" dirty="0">
                <a:latin typeface="Bahnschrift Light" panose="020B0502040204020203" pitchFamily="34" charset="0"/>
                <a:sym typeface="Wingdings" panose="05000000000000000000" pitchFamily="2" charset="2"/>
              </a:rPr>
              <a:t>: </a:t>
            </a:r>
            <a:r>
              <a:rPr lang="en-GB" sz="2000" kern="100" dirty="0" smtClean="0">
                <a:latin typeface="Bahnschrift Light" panose="020B0502040204020203" pitchFamily="34" charset="0"/>
                <a:sym typeface="Wingdings" panose="05000000000000000000" pitchFamily="2" charset="2"/>
              </a:rPr>
              <a:t>Earth </a:t>
            </a:r>
            <a:r>
              <a:rPr lang="en-GB" sz="2000" kern="100" dirty="0">
                <a:latin typeface="Bahnschrift Light" panose="020B0502040204020203" pitchFamily="34" charset="0"/>
                <a:sym typeface="Wingdings" panose="05000000000000000000" pitchFamily="2" charset="2"/>
              </a:rPr>
              <a:t>proximity, edge of swath proximity,  </a:t>
            </a:r>
            <a:r>
              <a:rPr lang="en-GB" sz="2000" kern="100" dirty="0" smtClean="0">
                <a:latin typeface="Bahnschrift Light" panose="020B0502040204020203" pitchFamily="34" charset="0"/>
                <a:sym typeface="Wingdings" panose="05000000000000000000" pitchFamily="2" charset="2"/>
              </a:rPr>
              <a:t>U-</a:t>
            </a:r>
            <a:r>
              <a:rPr lang="en-GB" sz="2000" kern="100" dirty="0">
                <a:latin typeface="Bahnschrift Light" panose="020B0502040204020203" pitchFamily="34" charset="0"/>
                <a:sym typeface="Wingdings" panose="05000000000000000000" pitchFamily="2" charset="2"/>
              </a:rPr>
              <a:t>T</a:t>
            </a:r>
            <a:r>
              <a:rPr lang="en-GB" sz="2000" kern="100" dirty="0" smtClean="0">
                <a:latin typeface="Bahnschrift Light" panose="020B0502040204020203" pitchFamily="34" charset="0"/>
                <a:sym typeface="Wingdings" panose="05000000000000000000" pitchFamily="2" charset="2"/>
              </a:rPr>
              <a:t>urn</a:t>
            </a:r>
            <a:r>
              <a:rPr lang="en-150" sz="2000" kern="100" dirty="0" smtClean="0">
                <a:latin typeface="Bahnschrift Light" panose="020B0502040204020203" pitchFamily="34" charset="0"/>
                <a:sym typeface="Wingdings" panose="05000000000000000000" pitchFamily="2" charset="2"/>
              </a:rPr>
              <a:t>…</a:t>
            </a:r>
            <a:endParaRPr lang="en-GB" sz="2400" kern="100" dirty="0" smtClean="0">
              <a:latin typeface="Bahnschrift Light" panose="020B0502040204020203" pitchFamily="34" charset="0"/>
              <a:sym typeface="Wingdings" panose="05000000000000000000" pitchFamily="2" charset="2"/>
            </a:endParaRPr>
          </a:p>
          <a:p>
            <a:r>
              <a:rPr lang="en-US" sz="1800" kern="100" dirty="0" smtClean="0">
                <a:latin typeface="Bahnschrift Light" panose="020B0502040204020203" pitchFamily="34" charset="0"/>
                <a:sym typeface="Wingdings" panose="05000000000000000000" pitchFamily="2" charset="2"/>
              </a:rPr>
              <a:t>Channel by channel (see inter-channel shifts)</a:t>
            </a:r>
            <a:endParaRPr lang="en-GB" sz="1800" kern="100" dirty="0">
              <a:latin typeface="Bahnschrift Light" panose="020B0502040204020203" pitchFamily="34" charset="0"/>
              <a:sym typeface="Wingdings" panose="05000000000000000000" pitchFamily="2" charset="2"/>
            </a:endParaRPr>
          </a:p>
        </p:txBody>
      </p:sp>
      <p:pic>
        <p:nvPicPr>
          <p:cNvPr id="10" name="Picture 2"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80161"/>
          <a:stretch/>
        </p:blipFill>
        <p:spPr bwMode="auto">
          <a:xfrm>
            <a:off x="8957314" y="3728351"/>
            <a:ext cx="1762425" cy="155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image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661"/>
          <a:stretch/>
        </p:blipFill>
        <p:spPr bwMode="auto">
          <a:xfrm>
            <a:off x="7469423" y="2271130"/>
            <a:ext cx="4528663" cy="98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7930582" y="1641421"/>
            <a:ext cx="4024451" cy="584775"/>
          </a:xfrm>
          <a:prstGeom prst="rect">
            <a:avLst/>
          </a:prstGeom>
          <a:noFill/>
        </p:spPr>
        <p:txBody>
          <a:bodyPr wrap="square" rtlCol="0">
            <a:spAutoFit/>
          </a:bodyPr>
          <a:lstStyle/>
          <a:p>
            <a:r>
              <a:rPr lang="en-GB" sz="1600" b="0" i="1"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Attempt to process a non-nominal case: </a:t>
            </a:r>
          </a:p>
          <a:p>
            <a:r>
              <a:rPr lang="en-GB" sz="1600" b="0" i="1"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Moon observations in U-Turns </a:t>
            </a:r>
            <a:r>
              <a:rPr lang="en-GB" sz="1600" b="0" i="1"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rPr>
              <a:t>(05/04/2023</a:t>
            </a:r>
            <a:r>
              <a:rPr lang="en-GB" sz="1600" b="0" i="1"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 </a:t>
            </a:r>
          </a:p>
        </p:txBody>
      </p:sp>
      <p:cxnSp>
        <p:nvCxnSpPr>
          <p:cNvPr id="13" name="Straight Arrow Connector 12"/>
          <p:cNvCxnSpPr/>
          <p:nvPr/>
        </p:nvCxnSpPr>
        <p:spPr bwMode="auto">
          <a:xfrm>
            <a:off x="9838526" y="3330347"/>
            <a:ext cx="1" cy="326284"/>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4"/>
          <a:srcRect r="60411"/>
          <a:stretch/>
        </p:blipFill>
        <p:spPr>
          <a:xfrm>
            <a:off x="4509382" y="4364697"/>
            <a:ext cx="3594538" cy="2295847"/>
          </a:xfrm>
          <a:prstGeom prst="rect">
            <a:avLst/>
          </a:prstGeom>
        </p:spPr>
      </p:pic>
      <p:sp>
        <p:nvSpPr>
          <p:cNvPr id="7" name="TextBox 6"/>
          <p:cNvSpPr txBox="1"/>
          <p:nvPr/>
        </p:nvSpPr>
        <p:spPr>
          <a:xfrm>
            <a:off x="3124200" y="3922643"/>
            <a:ext cx="1085554" cy="338554"/>
          </a:xfrm>
          <a:prstGeom prst="rect">
            <a:avLst/>
          </a:prstGeom>
          <a:noFill/>
        </p:spPr>
        <p:txBody>
          <a:bodyPr wrap="non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28/09/2023</a:t>
            </a:r>
            <a:endParaRPr lang="en-GB" sz="1600" b="0" kern="100" spc="-100" dirty="0" err="1" smtClean="0">
              <a:solidFill>
                <a:schemeClr val="tx2"/>
              </a:solidFill>
              <a:latin typeface="Bahnschrift Light" panose="020B0502040204020203" pitchFamily="34" charset="0"/>
              <a:ea typeface="Roboto" panose="02000000000000000000" pitchFamily="2" charset="0"/>
            </a:endParaRPr>
          </a:p>
        </p:txBody>
      </p:sp>
      <p:pic>
        <p:nvPicPr>
          <p:cNvPr id="9" name="Picture 8"/>
          <p:cNvPicPr>
            <a:picLocks noChangeAspect="1"/>
          </p:cNvPicPr>
          <p:nvPr/>
        </p:nvPicPr>
        <p:blipFill>
          <a:blip r:embed="rId5"/>
          <a:stretch>
            <a:fillRect/>
          </a:stretch>
        </p:blipFill>
        <p:spPr>
          <a:xfrm>
            <a:off x="465907" y="1641421"/>
            <a:ext cx="3743847" cy="4944165"/>
          </a:xfrm>
          <a:prstGeom prst="rect">
            <a:avLst/>
          </a:prstGeom>
        </p:spPr>
      </p:pic>
      <p:sp>
        <p:nvSpPr>
          <p:cNvPr id="17" name="Rectangle 16"/>
          <p:cNvSpPr/>
          <p:nvPr/>
        </p:nvSpPr>
        <p:spPr bwMode="auto">
          <a:xfrm>
            <a:off x="465907" y="1852841"/>
            <a:ext cx="3852093" cy="1449159"/>
          </a:xfrm>
          <a:prstGeom prst="rect">
            <a:avLst/>
          </a:prstGeom>
          <a:noFill/>
          <a:ln w="28575" cap="flat" cmpd="sng" algn="ctr">
            <a:solidFill>
              <a:srgbClr val="92D05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rgbClr val="92D050"/>
              </a:solidFill>
              <a:effectLst/>
              <a:latin typeface="Tahoma" pitchFamily="34" charset="0"/>
            </a:endParaRPr>
          </a:p>
        </p:txBody>
      </p:sp>
      <p:sp>
        <p:nvSpPr>
          <p:cNvPr id="18" name="Rectangle 17"/>
          <p:cNvSpPr/>
          <p:nvPr/>
        </p:nvSpPr>
        <p:spPr bwMode="auto">
          <a:xfrm>
            <a:off x="465907" y="3440237"/>
            <a:ext cx="3852093" cy="1449159"/>
          </a:xfrm>
          <a:prstGeom prst="rect">
            <a:avLst/>
          </a:prstGeom>
          <a:noFill/>
          <a:ln w="28575" cap="flat" cmpd="sng" algn="ctr">
            <a:solidFill>
              <a:srgbClr val="92D05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rgbClr val="92D050"/>
              </a:solidFill>
              <a:effectLst/>
              <a:latin typeface="Tahoma" pitchFamily="34" charset="0"/>
            </a:endParaRPr>
          </a:p>
        </p:txBody>
      </p:sp>
      <p:sp>
        <p:nvSpPr>
          <p:cNvPr id="19" name="Rectangle 18"/>
          <p:cNvSpPr/>
          <p:nvPr/>
        </p:nvSpPr>
        <p:spPr bwMode="auto">
          <a:xfrm>
            <a:off x="465907" y="5015220"/>
            <a:ext cx="3852093" cy="1449159"/>
          </a:xfrm>
          <a:prstGeom prst="rect">
            <a:avLst/>
          </a:prstGeom>
          <a:noFill/>
          <a:ln w="28575" cap="flat" cmpd="sng" algn="ctr">
            <a:solidFill>
              <a:srgbClr val="92D05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rgbClr val="92D050"/>
              </a:solidFill>
              <a:effectLst/>
              <a:latin typeface="Tahoma" pitchFamily="34" charset="0"/>
            </a:endParaRPr>
          </a:p>
        </p:txBody>
      </p:sp>
      <p:sp>
        <p:nvSpPr>
          <p:cNvPr id="20" name="TextBox 19"/>
          <p:cNvSpPr txBox="1"/>
          <p:nvPr/>
        </p:nvSpPr>
        <p:spPr>
          <a:xfrm>
            <a:off x="5063148" y="4113503"/>
            <a:ext cx="2662672" cy="338554"/>
          </a:xfrm>
          <a:prstGeom prst="rect">
            <a:avLst/>
          </a:prstGeom>
          <a:noFill/>
        </p:spPr>
        <p:txBody>
          <a:bodyPr wrap="square" rtlCol="0">
            <a:spAutoFit/>
          </a:bodyPr>
          <a:lstStyle/>
          <a:p>
            <a:r>
              <a:rPr lang="en-GB" sz="1600" b="0" i="1"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Examples of Moons in U-Turns</a:t>
            </a:r>
          </a:p>
        </p:txBody>
      </p:sp>
      <p:sp>
        <p:nvSpPr>
          <p:cNvPr id="22" name="TextBox 21"/>
          <p:cNvSpPr txBox="1"/>
          <p:nvPr/>
        </p:nvSpPr>
        <p:spPr>
          <a:xfrm>
            <a:off x="2597111" y="1933808"/>
            <a:ext cx="920790" cy="276999"/>
          </a:xfrm>
          <a:prstGeom prst="rect">
            <a:avLst/>
          </a:prstGeom>
          <a:noFill/>
        </p:spPr>
        <p:txBody>
          <a:bodyPr wrap="square" rtlCol="0">
            <a:spAutoFit/>
          </a:bodyPr>
          <a:lstStyle/>
          <a:p>
            <a:r>
              <a:rPr lang="en-GB" sz="1200" dirty="0" smtClean="0"/>
              <a:t>VIS0.4</a:t>
            </a:r>
            <a:endParaRPr lang="en-GB" sz="2800" b="0" kern="100" spc="-100" dirty="0" smtClean="0">
              <a:solidFill>
                <a:schemeClr val="tx2"/>
              </a:solidFill>
              <a:latin typeface="Bahnschrift Light" panose="020B0502040204020203" pitchFamily="34" charset="0"/>
              <a:ea typeface="Roboto" panose="02000000000000000000" pitchFamily="2" charset="0"/>
            </a:endParaRPr>
          </a:p>
        </p:txBody>
      </p:sp>
      <p:sp>
        <p:nvSpPr>
          <p:cNvPr id="23" name="TextBox 22"/>
          <p:cNvSpPr txBox="1"/>
          <p:nvPr/>
        </p:nvSpPr>
        <p:spPr>
          <a:xfrm>
            <a:off x="2508211" y="3477431"/>
            <a:ext cx="920790" cy="276999"/>
          </a:xfrm>
          <a:prstGeom prst="rect">
            <a:avLst/>
          </a:prstGeom>
          <a:noFill/>
        </p:spPr>
        <p:txBody>
          <a:bodyPr wrap="square" rtlCol="0">
            <a:spAutoFit/>
          </a:bodyPr>
          <a:lstStyle/>
          <a:p>
            <a:r>
              <a:rPr lang="en-GB" sz="1200" dirty="0" smtClean="0"/>
              <a:t>VIS0.6</a:t>
            </a:r>
            <a:endParaRPr lang="en-GB" sz="2800" b="0" kern="100" spc="-100" dirty="0" smtClean="0">
              <a:solidFill>
                <a:schemeClr val="tx2"/>
              </a:solidFill>
              <a:latin typeface="Bahnschrift Light" panose="020B0502040204020203" pitchFamily="34" charset="0"/>
              <a:ea typeface="Roboto" panose="02000000000000000000" pitchFamily="2" charset="0"/>
            </a:endParaRPr>
          </a:p>
        </p:txBody>
      </p:sp>
      <p:sp>
        <p:nvSpPr>
          <p:cNvPr id="24" name="TextBox 23"/>
          <p:cNvSpPr txBox="1"/>
          <p:nvPr/>
        </p:nvSpPr>
        <p:spPr>
          <a:xfrm>
            <a:off x="2508211" y="5142682"/>
            <a:ext cx="920790" cy="276999"/>
          </a:xfrm>
          <a:prstGeom prst="rect">
            <a:avLst/>
          </a:prstGeom>
          <a:noFill/>
        </p:spPr>
        <p:txBody>
          <a:bodyPr wrap="square" rtlCol="0">
            <a:spAutoFit/>
          </a:bodyPr>
          <a:lstStyle/>
          <a:p>
            <a:r>
              <a:rPr lang="en-GB" sz="1200" dirty="0" smtClean="0"/>
              <a:t>VIS0.9</a:t>
            </a:r>
            <a:endParaRPr lang="en-GB" sz="2800" b="0" kern="100" spc="-100" dirty="0" smtClean="0">
              <a:solidFill>
                <a:schemeClr val="tx2"/>
              </a:solidFill>
              <a:latin typeface="Bahnschrift Light" panose="020B0502040204020203" pitchFamily="34" charset="0"/>
              <a:ea typeface="Roboto" panose="02000000000000000000" pitchFamily="2" charset="0"/>
            </a:endParaRPr>
          </a:p>
        </p:txBody>
      </p:sp>
    </p:spTree>
    <p:extLst>
      <p:ext uri="{BB962C8B-B14F-4D97-AF65-F5344CB8AC3E}">
        <p14:creationId xmlns:p14="http://schemas.microsoft.com/office/powerpoint/2010/main" val="83017888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FCI lunar observations</a:t>
            </a:r>
            <a:endParaRPr lang="en-GB" dirty="0"/>
          </a:p>
        </p:txBody>
      </p:sp>
      <p:graphicFrame>
        <p:nvGraphicFramePr>
          <p:cNvPr id="11" name="Table 10"/>
          <p:cNvGraphicFramePr>
            <a:graphicFrameLocks noGrp="1"/>
          </p:cNvGraphicFramePr>
          <p:nvPr>
            <p:extLst>
              <p:ext uri="{D42A27DB-BD31-4B8C-83A1-F6EECF244321}">
                <p14:modId xmlns:p14="http://schemas.microsoft.com/office/powerpoint/2010/main" val="746439446"/>
              </p:ext>
            </p:extLst>
          </p:nvPr>
        </p:nvGraphicFramePr>
        <p:xfrm>
          <a:off x="917173" y="1282720"/>
          <a:ext cx="10363638" cy="2682240"/>
        </p:xfrm>
        <a:graphic>
          <a:graphicData uri="http://schemas.openxmlformats.org/drawingml/2006/table">
            <a:tbl>
              <a:tblPr firstRow="1" firstCol="1" bandRow="1"/>
              <a:tblGrid>
                <a:gridCol w="1626304">
                  <a:extLst>
                    <a:ext uri="{9D8B030D-6E8A-4147-A177-3AD203B41FA5}">
                      <a16:colId xmlns:a16="http://schemas.microsoft.com/office/drawing/2014/main" val="3008744440"/>
                    </a:ext>
                  </a:extLst>
                </a:gridCol>
                <a:gridCol w="1363893">
                  <a:extLst>
                    <a:ext uri="{9D8B030D-6E8A-4147-A177-3AD203B41FA5}">
                      <a16:colId xmlns:a16="http://schemas.microsoft.com/office/drawing/2014/main" val="1092747543"/>
                    </a:ext>
                  </a:extLst>
                </a:gridCol>
                <a:gridCol w="1153315">
                  <a:extLst>
                    <a:ext uri="{9D8B030D-6E8A-4147-A177-3AD203B41FA5}">
                      <a16:colId xmlns:a16="http://schemas.microsoft.com/office/drawing/2014/main" val="3313155304"/>
                    </a:ext>
                  </a:extLst>
                </a:gridCol>
                <a:gridCol w="658730">
                  <a:extLst>
                    <a:ext uri="{9D8B030D-6E8A-4147-A177-3AD203B41FA5}">
                      <a16:colId xmlns:a16="http://schemas.microsoft.com/office/drawing/2014/main" val="2789210649"/>
                    </a:ext>
                  </a:extLst>
                </a:gridCol>
                <a:gridCol w="684646">
                  <a:extLst>
                    <a:ext uri="{9D8B030D-6E8A-4147-A177-3AD203B41FA5}">
                      <a16:colId xmlns:a16="http://schemas.microsoft.com/office/drawing/2014/main" val="3949102374"/>
                    </a:ext>
                  </a:extLst>
                </a:gridCol>
                <a:gridCol w="684646">
                  <a:extLst>
                    <a:ext uri="{9D8B030D-6E8A-4147-A177-3AD203B41FA5}">
                      <a16:colId xmlns:a16="http://schemas.microsoft.com/office/drawing/2014/main" val="3591228227"/>
                    </a:ext>
                  </a:extLst>
                </a:gridCol>
                <a:gridCol w="684646">
                  <a:extLst>
                    <a:ext uri="{9D8B030D-6E8A-4147-A177-3AD203B41FA5}">
                      <a16:colId xmlns:a16="http://schemas.microsoft.com/office/drawing/2014/main" val="597889220"/>
                    </a:ext>
                  </a:extLst>
                </a:gridCol>
                <a:gridCol w="684646">
                  <a:extLst>
                    <a:ext uri="{9D8B030D-6E8A-4147-A177-3AD203B41FA5}">
                      <a16:colId xmlns:a16="http://schemas.microsoft.com/office/drawing/2014/main" val="197605202"/>
                    </a:ext>
                  </a:extLst>
                </a:gridCol>
                <a:gridCol w="684646">
                  <a:extLst>
                    <a:ext uri="{9D8B030D-6E8A-4147-A177-3AD203B41FA5}">
                      <a16:colId xmlns:a16="http://schemas.microsoft.com/office/drawing/2014/main" val="169203795"/>
                    </a:ext>
                  </a:extLst>
                </a:gridCol>
                <a:gridCol w="712722">
                  <a:extLst>
                    <a:ext uri="{9D8B030D-6E8A-4147-A177-3AD203B41FA5}">
                      <a16:colId xmlns:a16="http://schemas.microsoft.com/office/drawing/2014/main" val="4090575758"/>
                    </a:ext>
                  </a:extLst>
                </a:gridCol>
                <a:gridCol w="712722">
                  <a:extLst>
                    <a:ext uri="{9D8B030D-6E8A-4147-A177-3AD203B41FA5}">
                      <a16:colId xmlns:a16="http://schemas.microsoft.com/office/drawing/2014/main" val="2740441603"/>
                    </a:ext>
                  </a:extLst>
                </a:gridCol>
                <a:gridCol w="712722">
                  <a:extLst>
                    <a:ext uri="{9D8B030D-6E8A-4147-A177-3AD203B41FA5}">
                      <a16:colId xmlns:a16="http://schemas.microsoft.com/office/drawing/2014/main" val="5086860"/>
                    </a:ext>
                  </a:extLst>
                </a:gridCol>
              </a:tblGrid>
              <a:tr h="182880">
                <a:tc>
                  <a:txBody>
                    <a:bodyPr/>
                    <a:lstStyle/>
                    <a:p>
                      <a:pPr algn="ctr">
                        <a:spcAft>
                          <a:spcPts val="0"/>
                        </a:spcAft>
                      </a:pPr>
                      <a:r>
                        <a:rPr lang="en-GB" sz="1600" b="1" dirty="0">
                          <a:solidFill>
                            <a:srgbClr val="000000"/>
                          </a:solidFill>
                          <a:effectLst/>
                          <a:latin typeface="Calibri" panose="020F0502020204030204" pitchFamily="34" charset="0"/>
                          <a:ea typeface="Times New Roman" panose="02020603050405020304" pitchFamily="18" charset="0"/>
                        </a:rPr>
                        <a:t>Date</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a:solidFill>
                            <a:srgbClr val="000000"/>
                          </a:solidFill>
                          <a:effectLst/>
                          <a:latin typeface="Calibri" panose="020F0502020204030204" pitchFamily="34" charset="0"/>
                          <a:ea typeface="Times New Roman" panose="02020603050405020304" pitchFamily="18" charset="0"/>
                        </a:rPr>
                        <a:t>Time</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a:solidFill>
                            <a:srgbClr val="000000"/>
                          </a:solidFill>
                          <a:effectLst/>
                          <a:latin typeface="Calibri" panose="020F0502020204030204" pitchFamily="34" charset="0"/>
                          <a:ea typeface="Times New Roman" panose="02020603050405020304" pitchFamily="18" charset="0"/>
                        </a:rPr>
                        <a:t>Phase</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a:solidFill>
                            <a:srgbClr val="000000"/>
                          </a:solidFill>
                          <a:effectLst/>
                          <a:latin typeface="Calibri" panose="020F0502020204030204" pitchFamily="34" charset="0"/>
                          <a:ea typeface="Times New Roman" panose="02020603050405020304" pitchFamily="18" charset="0"/>
                        </a:rPr>
                        <a:t>RC</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VIS0.4</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VIS0.5</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VIS0.6</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VIS0.8</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VIS0.9</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NIR1.3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NIR1.6</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NIR2.2</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517954"/>
                  </a:ext>
                </a:extLst>
              </a:tr>
              <a:tr h="182880">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01/05/2023</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08:39:08</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-51.95</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52</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317178121"/>
                  </a:ext>
                </a:extLst>
              </a:tr>
              <a:tr h="182880">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01/05/2023</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09:28:47</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-50.52</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57</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548950735"/>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02/05/2023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10:26:03</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-38.60</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63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2832051255"/>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04/05/2023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11:00:09</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dirty="0">
                          <a:solidFill>
                            <a:srgbClr val="000000"/>
                          </a:solidFill>
                          <a:effectLst/>
                          <a:latin typeface="Calibri" panose="020F0502020204030204" pitchFamily="34" charset="0"/>
                          <a:ea typeface="Times New Roman" panose="02020603050405020304" pitchFamily="18" charset="0"/>
                        </a:rPr>
                        <a:t>-16.28</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67</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582958431"/>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04/05/2023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11:30:16</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dirty="0">
                          <a:solidFill>
                            <a:srgbClr val="000000"/>
                          </a:solidFill>
                          <a:effectLst/>
                          <a:latin typeface="Calibri" panose="020F0502020204030204" pitchFamily="34" charset="0"/>
                          <a:ea typeface="Times New Roman" panose="02020603050405020304" pitchFamily="18" charset="0"/>
                        </a:rPr>
                        <a:t>-15.38</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70</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dirty="0">
                          <a:solidFill>
                            <a:srgbClr val="9C0006"/>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965033922"/>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26/06/2023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06:55:24</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dirty="0">
                          <a:solidFill>
                            <a:srgbClr val="000000"/>
                          </a:solidFill>
                          <a:effectLst/>
                          <a:latin typeface="Calibri" panose="020F0502020204030204" pitchFamily="34" charset="0"/>
                          <a:ea typeface="Times New Roman" panose="02020603050405020304" pitchFamily="18" charset="0"/>
                        </a:rPr>
                        <a:t>-89.36</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42</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741331445"/>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27/06/2023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07:32:29</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-78.02</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72</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4293869260"/>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02/09/2023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13:47:29</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34.02</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83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dirty="0">
                          <a:solidFill>
                            <a:srgbClr val="9C0006"/>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4293785338"/>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30/09/2023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13:29:01</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16.07</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81</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569966307"/>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27/10/2023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11:27:36</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-17.70</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69</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dirty="0">
                          <a:solidFill>
                            <a:srgbClr val="9C0006"/>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dirty="0">
                          <a:solidFill>
                            <a:srgbClr val="9C65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9C0006"/>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178138341"/>
                  </a:ext>
                </a:extLst>
              </a:tr>
            </a:tbl>
          </a:graphicData>
        </a:graphic>
      </p:graphicFrame>
      <p:sp>
        <p:nvSpPr>
          <p:cNvPr id="14" name="Text Placeholder 2"/>
          <p:cNvSpPr>
            <a:spLocks noGrp="1"/>
          </p:cNvSpPr>
          <p:nvPr>
            <p:ph type="body" sz="quarter" idx="10"/>
          </p:nvPr>
        </p:nvSpPr>
        <p:spPr>
          <a:xfrm>
            <a:off x="145053" y="781977"/>
            <a:ext cx="11627339" cy="1699966"/>
          </a:xfrm>
        </p:spPr>
        <p:txBody>
          <a:bodyPr/>
          <a:lstStyle/>
          <a:p>
            <a:r>
              <a:rPr lang="en-GB" sz="2400" kern="100" dirty="0" smtClean="0">
                <a:latin typeface="Bahnschrift Light" panose="020B0502040204020203" pitchFamily="34" charset="0"/>
                <a:sym typeface="Wingdings" panose="05000000000000000000" pitchFamily="2" charset="2"/>
              </a:rPr>
              <a:t>10 cases acquired in Full Disc Scan Service</a:t>
            </a:r>
            <a:endParaRPr lang="en-GB" sz="2000" kern="100" dirty="0" smtClean="0">
              <a:latin typeface="Bahnschrift Light" panose="020B0502040204020203" pitchFamily="34" charset="0"/>
              <a:sym typeface="Wingdings" panose="05000000000000000000" pitchFamily="2" charset="2"/>
            </a:endParaRPr>
          </a:p>
          <a:p>
            <a:pPr marL="1125443" lvl="2" indent="0">
              <a:buNone/>
            </a:pPr>
            <a:endParaRPr lang="en-GB" kern="100" dirty="0" smtClean="0">
              <a:latin typeface="Bahnschrift Light" panose="020B0502040204020203" pitchFamily="34" charset="0"/>
              <a:sym typeface="Wingdings" panose="05000000000000000000" pitchFamily="2" charset="2"/>
            </a:endParaRPr>
          </a:p>
        </p:txBody>
      </p:sp>
      <p:sp>
        <p:nvSpPr>
          <p:cNvPr id="3" name="Rectangle 2"/>
          <p:cNvSpPr/>
          <p:nvPr/>
        </p:nvSpPr>
        <p:spPr bwMode="auto">
          <a:xfrm>
            <a:off x="3908809" y="1282720"/>
            <a:ext cx="1145512" cy="2682240"/>
          </a:xfrm>
          <a:prstGeom prst="rect">
            <a:avLst/>
          </a:prstGeom>
          <a:noFill/>
          <a:ln w="7620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4" name="TextBox 3"/>
          <p:cNvSpPr txBox="1"/>
          <p:nvPr/>
        </p:nvSpPr>
        <p:spPr>
          <a:xfrm>
            <a:off x="1327759" y="4465703"/>
            <a:ext cx="7828768" cy="1938992"/>
          </a:xfrm>
          <a:prstGeom prst="rect">
            <a:avLst/>
          </a:prstGeom>
          <a:noFill/>
        </p:spPr>
        <p:txBody>
          <a:bodyPr wrap="square" rtlCol="0">
            <a:spAutoFit/>
          </a:bodyPr>
          <a:lstStyle/>
          <a:p>
            <a:r>
              <a:rPr lang="en-GB" sz="2400" b="0" kern="100" spc="-100" dirty="0" smtClean="0">
                <a:solidFill>
                  <a:schemeClr val="tx2"/>
                </a:solidFill>
                <a:latin typeface="Bahnschrift Light" panose="020B0502040204020203" pitchFamily="34" charset="0"/>
                <a:ea typeface="Roboto" panose="02000000000000000000" pitchFamily="2" charset="0"/>
              </a:rPr>
              <a:t>Some words of caution:</a:t>
            </a:r>
          </a:p>
          <a:p>
            <a:pPr marL="285750" indent="-285750">
              <a:buFontTx/>
              <a:buChar char="-"/>
            </a:pPr>
            <a:r>
              <a:rPr lang="en-GB" sz="2400" b="0" kern="100" spc="-100" dirty="0" smtClean="0">
                <a:solidFill>
                  <a:schemeClr val="tx2"/>
                </a:solidFill>
                <a:latin typeface="Bahnschrift Light" panose="020B0502040204020203" pitchFamily="34" charset="0"/>
                <a:ea typeface="Roboto" panose="02000000000000000000" pitchFamily="2" charset="0"/>
              </a:rPr>
              <a:t>Initial results</a:t>
            </a:r>
          </a:p>
          <a:p>
            <a:pPr marL="285750" indent="-285750">
              <a:buFontTx/>
              <a:buChar char="-"/>
            </a:pPr>
            <a:r>
              <a:rPr lang="en-GB" sz="2400" b="0" kern="100" spc="-100" dirty="0" err="1" smtClean="0">
                <a:solidFill>
                  <a:schemeClr val="tx2"/>
                </a:solidFill>
                <a:latin typeface="Bahnschrift Light" panose="020B0502040204020203" pitchFamily="34" charset="0"/>
                <a:ea typeface="Roboto" panose="02000000000000000000" pitchFamily="2" charset="0"/>
              </a:rPr>
              <a:t>Straylight</a:t>
            </a:r>
            <a:r>
              <a:rPr lang="en-GB" sz="2400" b="0" kern="100" spc="-100" dirty="0" smtClean="0">
                <a:solidFill>
                  <a:schemeClr val="tx2"/>
                </a:solidFill>
                <a:latin typeface="Bahnschrift Light" panose="020B0502040204020203" pitchFamily="34" charset="0"/>
                <a:ea typeface="Roboto" panose="02000000000000000000" pitchFamily="2" charset="0"/>
              </a:rPr>
              <a:t> correction not yet activated</a:t>
            </a:r>
          </a:p>
          <a:p>
            <a:pPr marL="285750" indent="-285750">
              <a:buFontTx/>
              <a:buChar char="-"/>
            </a:pPr>
            <a:r>
              <a:rPr lang="en-GB" sz="2400" b="0" kern="100" spc="-100" dirty="0" smtClean="0">
                <a:solidFill>
                  <a:schemeClr val="tx2"/>
                </a:solidFill>
                <a:latin typeface="Bahnschrift Light" panose="020B0502040204020203" pitchFamily="34" charset="0"/>
                <a:ea typeface="Roboto" panose="02000000000000000000" pitchFamily="2" charset="0"/>
              </a:rPr>
              <a:t>Analysis </a:t>
            </a:r>
            <a:r>
              <a:rPr lang="en-GB" sz="2400" b="0" kern="100" spc="-100" dirty="0">
                <a:solidFill>
                  <a:schemeClr val="tx2"/>
                </a:solidFill>
                <a:latin typeface="Bahnschrift Light" panose="020B0502040204020203" pitchFamily="34" charset="0"/>
                <a:ea typeface="Roboto" panose="02000000000000000000" pitchFamily="2" charset="0"/>
              </a:rPr>
              <a:t>still on-going + data processing being improved</a:t>
            </a:r>
            <a:endParaRPr lang="en-GB" sz="2400" b="0" kern="100" spc="-100" dirty="0" smtClean="0">
              <a:solidFill>
                <a:schemeClr val="tx2"/>
              </a:solidFill>
              <a:latin typeface="Bahnschrift Light" panose="020B0502040204020203" pitchFamily="34" charset="0"/>
              <a:ea typeface="Roboto" panose="02000000000000000000" pitchFamily="2" charset="0"/>
            </a:endParaRPr>
          </a:p>
          <a:p>
            <a:pPr marL="285750" indent="-285750">
              <a:buFontTx/>
              <a:buChar char="-"/>
            </a:pPr>
            <a:endParaRPr lang="en-GB" sz="2400" b="0" kern="100" spc="-100" dirty="0" smtClean="0">
              <a:solidFill>
                <a:schemeClr val="tx2"/>
              </a:solidFill>
              <a:latin typeface="Bahnschrift Light" panose="020B0502040204020203" pitchFamily="34" charset="0"/>
              <a:ea typeface="Roboto" panose="02000000000000000000" pitchFamily="2" charset="0"/>
            </a:endParaRPr>
          </a:p>
        </p:txBody>
      </p:sp>
    </p:spTree>
    <p:extLst>
      <p:ext uri="{BB962C8B-B14F-4D97-AF65-F5344CB8AC3E}">
        <p14:creationId xmlns:p14="http://schemas.microsoft.com/office/powerpoint/2010/main" val="91745852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Preparation of the input to the GIRO / LESSSR</a:t>
            </a:r>
            <a:endParaRPr lang="en-GB" dirty="0"/>
          </a:p>
        </p:txBody>
      </p:sp>
      <mc:AlternateContent xmlns:mc="http://schemas.openxmlformats.org/markup-compatibility/2006" xmlns:a14="http://schemas.microsoft.com/office/drawing/2010/main">
        <mc:Choice Requires="a14">
          <p:sp>
            <p:nvSpPr>
              <p:cNvPr id="3" name="Text Placeholder 2"/>
              <p:cNvSpPr>
                <a:spLocks noGrp="1"/>
              </p:cNvSpPr>
              <p:nvPr>
                <p:ph type="body" sz="quarter" idx="10"/>
              </p:nvPr>
            </p:nvSpPr>
            <p:spPr>
              <a:xfrm>
                <a:off x="51781" y="723207"/>
                <a:ext cx="12094877" cy="5845954"/>
              </a:xfrm>
            </p:spPr>
            <p:txBody>
              <a:bodyPr>
                <a:noAutofit/>
              </a:bodyPr>
              <a:lstStyle/>
              <a:p>
                <a:pPr marL="180975" indent="0">
                  <a:buNone/>
                </a:pPr>
                <a:r>
                  <a:rPr lang="en-GB" sz="2400" dirty="0" smtClean="0"/>
                  <a:t>Processing similar to SEVIRI:</a:t>
                </a:r>
              </a:p>
              <a:p>
                <a:pPr marL="717550" lvl="1" indent="-350838"/>
                <a:r>
                  <a:rPr lang="en-GB" sz="2400" dirty="0" smtClean="0"/>
                  <a:t>Oversampling = 1</a:t>
                </a:r>
              </a:p>
              <a:p>
                <a:pPr marL="1280272" lvl="3" indent="-350838"/>
                <a:r>
                  <a:rPr lang="en-GB" sz="2400" dirty="0" smtClean="0"/>
                  <a:t>Will be revisited in the context of GEO imagery</a:t>
                </a:r>
              </a:p>
              <a:p>
                <a:pPr marL="717550" lvl="1" indent="-350838"/>
                <a:r>
                  <a:rPr lang="en-GB" sz="2400" dirty="0" smtClean="0"/>
                  <a:t>Solid angle supported by the detectors: </a:t>
                </a:r>
              </a:p>
              <a:p>
                <a:pPr marL="1280272" lvl="3" indent="-350838"/>
                <a:r>
                  <a:rPr lang="en-GB" sz="2400" dirty="0" smtClean="0"/>
                  <a:t>Derived from the grid sampling used for the swath co-registration</a:t>
                </a:r>
              </a:p>
              <a:p>
                <a:pPr marL="1280272" lvl="3" indent="-350838"/>
                <a:r>
                  <a:rPr lang="en-GB" sz="2400" dirty="0" smtClean="0"/>
                  <a:t>Rational: we integrate the signal after the re-sampling.</a:t>
                </a:r>
                <a:endParaRPr lang="en-GB" sz="2400" dirty="0"/>
              </a:p>
              <a:p>
                <a:pPr marL="717550" lvl="1" indent="-350838"/>
                <a:r>
                  <a:rPr lang="en-GB" sz="2400" dirty="0"/>
                  <a:t>O</a:t>
                </a:r>
                <a:r>
                  <a:rPr lang="en-GB" sz="2400" dirty="0" smtClean="0"/>
                  <a:t>bserved lunar irradiance</a:t>
                </a:r>
              </a:p>
              <a:p>
                <a:pPr marL="562722"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𝐼𝑟𝑟𝑎𝑑</m:t>
                      </m:r>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𝑂𝑆𝐹</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=0</m:t>
                          </m:r>
                        </m:sub>
                        <m:sup>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𝑀𝑜𝑜𝑛</m:t>
                              </m:r>
                              <m:r>
                                <a:rPr lang="en-GB" i="1">
                                  <a:latin typeface="Cambria Math" panose="02040503050406030204" pitchFamily="18" charset="0"/>
                                </a:rPr>
                                <m:t> </m:t>
                              </m:r>
                              <m:r>
                                <a:rPr lang="en-GB" i="1">
                                  <a:latin typeface="Cambria Math" panose="02040503050406030204" pitchFamily="18" charset="0"/>
                                </a:rPr>
                                <m:t>𝑝𝑖𝑥𝑒𝑙𝑠</m:t>
                              </m:r>
                            </m:sub>
                          </m:sSub>
                        </m:sup>
                        <m:e>
                          <m:sSub>
                            <m:sSubPr>
                              <m:ctrlPr>
                                <a:rPr lang="en-GB"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GB" i="1">
                                  <a:latin typeface="Cambria Math" panose="02040503050406030204" pitchFamily="18" charset="0"/>
                                </a:rPr>
                                <m:t>𝑖</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𝑅𝑎𝑑</m:t>
                              </m:r>
                            </m:e>
                            <m:sub>
                              <m:r>
                                <a:rPr lang="en-GB" i="1">
                                  <a:latin typeface="Cambria Math" panose="02040503050406030204" pitchFamily="18" charset="0"/>
                                </a:rPr>
                                <m:t>𝑖</m:t>
                              </m:r>
                            </m:sub>
                          </m:sSub>
                        </m:e>
                      </m:nary>
                    </m:oMath>
                  </m:oMathPara>
                </a14:m>
                <a:endParaRPr lang="en-GB" dirty="0" smtClean="0"/>
              </a:p>
              <a:p>
                <a:pPr marL="717550" lvl="1" indent="-350838"/>
                <a:r>
                  <a:rPr lang="en-GB" sz="2400" dirty="0"/>
                  <a:t>Currently two approaches:</a:t>
                </a:r>
              </a:p>
              <a:p>
                <a:pPr marL="1209931" lvl="2" indent="-350838"/>
                <a:r>
                  <a:rPr lang="en-GB" dirty="0"/>
                  <a:t>Threshold value on the radiance to separate “deep space” radiances from lunar </a:t>
                </a:r>
                <a:r>
                  <a:rPr lang="en-GB" dirty="0" smtClean="0"/>
                  <a:t>signal</a:t>
                </a:r>
              </a:p>
              <a:p>
                <a:pPr marL="1209931" lvl="2" indent="-350838"/>
                <a:r>
                  <a:rPr lang="en-GB" dirty="0" smtClean="0"/>
                  <a:t>Integration of the whole </a:t>
                </a:r>
                <a:r>
                  <a:rPr lang="en-GB" dirty="0" err="1" smtClean="0"/>
                  <a:t>imagette</a:t>
                </a:r>
                <a:endParaRPr lang="en-GB" dirty="0"/>
              </a:p>
              <a:p>
                <a:pPr marL="562722" lvl="1" indent="0">
                  <a:buNone/>
                </a:pPr>
                <a:endParaRPr lang="en-GB" sz="2400" dirty="0" smtClean="0"/>
              </a:p>
            </p:txBody>
          </p:sp>
        </mc:Choice>
        <mc:Fallback xmlns="">
          <p:sp>
            <p:nvSpPr>
              <p:cNvPr id="3" name="Text Placeholder 2"/>
              <p:cNvSpPr>
                <a:spLocks noGrp="1" noRot="1" noChangeAspect="1" noMove="1" noResize="1" noEditPoints="1" noAdjustHandles="1" noChangeArrowheads="1" noChangeShapeType="1" noTextEdit="1"/>
              </p:cNvSpPr>
              <p:nvPr>
                <p:ph type="body" sz="quarter" idx="10"/>
              </p:nvPr>
            </p:nvSpPr>
            <p:spPr>
              <a:xfrm>
                <a:off x="51781" y="723207"/>
                <a:ext cx="12094877" cy="5845954"/>
              </a:xfrm>
              <a:blipFill>
                <a:blip r:embed="rId2"/>
                <a:stretch>
                  <a:fillRect t="-834" r="-252"/>
                </a:stretch>
              </a:blipFill>
            </p:spPr>
            <p:txBody>
              <a:bodyPr/>
              <a:lstStyle/>
              <a:p>
                <a:r>
                  <a:rPr lang="en-GB">
                    <a:noFill/>
                  </a:rPr>
                  <a:t> </a:t>
                </a:r>
              </a:p>
            </p:txBody>
          </p:sp>
        </mc:Fallback>
      </mc:AlternateContent>
    </p:spTree>
    <p:extLst>
      <p:ext uri="{BB962C8B-B14F-4D97-AF65-F5344CB8AC3E}">
        <p14:creationId xmlns:p14="http://schemas.microsoft.com/office/powerpoint/2010/main" val="4997215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FCI lunar observations</a:t>
            </a:r>
            <a:endParaRPr lang="en-GB" dirty="0"/>
          </a:p>
        </p:txBody>
      </p:sp>
      <p:graphicFrame>
        <p:nvGraphicFramePr>
          <p:cNvPr id="11" name="Table 10"/>
          <p:cNvGraphicFramePr>
            <a:graphicFrameLocks noGrp="1"/>
          </p:cNvGraphicFramePr>
          <p:nvPr/>
        </p:nvGraphicFramePr>
        <p:xfrm>
          <a:off x="917173" y="1282720"/>
          <a:ext cx="10363638" cy="2682240"/>
        </p:xfrm>
        <a:graphic>
          <a:graphicData uri="http://schemas.openxmlformats.org/drawingml/2006/table">
            <a:tbl>
              <a:tblPr firstRow="1" firstCol="1" bandRow="1"/>
              <a:tblGrid>
                <a:gridCol w="1626304">
                  <a:extLst>
                    <a:ext uri="{9D8B030D-6E8A-4147-A177-3AD203B41FA5}">
                      <a16:colId xmlns:a16="http://schemas.microsoft.com/office/drawing/2014/main" val="3008744440"/>
                    </a:ext>
                  </a:extLst>
                </a:gridCol>
                <a:gridCol w="1363893">
                  <a:extLst>
                    <a:ext uri="{9D8B030D-6E8A-4147-A177-3AD203B41FA5}">
                      <a16:colId xmlns:a16="http://schemas.microsoft.com/office/drawing/2014/main" val="1092747543"/>
                    </a:ext>
                  </a:extLst>
                </a:gridCol>
                <a:gridCol w="1153315">
                  <a:extLst>
                    <a:ext uri="{9D8B030D-6E8A-4147-A177-3AD203B41FA5}">
                      <a16:colId xmlns:a16="http://schemas.microsoft.com/office/drawing/2014/main" val="3313155304"/>
                    </a:ext>
                  </a:extLst>
                </a:gridCol>
                <a:gridCol w="658730">
                  <a:extLst>
                    <a:ext uri="{9D8B030D-6E8A-4147-A177-3AD203B41FA5}">
                      <a16:colId xmlns:a16="http://schemas.microsoft.com/office/drawing/2014/main" val="2789210649"/>
                    </a:ext>
                  </a:extLst>
                </a:gridCol>
                <a:gridCol w="684646">
                  <a:extLst>
                    <a:ext uri="{9D8B030D-6E8A-4147-A177-3AD203B41FA5}">
                      <a16:colId xmlns:a16="http://schemas.microsoft.com/office/drawing/2014/main" val="3949102374"/>
                    </a:ext>
                  </a:extLst>
                </a:gridCol>
                <a:gridCol w="684646">
                  <a:extLst>
                    <a:ext uri="{9D8B030D-6E8A-4147-A177-3AD203B41FA5}">
                      <a16:colId xmlns:a16="http://schemas.microsoft.com/office/drawing/2014/main" val="3591228227"/>
                    </a:ext>
                  </a:extLst>
                </a:gridCol>
                <a:gridCol w="684646">
                  <a:extLst>
                    <a:ext uri="{9D8B030D-6E8A-4147-A177-3AD203B41FA5}">
                      <a16:colId xmlns:a16="http://schemas.microsoft.com/office/drawing/2014/main" val="597889220"/>
                    </a:ext>
                  </a:extLst>
                </a:gridCol>
                <a:gridCol w="684646">
                  <a:extLst>
                    <a:ext uri="{9D8B030D-6E8A-4147-A177-3AD203B41FA5}">
                      <a16:colId xmlns:a16="http://schemas.microsoft.com/office/drawing/2014/main" val="197605202"/>
                    </a:ext>
                  </a:extLst>
                </a:gridCol>
                <a:gridCol w="684646">
                  <a:extLst>
                    <a:ext uri="{9D8B030D-6E8A-4147-A177-3AD203B41FA5}">
                      <a16:colId xmlns:a16="http://schemas.microsoft.com/office/drawing/2014/main" val="169203795"/>
                    </a:ext>
                  </a:extLst>
                </a:gridCol>
                <a:gridCol w="712722">
                  <a:extLst>
                    <a:ext uri="{9D8B030D-6E8A-4147-A177-3AD203B41FA5}">
                      <a16:colId xmlns:a16="http://schemas.microsoft.com/office/drawing/2014/main" val="4090575758"/>
                    </a:ext>
                  </a:extLst>
                </a:gridCol>
                <a:gridCol w="712722">
                  <a:extLst>
                    <a:ext uri="{9D8B030D-6E8A-4147-A177-3AD203B41FA5}">
                      <a16:colId xmlns:a16="http://schemas.microsoft.com/office/drawing/2014/main" val="2740441603"/>
                    </a:ext>
                  </a:extLst>
                </a:gridCol>
                <a:gridCol w="712722">
                  <a:extLst>
                    <a:ext uri="{9D8B030D-6E8A-4147-A177-3AD203B41FA5}">
                      <a16:colId xmlns:a16="http://schemas.microsoft.com/office/drawing/2014/main" val="5086860"/>
                    </a:ext>
                  </a:extLst>
                </a:gridCol>
              </a:tblGrid>
              <a:tr h="182880">
                <a:tc>
                  <a:txBody>
                    <a:bodyPr/>
                    <a:lstStyle/>
                    <a:p>
                      <a:pPr algn="ctr">
                        <a:spcAft>
                          <a:spcPts val="0"/>
                        </a:spcAft>
                      </a:pPr>
                      <a:r>
                        <a:rPr lang="en-GB" sz="1600" b="1" dirty="0">
                          <a:solidFill>
                            <a:srgbClr val="000000"/>
                          </a:solidFill>
                          <a:effectLst/>
                          <a:latin typeface="Calibri" panose="020F0502020204030204" pitchFamily="34" charset="0"/>
                          <a:ea typeface="Times New Roman" panose="02020603050405020304" pitchFamily="18" charset="0"/>
                        </a:rPr>
                        <a:t>Date</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a:solidFill>
                            <a:srgbClr val="000000"/>
                          </a:solidFill>
                          <a:effectLst/>
                          <a:latin typeface="Calibri" panose="020F0502020204030204" pitchFamily="34" charset="0"/>
                          <a:ea typeface="Times New Roman" panose="02020603050405020304" pitchFamily="18" charset="0"/>
                        </a:rPr>
                        <a:t>Time</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a:solidFill>
                            <a:srgbClr val="000000"/>
                          </a:solidFill>
                          <a:effectLst/>
                          <a:latin typeface="Calibri" panose="020F0502020204030204" pitchFamily="34" charset="0"/>
                          <a:ea typeface="Times New Roman" panose="02020603050405020304" pitchFamily="18" charset="0"/>
                        </a:rPr>
                        <a:t>Phase</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a:solidFill>
                            <a:srgbClr val="000000"/>
                          </a:solidFill>
                          <a:effectLst/>
                          <a:latin typeface="Calibri" panose="020F0502020204030204" pitchFamily="34" charset="0"/>
                          <a:ea typeface="Times New Roman" panose="02020603050405020304" pitchFamily="18" charset="0"/>
                        </a:rPr>
                        <a:t>RC</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VIS0.4</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VIS0.5</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VIS0.6</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VIS0.8</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VIS0.9</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NIR1.3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NIR1.6</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NIR2.2</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517954"/>
                  </a:ext>
                </a:extLst>
              </a:tr>
              <a:tr h="182880">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01/05/2023</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08:39:08</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-51.95</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52</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317178121"/>
                  </a:ext>
                </a:extLst>
              </a:tr>
              <a:tr h="182880">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01/05/2023</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09:28:47</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-50.52</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57</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548950735"/>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02/05/2023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10:26:03</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-38.60</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63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2832051255"/>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04/05/2023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11:00:09</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dirty="0">
                          <a:solidFill>
                            <a:srgbClr val="000000"/>
                          </a:solidFill>
                          <a:effectLst/>
                          <a:latin typeface="Calibri" panose="020F0502020204030204" pitchFamily="34" charset="0"/>
                          <a:ea typeface="Times New Roman" panose="02020603050405020304" pitchFamily="18" charset="0"/>
                        </a:rPr>
                        <a:t>-16.28</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67</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582958431"/>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04/05/2023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11:30:16</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dirty="0">
                          <a:solidFill>
                            <a:srgbClr val="000000"/>
                          </a:solidFill>
                          <a:effectLst/>
                          <a:latin typeface="Calibri" panose="020F0502020204030204" pitchFamily="34" charset="0"/>
                          <a:ea typeface="Times New Roman" panose="02020603050405020304" pitchFamily="18" charset="0"/>
                        </a:rPr>
                        <a:t>-15.38</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70</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dirty="0">
                          <a:solidFill>
                            <a:srgbClr val="9C0006"/>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965033922"/>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26/06/2023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06:55:24</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dirty="0">
                          <a:solidFill>
                            <a:srgbClr val="000000"/>
                          </a:solidFill>
                          <a:effectLst/>
                          <a:latin typeface="Calibri" panose="020F0502020204030204" pitchFamily="34" charset="0"/>
                          <a:ea typeface="Times New Roman" panose="02020603050405020304" pitchFamily="18" charset="0"/>
                        </a:rPr>
                        <a:t>-89.36</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42</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741331445"/>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27/06/2023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07:32:29</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-78.02</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72</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4293869260"/>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02/09/2023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13:47:29</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34.02</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83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dirty="0">
                          <a:solidFill>
                            <a:srgbClr val="9C0006"/>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4293785338"/>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30/09/2023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13:29:01</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16.07</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81</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569966307"/>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27/10/2023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11:27:36</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-17.70</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69</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dirty="0">
                          <a:solidFill>
                            <a:srgbClr val="9C0006"/>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dirty="0">
                          <a:solidFill>
                            <a:srgbClr val="9C65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9C0006"/>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178138341"/>
                  </a:ext>
                </a:extLst>
              </a:tr>
            </a:tbl>
          </a:graphicData>
        </a:graphic>
      </p:graphicFrame>
      <p:sp>
        <p:nvSpPr>
          <p:cNvPr id="14" name="Text Placeholder 2"/>
          <p:cNvSpPr>
            <a:spLocks noGrp="1"/>
          </p:cNvSpPr>
          <p:nvPr>
            <p:ph type="body" sz="quarter" idx="10"/>
          </p:nvPr>
        </p:nvSpPr>
        <p:spPr>
          <a:xfrm>
            <a:off x="145053" y="781977"/>
            <a:ext cx="11627339" cy="1699966"/>
          </a:xfrm>
        </p:spPr>
        <p:txBody>
          <a:bodyPr/>
          <a:lstStyle/>
          <a:p>
            <a:r>
              <a:rPr lang="en-GB" sz="2400" kern="100" dirty="0" smtClean="0">
                <a:latin typeface="Bahnschrift Light" panose="020B0502040204020203" pitchFamily="34" charset="0"/>
                <a:sym typeface="Wingdings" panose="05000000000000000000" pitchFamily="2" charset="2"/>
              </a:rPr>
              <a:t>10 cases acquired in Full Disc Scan Service</a:t>
            </a:r>
            <a:endParaRPr lang="en-GB" sz="2000" kern="100" dirty="0" smtClean="0">
              <a:latin typeface="Bahnschrift Light" panose="020B0502040204020203" pitchFamily="34" charset="0"/>
              <a:sym typeface="Wingdings" panose="05000000000000000000" pitchFamily="2" charset="2"/>
            </a:endParaRPr>
          </a:p>
          <a:p>
            <a:pPr marL="1125443" lvl="2" indent="0">
              <a:buNone/>
            </a:pPr>
            <a:endParaRPr lang="en-GB" kern="100" dirty="0" smtClean="0">
              <a:latin typeface="Bahnschrift Light" panose="020B0502040204020203" pitchFamily="34" charset="0"/>
              <a:sym typeface="Wingdings" panose="05000000000000000000" pitchFamily="2" charset="2"/>
            </a:endParaRPr>
          </a:p>
        </p:txBody>
      </p:sp>
      <p:pic>
        <p:nvPicPr>
          <p:cNvPr id="5" name="Picture 4" descr="C:\Users\wagner\Documents\CalibrationReports\MTG\FCI\LCS\LXTRM_QCKLOOKS\filter_20230502102603_dyn.png"/>
          <p:cNvPicPr/>
          <p:nvPr/>
        </p:nvPicPr>
        <p:blipFill>
          <a:blip r:embed="rId2">
            <a:extLst>
              <a:ext uri="{28A0092B-C50C-407E-A947-70E740481C1C}">
                <a14:useLocalDpi xmlns:a14="http://schemas.microsoft.com/office/drawing/2010/main" val="0"/>
              </a:ext>
            </a:extLst>
          </a:blip>
          <a:stretch>
            <a:fillRect/>
          </a:stretch>
        </p:blipFill>
        <p:spPr bwMode="auto">
          <a:xfrm>
            <a:off x="6265545" y="3302635"/>
            <a:ext cx="5926455" cy="3555365"/>
          </a:xfrm>
          <a:prstGeom prst="rect">
            <a:avLst/>
          </a:prstGeom>
          <a:noFill/>
          <a:ln>
            <a:noFill/>
          </a:ln>
        </p:spPr>
      </p:pic>
      <p:pic>
        <p:nvPicPr>
          <p:cNvPr id="6" name="Picture 5" descr="C:\Users\wagner\Documents\CalibrationReports\MTG\FCI\LCS\LXTRM_QCKLOOKS\filter_202305021026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3302635"/>
            <a:ext cx="5952532" cy="3555358"/>
          </a:xfrm>
          <a:prstGeom prst="rect">
            <a:avLst/>
          </a:prstGeom>
          <a:noFill/>
          <a:ln>
            <a:noFill/>
          </a:ln>
        </p:spPr>
      </p:pic>
      <p:sp>
        <p:nvSpPr>
          <p:cNvPr id="3" name="TextBox 2"/>
          <p:cNvSpPr txBox="1"/>
          <p:nvPr/>
        </p:nvSpPr>
        <p:spPr>
          <a:xfrm>
            <a:off x="4967793" y="6519446"/>
            <a:ext cx="1969477" cy="338554"/>
          </a:xfrm>
          <a:prstGeom prst="rect">
            <a:avLst/>
          </a:prstGeom>
          <a:solidFill>
            <a:srgbClr val="FFC000"/>
          </a:solidFill>
        </p:spPr>
        <p:txBody>
          <a:bodyPr wrap="square" rtlCol="0">
            <a:spAutoFit/>
          </a:bodyPr>
          <a:lstStyle/>
          <a:p>
            <a:pPr algn="ctr"/>
            <a:r>
              <a:rPr lang="en-GB" sz="1600" b="0" kern="100" spc="-100" dirty="0" smtClean="0">
                <a:solidFill>
                  <a:schemeClr val="tx2"/>
                </a:solidFill>
                <a:latin typeface="Bahnschrift Light" panose="020B0502040204020203" pitchFamily="34" charset="0"/>
                <a:ea typeface="Roboto" panose="02000000000000000000" pitchFamily="2" charset="0"/>
              </a:rPr>
              <a:t>02/05/2023</a:t>
            </a:r>
          </a:p>
        </p:txBody>
      </p:sp>
      <p:sp>
        <p:nvSpPr>
          <p:cNvPr id="8" name="Rectangle 7"/>
          <p:cNvSpPr/>
          <p:nvPr/>
        </p:nvSpPr>
        <p:spPr bwMode="auto">
          <a:xfrm rot="5400000">
            <a:off x="5935089" y="-3051092"/>
            <a:ext cx="327805" cy="10363638"/>
          </a:xfrm>
          <a:prstGeom prst="rect">
            <a:avLst/>
          </a:prstGeom>
          <a:noFill/>
          <a:ln w="7620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Tree>
    <p:extLst>
      <p:ext uri="{BB962C8B-B14F-4D97-AF65-F5344CB8AC3E}">
        <p14:creationId xmlns:p14="http://schemas.microsoft.com/office/powerpoint/2010/main" val="11442957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FCI lunar observations</a:t>
            </a:r>
            <a:endParaRPr lang="en-GB" dirty="0"/>
          </a:p>
        </p:txBody>
      </p:sp>
      <p:graphicFrame>
        <p:nvGraphicFramePr>
          <p:cNvPr id="11" name="Table 10"/>
          <p:cNvGraphicFramePr>
            <a:graphicFrameLocks noGrp="1"/>
          </p:cNvGraphicFramePr>
          <p:nvPr>
            <p:extLst>
              <p:ext uri="{D42A27DB-BD31-4B8C-83A1-F6EECF244321}">
                <p14:modId xmlns:p14="http://schemas.microsoft.com/office/powerpoint/2010/main" val="1549777809"/>
              </p:ext>
            </p:extLst>
          </p:nvPr>
        </p:nvGraphicFramePr>
        <p:xfrm>
          <a:off x="917173" y="635748"/>
          <a:ext cx="10363638" cy="2682240"/>
        </p:xfrm>
        <a:graphic>
          <a:graphicData uri="http://schemas.openxmlformats.org/drawingml/2006/table">
            <a:tbl>
              <a:tblPr firstRow="1" firstCol="1" bandRow="1"/>
              <a:tblGrid>
                <a:gridCol w="1626304">
                  <a:extLst>
                    <a:ext uri="{9D8B030D-6E8A-4147-A177-3AD203B41FA5}">
                      <a16:colId xmlns:a16="http://schemas.microsoft.com/office/drawing/2014/main" val="3008744440"/>
                    </a:ext>
                  </a:extLst>
                </a:gridCol>
                <a:gridCol w="1363893">
                  <a:extLst>
                    <a:ext uri="{9D8B030D-6E8A-4147-A177-3AD203B41FA5}">
                      <a16:colId xmlns:a16="http://schemas.microsoft.com/office/drawing/2014/main" val="1092747543"/>
                    </a:ext>
                  </a:extLst>
                </a:gridCol>
                <a:gridCol w="1153315">
                  <a:extLst>
                    <a:ext uri="{9D8B030D-6E8A-4147-A177-3AD203B41FA5}">
                      <a16:colId xmlns:a16="http://schemas.microsoft.com/office/drawing/2014/main" val="3313155304"/>
                    </a:ext>
                  </a:extLst>
                </a:gridCol>
                <a:gridCol w="658730">
                  <a:extLst>
                    <a:ext uri="{9D8B030D-6E8A-4147-A177-3AD203B41FA5}">
                      <a16:colId xmlns:a16="http://schemas.microsoft.com/office/drawing/2014/main" val="2789210649"/>
                    </a:ext>
                  </a:extLst>
                </a:gridCol>
                <a:gridCol w="684646">
                  <a:extLst>
                    <a:ext uri="{9D8B030D-6E8A-4147-A177-3AD203B41FA5}">
                      <a16:colId xmlns:a16="http://schemas.microsoft.com/office/drawing/2014/main" val="3949102374"/>
                    </a:ext>
                  </a:extLst>
                </a:gridCol>
                <a:gridCol w="684646">
                  <a:extLst>
                    <a:ext uri="{9D8B030D-6E8A-4147-A177-3AD203B41FA5}">
                      <a16:colId xmlns:a16="http://schemas.microsoft.com/office/drawing/2014/main" val="3591228227"/>
                    </a:ext>
                  </a:extLst>
                </a:gridCol>
                <a:gridCol w="684646">
                  <a:extLst>
                    <a:ext uri="{9D8B030D-6E8A-4147-A177-3AD203B41FA5}">
                      <a16:colId xmlns:a16="http://schemas.microsoft.com/office/drawing/2014/main" val="597889220"/>
                    </a:ext>
                  </a:extLst>
                </a:gridCol>
                <a:gridCol w="684646">
                  <a:extLst>
                    <a:ext uri="{9D8B030D-6E8A-4147-A177-3AD203B41FA5}">
                      <a16:colId xmlns:a16="http://schemas.microsoft.com/office/drawing/2014/main" val="197605202"/>
                    </a:ext>
                  </a:extLst>
                </a:gridCol>
                <a:gridCol w="684646">
                  <a:extLst>
                    <a:ext uri="{9D8B030D-6E8A-4147-A177-3AD203B41FA5}">
                      <a16:colId xmlns:a16="http://schemas.microsoft.com/office/drawing/2014/main" val="169203795"/>
                    </a:ext>
                  </a:extLst>
                </a:gridCol>
                <a:gridCol w="712722">
                  <a:extLst>
                    <a:ext uri="{9D8B030D-6E8A-4147-A177-3AD203B41FA5}">
                      <a16:colId xmlns:a16="http://schemas.microsoft.com/office/drawing/2014/main" val="4090575758"/>
                    </a:ext>
                  </a:extLst>
                </a:gridCol>
                <a:gridCol w="712722">
                  <a:extLst>
                    <a:ext uri="{9D8B030D-6E8A-4147-A177-3AD203B41FA5}">
                      <a16:colId xmlns:a16="http://schemas.microsoft.com/office/drawing/2014/main" val="2740441603"/>
                    </a:ext>
                  </a:extLst>
                </a:gridCol>
                <a:gridCol w="712722">
                  <a:extLst>
                    <a:ext uri="{9D8B030D-6E8A-4147-A177-3AD203B41FA5}">
                      <a16:colId xmlns:a16="http://schemas.microsoft.com/office/drawing/2014/main" val="5086860"/>
                    </a:ext>
                  </a:extLst>
                </a:gridCol>
              </a:tblGrid>
              <a:tr h="182880">
                <a:tc>
                  <a:txBody>
                    <a:bodyPr/>
                    <a:lstStyle/>
                    <a:p>
                      <a:pPr algn="ctr">
                        <a:spcAft>
                          <a:spcPts val="0"/>
                        </a:spcAft>
                      </a:pPr>
                      <a:r>
                        <a:rPr lang="en-GB" sz="1600" b="1" dirty="0">
                          <a:solidFill>
                            <a:srgbClr val="000000"/>
                          </a:solidFill>
                          <a:effectLst/>
                          <a:latin typeface="Calibri" panose="020F0502020204030204" pitchFamily="34" charset="0"/>
                          <a:ea typeface="Times New Roman" panose="02020603050405020304" pitchFamily="18" charset="0"/>
                        </a:rPr>
                        <a:t>Date</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a:solidFill>
                            <a:srgbClr val="000000"/>
                          </a:solidFill>
                          <a:effectLst/>
                          <a:latin typeface="Calibri" panose="020F0502020204030204" pitchFamily="34" charset="0"/>
                          <a:ea typeface="Times New Roman" panose="02020603050405020304" pitchFamily="18" charset="0"/>
                        </a:rPr>
                        <a:t>Time</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a:solidFill>
                            <a:srgbClr val="000000"/>
                          </a:solidFill>
                          <a:effectLst/>
                          <a:latin typeface="Calibri" panose="020F0502020204030204" pitchFamily="34" charset="0"/>
                          <a:ea typeface="Times New Roman" panose="02020603050405020304" pitchFamily="18" charset="0"/>
                        </a:rPr>
                        <a:t>Phase</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a:solidFill>
                            <a:srgbClr val="000000"/>
                          </a:solidFill>
                          <a:effectLst/>
                          <a:latin typeface="Calibri" panose="020F0502020204030204" pitchFamily="34" charset="0"/>
                          <a:ea typeface="Times New Roman" panose="02020603050405020304" pitchFamily="18" charset="0"/>
                        </a:rPr>
                        <a:t>RC</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VIS0.4</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VIS0.5</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VIS0.6</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VIS0.8</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VIS0.9</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NIR1.3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NIR1.6</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b="1">
                          <a:solidFill>
                            <a:srgbClr val="000000"/>
                          </a:solidFill>
                          <a:effectLst/>
                          <a:latin typeface="Calibri" panose="020F0502020204030204" pitchFamily="34" charset="0"/>
                          <a:ea typeface="Times New Roman" panose="02020603050405020304" pitchFamily="18" charset="0"/>
                        </a:rPr>
                        <a:t>NIR2.2</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517954"/>
                  </a:ext>
                </a:extLst>
              </a:tr>
              <a:tr h="182880">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01/05/2023</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08:39:08</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-51.95</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52</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317178121"/>
                  </a:ext>
                </a:extLst>
              </a:tr>
              <a:tr h="182880">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01/05/2023</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09:28:47</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-50.52</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57</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548950735"/>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02/05/2023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10:26:03</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-38.60</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63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2832051255"/>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04/05/2023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11:00:09</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dirty="0">
                          <a:solidFill>
                            <a:srgbClr val="000000"/>
                          </a:solidFill>
                          <a:effectLst/>
                          <a:latin typeface="Calibri" panose="020F0502020204030204" pitchFamily="34" charset="0"/>
                          <a:ea typeface="Times New Roman" panose="02020603050405020304" pitchFamily="18" charset="0"/>
                        </a:rPr>
                        <a:t>-16.28</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67</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582958431"/>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04/05/2023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11:30:16</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dirty="0">
                          <a:solidFill>
                            <a:srgbClr val="000000"/>
                          </a:solidFill>
                          <a:effectLst/>
                          <a:latin typeface="Calibri" panose="020F0502020204030204" pitchFamily="34" charset="0"/>
                          <a:ea typeface="Times New Roman" panose="02020603050405020304" pitchFamily="18" charset="0"/>
                        </a:rPr>
                        <a:t>-15.38</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70</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dirty="0">
                          <a:solidFill>
                            <a:srgbClr val="9C0006"/>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0006"/>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965033922"/>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26/06/2023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06:55:24</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dirty="0">
                          <a:solidFill>
                            <a:srgbClr val="000000"/>
                          </a:solidFill>
                          <a:effectLst/>
                          <a:latin typeface="Calibri" panose="020F0502020204030204" pitchFamily="34" charset="0"/>
                          <a:ea typeface="Times New Roman" panose="02020603050405020304" pitchFamily="18" charset="0"/>
                        </a:rPr>
                        <a:t>-89.36</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42</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741331445"/>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27/06/2023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07:32:29</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-78.02</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72</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4293869260"/>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02/09/2023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13:47:29</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34.02</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83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dirty="0">
                          <a:solidFill>
                            <a:srgbClr val="9C0006"/>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4293785338"/>
                  </a:ext>
                </a:extLst>
              </a:tr>
              <a:tr h="182880">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30/09/2023</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13:29:01</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16.07</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81</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9C65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a:solidFill>
                            <a:srgbClr val="006100"/>
                          </a:solidFill>
                          <a:effectLst/>
                          <a:latin typeface="Calibri" panose="020F0502020204030204" pitchFamily="34"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569966307"/>
                  </a:ext>
                </a:extLst>
              </a:tr>
              <a:tr h="182880">
                <a:tc>
                  <a:txBody>
                    <a:bodyPr/>
                    <a:lstStyle/>
                    <a:p>
                      <a:pPr algn="ctr">
                        <a:spcAft>
                          <a:spcPts val="0"/>
                        </a:spcAft>
                      </a:pPr>
                      <a:r>
                        <a:rPr lang="en-GB" sz="1600" dirty="0">
                          <a:solidFill>
                            <a:srgbClr val="000000"/>
                          </a:solidFill>
                          <a:effectLst/>
                          <a:latin typeface="Calibri" panose="020F0502020204030204" pitchFamily="34" charset="0"/>
                          <a:ea typeface="Times New Roman" panose="02020603050405020304" pitchFamily="18" charset="0"/>
                        </a:rPr>
                        <a:t>27/10/2023</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11:27:36</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1600">
                          <a:solidFill>
                            <a:srgbClr val="000000"/>
                          </a:solidFill>
                          <a:effectLst/>
                          <a:latin typeface="Calibri" panose="020F0502020204030204" pitchFamily="34" charset="0"/>
                          <a:ea typeface="Times New Roman" panose="02020603050405020304" pitchFamily="18" charset="0"/>
                        </a:rPr>
                        <a:t>-17.70</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solidFill>
                            <a:srgbClr val="000000"/>
                          </a:solidFill>
                          <a:effectLst/>
                          <a:latin typeface="Calibri" panose="020F0502020204030204" pitchFamily="34" charset="0"/>
                          <a:ea typeface="Times New Roman" panose="02020603050405020304" pitchFamily="18" charset="0"/>
                        </a:rPr>
                        <a:t>69</a:t>
                      </a:r>
                      <a:endParaRPr lang="en-GB" sz="16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600" dirty="0">
                          <a:solidFill>
                            <a:srgbClr val="9C0006"/>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l">
                        <a:spcAft>
                          <a:spcPts val="0"/>
                        </a:spcAft>
                      </a:pPr>
                      <a:r>
                        <a:rPr lang="en-GB" sz="1600" dirty="0">
                          <a:solidFill>
                            <a:srgbClr val="9C65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006100"/>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l">
                        <a:spcAft>
                          <a:spcPts val="0"/>
                        </a:spcAft>
                      </a:pPr>
                      <a:r>
                        <a:rPr lang="en-GB" sz="1600" dirty="0">
                          <a:solidFill>
                            <a:srgbClr val="9C0006"/>
                          </a:solidFill>
                          <a:effectLst/>
                          <a:latin typeface="Calibri" panose="020F0502020204030204" pitchFamily="34"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178138341"/>
                  </a:ext>
                </a:extLst>
              </a:tr>
            </a:tbl>
          </a:graphicData>
        </a:graphic>
      </p:graphicFrame>
      <p:pic>
        <p:nvPicPr>
          <p:cNvPr id="17" name="Picture 16" descr="C:\Users\wagner\Documents\CalibrationReports\MTG\FCI\LCS\LXTRM_QCKLOOKS\filter_20230930132901_dyn.png"/>
          <p:cNvPicPr/>
          <p:nvPr/>
        </p:nvPicPr>
        <p:blipFill>
          <a:blip r:embed="rId2">
            <a:extLst>
              <a:ext uri="{28A0092B-C50C-407E-A947-70E740481C1C}">
                <a14:useLocalDpi xmlns:a14="http://schemas.microsoft.com/office/drawing/2010/main" val="0"/>
              </a:ext>
            </a:extLst>
          </a:blip>
          <a:stretch>
            <a:fillRect/>
          </a:stretch>
        </p:blipFill>
        <p:spPr bwMode="auto">
          <a:xfrm>
            <a:off x="6265545" y="3302635"/>
            <a:ext cx="5926455" cy="3555365"/>
          </a:xfrm>
          <a:prstGeom prst="rect">
            <a:avLst/>
          </a:prstGeom>
          <a:noFill/>
          <a:ln>
            <a:noFill/>
          </a:ln>
        </p:spPr>
      </p:pic>
      <p:pic>
        <p:nvPicPr>
          <p:cNvPr id="18" name="Picture 17" descr="C:\Users\wagner\Documents\CalibrationReports\MTG\FCI\LCS\LXTRM_QCKLOOKS\filter_202309301329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3302642"/>
            <a:ext cx="5952532" cy="3555358"/>
          </a:xfrm>
          <a:prstGeom prst="rect">
            <a:avLst/>
          </a:prstGeom>
          <a:noFill/>
          <a:ln>
            <a:noFill/>
          </a:ln>
        </p:spPr>
      </p:pic>
      <p:sp>
        <p:nvSpPr>
          <p:cNvPr id="7" name="TextBox 6"/>
          <p:cNvSpPr txBox="1"/>
          <p:nvPr/>
        </p:nvSpPr>
        <p:spPr>
          <a:xfrm>
            <a:off x="4967793" y="6519446"/>
            <a:ext cx="1969477" cy="338554"/>
          </a:xfrm>
          <a:prstGeom prst="rect">
            <a:avLst/>
          </a:prstGeom>
          <a:solidFill>
            <a:srgbClr val="FFC000"/>
          </a:solidFill>
        </p:spPr>
        <p:txBody>
          <a:bodyPr wrap="square" rtlCol="0">
            <a:spAutoFit/>
          </a:bodyPr>
          <a:lstStyle/>
          <a:p>
            <a:pPr algn="ctr"/>
            <a:r>
              <a:rPr lang="en-GB" sz="1600" b="0" kern="100" spc="-100" dirty="0" smtClean="0">
                <a:solidFill>
                  <a:schemeClr val="tx2"/>
                </a:solidFill>
                <a:latin typeface="Bahnschrift Light" panose="020B0502040204020203" pitchFamily="34" charset="0"/>
                <a:ea typeface="Roboto" panose="02000000000000000000" pitchFamily="2" charset="0"/>
              </a:rPr>
              <a:t>30/09/2023</a:t>
            </a:r>
          </a:p>
        </p:txBody>
      </p:sp>
      <p:sp>
        <p:nvSpPr>
          <p:cNvPr id="9" name="Rectangle 8"/>
          <p:cNvSpPr/>
          <p:nvPr/>
        </p:nvSpPr>
        <p:spPr bwMode="auto">
          <a:xfrm rot="5400000">
            <a:off x="5935089" y="-2231595"/>
            <a:ext cx="327805" cy="10363638"/>
          </a:xfrm>
          <a:prstGeom prst="rect">
            <a:avLst/>
          </a:prstGeom>
          <a:noFill/>
          <a:ln w="7620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Tree>
    <p:extLst>
      <p:ext uri="{BB962C8B-B14F-4D97-AF65-F5344CB8AC3E}">
        <p14:creationId xmlns:p14="http://schemas.microsoft.com/office/powerpoint/2010/main" val="156096993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Preliminary analysis </a:t>
            </a:r>
            <a:endParaRPr lang="en-GB" dirty="0"/>
          </a:p>
        </p:txBody>
      </p:sp>
      <p:pic>
        <p:nvPicPr>
          <p:cNvPr id="4" name="Picture 3" descr="C:\Users\wagner\Documents\CalibrationReports\MTG\FCI\LCS\MTI1+FCI_relative_bias_all_notfiltered_nolegen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676651" y="640080"/>
            <a:ext cx="6588985" cy="3296987"/>
          </a:xfrm>
          <a:prstGeom prst="rect">
            <a:avLst/>
          </a:prstGeom>
          <a:noFill/>
          <a:ln>
            <a:noFill/>
          </a:ln>
        </p:spPr>
      </p:pic>
      <p:pic>
        <p:nvPicPr>
          <p:cNvPr id="10" name="Picture 9" descr="C:\Users\wagner\Documents\CalibrationReports\MTG\FCI\LCS\MTI1+FCI_relative_bias_all_filtered_withlegend.png"/>
          <p:cNvPicPr>
            <a:picLocks noChangeAspect="1"/>
          </p:cNvPicPr>
          <p:nvPr/>
        </p:nvPicPr>
        <p:blipFill>
          <a:blip r:embed="rId3" cstate="print">
            <a:extLst>
              <a:ext uri="{28A0092B-C50C-407E-A947-70E740481C1C}">
                <a14:useLocalDpi xmlns:a14="http://schemas.microsoft.com/office/drawing/2010/main" val="0"/>
              </a:ext>
            </a:extLst>
          </a:blip>
          <a:srcRect l="41093" t="7809" r="37888" b="24019"/>
          <a:stretch>
            <a:fillRect/>
          </a:stretch>
        </p:blipFill>
        <p:spPr bwMode="auto">
          <a:xfrm>
            <a:off x="10392084" y="1121458"/>
            <a:ext cx="1673468" cy="2707659"/>
          </a:xfrm>
          <a:prstGeom prst="rect">
            <a:avLst/>
          </a:prstGeom>
          <a:noFill/>
          <a:ln>
            <a:noFill/>
          </a:ln>
          <a:extLst>
            <a:ext uri="{53640926-AAD7-44D8-BBD7-CCE9431645EC}">
              <a14:shadowObscured xmlns:a14="http://schemas.microsoft.com/office/drawing/2010/main"/>
            </a:ext>
          </a:extLst>
        </p:spPr>
      </p:pic>
      <p:sp>
        <p:nvSpPr>
          <p:cNvPr id="11" name="Text Placeholder 2"/>
          <p:cNvSpPr>
            <a:spLocks noGrp="1"/>
          </p:cNvSpPr>
          <p:nvPr>
            <p:ph type="body" sz="quarter" idx="10"/>
          </p:nvPr>
        </p:nvSpPr>
        <p:spPr>
          <a:xfrm>
            <a:off x="92390" y="3892617"/>
            <a:ext cx="12055160" cy="2621387"/>
          </a:xfrm>
        </p:spPr>
        <p:txBody>
          <a:bodyPr>
            <a:noAutofit/>
          </a:bodyPr>
          <a:lstStyle/>
          <a:p>
            <a:r>
              <a:rPr lang="en-GB" sz="2000" dirty="0" smtClean="0">
                <a:solidFill>
                  <a:srgbClr val="FF0000"/>
                </a:solidFill>
              </a:rPr>
              <a:t>Lunar measurements allow to draw some conclusions on the instrument during commissioning!</a:t>
            </a:r>
          </a:p>
          <a:p>
            <a:pPr lvl="1"/>
            <a:r>
              <a:rPr lang="en-GB" sz="2000" dirty="0" smtClean="0"/>
              <a:t>NIR1.3 </a:t>
            </a:r>
            <a:r>
              <a:rPr lang="en-GB" sz="2000" dirty="0">
                <a:sym typeface="Wingdings" panose="05000000000000000000" pitchFamily="2" charset="2"/>
              </a:rPr>
              <a:t> </a:t>
            </a:r>
            <a:r>
              <a:rPr lang="en-GB" sz="2000" dirty="0" smtClean="0"/>
              <a:t>suffers </a:t>
            </a:r>
            <a:r>
              <a:rPr lang="en-GB" sz="2000" dirty="0"/>
              <a:t>from a negative bias of 10-15% compared to most VIS </a:t>
            </a:r>
            <a:r>
              <a:rPr lang="en-GB" sz="2000" dirty="0" smtClean="0"/>
              <a:t>channels</a:t>
            </a:r>
          </a:p>
          <a:p>
            <a:pPr lvl="1"/>
            <a:r>
              <a:rPr lang="en-GB" sz="2000" dirty="0" smtClean="0"/>
              <a:t>NIR1.6 + NIR2.2 </a:t>
            </a:r>
            <a:r>
              <a:rPr lang="en-GB" sz="2000" dirty="0" smtClean="0">
                <a:sym typeface="Wingdings" panose="05000000000000000000" pitchFamily="2" charset="2"/>
              </a:rPr>
              <a:t> less </a:t>
            </a:r>
            <a:r>
              <a:rPr lang="en-GB" sz="2000" dirty="0" smtClean="0"/>
              <a:t>affected, but some smaller </a:t>
            </a:r>
            <a:r>
              <a:rPr lang="en-GB" sz="2000" dirty="0"/>
              <a:t>negative </a:t>
            </a:r>
            <a:r>
              <a:rPr lang="en-GB" sz="2000" dirty="0" smtClean="0"/>
              <a:t>bias</a:t>
            </a:r>
          </a:p>
          <a:p>
            <a:pPr lvl="1"/>
            <a:r>
              <a:rPr lang="en-GB" sz="2000" dirty="0" smtClean="0"/>
              <a:t>Results confirmed by the on-going analysis by </a:t>
            </a:r>
            <a:r>
              <a:rPr lang="en-GB" sz="2000" dirty="0"/>
              <a:t>industry + </a:t>
            </a:r>
            <a:r>
              <a:rPr lang="en-GB" sz="2000" dirty="0" smtClean="0"/>
              <a:t>ESA of the on-board calibration</a:t>
            </a:r>
          </a:p>
          <a:p>
            <a:pPr lvl="1"/>
            <a:r>
              <a:rPr lang="en-GB" sz="2000" dirty="0" smtClean="0"/>
              <a:t>To keep in mind, the residual phase dependence </a:t>
            </a:r>
            <a:r>
              <a:rPr lang="en-GB" sz="2000" dirty="0"/>
              <a:t>of </a:t>
            </a:r>
            <a:r>
              <a:rPr lang="en-GB" sz="2000" dirty="0" smtClean="0"/>
              <a:t>the GIRO model in the SWIR</a:t>
            </a:r>
          </a:p>
          <a:p>
            <a:r>
              <a:rPr lang="en-GB" sz="2000" dirty="0" smtClean="0"/>
              <a:t>On-board  + MICMICS </a:t>
            </a:r>
            <a:r>
              <a:rPr lang="en-GB" sz="2000" dirty="0"/>
              <a:t>results over </a:t>
            </a:r>
            <a:r>
              <a:rPr lang="en-GB" sz="2000" dirty="0" smtClean="0"/>
              <a:t>deserts show </a:t>
            </a:r>
            <a:r>
              <a:rPr lang="en-GB" sz="2000" dirty="0"/>
              <a:t>VIS channels </a:t>
            </a:r>
            <a:r>
              <a:rPr lang="en-GB" sz="2000" dirty="0" smtClean="0"/>
              <a:t>are ok</a:t>
            </a:r>
          </a:p>
          <a:p>
            <a:r>
              <a:rPr lang="en-GB" sz="2000" dirty="0" smtClean="0"/>
              <a:t>On-going work regarding temporal stability. But data processing to be further improved + SL correction needed</a:t>
            </a:r>
          </a:p>
        </p:txBody>
      </p:sp>
      <p:sp>
        <p:nvSpPr>
          <p:cNvPr id="6" name="Text Placeholder 2"/>
          <p:cNvSpPr txBox="1">
            <a:spLocks/>
          </p:cNvSpPr>
          <p:nvPr/>
        </p:nvSpPr>
        <p:spPr bwMode="auto">
          <a:xfrm>
            <a:off x="92390" y="838889"/>
            <a:ext cx="3400110" cy="17856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None/>
            </a:pPr>
            <a:r>
              <a:rPr lang="en-GB" sz="2000" b="0" dirty="0"/>
              <a:t>Current calibration = ground characterisation data</a:t>
            </a:r>
          </a:p>
          <a:p>
            <a:pPr marL="0" indent="0">
              <a:buNone/>
            </a:pPr>
            <a:endParaRPr lang="en-GB" sz="2000" b="0" dirty="0"/>
          </a:p>
          <a:p>
            <a:pPr marL="0" indent="0">
              <a:buNone/>
            </a:pPr>
            <a:r>
              <a:rPr lang="en-GB" sz="2000" b="0" dirty="0"/>
              <a:t>Results are very fresh!</a:t>
            </a:r>
          </a:p>
        </p:txBody>
      </p:sp>
    </p:spTree>
    <p:extLst>
      <p:ext uri="{BB962C8B-B14F-4D97-AF65-F5344CB8AC3E}">
        <p14:creationId xmlns:p14="http://schemas.microsoft.com/office/powerpoint/2010/main" val="300219610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SWIR channels temporal stability</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5954"/>
          <a:stretch/>
        </p:blipFill>
        <p:spPr>
          <a:xfrm>
            <a:off x="2133600" y="5051494"/>
            <a:ext cx="10058400" cy="1787937"/>
          </a:xfrm>
          <a:prstGeom prst="rect">
            <a:avLst/>
          </a:prstGeom>
        </p:spPr>
      </p:pic>
      <p:pic>
        <p:nvPicPr>
          <p:cNvPr id="5" name="Picture 4"/>
          <p:cNvPicPr>
            <a:picLocks noChangeAspect="1"/>
          </p:cNvPicPr>
          <p:nvPr/>
        </p:nvPicPr>
        <p:blipFill rotWithShape="1">
          <a:blip r:embed="rId3"/>
          <a:srcRect l="51599" t="49995" b="22848"/>
          <a:stretch/>
        </p:blipFill>
        <p:spPr>
          <a:xfrm>
            <a:off x="6605550" y="2366874"/>
            <a:ext cx="5282823" cy="2482460"/>
          </a:xfrm>
          <a:prstGeom prst="rect">
            <a:avLst/>
          </a:prstGeom>
        </p:spPr>
      </p:pic>
      <p:pic>
        <p:nvPicPr>
          <p:cNvPr id="6" name="Picture 5"/>
          <p:cNvPicPr>
            <a:picLocks noChangeAspect="1"/>
          </p:cNvPicPr>
          <p:nvPr/>
        </p:nvPicPr>
        <p:blipFill>
          <a:blip r:embed="rId4"/>
          <a:stretch>
            <a:fillRect/>
          </a:stretch>
        </p:blipFill>
        <p:spPr>
          <a:xfrm>
            <a:off x="217714" y="674799"/>
            <a:ext cx="7742741" cy="1510342"/>
          </a:xfrm>
          <a:prstGeom prst="rect">
            <a:avLst/>
          </a:prstGeom>
        </p:spPr>
      </p:pic>
      <p:sp>
        <p:nvSpPr>
          <p:cNvPr id="8" name="TextBox 7"/>
          <p:cNvSpPr txBox="1"/>
          <p:nvPr/>
        </p:nvSpPr>
        <p:spPr>
          <a:xfrm>
            <a:off x="7375489" y="928734"/>
            <a:ext cx="4642338" cy="707886"/>
          </a:xfrm>
          <a:prstGeom prst="rect">
            <a:avLst/>
          </a:prstGeom>
          <a:noFill/>
        </p:spPr>
        <p:txBody>
          <a:bodyPr wrap="square" rtlCol="0">
            <a:spAutoFit/>
          </a:bodyPr>
          <a:lstStyle/>
          <a:p>
            <a:pPr algn="r"/>
            <a:r>
              <a:rPr lang="en-GB" sz="20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 </a:t>
            </a:r>
            <a:r>
              <a:rPr lang="en-GB" sz="2000" b="0" kern="100" spc="-100" dirty="0" smtClean="0">
                <a:solidFill>
                  <a:schemeClr val="tx2"/>
                </a:solidFill>
                <a:latin typeface="Bahnschrift Light" panose="020B0502040204020203" pitchFamily="34" charset="0"/>
                <a:ea typeface="Roboto" panose="02000000000000000000" pitchFamily="2" charset="0"/>
              </a:rPr>
              <a:t>Results from MICMICS Lunar Calibration System</a:t>
            </a:r>
          </a:p>
        </p:txBody>
      </p:sp>
      <p:sp>
        <p:nvSpPr>
          <p:cNvPr id="9" name="TextBox 8"/>
          <p:cNvSpPr txBox="1"/>
          <p:nvPr/>
        </p:nvSpPr>
        <p:spPr>
          <a:xfrm>
            <a:off x="823156" y="3045318"/>
            <a:ext cx="5782394" cy="707886"/>
          </a:xfrm>
          <a:prstGeom prst="rect">
            <a:avLst/>
          </a:prstGeom>
          <a:noFill/>
        </p:spPr>
        <p:txBody>
          <a:bodyPr wrap="square" rtlCol="0">
            <a:spAutoFit/>
          </a:bodyPr>
          <a:lstStyle/>
          <a:p>
            <a:r>
              <a:rPr lang="en-GB" sz="2000" b="0" kern="100" spc="-100" dirty="0" smtClean="0">
                <a:solidFill>
                  <a:schemeClr val="tx2"/>
                </a:solidFill>
                <a:latin typeface="Bahnschrift Light" panose="020B0502040204020203" pitchFamily="34" charset="0"/>
                <a:ea typeface="Roboto" panose="02000000000000000000" pitchFamily="2" charset="0"/>
              </a:rPr>
              <a:t>Results from MICMICS Desert Calibration System </a:t>
            </a:r>
            <a:r>
              <a:rPr lang="en-GB" sz="20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a:t>
            </a:r>
          </a:p>
          <a:p>
            <a:r>
              <a:rPr lang="en-GB" sz="20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Libya-4 + Egypt-1 </a:t>
            </a:r>
            <a:endParaRPr lang="en-GB" sz="2000" b="0" kern="100" spc="-100" dirty="0" smtClean="0">
              <a:solidFill>
                <a:schemeClr val="tx2"/>
              </a:solidFill>
              <a:latin typeface="Bahnschrift Light" panose="020B0502040204020203" pitchFamily="34" charset="0"/>
              <a:ea typeface="Roboto" panose="02000000000000000000" pitchFamily="2" charset="0"/>
            </a:endParaRPr>
          </a:p>
        </p:txBody>
      </p:sp>
      <p:sp>
        <p:nvSpPr>
          <p:cNvPr id="10" name="TextBox 9"/>
          <p:cNvSpPr txBox="1"/>
          <p:nvPr/>
        </p:nvSpPr>
        <p:spPr>
          <a:xfrm>
            <a:off x="0" y="4584352"/>
            <a:ext cx="4622243" cy="1015663"/>
          </a:xfrm>
          <a:prstGeom prst="rect">
            <a:avLst/>
          </a:prstGeom>
          <a:noFill/>
        </p:spPr>
        <p:txBody>
          <a:bodyPr wrap="square" rtlCol="0">
            <a:spAutoFit/>
          </a:bodyPr>
          <a:lstStyle/>
          <a:p>
            <a:pPr>
              <a:lnSpc>
                <a:spcPct val="150000"/>
              </a:lnSpc>
            </a:pPr>
            <a:r>
              <a:rPr lang="en-GB" sz="2000" b="0" kern="100" spc="-100" dirty="0" smtClean="0">
                <a:solidFill>
                  <a:schemeClr val="tx2"/>
                </a:solidFill>
                <a:latin typeface="Bahnschrift Light" panose="020B0502040204020203" pitchFamily="34" charset="0"/>
                <a:ea typeface="Roboto" panose="02000000000000000000" pitchFamily="2" charset="0"/>
              </a:rPr>
              <a:t>Results from MICMICS GEO-GEO (MTI1/FCI vs MSG3/SEVIRI) </a:t>
            </a:r>
            <a:r>
              <a:rPr lang="en-GB" sz="20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a:t>
            </a:r>
          </a:p>
        </p:txBody>
      </p:sp>
      <p:sp>
        <p:nvSpPr>
          <p:cNvPr id="11" name="TextBox 10"/>
          <p:cNvSpPr txBox="1"/>
          <p:nvPr/>
        </p:nvSpPr>
        <p:spPr>
          <a:xfrm>
            <a:off x="7777425" y="2101107"/>
            <a:ext cx="3486777" cy="338554"/>
          </a:xfrm>
          <a:prstGeom prst="rect">
            <a:avLst/>
          </a:prstGeom>
          <a:solidFill>
            <a:srgbClr val="FFFF00"/>
          </a:solidFill>
        </p:spPr>
        <p:txBody>
          <a:bodyPr wrap="squar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Ratio TOA radiance (FCI / simulations)</a:t>
            </a:r>
          </a:p>
        </p:txBody>
      </p:sp>
    </p:spTree>
    <p:extLst>
      <p:ext uri="{BB962C8B-B14F-4D97-AF65-F5344CB8AC3E}">
        <p14:creationId xmlns:p14="http://schemas.microsoft.com/office/powerpoint/2010/main" val="221915472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Outline</a:t>
            </a:r>
            <a:endParaRPr lang="en-GB" dirty="0"/>
          </a:p>
        </p:txBody>
      </p:sp>
      <p:sp>
        <p:nvSpPr>
          <p:cNvPr id="5" name="Text Placeholder 4"/>
          <p:cNvSpPr>
            <a:spLocks noGrp="1"/>
          </p:cNvSpPr>
          <p:nvPr>
            <p:ph type="body" sz="quarter" idx="10"/>
          </p:nvPr>
        </p:nvSpPr>
        <p:spPr>
          <a:xfrm>
            <a:off x="6117337" y="1237673"/>
            <a:ext cx="5929610" cy="5164431"/>
          </a:xfrm>
        </p:spPr>
        <p:txBody>
          <a:bodyPr>
            <a:normAutofit lnSpcReduction="10000"/>
          </a:bodyPr>
          <a:lstStyle/>
          <a:p>
            <a:pPr marL="0" indent="0">
              <a:buNone/>
            </a:pPr>
            <a:r>
              <a:rPr lang="en-GB" sz="2700" dirty="0" smtClean="0"/>
              <a:t>MTG/FCI:</a:t>
            </a:r>
          </a:p>
          <a:p>
            <a:pPr marL="808038" indent="-327025"/>
            <a:r>
              <a:rPr lang="en-GB" sz="2700" dirty="0" smtClean="0"/>
              <a:t>Lunar acquisitions</a:t>
            </a:r>
            <a:endParaRPr lang="en-GB" sz="2700" dirty="0"/>
          </a:p>
          <a:p>
            <a:pPr marL="808038" indent="-327025"/>
            <a:r>
              <a:rPr lang="en-US" sz="2700" dirty="0" smtClean="0"/>
              <a:t>Lunar extraction method</a:t>
            </a:r>
          </a:p>
          <a:p>
            <a:pPr marL="808038" indent="-327025"/>
            <a:r>
              <a:rPr lang="en-US" sz="2700" dirty="0" smtClean="0"/>
              <a:t>Some preliminary results</a:t>
            </a:r>
          </a:p>
          <a:p>
            <a:pPr marL="0" indent="0">
              <a:buNone/>
            </a:pPr>
            <a:endParaRPr lang="en-US" sz="2700" dirty="0"/>
          </a:p>
          <a:p>
            <a:pPr marL="0" indent="0">
              <a:buNone/>
            </a:pPr>
            <a:r>
              <a:rPr lang="en-US" sz="2700" dirty="0" smtClean="0"/>
              <a:t>MTG/LI:</a:t>
            </a:r>
          </a:p>
          <a:p>
            <a:pPr marL="808038" indent="-327025"/>
            <a:r>
              <a:rPr lang="en-US" sz="2700" dirty="0"/>
              <a:t>Lunar </a:t>
            </a:r>
            <a:r>
              <a:rPr lang="en-US" sz="2700" dirty="0" smtClean="0"/>
              <a:t>acquisition</a:t>
            </a:r>
          </a:p>
          <a:p>
            <a:pPr marL="808038" indent="-327025"/>
            <a:r>
              <a:rPr lang="en-US" sz="2700" dirty="0" smtClean="0"/>
              <a:t>Lunar data processing</a:t>
            </a:r>
            <a:endParaRPr lang="en-US" sz="2700" dirty="0"/>
          </a:p>
          <a:p>
            <a:pPr marL="808038" indent="-327025"/>
            <a:r>
              <a:rPr lang="en-US" sz="2700" dirty="0" smtClean="0"/>
              <a:t>Some preliminary results</a:t>
            </a:r>
          </a:p>
          <a:p>
            <a:pPr marL="808038" indent="-327025"/>
            <a:endParaRPr lang="en-US" sz="2700" dirty="0" smtClean="0"/>
          </a:p>
          <a:p>
            <a:pPr marL="0" indent="0">
              <a:buNone/>
            </a:pPr>
            <a:r>
              <a:rPr lang="en-GB" sz="2700" dirty="0" smtClean="0"/>
              <a:t>Conclusion and future work</a:t>
            </a:r>
            <a:endParaRPr lang="en-GB" sz="2700" dirty="0"/>
          </a:p>
          <a:p>
            <a:pPr marL="0" indent="0">
              <a:buNone/>
            </a:pPr>
            <a:endParaRPr lang="en-GB" sz="2700" dirty="0"/>
          </a:p>
        </p:txBody>
      </p:sp>
    </p:spTree>
    <p:extLst>
      <p:ext uri="{BB962C8B-B14F-4D97-AF65-F5344CB8AC3E}">
        <p14:creationId xmlns:p14="http://schemas.microsoft.com/office/powerpoint/2010/main" val="293602683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Outline</a:t>
            </a:r>
            <a:endParaRPr lang="en-GB" dirty="0"/>
          </a:p>
        </p:txBody>
      </p:sp>
      <p:sp>
        <p:nvSpPr>
          <p:cNvPr id="5" name="Text Placeholder 4"/>
          <p:cNvSpPr>
            <a:spLocks noGrp="1"/>
          </p:cNvSpPr>
          <p:nvPr>
            <p:ph type="body" sz="quarter" idx="10"/>
          </p:nvPr>
        </p:nvSpPr>
        <p:spPr>
          <a:xfrm>
            <a:off x="6117337" y="1237673"/>
            <a:ext cx="5929610" cy="5164431"/>
          </a:xfrm>
        </p:spPr>
        <p:txBody>
          <a:bodyPr>
            <a:normAutofit lnSpcReduction="10000"/>
          </a:bodyPr>
          <a:lstStyle/>
          <a:p>
            <a:pPr marL="0" indent="0">
              <a:buNone/>
            </a:pPr>
            <a:r>
              <a:rPr lang="en-GB" sz="2700" dirty="0" smtClean="0"/>
              <a:t>MTG/FCI:</a:t>
            </a:r>
          </a:p>
          <a:p>
            <a:pPr marL="808038" indent="-327025"/>
            <a:r>
              <a:rPr lang="en-GB" sz="2700" dirty="0" smtClean="0"/>
              <a:t>Lunar acquisitions</a:t>
            </a:r>
            <a:endParaRPr lang="en-GB" sz="2700" dirty="0"/>
          </a:p>
          <a:p>
            <a:pPr marL="808038" indent="-327025"/>
            <a:r>
              <a:rPr lang="en-US" sz="2700" dirty="0" smtClean="0"/>
              <a:t>Lunar extraction method</a:t>
            </a:r>
          </a:p>
          <a:p>
            <a:pPr marL="808038" indent="-327025"/>
            <a:r>
              <a:rPr lang="en-US" sz="2700" dirty="0" smtClean="0"/>
              <a:t>Some preliminary results</a:t>
            </a:r>
          </a:p>
          <a:p>
            <a:pPr marL="0" indent="0">
              <a:buNone/>
            </a:pPr>
            <a:endParaRPr lang="en-US" sz="2700" dirty="0"/>
          </a:p>
          <a:p>
            <a:pPr marL="0" indent="0">
              <a:buNone/>
            </a:pPr>
            <a:r>
              <a:rPr lang="en-US" sz="2700" dirty="0" smtClean="0"/>
              <a:t>MTG/LI:</a:t>
            </a:r>
          </a:p>
          <a:p>
            <a:pPr marL="808038" indent="-327025"/>
            <a:r>
              <a:rPr lang="en-US" sz="2700" dirty="0"/>
              <a:t>Lunar </a:t>
            </a:r>
            <a:r>
              <a:rPr lang="en-US" sz="2700" dirty="0" smtClean="0"/>
              <a:t>acquisition</a:t>
            </a:r>
          </a:p>
          <a:p>
            <a:pPr marL="808038" indent="-327025"/>
            <a:r>
              <a:rPr lang="en-US" sz="2700" dirty="0" smtClean="0"/>
              <a:t>Lunar data processing</a:t>
            </a:r>
            <a:endParaRPr lang="en-US" sz="2700" dirty="0"/>
          </a:p>
          <a:p>
            <a:pPr marL="808038" indent="-327025"/>
            <a:r>
              <a:rPr lang="en-US" sz="2700" dirty="0" smtClean="0"/>
              <a:t>Some preliminary results</a:t>
            </a:r>
          </a:p>
          <a:p>
            <a:pPr marL="808038" indent="-327025"/>
            <a:endParaRPr lang="en-US" sz="2700" dirty="0" smtClean="0"/>
          </a:p>
          <a:p>
            <a:pPr marL="0" indent="0">
              <a:buNone/>
            </a:pPr>
            <a:r>
              <a:rPr lang="en-GB" sz="2700" dirty="0" smtClean="0"/>
              <a:t>Conclusion and future work</a:t>
            </a:r>
            <a:endParaRPr lang="en-GB" sz="2700" dirty="0"/>
          </a:p>
          <a:p>
            <a:pPr marL="0" indent="0">
              <a:buNone/>
            </a:pPr>
            <a:endParaRPr lang="en-GB" sz="2700" dirty="0"/>
          </a:p>
        </p:txBody>
      </p:sp>
    </p:spTree>
    <p:extLst>
      <p:ext uri="{BB962C8B-B14F-4D97-AF65-F5344CB8AC3E}">
        <p14:creationId xmlns:p14="http://schemas.microsoft.com/office/powerpoint/2010/main" val="124946901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MTG/LI acquisitions</a:t>
            </a:r>
            <a:endParaRPr lang="en-GB" dirty="0"/>
          </a:p>
        </p:txBody>
      </p:sp>
      <p:sp>
        <p:nvSpPr>
          <p:cNvPr id="5" name="Text Placeholder 4"/>
          <p:cNvSpPr>
            <a:spLocks noGrp="1"/>
          </p:cNvSpPr>
          <p:nvPr>
            <p:ph type="body" sz="quarter" idx="10"/>
          </p:nvPr>
        </p:nvSpPr>
        <p:spPr>
          <a:xfrm>
            <a:off x="31698" y="720329"/>
            <a:ext cx="8832691" cy="4017926"/>
          </a:xfrm>
        </p:spPr>
        <p:txBody>
          <a:bodyPr>
            <a:noAutofit/>
          </a:bodyPr>
          <a:lstStyle/>
          <a:p>
            <a:r>
              <a:rPr lang="en-GB" sz="1800" kern="100" dirty="0" smtClean="0">
                <a:latin typeface="Bahnschrift Light" panose="020B0502040204020203" pitchFamily="34" charset="0"/>
                <a:sym typeface="Wingdings" panose="05000000000000000000" pitchFamily="2" charset="2"/>
              </a:rPr>
              <a:t>Baseline = Calibrated </a:t>
            </a:r>
            <a:r>
              <a:rPr lang="en-GB" sz="1800" kern="100" dirty="0">
                <a:latin typeface="Bahnschrift Light" panose="020B0502040204020203" pitchFamily="34" charset="0"/>
                <a:sym typeface="Wingdings" panose="05000000000000000000" pitchFamily="2" charset="2"/>
              </a:rPr>
              <a:t>Level 1B </a:t>
            </a:r>
            <a:r>
              <a:rPr lang="en-GB" sz="1800" kern="100" dirty="0" smtClean="0">
                <a:latin typeface="Bahnschrift Light" panose="020B0502040204020203" pitchFamily="34" charset="0"/>
                <a:sym typeface="Wingdings" panose="05000000000000000000" pitchFamily="2" charset="2"/>
              </a:rPr>
              <a:t>radiances</a:t>
            </a:r>
          </a:p>
          <a:p>
            <a:r>
              <a:rPr lang="en-GB" sz="1800" kern="100" dirty="0" smtClean="0">
                <a:latin typeface="Bahnschrift Light" panose="020B0502040204020203" pitchFamily="34" charset="0"/>
                <a:sym typeface="Wingdings" panose="05000000000000000000" pitchFamily="2" charset="2"/>
              </a:rPr>
              <a:t>Central wavelength = </a:t>
            </a:r>
            <a:r>
              <a:rPr lang="en-GB" sz="1800" kern="100" dirty="0">
                <a:latin typeface="Bahnschrift Light" panose="020B0502040204020203" pitchFamily="34" charset="0"/>
                <a:sym typeface="Wingdings" panose="05000000000000000000" pitchFamily="2" charset="2"/>
              </a:rPr>
              <a:t>777.4nm with a very narrow </a:t>
            </a:r>
            <a:r>
              <a:rPr lang="en-GB" sz="1800" kern="100" dirty="0" smtClean="0">
                <a:latin typeface="Bahnschrift Light" panose="020B0502040204020203" pitchFamily="34" charset="0"/>
                <a:sym typeface="Wingdings" panose="05000000000000000000" pitchFamily="2" charset="2"/>
              </a:rPr>
              <a:t>bandwidth</a:t>
            </a:r>
          </a:p>
          <a:p>
            <a:r>
              <a:rPr lang="en-GB" sz="1800" kern="100" dirty="0" smtClean="0">
                <a:latin typeface="Bahnschrift Light" panose="020B0502040204020203" pitchFamily="34" charset="0"/>
                <a:sym typeface="Wingdings" panose="05000000000000000000" pitchFamily="2" charset="2"/>
              </a:rPr>
              <a:t>High frequency measurements (every 0.001s</a:t>
            </a:r>
            <a:r>
              <a:rPr lang="en-GB" sz="1800" kern="100" dirty="0" smtClean="0">
                <a:latin typeface="Bahnschrift Light" panose="020B0502040204020203" pitchFamily="34" charset="0"/>
                <a:sym typeface="Wingdings" panose="05000000000000000000" pitchFamily="2" charset="2"/>
              </a:rPr>
              <a:t>)</a:t>
            </a:r>
            <a:endParaRPr lang="en-GB" sz="1800" kern="100" dirty="0" smtClean="0">
              <a:latin typeface="Bahnschrift Light" panose="020B0502040204020203" pitchFamily="34" charset="0"/>
              <a:sym typeface="Wingdings" panose="05000000000000000000" pitchFamily="2" charset="2"/>
            </a:endParaRPr>
          </a:p>
          <a:p>
            <a:r>
              <a:rPr lang="en-US" sz="1800" kern="100" dirty="0" smtClean="0">
                <a:latin typeface="Bahnschrift Light" panose="020B0502040204020203" pitchFamily="34" charset="0"/>
                <a:sym typeface="Wingdings" panose="05000000000000000000" pitchFamily="2" charset="2"/>
              </a:rPr>
              <a:t>Four cameras = full arrays of detectors (1000 x 1170)</a:t>
            </a:r>
          </a:p>
          <a:p>
            <a:r>
              <a:rPr lang="en-US" sz="1800" kern="100" dirty="0" smtClean="0">
                <a:latin typeface="Bahnschrift Light" panose="020B0502040204020203" pitchFamily="34" charset="0"/>
                <a:sym typeface="Wingdings" panose="05000000000000000000" pitchFamily="2" charset="2"/>
              </a:rPr>
              <a:t>Two modes for acquisitions</a:t>
            </a:r>
          </a:p>
          <a:p>
            <a:pPr marL="808038" lvl="1" indent="-350838"/>
            <a:r>
              <a:rPr lang="en-US" sz="1800" kern="100" dirty="0" smtClean="0">
                <a:latin typeface="Bahnschrift Light" panose="020B0502040204020203" pitchFamily="34" charset="0"/>
                <a:sym typeface="Wingdings" panose="05000000000000000000" pitchFamily="2" charset="2"/>
              </a:rPr>
              <a:t>CAL mode  background = snapshot with configured integration time</a:t>
            </a:r>
          </a:p>
          <a:p>
            <a:pPr marL="808038" lvl="1" indent="-350838"/>
            <a:r>
              <a:rPr lang="en-US" sz="1800" kern="100" dirty="0" smtClean="0">
                <a:latin typeface="Bahnschrift Light" panose="020B0502040204020203" pitchFamily="34" charset="0"/>
                <a:sym typeface="Wingdings" panose="05000000000000000000" pitchFamily="2" charset="2"/>
              </a:rPr>
              <a:t>OPE mode:</a:t>
            </a:r>
          </a:p>
          <a:p>
            <a:pPr marL="982663" lvl="2" indent="-265113"/>
            <a:r>
              <a:rPr lang="en-US" sz="1800" kern="100" dirty="0" smtClean="0">
                <a:latin typeface="Bahnschrift Light" panose="020B0502040204020203" pitchFamily="34" charset="0"/>
                <a:sym typeface="Wingdings" panose="05000000000000000000" pitchFamily="2" charset="2"/>
              </a:rPr>
              <a:t>Background image: established in 9s (onboard) by collecting 10x13 sub-frames</a:t>
            </a:r>
          </a:p>
          <a:p>
            <a:pPr marL="982663" lvl="2" indent="-265113"/>
            <a:r>
              <a:rPr lang="en-US" sz="1800" kern="100" dirty="0" smtClean="0">
                <a:latin typeface="Bahnschrift Light" panose="020B0502040204020203" pitchFamily="34" charset="0"/>
                <a:sym typeface="Wingdings" panose="05000000000000000000" pitchFamily="2" charset="2"/>
              </a:rPr>
              <a:t>Product updated with configured frequency (15 = [9 + 4 transmission] / 30 /45 /60s)</a:t>
            </a:r>
          </a:p>
          <a:p>
            <a:pPr marL="982663" lvl="2" indent="-265113"/>
            <a:r>
              <a:rPr lang="en-US" sz="1800" kern="100" dirty="0" smtClean="0">
                <a:latin typeface="Bahnschrift Light" panose="020B0502040204020203" pitchFamily="34" charset="0"/>
                <a:sym typeface="Wingdings" panose="05000000000000000000" pitchFamily="2" charset="2"/>
              </a:rPr>
              <a:t>Lunar acquisition done over time much smaller than 9s </a:t>
            </a:r>
          </a:p>
          <a:p>
            <a:pPr marL="982663" lvl="2" indent="-265113">
              <a:buNone/>
            </a:pPr>
            <a:r>
              <a:rPr lang="en-US" sz="1800" kern="100" dirty="0">
                <a:latin typeface="Bahnschrift Light" panose="020B0502040204020203" pitchFamily="34" charset="0"/>
                <a:sym typeface="Wingdings" panose="05000000000000000000" pitchFamily="2" charset="2"/>
              </a:rPr>
              <a:t>	</a:t>
            </a:r>
            <a:r>
              <a:rPr lang="en-US" sz="1800" kern="100" dirty="0" smtClean="0">
                <a:latin typeface="Bahnschrift Light" panose="020B0502040204020203" pitchFamily="34" charset="0"/>
                <a:sym typeface="Wingdings" panose="05000000000000000000" pitchFamily="2" charset="2"/>
              </a:rPr>
              <a:t> </a:t>
            </a:r>
            <a:r>
              <a:rPr lang="en-US" sz="1800" kern="100" dirty="0">
                <a:latin typeface="Bahnschrift Light" panose="020B0502040204020203" pitchFamily="34" charset="0"/>
                <a:sym typeface="Wingdings" panose="05000000000000000000" pitchFamily="2" charset="2"/>
              </a:rPr>
              <a:t>A</a:t>
            </a:r>
            <a:r>
              <a:rPr lang="en-US" sz="1800" kern="100" dirty="0" smtClean="0">
                <a:latin typeface="Bahnschrift Light" panose="020B0502040204020203" pitchFamily="34" charset="0"/>
                <a:sym typeface="Wingdings" panose="05000000000000000000" pitchFamily="2" charset="2"/>
              </a:rPr>
              <a:t>ssumption = little uncertainty due to lunar motion</a:t>
            </a:r>
          </a:p>
          <a:p>
            <a:pPr marL="982663" lvl="2" indent="-265113"/>
            <a:r>
              <a:rPr lang="en-US" sz="1800" kern="100" dirty="0">
                <a:latin typeface="Bahnschrift Light" panose="020B0502040204020203" pitchFamily="34" charset="0"/>
                <a:sym typeface="Wingdings" panose="05000000000000000000" pitchFamily="2" charset="2"/>
              </a:rPr>
              <a:t>N</a:t>
            </a:r>
            <a:r>
              <a:rPr lang="en-US" sz="1800" kern="100" dirty="0" smtClean="0">
                <a:latin typeface="Bahnschrift Light" panose="020B0502040204020203" pitchFamily="34" charset="0"/>
                <a:sym typeface="Wingdings" panose="05000000000000000000" pitchFamily="2" charset="2"/>
              </a:rPr>
              <a:t>o </a:t>
            </a:r>
            <a:r>
              <a:rPr lang="en-US" sz="1800" kern="100" dirty="0">
                <a:latin typeface="Bahnschrift Light" panose="020B0502040204020203" pitchFamily="34" charset="0"/>
                <a:sym typeface="Wingdings" panose="05000000000000000000" pitchFamily="2" charset="2"/>
              </a:rPr>
              <a:t>stitching needed </a:t>
            </a:r>
            <a:r>
              <a:rPr lang="en-US" sz="1800" kern="100" dirty="0" smtClean="0">
                <a:latin typeface="Bahnschrift Light" panose="020B0502040204020203" pitchFamily="34" charset="0"/>
                <a:sym typeface="Wingdings" panose="05000000000000000000" pitchFamily="2" charset="2"/>
              </a:rPr>
              <a:t> direct </a:t>
            </a:r>
            <a:r>
              <a:rPr lang="en-US" sz="1800" kern="100" dirty="0">
                <a:latin typeface="Bahnschrift Light" panose="020B0502040204020203" pitchFamily="34" charset="0"/>
                <a:sym typeface="Wingdings" panose="05000000000000000000" pitchFamily="2" charset="2"/>
              </a:rPr>
              <a:t>extraction of the Moon</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2240" b="2700"/>
          <a:stretch/>
        </p:blipFill>
        <p:spPr>
          <a:xfrm>
            <a:off x="2133600" y="4719081"/>
            <a:ext cx="10058400" cy="2138919"/>
          </a:xfrm>
          <a:prstGeom prst="rect">
            <a:avLst/>
          </a:prstGeom>
        </p:spPr>
      </p:pic>
      <p:pic>
        <p:nvPicPr>
          <p:cNvPr id="4" name="Picture 2" descr="MTG Lighning Imager Field of 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8543" y="640080"/>
            <a:ext cx="3463457" cy="3586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96312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69841" y="685759"/>
            <a:ext cx="6722159" cy="6170013"/>
          </a:xfrm>
          <a:prstGeom prst="rect">
            <a:avLst/>
          </a:prstGeom>
        </p:spPr>
      </p:pic>
      <p:sp>
        <p:nvSpPr>
          <p:cNvPr id="2" name="Title 1"/>
          <p:cNvSpPr>
            <a:spLocks noGrp="1"/>
          </p:cNvSpPr>
          <p:nvPr>
            <p:ph type="title"/>
          </p:nvPr>
        </p:nvSpPr>
        <p:spPr/>
        <p:txBody>
          <a:bodyPr/>
          <a:lstStyle/>
          <a:p>
            <a:r>
              <a:rPr lang="en-GB" dirty="0" smtClean="0"/>
              <a:t>LI - Lunar opportunities</a:t>
            </a:r>
            <a:endParaRPr lang="en-GB" dirty="0"/>
          </a:p>
        </p:txBody>
      </p:sp>
      <p:sp>
        <p:nvSpPr>
          <p:cNvPr id="3" name="Text Placeholder 2"/>
          <p:cNvSpPr>
            <a:spLocks noGrp="1"/>
          </p:cNvSpPr>
          <p:nvPr>
            <p:ph type="body" sz="quarter" idx="10"/>
          </p:nvPr>
        </p:nvSpPr>
        <p:spPr>
          <a:xfrm>
            <a:off x="145053" y="1139429"/>
            <a:ext cx="5258219" cy="5262675"/>
          </a:xfrm>
        </p:spPr>
        <p:txBody>
          <a:bodyPr/>
          <a:lstStyle/>
          <a:p>
            <a:r>
              <a:rPr lang="en-US" dirty="0" smtClean="0"/>
              <a:t>Platform yaw flip</a:t>
            </a:r>
          </a:p>
          <a:p>
            <a:pPr marL="355600" indent="-355600">
              <a:buNone/>
            </a:pPr>
            <a:r>
              <a:rPr lang="en-US" dirty="0"/>
              <a:t>	</a:t>
            </a:r>
            <a:r>
              <a:rPr lang="en-US" dirty="0" smtClean="0"/>
              <a:t>every 6 months</a:t>
            </a:r>
          </a:p>
          <a:p>
            <a:r>
              <a:rPr lang="en-US" dirty="0" smtClean="0"/>
              <a:t>Only part of cameras sees the Moon </a:t>
            </a:r>
          </a:p>
          <a:p>
            <a:pPr marL="0" indent="0">
              <a:buNone/>
            </a:pPr>
            <a:endParaRPr lang="en-US" dirty="0"/>
          </a:p>
          <a:p>
            <a:pPr marL="0" indent="0">
              <a:buNone/>
            </a:pPr>
            <a:endParaRPr lang="en-GB" dirty="0"/>
          </a:p>
        </p:txBody>
      </p:sp>
      <p:sp>
        <p:nvSpPr>
          <p:cNvPr id="7" name="TextBox 6"/>
          <p:cNvSpPr txBox="1"/>
          <p:nvPr/>
        </p:nvSpPr>
        <p:spPr>
          <a:xfrm>
            <a:off x="7000875" y="3019425"/>
            <a:ext cx="803425" cy="338554"/>
          </a:xfrm>
          <a:prstGeom prst="rect">
            <a:avLst/>
          </a:prstGeom>
          <a:noFill/>
        </p:spPr>
        <p:txBody>
          <a:bodyPr wrap="non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OC-1 / 3</a:t>
            </a:r>
            <a:endParaRPr lang="en-GB" sz="1600" b="0" kern="100" spc="-100" dirty="0" err="1" smtClean="0">
              <a:solidFill>
                <a:schemeClr val="tx2"/>
              </a:solidFill>
              <a:latin typeface="Bahnschrift Light" panose="020B0502040204020203" pitchFamily="34" charset="0"/>
              <a:ea typeface="Roboto" panose="02000000000000000000" pitchFamily="2" charset="0"/>
            </a:endParaRPr>
          </a:p>
        </p:txBody>
      </p:sp>
      <p:sp>
        <p:nvSpPr>
          <p:cNvPr id="8" name="TextBox 7"/>
          <p:cNvSpPr txBox="1"/>
          <p:nvPr/>
        </p:nvSpPr>
        <p:spPr>
          <a:xfrm>
            <a:off x="8048625" y="1704975"/>
            <a:ext cx="848309" cy="338554"/>
          </a:xfrm>
          <a:prstGeom prst="rect">
            <a:avLst/>
          </a:prstGeom>
          <a:noFill/>
        </p:spPr>
        <p:txBody>
          <a:bodyPr wrap="non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OC-2 / 4</a:t>
            </a:r>
            <a:endParaRPr lang="en-GB" sz="1600" b="0" kern="100" spc="-100" dirty="0" err="1" smtClean="0">
              <a:solidFill>
                <a:schemeClr val="tx2"/>
              </a:solidFill>
              <a:latin typeface="Bahnschrift Light" panose="020B0502040204020203" pitchFamily="34" charset="0"/>
              <a:ea typeface="Roboto" panose="02000000000000000000" pitchFamily="2" charset="0"/>
            </a:endParaRPr>
          </a:p>
        </p:txBody>
      </p:sp>
      <p:sp>
        <p:nvSpPr>
          <p:cNvPr id="9" name="TextBox 8"/>
          <p:cNvSpPr txBox="1"/>
          <p:nvPr/>
        </p:nvSpPr>
        <p:spPr>
          <a:xfrm>
            <a:off x="8061263" y="4171950"/>
            <a:ext cx="889987" cy="338554"/>
          </a:xfrm>
          <a:prstGeom prst="rect">
            <a:avLst/>
          </a:prstGeom>
          <a:noFill/>
        </p:spPr>
        <p:txBody>
          <a:bodyPr wrap="non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OC-4  / 2</a:t>
            </a:r>
            <a:endParaRPr lang="en-GB" sz="1600" b="0" kern="100" spc="-100" dirty="0" err="1" smtClean="0">
              <a:solidFill>
                <a:schemeClr val="tx2"/>
              </a:solidFill>
              <a:latin typeface="Bahnschrift Light" panose="020B0502040204020203" pitchFamily="34" charset="0"/>
              <a:ea typeface="Roboto" panose="02000000000000000000" pitchFamily="2" charset="0"/>
            </a:endParaRPr>
          </a:p>
        </p:txBody>
      </p:sp>
      <p:sp>
        <p:nvSpPr>
          <p:cNvPr id="10" name="TextBox 9"/>
          <p:cNvSpPr txBox="1"/>
          <p:nvPr/>
        </p:nvSpPr>
        <p:spPr>
          <a:xfrm>
            <a:off x="9169679" y="3019425"/>
            <a:ext cx="803425" cy="338554"/>
          </a:xfrm>
          <a:prstGeom prst="rect">
            <a:avLst/>
          </a:prstGeom>
          <a:noFill/>
        </p:spPr>
        <p:txBody>
          <a:bodyPr wrap="non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OC-3 / 1</a:t>
            </a:r>
            <a:endParaRPr lang="en-GB" sz="1600" b="0" kern="100" spc="-100" dirty="0" err="1" smtClean="0">
              <a:solidFill>
                <a:schemeClr val="tx2"/>
              </a:solidFill>
              <a:latin typeface="Bahnschrift Light" panose="020B0502040204020203" pitchFamily="34" charset="0"/>
              <a:ea typeface="Roboto" panose="02000000000000000000" pitchFamily="2" charset="0"/>
            </a:endParaRPr>
          </a:p>
        </p:txBody>
      </p:sp>
    </p:spTree>
    <p:extLst>
      <p:ext uri="{BB962C8B-B14F-4D97-AF65-F5344CB8AC3E}">
        <p14:creationId xmlns:p14="http://schemas.microsoft.com/office/powerpoint/2010/main" val="52462405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MTG/LI </a:t>
            </a:r>
            <a:r>
              <a:rPr lang="en-GB" dirty="0"/>
              <a:t>acquisitions</a:t>
            </a:r>
          </a:p>
        </p:txBody>
      </p:sp>
      <p:sp>
        <p:nvSpPr>
          <p:cNvPr id="18" name="Text Placeholder 2"/>
          <p:cNvSpPr txBox="1">
            <a:spLocks/>
          </p:cNvSpPr>
          <p:nvPr/>
        </p:nvSpPr>
        <p:spPr bwMode="auto">
          <a:xfrm>
            <a:off x="145053" y="744215"/>
            <a:ext cx="11627339" cy="609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None/>
            </a:pPr>
            <a:r>
              <a:rPr lang="en-US" sz="2400" b="0" kern="100" dirty="0" smtClean="0">
                <a:latin typeface="Bahnschrift Light" panose="020B0502040204020203" pitchFamily="34" charset="0"/>
                <a:sym typeface="Wingdings" panose="05000000000000000000" pitchFamily="2" charset="2"/>
              </a:rPr>
              <a:t>With the help of Flight Dynamics</a:t>
            </a:r>
            <a:endParaRPr lang="en-GB" sz="2000" b="0" kern="100" dirty="0" smtClean="0">
              <a:latin typeface="Bahnschrift Light" panose="020B0502040204020203" pitchFamily="34" charset="0"/>
              <a:sym typeface="Wingdings" panose="05000000000000000000" pitchFamily="2" charset="2"/>
            </a:endParaRPr>
          </a:p>
          <a:p>
            <a:endParaRPr lang="en-GB" b="0" kern="0" dirty="0"/>
          </a:p>
        </p:txBody>
      </p:sp>
      <p:pic>
        <p:nvPicPr>
          <p:cNvPr id="3" name="Picture 2"/>
          <p:cNvPicPr>
            <a:picLocks noChangeAspect="1"/>
          </p:cNvPicPr>
          <p:nvPr/>
        </p:nvPicPr>
        <p:blipFill>
          <a:blip r:embed="rId2"/>
          <a:stretch>
            <a:fillRect/>
          </a:stretch>
        </p:blipFill>
        <p:spPr>
          <a:xfrm>
            <a:off x="282633" y="2782433"/>
            <a:ext cx="11646131" cy="4005939"/>
          </a:xfrm>
          <a:prstGeom prst="rect">
            <a:avLst/>
          </a:prstGeom>
        </p:spPr>
      </p:pic>
      <p:pic>
        <p:nvPicPr>
          <p:cNvPr id="6" name="Picture 5"/>
          <p:cNvPicPr>
            <a:picLocks noChangeAspect="1"/>
          </p:cNvPicPr>
          <p:nvPr/>
        </p:nvPicPr>
        <p:blipFill rotWithShape="1">
          <a:blip r:embed="rId3"/>
          <a:srcRect b="37414"/>
          <a:stretch/>
        </p:blipFill>
        <p:spPr>
          <a:xfrm>
            <a:off x="441666" y="1226301"/>
            <a:ext cx="11536976" cy="1485229"/>
          </a:xfrm>
          <a:prstGeom prst="rect">
            <a:avLst/>
          </a:prstGeom>
        </p:spPr>
      </p:pic>
    </p:spTree>
    <p:extLst>
      <p:ext uri="{BB962C8B-B14F-4D97-AF65-F5344CB8AC3E}">
        <p14:creationId xmlns:p14="http://schemas.microsoft.com/office/powerpoint/2010/main" val="62187935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buNone/>
            </a:pPr>
            <a:r>
              <a:rPr lang="en-US" kern="100" dirty="0">
                <a:latin typeface="Bahnschrift Light" panose="020B0502040204020203" pitchFamily="34" charset="0"/>
                <a:sym typeface="Wingdings" panose="05000000000000000000" pitchFamily="2" charset="2"/>
              </a:rPr>
              <a:t>With the help of Flight </a:t>
            </a:r>
            <a:r>
              <a:rPr lang="en-US" kern="100" dirty="0" smtClean="0">
                <a:latin typeface="Bahnschrift Light" panose="020B0502040204020203" pitchFamily="34" charset="0"/>
                <a:sym typeface="Wingdings" panose="05000000000000000000" pitchFamily="2" charset="2"/>
              </a:rPr>
              <a:t>Dynamics</a:t>
            </a:r>
            <a:endParaRPr lang="en-GB" dirty="0"/>
          </a:p>
        </p:txBody>
      </p:sp>
      <p:pic>
        <p:nvPicPr>
          <p:cNvPr id="3" name="Picture 2"/>
          <p:cNvPicPr>
            <a:picLocks noChangeAspect="1"/>
          </p:cNvPicPr>
          <p:nvPr/>
        </p:nvPicPr>
        <p:blipFill>
          <a:blip r:embed="rId2"/>
          <a:stretch>
            <a:fillRect/>
          </a:stretch>
        </p:blipFill>
        <p:spPr>
          <a:xfrm>
            <a:off x="792480" y="3172462"/>
            <a:ext cx="10679084" cy="3673302"/>
          </a:xfrm>
          <a:prstGeom prst="rect">
            <a:avLst/>
          </a:prstGeom>
        </p:spPr>
      </p:pic>
      <p:pic>
        <p:nvPicPr>
          <p:cNvPr id="7" name="Picture 6"/>
          <p:cNvPicPr>
            <a:picLocks noChangeAspect="1"/>
          </p:cNvPicPr>
          <p:nvPr/>
        </p:nvPicPr>
        <p:blipFill>
          <a:blip r:embed="rId3"/>
          <a:stretch>
            <a:fillRect/>
          </a:stretch>
        </p:blipFill>
        <p:spPr>
          <a:xfrm>
            <a:off x="1356867" y="628346"/>
            <a:ext cx="10114697" cy="2579981"/>
          </a:xfrm>
          <a:prstGeom prst="rect">
            <a:avLst/>
          </a:prstGeom>
        </p:spPr>
      </p:pic>
      <p:sp>
        <p:nvSpPr>
          <p:cNvPr id="4" name="TextBox 3"/>
          <p:cNvSpPr txBox="1"/>
          <p:nvPr/>
        </p:nvSpPr>
        <p:spPr>
          <a:xfrm>
            <a:off x="673331" y="1803862"/>
            <a:ext cx="444352" cy="338554"/>
          </a:xfrm>
          <a:prstGeom prst="rect">
            <a:avLst/>
          </a:prstGeom>
          <a:noFill/>
        </p:spPr>
        <p:txBody>
          <a:bodyPr wrap="non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FCI</a:t>
            </a:r>
            <a:endParaRPr lang="en-GB" sz="1600" b="0" kern="100" spc="-100" dirty="0" err="1" smtClean="0">
              <a:solidFill>
                <a:schemeClr val="tx2"/>
              </a:solidFill>
              <a:latin typeface="Bahnschrift Light" panose="020B0502040204020203" pitchFamily="34" charset="0"/>
              <a:ea typeface="Roboto" panose="02000000000000000000" pitchFamily="2" charset="0"/>
            </a:endParaRPr>
          </a:p>
        </p:txBody>
      </p:sp>
      <p:sp>
        <p:nvSpPr>
          <p:cNvPr id="8" name="TextBox 7"/>
          <p:cNvSpPr txBox="1"/>
          <p:nvPr/>
        </p:nvSpPr>
        <p:spPr>
          <a:xfrm>
            <a:off x="341189" y="4670559"/>
            <a:ext cx="332142" cy="338554"/>
          </a:xfrm>
          <a:prstGeom prst="rect">
            <a:avLst/>
          </a:prstGeom>
          <a:noFill/>
        </p:spPr>
        <p:txBody>
          <a:bodyPr wrap="non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LI</a:t>
            </a:r>
            <a:endParaRPr lang="en-GB" sz="1600" b="0" kern="100" spc="-100" dirty="0" err="1" smtClean="0">
              <a:solidFill>
                <a:schemeClr val="tx2"/>
              </a:solidFill>
              <a:latin typeface="Bahnschrift Light" panose="020B0502040204020203" pitchFamily="34" charset="0"/>
              <a:ea typeface="Roboto" panose="02000000000000000000" pitchFamily="2" charset="0"/>
            </a:endParaRPr>
          </a:p>
        </p:txBody>
      </p:sp>
    </p:spTree>
    <p:extLst>
      <p:ext uri="{BB962C8B-B14F-4D97-AF65-F5344CB8AC3E}">
        <p14:creationId xmlns:p14="http://schemas.microsoft.com/office/powerpoint/2010/main" val="101793529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12192000" cy="3657600"/>
          </a:xfrm>
          <a:prstGeom prst="rect">
            <a:avLst/>
          </a:prstGeom>
        </p:spPr>
      </p:pic>
      <p:sp>
        <p:nvSpPr>
          <p:cNvPr id="5" name="Text Placeholder 4"/>
          <p:cNvSpPr>
            <a:spLocks noGrp="1"/>
          </p:cNvSpPr>
          <p:nvPr>
            <p:ph type="body" sz="quarter" idx="10"/>
          </p:nvPr>
        </p:nvSpPr>
        <p:spPr>
          <a:xfrm>
            <a:off x="145053" y="720330"/>
            <a:ext cx="11627339" cy="460768"/>
          </a:xfrm>
        </p:spPr>
        <p:txBody>
          <a:bodyPr>
            <a:normAutofit/>
          </a:bodyPr>
          <a:lstStyle/>
          <a:p>
            <a:pPr marL="0" indent="0" algn="ctr">
              <a:buNone/>
            </a:pPr>
            <a:r>
              <a:rPr lang="en-US" sz="2400" b="1" kern="100" dirty="0" smtClean="0">
                <a:latin typeface="Bahnschrift Light" panose="020B0502040204020203" pitchFamily="34" charset="0"/>
                <a:sym typeface="Wingdings" panose="05000000000000000000" pitchFamily="2" charset="2"/>
              </a:rPr>
              <a:t>Time-series OC2 camera (2023-05-28)</a:t>
            </a:r>
          </a:p>
          <a:p>
            <a:pPr lvl="1"/>
            <a:endParaRPr lang="en-GB" kern="100" dirty="0" smtClean="0">
              <a:latin typeface="Bahnschrift Light" panose="020B0502040204020203" pitchFamily="34" charset="0"/>
              <a:sym typeface="Wingdings" panose="05000000000000000000" pitchFamily="2" charset="2"/>
            </a:endParaRPr>
          </a:p>
          <a:p>
            <a:endParaRPr lang="en-GB" dirty="0"/>
          </a:p>
        </p:txBody>
      </p:sp>
      <p:sp>
        <p:nvSpPr>
          <p:cNvPr id="7" name="Text Placeholder 4"/>
          <p:cNvSpPr txBox="1">
            <a:spLocks/>
          </p:cNvSpPr>
          <p:nvPr/>
        </p:nvSpPr>
        <p:spPr bwMode="auto">
          <a:xfrm>
            <a:off x="282330" y="5676902"/>
            <a:ext cx="11627339" cy="4607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buFont typeface="Arial" pitchFamily="34" charset="0"/>
              <a:buNone/>
            </a:pPr>
            <a:r>
              <a:rPr lang="en-US" sz="2400" b="1" kern="100" dirty="0" smtClean="0">
                <a:latin typeface="Bahnschrift Light" panose="020B0502040204020203" pitchFamily="34" charset="0"/>
                <a:sym typeface="Wingdings" panose="05000000000000000000" pitchFamily="2" charset="2"/>
              </a:rPr>
              <a:t>Extraction method: </a:t>
            </a:r>
            <a:r>
              <a:rPr lang="en-GB" sz="2000" b="0" kern="0" dirty="0" smtClean="0"/>
              <a:t>earth masking + patch detection + extraction with margins</a:t>
            </a:r>
            <a:endParaRPr lang="en-GB" sz="2000" b="0" kern="100" dirty="0" smtClean="0">
              <a:latin typeface="Bahnschrift Light" panose="020B0502040204020203" pitchFamily="34" charset="0"/>
              <a:sym typeface="Wingdings" panose="05000000000000000000" pitchFamily="2" charset="2"/>
            </a:endParaRPr>
          </a:p>
        </p:txBody>
      </p:sp>
    </p:spTree>
    <p:extLst>
      <p:ext uri="{BB962C8B-B14F-4D97-AF65-F5344CB8AC3E}">
        <p14:creationId xmlns:p14="http://schemas.microsoft.com/office/powerpoint/2010/main" val="239737157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12192000" cy="3657600"/>
          </a:xfrm>
          <a:prstGeom prst="rect">
            <a:avLst/>
          </a:prstGeom>
        </p:spPr>
      </p:pic>
      <p:sp>
        <p:nvSpPr>
          <p:cNvPr id="5" name="Text Placeholder 4"/>
          <p:cNvSpPr txBox="1">
            <a:spLocks/>
          </p:cNvSpPr>
          <p:nvPr/>
        </p:nvSpPr>
        <p:spPr bwMode="auto">
          <a:xfrm>
            <a:off x="145053" y="720330"/>
            <a:ext cx="11627339" cy="4607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buFont typeface="Arial" pitchFamily="34" charset="0"/>
              <a:buNone/>
            </a:pPr>
            <a:r>
              <a:rPr lang="en-US" sz="2400" b="1" kern="100" dirty="0" smtClean="0">
                <a:latin typeface="Bahnschrift Light" panose="020B0502040204020203" pitchFamily="34" charset="0"/>
                <a:sym typeface="Wingdings" panose="05000000000000000000" pitchFamily="2" charset="2"/>
              </a:rPr>
              <a:t>Time-series OC2 camera (2023-05-28)</a:t>
            </a:r>
          </a:p>
          <a:p>
            <a:pPr lvl="1"/>
            <a:endParaRPr lang="en-GB" b="0" kern="100" dirty="0" smtClean="0">
              <a:latin typeface="Bahnschrift Light" panose="020B0502040204020203" pitchFamily="34" charset="0"/>
              <a:sym typeface="Wingdings" panose="05000000000000000000" pitchFamily="2" charset="2"/>
            </a:endParaRPr>
          </a:p>
          <a:p>
            <a:endParaRPr lang="en-GB" b="0" kern="0" dirty="0"/>
          </a:p>
        </p:txBody>
      </p:sp>
    </p:spTree>
    <p:extLst>
      <p:ext uri="{BB962C8B-B14F-4D97-AF65-F5344CB8AC3E}">
        <p14:creationId xmlns:p14="http://schemas.microsoft.com/office/powerpoint/2010/main" val="354375656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12192000" cy="3657600"/>
          </a:xfrm>
          <a:prstGeom prst="rect">
            <a:avLst/>
          </a:prstGeom>
        </p:spPr>
      </p:pic>
      <p:sp>
        <p:nvSpPr>
          <p:cNvPr id="5" name="Text Placeholder 4"/>
          <p:cNvSpPr txBox="1">
            <a:spLocks/>
          </p:cNvSpPr>
          <p:nvPr/>
        </p:nvSpPr>
        <p:spPr bwMode="auto">
          <a:xfrm>
            <a:off x="145053" y="720330"/>
            <a:ext cx="11627339" cy="4607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buFont typeface="Arial" pitchFamily="34" charset="0"/>
              <a:buNone/>
            </a:pPr>
            <a:r>
              <a:rPr lang="en-US" sz="2400" b="1" kern="100" dirty="0" smtClean="0">
                <a:latin typeface="Bahnschrift Light" panose="020B0502040204020203" pitchFamily="34" charset="0"/>
                <a:sym typeface="Wingdings" panose="05000000000000000000" pitchFamily="2" charset="2"/>
              </a:rPr>
              <a:t>Time-series OC2 camera (2023-05-28)</a:t>
            </a:r>
          </a:p>
          <a:p>
            <a:pPr lvl="1"/>
            <a:endParaRPr lang="en-GB" b="0" kern="100" dirty="0" smtClean="0">
              <a:latin typeface="Bahnschrift Light" panose="020B0502040204020203" pitchFamily="34" charset="0"/>
              <a:sym typeface="Wingdings" panose="05000000000000000000" pitchFamily="2" charset="2"/>
            </a:endParaRPr>
          </a:p>
          <a:p>
            <a:endParaRPr lang="en-GB" b="0" kern="0" dirty="0"/>
          </a:p>
        </p:txBody>
      </p:sp>
    </p:spTree>
    <p:extLst>
      <p:ext uri="{BB962C8B-B14F-4D97-AF65-F5344CB8AC3E}">
        <p14:creationId xmlns:p14="http://schemas.microsoft.com/office/powerpoint/2010/main" val="50792868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12192000" cy="3657600"/>
          </a:xfrm>
          <a:prstGeom prst="rect">
            <a:avLst/>
          </a:prstGeom>
        </p:spPr>
      </p:pic>
      <p:sp>
        <p:nvSpPr>
          <p:cNvPr id="5" name="Text Placeholder 4"/>
          <p:cNvSpPr txBox="1">
            <a:spLocks/>
          </p:cNvSpPr>
          <p:nvPr/>
        </p:nvSpPr>
        <p:spPr bwMode="auto">
          <a:xfrm>
            <a:off x="145053" y="720330"/>
            <a:ext cx="11627339" cy="4607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buFont typeface="Arial" pitchFamily="34" charset="0"/>
              <a:buNone/>
            </a:pPr>
            <a:r>
              <a:rPr lang="en-US" sz="2400" b="1" kern="100" dirty="0" smtClean="0">
                <a:latin typeface="Bahnschrift Light" panose="020B0502040204020203" pitchFamily="34" charset="0"/>
                <a:sym typeface="Wingdings" panose="05000000000000000000" pitchFamily="2" charset="2"/>
              </a:rPr>
              <a:t>Time-series OC2 camera (2023-05-28)</a:t>
            </a:r>
          </a:p>
          <a:p>
            <a:pPr lvl="1"/>
            <a:endParaRPr lang="en-GB" b="0" kern="100" dirty="0" smtClean="0">
              <a:latin typeface="Bahnschrift Light" panose="020B0502040204020203" pitchFamily="34" charset="0"/>
              <a:sym typeface="Wingdings" panose="05000000000000000000" pitchFamily="2" charset="2"/>
            </a:endParaRPr>
          </a:p>
          <a:p>
            <a:endParaRPr lang="en-GB" b="0" kern="0" dirty="0"/>
          </a:p>
        </p:txBody>
      </p:sp>
    </p:spTree>
    <p:extLst>
      <p:ext uri="{BB962C8B-B14F-4D97-AF65-F5344CB8AC3E}">
        <p14:creationId xmlns:p14="http://schemas.microsoft.com/office/powerpoint/2010/main" val="191530194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12192000" cy="3657600"/>
          </a:xfrm>
          <a:prstGeom prst="rect">
            <a:avLst/>
          </a:prstGeom>
        </p:spPr>
      </p:pic>
      <p:sp>
        <p:nvSpPr>
          <p:cNvPr id="5" name="Text Placeholder 4"/>
          <p:cNvSpPr txBox="1">
            <a:spLocks/>
          </p:cNvSpPr>
          <p:nvPr/>
        </p:nvSpPr>
        <p:spPr bwMode="auto">
          <a:xfrm>
            <a:off x="145053" y="720330"/>
            <a:ext cx="11627339" cy="4607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buFont typeface="Arial" pitchFamily="34" charset="0"/>
              <a:buNone/>
            </a:pPr>
            <a:r>
              <a:rPr lang="en-US" sz="2400" b="1" kern="100" dirty="0" smtClean="0">
                <a:latin typeface="Bahnschrift Light" panose="020B0502040204020203" pitchFamily="34" charset="0"/>
                <a:sym typeface="Wingdings" panose="05000000000000000000" pitchFamily="2" charset="2"/>
              </a:rPr>
              <a:t>Time-series OC2 camera (2023-05-28)</a:t>
            </a:r>
          </a:p>
          <a:p>
            <a:pPr lvl="1"/>
            <a:endParaRPr lang="en-GB" b="0" kern="100" dirty="0" smtClean="0">
              <a:latin typeface="Bahnschrift Light" panose="020B0502040204020203" pitchFamily="34" charset="0"/>
              <a:sym typeface="Wingdings" panose="05000000000000000000" pitchFamily="2" charset="2"/>
            </a:endParaRPr>
          </a:p>
          <a:p>
            <a:endParaRPr lang="en-GB" b="0" kern="0" dirty="0"/>
          </a:p>
        </p:txBody>
      </p:sp>
    </p:spTree>
    <p:extLst>
      <p:ext uri="{BB962C8B-B14F-4D97-AF65-F5344CB8AC3E}">
        <p14:creationId xmlns:p14="http://schemas.microsoft.com/office/powerpoint/2010/main" val="198214291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12192000" cy="3657600"/>
          </a:xfrm>
          <a:prstGeom prst="rect">
            <a:avLst/>
          </a:prstGeom>
        </p:spPr>
      </p:pic>
      <p:sp>
        <p:nvSpPr>
          <p:cNvPr id="5" name="Text Placeholder 4"/>
          <p:cNvSpPr txBox="1">
            <a:spLocks/>
          </p:cNvSpPr>
          <p:nvPr/>
        </p:nvSpPr>
        <p:spPr bwMode="auto">
          <a:xfrm>
            <a:off x="145053" y="720330"/>
            <a:ext cx="11627339" cy="4607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buFont typeface="Arial" pitchFamily="34" charset="0"/>
              <a:buNone/>
            </a:pPr>
            <a:r>
              <a:rPr lang="en-US" sz="2400" b="1" kern="100" dirty="0" smtClean="0">
                <a:latin typeface="Bahnschrift Light" panose="020B0502040204020203" pitchFamily="34" charset="0"/>
                <a:sym typeface="Wingdings" panose="05000000000000000000" pitchFamily="2" charset="2"/>
              </a:rPr>
              <a:t>Time-series OC2 camera (2023-05-28)</a:t>
            </a:r>
          </a:p>
          <a:p>
            <a:pPr lvl="1"/>
            <a:endParaRPr lang="en-GB" b="0" kern="100" dirty="0" smtClean="0">
              <a:latin typeface="Bahnschrift Light" panose="020B0502040204020203" pitchFamily="34" charset="0"/>
              <a:sym typeface="Wingdings" panose="05000000000000000000" pitchFamily="2" charset="2"/>
            </a:endParaRPr>
          </a:p>
          <a:p>
            <a:endParaRPr lang="en-GB" b="0" kern="0" dirty="0"/>
          </a:p>
        </p:txBody>
      </p:sp>
    </p:spTree>
    <p:extLst>
      <p:ext uri="{BB962C8B-B14F-4D97-AF65-F5344CB8AC3E}">
        <p14:creationId xmlns:p14="http://schemas.microsoft.com/office/powerpoint/2010/main" val="245612212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MTG/FCI acquisitions</a:t>
            </a:r>
          </a:p>
        </p:txBody>
      </p:sp>
      <p:sp>
        <p:nvSpPr>
          <p:cNvPr id="3" name="Text Placeholder 2"/>
          <p:cNvSpPr>
            <a:spLocks noGrp="1"/>
          </p:cNvSpPr>
          <p:nvPr>
            <p:ph type="body" sz="quarter" idx="10"/>
          </p:nvPr>
        </p:nvSpPr>
        <p:spPr>
          <a:xfrm>
            <a:off x="145051" y="607534"/>
            <a:ext cx="11627339" cy="5262675"/>
          </a:xfrm>
        </p:spPr>
        <p:txBody>
          <a:bodyPr anchor="t">
            <a:normAutofit/>
          </a:bodyPr>
          <a:lstStyle/>
          <a:p>
            <a:pPr marL="0" indent="0" algn="ctr">
              <a:buNone/>
            </a:pPr>
            <a:r>
              <a:rPr lang="en-GB" sz="3600" b="1" dirty="0" smtClean="0"/>
              <a:t>Solar channels</a:t>
            </a:r>
            <a:endParaRPr lang="en-GB" sz="3600" b="1" dirty="0"/>
          </a:p>
        </p:txBody>
      </p:sp>
      <p:sp>
        <p:nvSpPr>
          <p:cNvPr id="4" name="Rectangle 3"/>
          <p:cNvSpPr/>
          <p:nvPr/>
        </p:nvSpPr>
        <p:spPr>
          <a:xfrm>
            <a:off x="573458" y="5134255"/>
            <a:ext cx="10770524" cy="1338828"/>
          </a:xfrm>
          <a:prstGeom prst="rect">
            <a:avLst/>
          </a:prstGeom>
        </p:spPr>
        <p:txBody>
          <a:bodyPr wrap="square">
            <a:spAutoFit/>
          </a:bodyPr>
          <a:lstStyle/>
          <a:p>
            <a:pPr lvl="0" algn="ctr"/>
            <a:r>
              <a:rPr lang="en-US" sz="2400" b="0" kern="100" spc="-100" dirty="0">
                <a:solidFill>
                  <a:srgbClr val="FF0000"/>
                </a:solidFill>
                <a:latin typeface="Bahnschrift Light" panose="020B0502040204020203" pitchFamily="34" charset="0"/>
                <a:ea typeface="Roboto" panose="02000000000000000000" pitchFamily="2" charset="0"/>
              </a:rPr>
              <a:t>IMPORTANT NOTE: </a:t>
            </a:r>
            <a:endParaRPr lang="en-US" sz="1800" b="0" kern="100" spc="-100" dirty="0">
              <a:solidFill>
                <a:srgbClr val="FF0000"/>
              </a:solidFill>
              <a:latin typeface="Bahnschrift Light" panose="020B0502040204020203" pitchFamily="34" charset="0"/>
              <a:ea typeface="Roboto" panose="02000000000000000000" pitchFamily="2" charset="0"/>
            </a:endParaRPr>
          </a:p>
          <a:p>
            <a:r>
              <a:rPr lang="en-US" sz="1900" b="0" kern="100" spc="-100" dirty="0">
                <a:solidFill>
                  <a:srgbClr val="FF0000"/>
                </a:solidFill>
                <a:latin typeface="Bahnschrift Light" panose="020B0502040204020203" pitchFamily="34" charset="0"/>
                <a:ea typeface="Roboto" panose="02000000000000000000" pitchFamily="2" charset="0"/>
              </a:rPr>
              <a:t>The MTG-I1 data utilized for calibration and inter-calibration currently lack radiometric tuning, in-flight updates for VNIR have not yet been applied, and several critical corrections are still pending. Consequently, the results presented here predominantly showcase the functionalities of the </a:t>
            </a:r>
            <a:r>
              <a:rPr lang="en-US" sz="1900" b="0" kern="100" spc="-100" dirty="0" smtClean="0">
                <a:solidFill>
                  <a:srgbClr val="FF0000"/>
                </a:solidFill>
                <a:latin typeface="Bahnschrift Light" panose="020B0502040204020203" pitchFamily="34" charset="0"/>
                <a:ea typeface="Roboto" panose="02000000000000000000" pitchFamily="2" charset="0"/>
              </a:rPr>
              <a:t>tools.</a:t>
            </a:r>
            <a:endParaRPr lang="en-GB" sz="1900" b="0" kern="100" spc="-100" dirty="0">
              <a:solidFill>
                <a:srgbClr val="FF0000"/>
              </a:solidFill>
              <a:latin typeface="Bahnschrift Light" panose="020B0502040204020203" pitchFamily="34" charset="0"/>
              <a:ea typeface="Roboto" panose="02000000000000000000" pitchFamily="2" charset="0"/>
            </a:endParaRPr>
          </a:p>
        </p:txBody>
      </p:sp>
      <p:pic>
        <p:nvPicPr>
          <p:cNvPr id="8" name="Picture 7"/>
          <p:cNvPicPr>
            <a:picLocks noChangeAspect="1"/>
          </p:cNvPicPr>
          <p:nvPr/>
        </p:nvPicPr>
        <p:blipFill>
          <a:blip r:embed="rId2"/>
          <a:stretch>
            <a:fillRect/>
          </a:stretch>
        </p:blipFill>
        <p:spPr>
          <a:xfrm>
            <a:off x="551890" y="1250228"/>
            <a:ext cx="10876547" cy="3884027"/>
          </a:xfrm>
          <a:prstGeom prst="rect">
            <a:avLst/>
          </a:prstGeom>
        </p:spPr>
      </p:pic>
    </p:spTree>
    <p:extLst>
      <p:ext uri="{BB962C8B-B14F-4D97-AF65-F5344CB8AC3E}">
        <p14:creationId xmlns:p14="http://schemas.microsoft.com/office/powerpoint/2010/main" val="108574163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12192000" cy="3657600"/>
          </a:xfrm>
          <a:prstGeom prst="rect">
            <a:avLst/>
          </a:prstGeom>
        </p:spPr>
      </p:pic>
      <p:sp>
        <p:nvSpPr>
          <p:cNvPr id="5" name="Text Placeholder 4"/>
          <p:cNvSpPr txBox="1">
            <a:spLocks/>
          </p:cNvSpPr>
          <p:nvPr/>
        </p:nvSpPr>
        <p:spPr bwMode="auto">
          <a:xfrm>
            <a:off x="145053" y="720330"/>
            <a:ext cx="11627339" cy="4607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buFont typeface="Arial" pitchFamily="34" charset="0"/>
              <a:buNone/>
            </a:pPr>
            <a:r>
              <a:rPr lang="en-US" sz="2400" b="1" kern="100" dirty="0" smtClean="0">
                <a:latin typeface="Bahnschrift Light" panose="020B0502040204020203" pitchFamily="34" charset="0"/>
                <a:sym typeface="Wingdings" panose="05000000000000000000" pitchFamily="2" charset="2"/>
              </a:rPr>
              <a:t>Time-series OC2 camera (2023-05-28)</a:t>
            </a:r>
          </a:p>
          <a:p>
            <a:pPr lvl="1"/>
            <a:endParaRPr lang="en-GB" b="0" kern="100" dirty="0" smtClean="0">
              <a:latin typeface="Bahnschrift Light" panose="020B0502040204020203" pitchFamily="34" charset="0"/>
              <a:sym typeface="Wingdings" panose="05000000000000000000" pitchFamily="2" charset="2"/>
            </a:endParaRPr>
          </a:p>
          <a:p>
            <a:endParaRPr lang="en-GB" b="0" kern="0" dirty="0"/>
          </a:p>
        </p:txBody>
      </p:sp>
    </p:spTree>
    <p:extLst>
      <p:ext uri="{BB962C8B-B14F-4D97-AF65-F5344CB8AC3E}">
        <p14:creationId xmlns:p14="http://schemas.microsoft.com/office/powerpoint/2010/main" val="205310497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12192000" cy="3657600"/>
          </a:xfrm>
          <a:prstGeom prst="rect">
            <a:avLst/>
          </a:prstGeom>
        </p:spPr>
      </p:pic>
      <p:sp>
        <p:nvSpPr>
          <p:cNvPr id="5" name="Text Placeholder 4"/>
          <p:cNvSpPr txBox="1">
            <a:spLocks/>
          </p:cNvSpPr>
          <p:nvPr/>
        </p:nvSpPr>
        <p:spPr bwMode="auto">
          <a:xfrm>
            <a:off x="145053" y="720330"/>
            <a:ext cx="11627339" cy="4607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buFont typeface="Arial" pitchFamily="34" charset="0"/>
              <a:buNone/>
            </a:pPr>
            <a:r>
              <a:rPr lang="en-US" sz="2400" b="1" kern="100" dirty="0" smtClean="0">
                <a:latin typeface="Bahnschrift Light" panose="020B0502040204020203" pitchFamily="34" charset="0"/>
                <a:sym typeface="Wingdings" panose="05000000000000000000" pitchFamily="2" charset="2"/>
              </a:rPr>
              <a:t>Time-series OC2 camera (2023-05-28)</a:t>
            </a:r>
          </a:p>
          <a:p>
            <a:pPr lvl="1"/>
            <a:endParaRPr lang="en-GB" b="0" kern="100" dirty="0" smtClean="0">
              <a:latin typeface="Bahnschrift Light" panose="020B0502040204020203" pitchFamily="34" charset="0"/>
              <a:sym typeface="Wingdings" panose="05000000000000000000" pitchFamily="2" charset="2"/>
            </a:endParaRPr>
          </a:p>
          <a:p>
            <a:endParaRPr lang="en-GB" b="0" kern="0" dirty="0"/>
          </a:p>
        </p:txBody>
      </p:sp>
    </p:spTree>
    <p:extLst>
      <p:ext uri="{BB962C8B-B14F-4D97-AF65-F5344CB8AC3E}">
        <p14:creationId xmlns:p14="http://schemas.microsoft.com/office/powerpoint/2010/main" val="230288702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12192000" cy="3657600"/>
          </a:xfrm>
          <a:prstGeom prst="rect">
            <a:avLst/>
          </a:prstGeom>
        </p:spPr>
      </p:pic>
      <p:sp>
        <p:nvSpPr>
          <p:cNvPr id="5" name="Text Placeholder 4"/>
          <p:cNvSpPr txBox="1">
            <a:spLocks/>
          </p:cNvSpPr>
          <p:nvPr/>
        </p:nvSpPr>
        <p:spPr bwMode="auto">
          <a:xfrm>
            <a:off x="145053" y="720330"/>
            <a:ext cx="11627339" cy="4607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buFont typeface="Arial" pitchFamily="34" charset="0"/>
              <a:buNone/>
            </a:pPr>
            <a:r>
              <a:rPr lang="en-US" sz="2400" b="1" kern="100" dirty="0" smtClean="0">
                <a:latin typeface="Bahnschrift Light" panose="020B0502040204020203" pitchFamily="34" charset="0"/>
                <a:sym typeface="Wingdings" panose="05000000000000000000" pitchFamily="2" charset="2"/>
              </a:rPr>
              <a:t>Time-series OC2 camera (2023-05-28)</a:t>
            </a:r>
          </a:p>
          <a:p>
            <a:pPr lvl="1"/>
            <a:endParaRPr lang="en-GB" b="0" kern="100" dirty="0" smtClean="0">
              <a:latin typeface="Bahnschrift Light" panose="020B0502040204020203" pitchFamily="34" charset="0"/>
              <a:sym typeface="Wingdings" panose="05000000000000000000" pitchFamily="2" charset="2"/>
            </a:endParaRPr>
          </a:p>
          <a:p>
            <a:endParaRPr lang="en-GB" b="0" kern="0" dirty="0"/>
          </a:p>
        </p:txBody>
      </p:sp>
    </p:spTree>
    <p:extLst>
      <p:ext uri="{BB962C8B-B14F-4D97-AF65-F5344CB8AC3E}">
        <p14:creationId xmlns:p14="http://schemas.microsoft.com/office/powerpoint/2010/main" val="165222446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12192000" cy="3657600"/>
          </a:xfrm>
          <a:prstGeom prst="rect">
            <a:avLst/>
          </a:prstGeom>
        </p:spPr>
      </p:pic>
      <p:sp>
        <p:nvSpPr>
          <p:cNvPr id="5" name="Text Placeholder 4"/>
          <p:cNvSpPr txBox="1">
            <a:spLocks/>
          </p:cNvSpPr>
          <p:nvPr/>
        </p:nvSpPr>
        <p:spPr bwMode="auto">
          <a:xfrm>
            <a:off x="145053" y="720330"/>
            <a:ext cx="11627339" cy="4607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buFont typeface="Arial" pitchFamily="34" charset="0"/>
              <a:buNone/>
            </a:pPr>
            <a:r>
              <a:rPr lang="en-US" sz="2400" b="1" kern="100" dirty="0" smtClean="0">
                <a:latin typeface="Bahnschrift Light" panose="020B0502040204020203" pitchFamily="34" charset="0"/>
                <a:sym typeface="Wingdings" panose="05000000000000000000" pitchFamily="2" charset="2"/>
              </a:rPr>
              <a:t>Time-series OC2 camera (2023-05-28)</a:t>
            </a:r>
          </a:p>
          <a:p>
            <a:pPr lvl="1"/>
            <a:endParaRPr lang="en-GB" b="0" kern="100" dirty="0" smtClean="0">
              <a:latin typeface="Bahnschrift Light" panose="020B0502040204020203" pitchFamily="34" charset="0"/>
              <a:sym typeface="Wingdings" panose="05000000000000000000" pitchFamily="2" charset="2"/>
            </a:endParaRPr>
          </a:p>
          <a:p>
            <a:endParaRPr lang="en-GB" b="0" kern="0" dirty="0"/>
          </a:p>
        </p:txBody>
      </p:sp>
    </p:spTree>
    <p:extLst>
      <p:ext uri="{BB962C8B-B14F-4D97-AF65-F5344CB8AC3E}">
        <p14:creationId xmlns:p14="http://schemas.microsoft.com/office/powerpoint/2010/main" val="32574786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12192000" cy="3657600"/>
          </a:xfrm>
          <a:prstGeom prst="rect">
            <a:avLst/>
          </a:prstGeom>
        </p:spPr>
      </p:pic>
      <p:sp>
        <p:nvSpPr>
          <p:cNvPr id="5" name="Text Placeholder 4"/>
          <p:cNvSpPr txBox="1">
            <a:spLocks/>
          </p:cNvSpPr>
          <p:nvPr/>
        </p:nvSpPr>
        <p:spPr bwMode="auto">
          <a:xfrm>
            <a:off x="145053" y="720330"/>
            <a:ext cx="11627339" cy="4607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buFont typeface="Arial" pitchFamily="34" charset="0"/>
              <a:buNone/>
            </a:pPr>
            <a:r>
              <a:rPr lang="en-US" sz="2400" b="1" kern="100" dirty="0" smtClean="0">
                <a:latin typeface="Bahnschrift Light" panose="020B0502040204020203" pitchFamily="34" charset="0"/>
                <a:sym typeface="Wingdings" panose="05000000000000000000" pitchFamily="2" charset="2"/>
              </a:rPr>
              <a:t>Time-series OC2 camera (2023-05-28)</a:t>
            </a:r>
          </a:p>
          <a:p>
            <a:pPr lvl="1"/>
            <a:endParaRPr lang="en-GB" b="0" kern="100" dirty="0" smtClean="0">
              <a:latin typeface="Bahnschrift Light" panose="020B0502040204020203" pitchFamily="34" charset="0"/>
              <a:sym typeface="Wingdings" panose="05000000000000000000" pitchFamily="2" charset="2"/>
            </a:endParaRPr>
          </a:p>
          <a:p>
            <a:endParaRPr lang="en-GB" b="0" kern="0" dirty="0"/>
          </a:p>
        </p:txBody>
      </p:sp>
    </p:spTree>
    <p:extLst>
      <p:ext uri="{BB962C8B-B14F-4D97-AF65-F5344CB8AC3E}">
        <p14:creationId xmlns:p14="http://schemas.microsoft.com/office/powerpoint/2010/main" val="120277908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12192000" cy="3657600"/>
          </a:xfrm>
          <a:prstGeom prst="rect">
            <a:avLst/>
          </a:prstGeom>
        </p:spPr>
      </p:pic>
      <p:sp>
        <p:nvSpPr>
          <p:cNvPr id="5" name="Text Placeholder 4"/>
          <p:cNvSpPr txBox="1">
            <a:spLocks/>
          </p:cNvSpPr>
          <p:nvPr/>
        </p:nvSpPr>
        <p:spPr bwMode="auto">
          <a:xfrm>
            <a:off x="145053" y="720330"/>
            <a:ext cx="11627339" cy="4607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lgn="ctr">
              <a:buFont typeface="Arial" pitchFamily="34" charset="0"/>
              <a:buNone/>
            </a:pPr>
            <a:r>
              <a:rPr lang="en-US" sz="2400" b="1" kern="100" dirty="0" smtClean="0">
                <a:latin typeface="Bahnschrift Light" panose="020B0502040204020203" pitchFamily="34" charset="0"/>
                <a:sym typeface="Wingdings" panose="05000000000000000000" pitchFamily="2" charset="2"/>
              </a:rPr>
              <a:t>Time-series OC2 camera (2023-05-28)</a:t>
            </a:r>
          </a:p>
          <a:p>
            <a:pPr lvl="1"/>
            <a:endParaRPr lang="en-GB" b="0" kern="100" dirty="0" smtClean="0">
              <a:latin typeface="Bahnschrift Light" panose="020B0502040204020203" pitchFamily="34" charset="0"/>
              <a:sym typeface="Wingdings" panose="05000000000000000000" pitchFamily="2" charset="2"/>
            </a:endParaRPr>
          </a:p>
          <a:p>
            <a:endParaRPr lang="en-GB" b="0" kern="0" dirty="0"/>
          </a:p>
        </p:txBody>
      </p:sp>
    </p:spTree>
    <p:extLst>
      <p:ext uri="{BB962C8B-B14F-4D97-AF65-F5344CB8AC3E}">
        <p14:creationId xmlns:p14="http://schemas.microsoft.com/office/powerpoint/2010/main" val="131759012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562" r="75234"/>
          <a:stretch/>
        </p:blipFill>
        <p:spPr>
          <a:xfrm>
            <a:off x="0" y="1142999"/>
            <a:ext cx="3019425" cy="269557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813" r="75469"/>
          <a:stretch/>
        </p:blipFill>
        <p:spPr>
          <a:xfrm>
            <a:off x="3019425" y="1190624"/>
            <a:ext cx="2990850" cy="265747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0000" r="75313"/>
          <a:stretch/>
        </p:blipFill>
        <p:spPr>
          <a:xfrm>
            <a:off x="6038850" y="1109661"/>
            <a:ext cx="3009900" cy="27432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0937" r="75000"/>
          <a:stretch/>
        </p:blipFill>
        <p:spPr>
          <a:xfrm>
            <a:off x="9077325" y="1152523"/>
            <a:ext cx="3048000" cy="2714625"/>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10625" r="74844"/>
          <a:stretch/>
        </p:blipFill>
        <p:spPr>
          <a:xfrm>
            <a:off x="1381457" y="3829049"/>
            <a:ext cx="3067050" cy="272415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11250" r="75234"/>
          <a:stretch/>
        </p:blipFill>
        <p:spPr>
          <a:xfrm>
            <a:off x="4400882" y="3871911"/>
            <a:ext cx="3019425" cy="270509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0625" r="75000"/>
          <a:stretch/>
        </p:blipFill>
        <p:spPr>
          <a:xfrm>
            <a:off x="7439357" y="3862385"/>
            <a:ext cx="3048000" cy="2724150"/>
          </a:xfrm>
          <a:prstGeom prst="rect">
            <a:avLst/>
          </a:prstGeom>
        </p:spPr>
      </p:pic>
      <p:sp>
        <p:nvSpPr>
          <p:cNvPr id="12" name="Text Placeholder 4"/>
          <p:cNvSpPr>
            <a:spLocks noGrp="1"/>
          </p:cNvSpPr>
          <p:nvPr>
            <p:ph type="body" sz="quarter" idx="10"/>
          </p:nvPr>
        </p:nvSpPr>
        <p:spPr>
          <a:xfrm>
            <a:off x="145053" y="720330"/>
            <a:ext cx="11627339" cy="460768"/>
          </a:xfrm>
        </p:spPr>
        <p:txBody>
          <a:bodyPr/>
          <a:lstStyle/>
          <a:p>
            <a:pPr marL="0" indent="0" algn="ctr">
              <a:buNone/>
            </a:pPr>
            <a:r>
              <a:rPr lang="en-US" sz="2400" b="1" kern="100" dirty="0" smtClean="0">
                <a:latin typeface="Bahnschrift Light" panose="020B0502040204020203" pitchFamily="34" charset="0"/>
                <a:sym typeface="Wingdings" panose="05000000000000000000" pitchFamily="2" charset="2"/>
              </a:rPr>
              <a:t>Time-series OC1 camera (2023-09-29)</a:t>
            </a:r>
            <a:endParaRPr lang="en-GB" sz="2000" kern="100" dirty="0" smtClean="0">
              <a:latin typeface="Bahnschrift Light" panose="020B0502040204020203" pitchFamily="34" charset="0"/>
              <a:sym typeface="Wingdings" panose="05000000000000000000" pitchFamily="2" charset="2"/>
            </a:endParaRPr>
          </a:p>
          <a:p>
            <a:pPr lvl="1"/>
            <a:endParaRPr lang="en-GB" kern="100" dirty="0" smtClean="0">
              <a:latin typeface="Bahnschrift Light" panose="020B0502040204020203" pitchFamily="34" charset="0"/>
              <a:sym typeface="Wingdings" panose="05000000000000000000" pitchFamily="2" charset="2"/>
            </a:endParaRPr>
          </a:p>
          <a:p>
            <a:endParaRPr lang="en-GB" dirty="0"/>
          </a:p>
        </p:txBody>
      </p:sp>
    </p:spTree>
    <p:extLst>
      <p:ext uri="{BB962C8B-B14F-4D97-AF65-F5344CB8AC3E}">
        <p14:creationId xmlns:p14="http://schemas.microsoft.com/office/powerpoint/2010/main" val="145814490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Preparation of the input to the GIRO / LESSSR</a:t>
            </a:r>
            <a:endParaRPr lang="en-GB" dirty="0"/>
          </a:p>
        </p:txBody>
      </p:sp>
      <mc:AlternateContent xmlns:mc="http://schemas.openxmlformats.org/markup-compatibility/2006" xmlns:a14="http://schemas.microsoft.com/office/drawing/2010/main">
        <mc:Choice Requires="a14">
          <p:sp>
            <p:nvSpPr>
              <p:cNvPr id="3" name="Text Placeholder 2"/>
              <p:cNvSpPr>
                <a:spLocks noGrp="1"/>
              </p:cNvSpPr>
              <p:nvPr>
                <p:ph type="body" sz="quarter" idx="10"/>
              </p:nvPr>
            </p:nvSpPr>
            <p:spPr>
              <a:xfrm>
                <a:off x="51781" y="723207"/>
                <a:ext cx="12094877" cy="5845954"/>
              </a:xfrm>
            </p:spPr>
            <p:txBody>
              <a:bodyPr>
                <a:noAutofit/>
              </a:bodyPr>
              <a:lstStyle/>
              <a:p>
                <a:pPr marL="180975" indent="0">
                  <a:buNone/>
                </a:pPr>
                <a:r>
                  <a:rPr lang="en-GB" sz="2400" dirty="0" smtClean="0"/>
                  <a:t>Processing similar to SEVIRI:</a:t>
                </a:r>
              </a:p>
              <a:p>
                <a:pPr marL="717550" lvl="1" indent="-350838"/>
                <a:r>
                  <a:rPr lang="en-GB" sz="2400" dirty="0" smtClean="0"/>
                  <a:t>Oversampling = 1</a:t>
                </a:r>
              </a:p>
              <a:p>
                <a:pPr marL="1280272" lvl="3" indent="-350838"/>
                <a:r>
                  <a:rPr lang="en-GB" sz="2400" dirty="0" smtClean="0"/>
                  <a:t>Will be revisited in the context of GEO imagery</a:t>
                </a:r>
              </a:p>
              <a:p>
                <a:pPr marL="717550" lvl="1" indent="-350838"/>
                <a:r>
                  <a:rPr lang="en-GB" sz="2400" dirty="0" smtClean="0"/>
                  <a:t>Solid angle supported by the detectors: </a:t>
                </a:r>
              </a:p>
              <a:p>
                <a:pPr marL="1280272" lvl="3" indent="-350838"/>
                <a:r>
                  <a:rPr lang="en-GB" sz="2400" dirty="0" smtClean="0"/>
                  <a:t>Used SEVIRI and applied a ratio based on the instrument resolution</a:t>
                </a:r>
              </a:p>
              <a:p>
                <a:pPr marL="1280272" lvl="3" indent="-350838"/>
                <a:r>
                  <a:rPr lang="en-GB" sz="2400" dirty="0" smtClean="0"/>
                  <a:t>LI pixel resolution at SSP = 4.5km</a:t>
                </a:r>
              </a:p>
              <a:p>
                <a:pPr marL="717550" lvl="1" indent="-350838"/>
                <a:r>
                  <a:rPr lang="en-GB" sz="2400" dirty="0" smtClean="0"/>
                  <a:t>Observed lunar irradiance</a:t>
                </a:r>
              </a:p>
              <a:p>
                <a:pPr marL="562722"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𝐼𝑟𝑟𝑎𝑑</m:t>
                      </m:r>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𝑂𝑆𝐹</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=0</m:t>
                          </m:r>
                        </m:sub>
                        <m:sup>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𝑀𝑜𝑜𝑛</m:t>
                              </m:r>
                              <m:r>
                                <a:rPr lang="en-GB" i="1">
                                  <a:latin typeface="Cambria Math" panose="02040503050406030204" pitchFamily="18" charset="0"/>
                                </a:rPr>
                                <m:t> </m:t>
                              </m:r>
                              <m:r>
                                <a:rPr lang="en-GB" i="1">
                                  <a:latin typeface="Cambria Math" panose="02040503050406030204" pitchFamily="18" charset="0"/>
                                </a:rPr>
                                <m:t>𝑝𝑖𝑥𝑒𝑙𝑠</m:t>
                              </m:r>
                            </m:sub>
                          </m:sSub>
                        </m:sup>
                        <m:e>
                          <m:sSub>
                            <m:sSubPr>
                              <m:ctrlPr>
                                <a:rPr lang="en-GB"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GB" i="1">
                                  <a:latin typeface="Cambria Math" panose="02040503050406030204" pitchFamily="18" charset="0"/>
                                </a:rPr>
                                <m:t>𝑖</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𝑅𝑎𝑑</m:t>
                              </m:r>
                            </m:e>
                            <m:sub>
                              <m:r>
                                <a:rPr lang="en-GB" i="1">
                                  <a:latin typeface="Cambria Math" panose="02040503050406030204" pitchFamily="18" charset="0"/>
                                </a:rPr>
                                <m:t>𝑖</m:t>
                              </m:r>
                            </m:sub>
                          </m:sSub>
                        </m:e>
                      </m:nary>
                    </m:oMath>
                  </m:oMathPara>
                </a14:m>
                <a:endParaRPr lang="en-GB" dirty="0" smtClean="0"/>
              </a:p>
              <a:p>
                <a:pPr marL="717550" lvl="1" indent="-350838"/>
                <a:endParaRPr lang="en-GB" sz="2400" dirty="0" smtClean="0"/>
              </a:p>
              <a:p>
                <a:pPr marL="717550" lvl="1" indent="-350838"/>
                <a:r>
                  <a:rPr lang="en-GB" sz="2400" dirty="0" smtClean="0"/>
                  <a:t>Threshold </a:t>
                </a:r>
                <a:r>
                  <a:rPr lang="en-GB" sz="2400" dirty="0"/>
                  <a:t>value on the </a:t>
                </a:r>
                <a:r>
                  <a:rPr lang="en-GB" sz="2400" dirty="0" smtClean="0"/>
                  <a:t>radiance </a:t>
                </a:r>
                <a:r>
                  <a:rPr lang="en-GB" sz="2400" dirty="0"/>
                  <a:t>to separate “deep space” radiances from lunar signal</a:t>
                </a:r>
              </a:p>
              <a:p>
                <a:pPr marL="562722" lvl="1" indent="0">
                  <a:buNone/>
                </a:pPr>
                <a:endParaRPr lang="en-GB" sz="2400" dirty="0" smtClean="0"/>
              </a:p>
            </p:txBody>
          </p:sp>
        </mc:Choice>
        <mc:Fallback xmlns="">
          <p:sp>
            <p:nvSpPr>
              <p:cNvPr id="3" name="Text Placeholder 2"/>
              <p:cNvSpPr>
                <a:spLocks noGrp="1" noRot="1" noChangeAspect="1" noMove="1" noResize="1" noEditPoints="1" noAdjustHandles="1" noChangeArrowheads="1" noChangeShapeType="1" noTextEdit="1"/>
              </p:cNvSpPr>
              <p:nvPr>
                <p:ph type="body" sz="quarter" idx="10"/>
              </p:nvPr>
            </p:nvSpPr>
            <p:spPr>
              <a:xfrm>
                <a:off x="51781" y="723207"/>
                <a:ext cx="12094877" cy="5845954"/>
              </a:xfrm>
              <a:blipFill>
                <a:blip r:embed="rId2"/>
                <a:stretch>
                  <a:fillRect t="-834"/>
                </a:stretch>
              </a:blipFill>
            </p:spPr>
            <p:txBody>
              <a:bodyPr/>
              <a:lstStyle/>
              <a:p>
                <a:r>
                  <a:rPr lang="en-GB">
                    <a:noFill/>
                  </a:rPr>
                  <a:t> </a:t>
                </a:r>
              </a:p>
            </p:txBody>
          </p:sp>
        </mc:Fallback>
      </mc:AlternateContent>
    </p:spTree>
    <p:extLst>
      <p:ext uri="{BB962C8B-B14F-4D97-AF65-F5344CB8AC3E}">
        <p14:creationId xmlns:p14="http://schemas.microsoft.com/office/powerpoint/2010/main" val="221753748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t>
            </a:r>
            <a:r>
              <a:rPr lang="en-GB" dirty="0" smtClean="0"/>
              <a:t>challenges – First try…</a:t>
            </a:r>
            <a:endParaRPr lang="en-GB"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350"/>
          <a:stretch/>
        </p:blipFill>
        <p:spPr>
          <a:xfrm>
            <a:off x="2463582" y="854392"/>
            <a:ext cx="7110436" cy="6003608"/>
          </a:xfrm>
          <a:prstGeom prst="rect">
            <a:avLst/>
          </a:prstGeom>
        </p:spPr>
      </p:pic>
    </p:spTree>
    <p:extLst>
      <p:ext uri="{BB962C8B-B14F-4D97-AF65-F5344CB8AC3E}">
        <p14:creationId xmlns:p14="http://schemas.microsoft.com/office/powerpoint/2010/main" val="152028401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t>
            </a:r>
            <a:r>
              <a:rPr lang="en-GB" dirty="0" smtClean="0"/>
              <a:t>challenges - </a:t>
            </a:r>
            <a:r>
              <a:rPr lang="en-GB" dirty="0" err="1" smtClean="0"/>
              <a:t>straylight</a:t>
            </a:r>
            <a:endParaRPr lang="en-GB" dirty="0"/>
          </a:p>
        </p:txBody>
      </p:sp>
      <p:grpSp>
        <p:nvGrpSpPr>
          <p:cNvPr id="5" name="Group 4"/>
          <p:cNvGrpSpPr/>
          <p:nvPr/>
        </p:nvGrpSpPr>
        <p:grpSpPr>
          <a:xfrm>
            <a:off x="0" y="640080"/>
            <a:ext cx="12192000" cy="4267796"/>
            <a:chOff x="0" y="2599503"/>
            <a:chExt cx="12192000" cy="4267796"/>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4331" r="8854"/>
            <a:stretch/>
          </p:blipFill>
          <p:spPr>
            <a:xfrm>
              <a:off x="0" y="2599503"/>
              <a:ext cx="6020789" cy="4267796"/>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8505"/>
            <a:stretch/>
          </p:blipFill>
          <p:spPr>
            <a:xfrm>
              <a:off x="5846640" y="2599503"/>
              <a:ext cx="6345360" cy="4267796"/>
            </a:xfrm>
            <a:prstGeom prst="rect">
              <a:avLst/>
            </a:prstGeom>
          </p:spPr>
        </p:pic>
      </p:grpSp>
    </p:spTree>
    <p:extLst>
      <p:ext uri="{BB962C8B-B14F-4D97-AF65-F5344CB8AC3E}">
        <p14:creationId xmlns:p14="http://schemas.microsoft.com/office/powerpoint/2010/main" val="402685869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MTG/FCI </a:t>
            </a:r>
            <a:r>
              <a:rPr lang="en-GB" dirty="0" smtClean="0"/>
              <a:t>acquisitions</a:t>
            </a:r>
            <a:endParaRPr lang="en-GB" dirty="0"/>
          </a:p>
        </p:txBody>
      </p:sp>
      <p:sp>
        <p:nvSpPr>
          <p:cNvPr id="5" name="Text Placeholder 4"/>
          <p:cNvSpPr>
            <a:spLocks noGrp="1"/>
          </p:cNvSpPr>
          <p:nvPr>
            <p:ph type="body" sz="quarter" idx="10"/>
          </p:nvPr>
        </p:nvSpPr>
        <p:spPr>
          <a:xfrm>
            <a:off x="611217" y="1048515"/>
            <a:ext cx="7912899" cy="4227491"/>
          </a:xfrm>
        </p:spPr>
        <p:txBody>
          <a:bodyPr/>
          <a:lstStyle/>
          <a:p>
            <a:endParaRPr lang="en-US" dirty="0" smtClean="0"/>
          </a:p>
          <a:p>
            <a:endParaRPr lang="en-GB" dirty="0"/>
          </a:p>
        </p:txBody>
      </p:sp>
      <p:pic>
        <p:nvPicPr>
          <p:cNvPr id="1026" name="Picture 2" descr="MTG FCI scanning patterns FDS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7628" y="1263864"/>
            <a:ext cx="4789778" cy="4805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7628" y="6167913"/>
            <a:ext cx="4789778" cy="369332"/>
          </a:xfrm>
          <a:prstGeom prst="rect">
            <a:avLst/>
          </a:prstGeom>
          <a:noFill/>
        </p:spPr>
        <p:txBody>
          <a:bodyPr wrap="square" rtlCol="0">
            <a:spAutoFit/>
          </a:bodyPr>
          <a:lstStyle/>
          <a:p>
            <a:pPr algn="just"/>
            <a:r>
              <a:rPr lang="en-GB" dirty="0" smtClean="0"/>
              <a:t>Animation </a:t>
            </a:r>
            <a:r>
              <a:rPr lang="en-GB" dirty="0"/>
              <a:t>of the FCI scanning pattern in support of the full disc scanning service (FDSS</a:t>
            </a:r>
            <a:r>
              <a:rPr lang="en-GB" dirty="0" smtClean="0"/>
              <a:t>) </a:t>
            </a:r>
            <a:r>
              <a:rPr lang="en-150" dirty="0" smtClean="0"/>
              <a:t>–</a:t>
            </a:r>
            <a:r>
              <a:rPr lang="en-GB" dirty="0" smtClean="0"/>
              <a:t> Full disc scanning occur every 10 minutes</a:t>
            </a:r>
            <a:endParaRPr lang="en-GB" sz="1600" b="0" kern="100" spc="-100" dirty="0" smtClean="0">
              <a:solidFill>
                <a:schemeClr val="tx2"/>
              </a:solidFill>
              <a:latin typeface="Bahnschrift Light" panose="020B0502040204020203" pitchFamily="34" charset="0"/>
              <a:ea typeface="Roboto" panose="02000000000000000000" pitchFamily="2" charset="0"/>
            </a:endParaRPr>
          </a:p>
        </p:txBody>
      </p:sp>
      <p:sp>
        <p:nvSpPr>
          <p:cNvPr id="10" name="TextBox 9"/>
          <p:cNvSpPr txBox="1"/>
          <p:nvPr/>
        </p:nvSpPr>
        <p:spPr>
          <a:xfrm>
            <a:off x="6668344" y="6061902"/>
            <a:ext cx="4878034" cy="369332"/>
          </a:xfrm>
          <a:prstGeom prst="rect">
            <a:avLst/>
          </a:prstGeom>
          <a:noFill/>
        </p:spPr>
        <p:txBody>
          <a:bodyPr wrap="square" rtlCol="0">
            <a:spAutoFit/>
          </a:bodyPr>
          <a:lstStyle/>
          <a:p>
            <a:pPr algn="just"/>
            <a:r>
              <a:rPr lang="en-GB" dirty="0" smtClean="0"/>
              <a:t>Illustration </a:t>
            </a:r>
            <a:r>
              <a:rPr lang="en-GB" dirty="0"/>
              <a:t>of the FCI South/North scan pattern over the Earth disc (in green </a:t>
            </a:r>
            <a:r>
              <a:rPr lang="en-GB" dirty="0" smtClean="0"/>
              <a:t>9.20° radius</a:t>
            </a:r>
            <a:r>
              <a:rPr lang="en-GB" dirty="0"/>
              <a:t>). The red line is coverage requirement (</a:t>
            </a:r>
            <a:r>
              <a:rPr lang="en-GB" dirty="0" smtClean="0"/>
              <a:t>8.85° radius</a:t>
            </a:r>
            <a:r>
              <a:rPr lang="en-GB" dirty="0"/>
              <a:t>).</a:t>
            </a:r>
            <a:endParaRPr lang="en-GB" sz="1600" b="0" kern="100" spc="-100" dirty="0" smtClean="0">
              <a:solidFill>
                <a:schemeClr val="tx2"/>
              </a:solidFill>
              <a:latin typeface="Bahnschrift Light" panose="020B0502040204020203" pitchFamily="34" charset="0"/>
              <a:ea typeface="Roboto" panose="02000000000000000000" pitchFamily="2" charset="0"/>
            </a:endParaRPr>
          </a:p>
        </p:txBody>
      </p:sp>
      <p:pic>
        <p:nvPicPr>
          <p:cNvPr id="1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7443" y="1507797"/>
            <a:ext cx="5874284" cy="443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txBox="1">
            <a:spLocks/>
          </p:cNvSpPr>
          <p:nvPr/>
        </p:nvSpPr>
        <p:spPr bwMode="auto">
          <a:xfrm>
            <a:off x="145053" y="781978"/>
            <a:ext cx="11627339" cy="609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None/>
            </a:pPr>
            <a:r>
              <a:rPr lang="en-US" sz="2400" b="0" kern="100" dirty="0" smtClean="0">
                <a:latin typeface="Bahnschrift Light" panose="020B0502040204020203" pitchFamily="34" charset="0"/>
                <a:sym typeface="Wingdings" panose="05000000000000000000" pitchFamily="2" charset="2"/>
              </a:rPr>
              <a:t>Adaptation to FCI scanning laws</a:t>
            </a:r>
            <a:endParaRPr lang="en-GB" sz="2000" b="0" kern="100" dirty="0" smtClean="0">
              <a:latin typeface="Bahnschrift Light" panose="020B0502040204020203" pitchFamily="34" charset="0"/>
              <a:sym typeface="Wingdings" panose="05000000000000000000" pitchFamily="2" charset="2"/>
            </a:endParaRPr>
          </a:p>
          <a:p>
            <a:endParaRPr lang="en-GB" b="0" kern="0" dirty="0"/>
          </a:p>
        </p:txBody>
      </p:sp>
    </p:spTree>
    <p:extLst>
      <p:ext uri="{BB962C8B-B14F-4D97-AF65-F5344CB8AC3E}">
        <p14:creationId xmlns:p14="http://schemas.microsoft.com/office/powerpoint/2010/main" val="301090310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t>
            </a:r>
            <a:r>
              <a:rPr lang="en-GB" dirty="0" smtClean="0"/>
              <a:t>challenges - </a:t>
            </a:r>
            <a:r>
              <a:rPr lang="en-GB" dirty="0" err="1" smtClean="0"/>
              <a:t>straylight</a:t>
            </a:r>
            <a:endParaRPr lang="en-GB" dirty="0"/>
          </a:p>
        </p:txBody>
      </p:sp>
      <p:sp>
        <p:nvSpPr>
          <p:cNvPr id="7" name="Text Placeholder 4"/>
          <p:cNvSpPr txBox="1">
            <a:spLocks/>
          </p:cNvSpPr>
          <p:nvPr/>
        </p:nvSpPr>
        <p:spPr bwMode="auto">
          <a:xfrm>
            <a:off x="346019" y="746718"/>
            <a:ext cx="11289972" cy="28662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US" sz="2400" b="0" kern="100" dirty="0" smtClean="0">
                <a:latin typeface="Bahnschrift Light" panose="020B0502040204020203" pitchFamily="34" charset="0"/>
                <a:sym typeface="Wingdings" panose="05000000000000000000" pitchFamily="2" charset="2"/>
              </a:rPr>
              <a:t>For LI, </a:t>
            </a:r>
            <a:r>
              <a:rPr lang="en-US" sz="2400" b="0" kern="100" dirty="0" err="1" smtClean="0">
                <a:latin typeface="Bahnschrift Light" panose="020B0502040204020203" pitchFamily="34" charset="0"/>
                <a:sym typeface="Wingdings" panose="05000000000000000000" pitchFamily="2" charset="2"/>
              </a:rPr>
              <a:t>straylight</a:t>
            </a:r>
            <a:r>
              <a:rPr lang="en-US" sz="2400" b="0" kern="100" dirty="0" smtClean="0">
                <a:latin typeface="Bahnschrift Light" panose="020B0502040204020203" pitchFamily="34" charset="0"/>
                <a:sym typeface="Wingdings" panose="05000000000000000000" pitchFamily="2" charset="2"/>
              </a:rPr>
              <a:t> (= ghost) is deterministic  will be corrected by the OPE processor</a:t>
            </a:r>
          </a:p>
          <a:p>
            <a:r>
              <a:rPr lang="en-US" sz="2400" b="0" kern="100" dirty="0" smtClean="0">
                <a:latin typeface="Bahnschrift Light" panose="020B0502040204020203" pitchFamily="34" charset="0"/>
                <a:sym typeface="Wingdings" panose="05000000000000000000" pitchFamily="2" charset="2"/>
              </a:rPr>
              <a:t>For current data analysis (on count images), developed a temporary solution based on stacking images</a:t>
            </a:r>
          </a:p>
          <a:p>
            <a:pPr marL="1019922" lvl="1" indent="-457200">
              <a:buFont typeface="+mj-lt"/>
              <a:buAutoNum type="arabicPeriod"/>
            </a:pPr>
            <a:r>
              <a:rPr lang="en-US" sz="2400" b="0" kern="100" dirty="0" smtClean="0">
                <a:latin typeface="Bahnschrift Light" panose="020B0502040204020203" pitchFamily="34" charset="0"/>
                <a:sym typeface="Wingdings" panose="05000000000000000000" pitchFamily="2" charset="2"/>
              </a:rPr>
              <a:t>Retrieve same portion of the image before the moon is there (assumption = motion of the Earth atmospheric feature slow enough within a few minutes)  gives the background signal</a:t>
            </a:r>
          </a:p>
          <a:p>
            <a:pPr marL="1019922" lvl="1" indent="-457200">
              <a:buFont typeface="+mj-lt"/>
              <a:buAutoNum type="arabicPeriod"/>
            </a:pPr>
            <a:r>
              <a:rPr lang="en-GB" sz="2400" b="0" kern="100" dirty="0" smtClean="0">
                <a:latin typeface="Bahnschrift Light" panose="020B0502040204020203" pitchFamily="34" charset="0"/>
                <a:sym typeface="Wingdings" panose="05000000000000000000" pitchFamily="2" charset="2"/>
              </a:rPr>
              <a:t>Remove background signal from the image with the moon before the irradiance / count integration</a:t>
            </a:r>
          </a:p>
        </p:txBody>
      </p:sp>
      <p:pic>
        <p:nvPicPr>
          <p:cNvPr id="11" name="Picture 10"/>
          <p:cNvPicPr>
            <a:picLocks noChangeAspect="1"/>
          </p:cNvPicPr>
          <p:nvPr/>
        </p:nvPicPr>
        <p:blipFill>
          <a:blip r:embed="rId2"/>
          <a:stretch>
            <a:fillRect/>
          </a:stretch>
        </p:blipFill>
        <p:spPr>
          <a:xfrm>
            <a:off x="47625" y="3612962"/>
            <a:ext cx="12144375" cy="3238500"/>
          </a:xfrm>
          <a:prstGeom prst="rect">
            <a:avLst/>
          </a:prstGeom>
        </p:spPr>
      </p:pic>
      <p:sp>
        <p:nvSpPr>
          <p:cNvPr id="3" name="TextBox 2"/>
          <p:cNvSpPr txBox="1"/>
          <p:nvPr/>
        </p:nvSpPr>
        <p:spPr>
          <a:xfrm>
            <a:off x="648393" y="3732415"/>
            <a:ext cx="1168910" cy="338554"/>
          </a:xfrm>
          <a:prstGeom prst="rect">
            <a:avLst/>
          </a:prstGeom>
          <a:noFill/>
        </p:spPr>
        <p:txBody>
          <a:bodyPr wrap="non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Moon image</a:t>
            </a:r>
            <a:endParaRPr lang="en-GB" sz="1600" b="0" kern="100" spc="-100" dirty="0" err="1" smtClean="0">
              <a:solidFill>
                <a:schemeClr val="tx2"/>
              </a:solidFill>
              <a:latin typeface="Bahnschrift Light" panose="020B0502040204020203" pitchFamily="34" charset="0"/>
              <a:ea typeface="Roboto" panose="02000000000000000000" pitchFamily="2" charset="0"/>
            </a:endParaRPr>
          </a:p>
        </p:txBody>
      </p:sp>
      <p:sp>
        <p:nvSpPr>
          <p:cNvPr id="6" name="TextBox 5"/>
          <p:cNvSpPr txBox="1"/>
          <p:nvPr/>
        </p:nvSpPr>
        <p:spPr>
          <a:xfrm>
            <a:off x="2912226" y="3732415"/>
            <a:ext cx="1430200" cy="338554"/>
          </a:xfrm>
          <a:prstGeom prst="rect">
            <a:avLst/>
          </a:prstGeom>
          <a:noFill/>
        </p:spPr>
        <p:txBody>
          <a:bodyPr wrap="non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Previous image</a:t>
            </a:r>
            <a:endParaRPr lang="en-GB" sz="1600" b="0" kern="100" spc="-100" dirty="0" err="1" smtClean="0">
              <a:solidFill>
                <a:schemeClr val="tx2"/>
              </a:solidFill>
              <a:latin typeface="Bahnschrift Light" panose="020B0502040204020203" pitchFamily="34" charset="0"/>
              <a:ea typeface="Roboto" panose="02000000000000000000" pitchFamily="2" charset="0"/>
            </a:endParaRPr>
          </a:p>
        </p:txBody>
      </p:sp>
      <p:sp>
        <p:nvSpPr>
          <p:cNvPr id="8" name="TextBox 7"/>
          <p:cNvSpPr txBox="1"/>
          <p:nvPr/>
        </p:nvSpPr>
        <p:spPr>
          <a:xfrm>
            <a:off x="5437349" y="3732415"/>
            <a:ext cx="986167" cy="338554"/>
          </a:xfrm>
          <a:prstGeom prst="rect">
            <a:avLst/>
          </a:prstGeom>
          <a:noFill/>
        </p:spPr>
        <p:txBody>
          <a:bodyPr wrap="non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Corrected</a:t>
            </a:r>
            <a:endParaRPr lang="en-GB" sz="1600" b="0" kern="100" spc="-100" dirty="0" err="1" smtClean="0">
              <a:solidFill>
                <a:schemeClr val="tx2"/>
              </a:solidFill>
              <a:latin typeface="Bahnschrift Light" panose="020B0502040204020203" pitchFamily="34" charset="0"/>
              <a:ea typeface="Roboto" panose="02000000000000000000" pitchFamily="2" charset="0"/>
            </a:endParaRPr>
          </a:p>
        </p:txBody>
      </p:sp>
      <p:sp>
        <p:nvSpPr>
          <p:cNvPr id="9" name="TextBox 8"/>
          <p:cNvSpPr txBox="1"/>
          <p:nvPr/>
        </p:nvSpPr>
        <p:spPr>
          <a:xfrm>
            <a:off x="7876162" y="3719600"/>
            <a:ext cx="986167" cy="338554"/>
          </a:xfrm>
          <a:prstGeom prst="rect">
            <a:avLst/>
          </a:prstGeom>
          <a:noFill/>
        </p:spPr>
        <p:txBody>
          <a:bodyPr wrap="non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Corrected</a:t>
            </a:r>
          </a:p>
        </p:txBody>
      </p:sp>
      <p:sp>
        <p:nvSpPr>
          <p:cNvPr id="10" name="TextBox 9"/>
          <p:cNvSpPr txBox="1"/>
          <p:nvPr/>
        </p:nvSpPr>
        <p:spPr>
          <a:xfrm>
            <a:off x="10231201" y="3732415"/>
            <a:ext cx="986167" cy="338554"/>
          </a:xfrm>
          <a:prstGeom prst="rect">
            <a:avLst/>
          </a:prstGeom>
          <a:noFill/>
        </p:spPr>
        <p:txBody>
          <a:bodyPr wrap="none" rtlCol="0">
            <a:spAutoFit/>
          </a:bodyPr>
          <a:lstStyle/>
          <a:p>
            <a:pPr algn="ctr"/>
            <a:r>
              <a:rPr lang="en-US" sz="1600" b="0" kern="100" spc="-100" dirty="0" smtClean="0">
                <a:solidFill>
                  <a:schemeClr val="tx2"/>
                </a:solidFill>
                <a:latin typeface="Bahnschrift Light" panose="020B0502040204020203" pitchFamily="34" charset="0"/>
                <a:ea typeface="Roboto" panose="02000000000000000000" pitchFamily="2" charset="0"/>
              </a:rPr>
              <a:t>Corrected</a:t>
            </a:r>
          </a:p>
        </p:txBody>
      </p:sp>
    </p:spTree>
    <p:extLst>
      <p:ext uri="{BB962C8B-B14F-4D97-AF65-F5344CB8AC3E}">
        <p14:creationId xmlns:p14="http://schemas.microsoft.com/office/powerpoint/2010/main" val="414963285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challenges - </a:t>
            </a:r>
            <a:r>
              <a:rPr lang="en-GB" dirty="0" smtClean="0"/>
              <a:t>results</a:t>
            </a:r>
            <a:endParaRPr lang="en-GB" dirty="0"/>
          </a:p>
        </p:txBody>
      </p:sp>
      <p:sp>
        <p:nvSpPr>
          <p:cNvPr id="7" name="Text Placeholder 4"/>
          <p:cNvSpPr txBox="1">
            <a:spLocks/>
          </p:cNvSpPr>
          <p:nvPr/>
        </p:nvSpPr>
        <p:spPr bwMode="auto">
          <a:xfrm>
            <a:off x="145052" y="857250"/>
            <a:ext cx="9398997" cy="958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US" sz="2400" b="0" kern="100" dirty="0" smtClean="0">
                <a:latin typeface="Bahnschrift Light" panose="020B0502040204020203" pitchFamily="34" charset="0"/>
                <a:sym typeface="Wingdings" panose="05000000000000000000" pitchFamily="2" charset="2"/>
              </a:rPr>
              <a:t>OC1 Results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687" y="1004887"/>
            <a:ext cx="6829425" cy="5457825"/>
          </a:xfrm>
          <a:prstGeom prst="rect">
            <a:avLst/>
          </a:prstGeom>
        </p:spPr>
      </p:pic>
      <p:sp>
        <p:nvSpPr>
          <p:cNvPr id="8" name="TextBox 7"/>
          <p:cNvSpPr txBox="1"/>
          <p:nvPr/>
        </p:nvSpPr>
        <p:spPr>
          <a:xfrm>
            <a:off x="381725" y="1816099"/>
            <a:ext cx="2197962" cy="830997"/>
          </a:xfrm>
          <a:prstGeom prst="rect">
            <a:avLst/>
          </a:prstGeom>
          <a:noFill/>
        </p:spPr>
        <p:txBody>
          <a:bodyPr wrap="square" rtlCol="0">
            <a:spAutoFit/>
          </a:bodyPr>
          <a:lstStyle/>
          <a:p>
            <a:r>
              <a:rPr lang="en-GB" sz="1600" b="0" i="1"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Performed on validation products, delivered in counts </a:t>
            </a:r>
            <a:r>
              <a:rPr lang="en-US" sz="1600" b="0" i="1"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(no calibratio</a:t>
            </a:r>
            <a:r>
              <a:rPr lang="en-US" sz="1600" b="0" i="1"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rPr>
              <a:t>n</a:t>
            </a:r>
            <a:r>
              <a:rPr lang="en-US" sz="1600" b="0" i="1"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a:t>
            </a:r>
            <a:endParaRPr lang="en-GB" sz="1600" b="0" i="1"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p:txBody>
      </p:sp>
    </p:spTree>
    <p:extLst>
      <p:ext uri="{BB962C8B-B14F-4D97-AF65-F5344CB8AC3E}">
        <p14:creationId xmlns:p14="http://schemas.microsoft.com/office/powerpoint/2010/main" val="187054702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520993" y="640080"/>
            <a:ext cx="7512368" cy="6003608"/>
            <a:chOff x="3319430" y="640080"/>
            <a:chExt cx="7512368" cy="6003608"/>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9430" y="640080"/>
              <a:ext cx="7512368" cy="6003608"/>
            </a:xfrm>
            <a:prstGeom prst="rect">
              <a:avLst/>
            </a:prstGeom>
          </p:spPr>
        </p:pic>
        <p:sp>
          <p:nvSpPr>
            <p:cNvPr id="11" name="TextBox 10"/>
            <p:cNvSpPr txBox="1"/>
            <p:nvPr/>
          </p:nvSpPr>
          <p:spPr>
            <a:xfrm>
              <a:off x="4845876" y="3664072"/>
              <a:ext cx="1711955" cy="338554"/>
            </a:xfrm>
            <a:prstGeom prst="rect">
              <a:avLst/>
            </a:prstGeom>
            <a:solidFill>
              <a:srgbClr val="FFFF00"/>
            </a:solidFill>
          </p:spPr>
          <p:txBody>
            <a:bodyPr wrap="square" rtlCol="0">
              <a:spAutoFit/>
            </a:bodyPr>
            <a:lstStyle/>
            <a:p>
              <a:pPr algn="ctr"/>
              <a:r>
                <a:rPr lang="en-GB" sz="1600" b="0" kern="100" spc="-100" dirty="0" smtClean="0">
                  <a:solidFill>
                    <a:schemeClr val="tx2"/>
                  </a:solidFill>
                  <a:latin typeface="Bahnschrift Light" panose="020B0502040204020203" pitchFamily="34" charset="0"/>
                  <a:ea typeface="Roboto" panose="02000000000000000000" pitchFamily="2" charset="0"/>
                </a:rPr>
                <a:t>No correction</a:t>
              </a:r>
            </a:p>
          </p:txBody>
        </p:sp>
      </p:grpSp>
      <p:grpSp>
        <p:nvGrpSpPr>
          <p:cNvPr id="9" name="Group 8"/>
          <p:cNvGrpSpPr/>
          <p:nvPr/>
        </p:nvGrpSpPr>
        <p:grpSpPr>
          <a:xfrm>
            <a:off x="4520993" y="639597"/>
            <a:ext cx="7512368" cy="6003608"/>
            <a:chOff x="8081625" y="615365"/>
            <a:chExt cx="7512368" cy="600360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1625" y="615365"/>
              <a:ext cx="7512368" cy="6003608"/>
            </a:xfrm>
            <a:prstGeom prst="rect">
              <a:avLst/>
            </a:prstGeom>
          </p:spPr>
        </p:pic>
        <p:sp>
          <p:nvSpPr>
            <p:cNvPr id="6" name="TextBox 5"/>
            <p:cNvSpPr txBox="1"/>
            <p:nvPr/>
          </p:nvSpPr>
          <p:spPr>
            <a:xfrm>
              <a:off x="9608071" y="3636481"/>
              <a:ext cx="1711955" cy="338554"/>
            </a:xfrm>
            <a:prstGeom prst="rect">
              <a:avLst/>
            </a:prstGeom>
            <a:solidFill>
              <a:srgbClr val="FFFF00"/>
            </a:solidFill>
          </p:spPr>
          <p:txBody>
            <a:bodyPr wrap="square" rtlCol="0">
              <a:spAutoFit/>
            </a:bodyPr>
            <a:lstStyle/>
            <a:p>
              <a:pPr algn="ctr"/>
              <a:r>
                <a:rPr lang="en-GB" sz="1600" b="0" kern="100" spc="-100" dirty="0" smtClean="0">
                  <a:solidFill>
                    <a:schemeClr val="tx2"/>
                  </a:solidFill>
                  <a:latin typeface="Bahnschrift Light" panose="020B0502040204020203" pitchFamily="34" charset="0"/>
                  <a:ea typeface="Roboto" panose="02000000000000000000" pitchFamily="2" charset="0"/>
                </a:rPr>
                <a:t>With correction</a:t>
              </a:r>
            </a:p>
          </p:txBody>
        </p:sp>
      </p:grpSp>
      <p:sp>
        <p:nvSpPr>
          <p:cNvPr id="2" name="Title 1"/>
          <p:cNvSpPr>
            <a:spLocks noGrp="1"/>
          </p:cNvSpPr>
          <p:nvPr>
            <p:ph type="title"/>
          </p:nvPr>
        </p:nvSpPr>
        <p:spPr/>
        <p:txBody>
          <a:bodyPr/>
          <a:lstStyle/>
          <a:p>
            <a:r>
              <a:rPr lang="en-GB" dirty="0"/>
              <a:t>MTG/LI challenges - </a:t>
            </a:r>
            <a:r>
              <a:rPr lang="en-GB" dirty="0" smtClean="0"/>
              <a:t>results</a:t>
            </a:r>
            <a:endParaRPr lang="en-GB" dirty="0"/>
          </a:p>
        </p:txBody>
      </p:sp>
      <p:sp>
        <p:nvSpPr>
          <p:cNvPr id="7" name="Text Placeholder 4"/>
          <p:cNvSpPr txBox="1">
            <a:spLocks/>
          </p:cNvSpPr>
          <p:nvPr/>
        </p:nvSpPr>
        <p:spPr bwMode="auto">
          <a:xfrm>
            <a:off x="273522" y="763191"/>
            <a:ext cx="9398997" cy="958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US" sz="2400" b="0" kern="100" dirty="0" smtClean="0">
                <a:latin typeface="Bahnschrift Light" panose="020B0502040204020203" pitchFamily="34" charset="0"/>
                <a:sym typeface="Wingdings" panose="05000000000000000000" pitchFamily="2" charset="2"/>
              </a:rPr>
              <a:t>OC2 Results</a:t>
            </a:r>
            <a:endParaRPr lang="en-GB" b="0" kern="100" dirty="0" smtClean="0">
              <a:latin typeface="Bahnschrift Light" panose="020B0502040204020203" pitchFamily="34" charset="0"/>
              <a:sym typeface="Wingdings" panose="05000000000000000000" pitchFamily="2" charset="2"/>
            </a:endParaRPr>
          </a:p>
        </p:txBody>
      </p:sp>
      <p:sp>
        <p:nvSpPr>
          <p:cNvPr id="8" name="TextBox 7"/>
          <p:cNvSpPr txBox="1"/>
          <p:nvPr/>
        </p:nvSpPr>
        <p:spPr>
          <a:xfrm>
            <a:off x="644189" y="1284767"/>
            <a:ext cx="3283432" cy="584775"/>
          </a:xfrm>
          <a:prstGeom prst="rect">
            <a:avLst/>
          </a:prstGeom>
          <a:noFill/>
        </p:spPr>
        <p:txBody>
          <a:bodyPr wrap="square" rtlCol="0">
            <a:spAutoFit/>
          </a:bodyPr>
          <a:lstStyle/>
          <a:p>
            <a:r>
              <a:rPr lang="en-GB" sz="1600" b="0" i="1"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Performed on validation products, delivered in counts </a:t>
            </a:r>
            <a:r>
              <a:rPr lang="en-US" sz="1600" b="0" i="1"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(no calibratio</a:t>
            </a:r>
            <a:r>
              <a:rPr lang="en-US" sz="1600" b="0" i="1" kern="100" spc="-100" dirty="0">
                <a:solidFill>
                  <a:schemeClr val="tx2"/>
                </a:solidFill>
                <a:latin typeface="Bahnschrift Light" panose="020B0502040204020203" pitchFamily="34" charset="0"/>
                <a:ea typeface="Roboto" panose="02000000000000000000" pitchFamily="2" charset="0"/>
                <a:sym typeface="Wingdings" panose="05000000000000000000" pitchFamily="2" charset="2"/>
              </a:rPr>
              <a:t>n</a:t>
            </a:r>
            <a:r>
              <a:rPr lang="en-US" sz="1600" b="0" i="1"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a:t>
            </a:r>
            <a:endParaRPr lang="en-GB" sz="1600" b="0" i="1"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81876"/>
            <a:ext cx="4953000" cy="3516630"/>
          </a:xfrm>
          <a:prstGeom prst="rect">
            <a:avLst/>
          </a:prstGeom>
        </p:spPr>
      </p:pic>
    </p:spTree>
    <p:extLst>
      <p:ext uri="{BB962C8B-B14F-4D97-AF65-F5344CB8AC3E}">
        <p14:creationId xmlns:p14="http://schemas.microsoft.com/office/powerpoint/2010/main" val="3728581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 and future work</a:t>
            </a:r>
            <a:endParaRPr lang="en-GB" dirty="0"/>
          </a:p>
        </p:txBody>
      </p:sp>
      <p:sp>
        <p:nvSpPr>
          <p:cNvPr id="3" name="Text Placeholder 2"/>
          <p:cNvSpPr>
            <a:spLocks noGrp="1"/>
          </p:cNvSpPr>
          <p:nvPr>
            <p:ph type="body" sz="quarter" idx="10"/>
          </p:nvPr>
        </p:nvSpPr>
        <p:spPr>
          <a:xfrm>
            <a:off x="238070" y="681507"/>
            <a:ext cx="11627339" cy="5981784"/>
          </a:xfrm>
        </p:spPr>
        <p:txBody>
          <a:bodyPr>
            <a:noAutofit/>
          </a:bodyPr>
          <a:lstStyle/>
          <a:p>
            <a:r>
              <a:rPr lang="en-GB" sz="2600" dirty="0" smtClean="0"/>
              <a:t>As expected, MTG is a challenging mission!</a:t>
            </a:r>
          </a:p>
          <a:p>
            <a:endParaRPr lang="en-GB" sz="1000" dirty="0" smtClean="0"/>
          </a:p>
          <a:p>
            <a:r>
              <a:rPr lang="en-GB" sz="2600" dirty="0" smtClean="0"/>
              <a:t>Preliminary work on FCI lunar acquisitions allowed drawing conclusions during commissioning</a:t>
            </a:r>
          </a:p>
          <a:p>
            <a:endParaRPr lang="en-GB" sz="1000" dirty="0" smtClean="0"/>
          </a:p>
          <a:p>
            <a:r>
              <a:rPr lang="en-GB" sz="2600" dirty="0" smtClean="0"/>
              <a:t>For FCI, the main challenges are:</a:t>
            </a:r>
          </a:p>
          <a:p>
            <a:pPr lvl="1"/>
            <a:r>
              <a:rPr lang="en-GB" sz="2200" dirty="0" smtClean="0"/>
              <a:t>Complex data processing for FCI lunar observation</a:t>
            </a:r>
          </a:p>
          <a:p>
            <a:pPr lvl="1"/>
            <a:r>
              <a:rPr lang="en-GB" sz="2200" dirty="0" smtClean="0"/>
              <a:t>The reduced number of opportunities</a:t>
            </a:r>
          </a:p>
          <a:p>
            <a:r>
              <a:rPr lang="en-GB" sz="2600" dirty="0" smtClean="0"/>
              <a:t>Still a lot to do:</a:t>
            </a:r>
          </a:p>
          <a:p>
            <a:pPr lvl="1"/>
            <a:r>
              <a:rPr lang="en-GB" sz="2200" dirty="0" smtClean="0"/>
              <a:t>How to improve the processing of the current FCI lunar data?</a:t>
            </a:r>
          </a:p>
          <a:p>
            <a:pPr lvl="1"/>
            <a:r>
              <a:rPr lang="en-GB" sz="2200" dirty="0" smtClean="0"/>
              <a:t>Process the special acquisitions (de-pointing / super rapid scans)</a:t>
            </a:r>
          </a:p>
          <a:p>
            <a:r>
              <a:rPr lang="en-GB" sz="2600" dirty="0" smtClean="0">
                <a:sym typeface="Wingdings" panose="05000000000000000000" pitchFamily="2" charset="2"/>
              </a:rPr>
              <a:t>For LI:</a:t>
            </a:r>
          </a:p>
          <a:p>
            <a:pPr lvl="1"/>
            <a:r>
              <a:rPr lang="en-GB" sz="2200" dirty="0" smtClean="0">
                <a:sym typeface="Wingdings" panose="05000000000000000000" pitchFamily="2" charset="2"/>
              </a:rPr>
              <a:t>Acquisitions seem ok for extraction + processing</a:t>
            </a:r>
          </a:p>
          <a:p>
            <a:pPr lvl="1"/>
            <a:r>
              <a:rPr lang="en-GB" sz="2200" dirty="0" smtClean="0">
                <a:sym typeface="Wingdings" panose="05000000000000000000" pitchFamily="2" charset="2"/>
              </a:rPr>
              <a:t>Still some open issues (e.g. removal of background signal)</a:t>
            </a:r>
          </a:p>
          <a:p>
            <a:pPr lvl="1"/>
            <a:r>
              <a:rPr lang="en-GB" sz="2200" dirty="0" smtClean="0">
                <a:sym typeface="Wingdings" panose="05000000000000000000" pitchFamily="2" charset="2"/>
              </a:rPr>
              <a:t>Challenge of the very narrow SRF (but should be ok for monitoring activities….)</a:t>
            </a:r>
          </a:p>
          <a:p>
            <a:pPr lvl="1"/>
            <a:endParaRPr lang="en-GB" sz="2200" dirty="0" smtClean="0">
              <a:sym typeface="Wingdings" panose="05000000000000000000" pitchFamily="2" charset="2"/>
            </a:endParaRPr>
          </a:p>
          <a:p>
            <a:pPr lvl="1"/>
            <a:endParaRPr lang="en-GB" dirty="0" smtClean="0"/>
          </a:p>
        </p:txBody>
      </p:sp>
      <p:grpSp>
        <p:nvGrpSpPr>
          <p:cNvPr id="6" name="Group 5"/>
          <p:cNvGrpSpPr/>
          <p:nvPr/>
        </p:nvGrpSpPr>
        <p:grpSpPr>
          <a:xfrm>
            <a:off x="7183387" y="2718429"/>
            <a:ext cx="3159742" cy="1095271"/>
            <a:chOff x="8922937" y="1617785"/>
            <a:chExt cx="3159742" cy="1095271"/>
          </a:xfrm>
        </p:grpSpPr>
        <p:sp>
          <p:nvSpPr>
            <p:cNvPr id="4" name="Right Brace 3"/>
            <p:cNvSpPr/>
            <p:nvPr/>
          </p:nvSpPr>
          <p:spPr bwMode="auto">
            <a:xfrm>
              <a:off x="8922937" y="1617785"/>
              <a:ext cx="211015" cy="1095271"/>
            </a:xfrm>
            <a:prstGeom prst="rightBrace">
              <a:avLst>
                <a:gd name="adj1" fmla="val 23718"/>
                <a:gd name="adj2" fmla="val 50000"/>
              </a:avLst>
            </a:prstGeom>
            <a:noFill/>
            <a:ln w="3810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rgbClr val="FF0000"/>
                </a:solidFill>
                <a:effectLst/>
                <a:latin typeface="Tahoma" pitchFamily="34" charset="0"/>
              </a:endParaRPr>
            </a:p>
          </p:txBody>
        </p:sp>
        <p:sp>
          <p:nvSpPr>
            <p:cNvPr id="5" name="TextBox 4"/>
            <p:cNvSpPr txBox="1"/>
            <p:nvPr/>
          </p:nvSpPr>
          <p:spPr>
            <a:xfrm>
              <a:off x="9245694" y="1780699"/>
              <a:ext cx="2836985" cy="769441"/>
            </a:xfrm>
            <a:prstGeom prst="rect">
              <a:avLst/>
            </a:prstGeom>
            <a:noFill/>
          </p:spPr>
          <p:txBody>
            <a:bodyPr wrap="square" rtlCol="0">
              <a:spAutoFit/>
            </a:bodyPr>
            <a:lstStyle/>
            <a:p>
              <a:r>
                <a:rPr lang="en-GB" sz="2200" b="0" kern="100" spc="-100" dirty="0" smtClean="0">
                  <a:solidFill>
                    <a:srgbClr val="FF0000"/>
                  </a:solidFill>
                  <a:latin typeface="Bahnschrift Light" panose="020B0502040204020203" pitchFamily="34" charset="0"/>
                  <a:ea typeface="Roboto" panose="02000000000000000000" pitchFamily="2" charset="0"/>
                </a:rPr>
                <a:t>It is all about beating down the uncertainties!</a:t>
              </a:r>
            </a:p>
          </p:txBody>
        </p:sp>
      </p:grpSp>
    </p:spTree>
    <p:extLst>
      <p:ext uri="{BB962C8B-B14F-4D97-AF65-F5344CB8AC3E}">
        <p14:creationId xmlns:p14="http://schemas.microsoft.com/office/powerpoint/2010/main" val="349562620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p:txBody>
          <a:bodyPr anchor="ctr"/>
          <a:lstStyle/>
          <a:p>
            <a:pPr marL="0" indent="0">
              <a:buNone/>
            </a:pPr>
            <a:r>
              <a:rPr lang="en-GB" sz="2800" dirty="0" smtClean="0"/>
              <a:t>Thank you!</a:t>
            </a:r>
          </a:p>
          <a:p>
            <a:pPr marL="0" indent="0">
              <a:buNone/>
            </a:pPr>
            <a:r>
              <a:rPr lang="en-GB" sz="2000" dirty="0" smtClean="0">
                <a:latin typeface="Roboto Light" panose="02000000000000000000" pitchFamily="2" charset="0"/>
                <a:ea typeface="Roboto Light" panose="02000000000000000000" pitchFamily="2" charset="0"/>
              </a:rPr>
              <a:t>Questions are welcome.</a:t>
            </a:r>
          </a:p>
        </p:txBody>
      </p:sp>
    </p:spTree>
    <p:extLst>
      <p:ext uri="{BB962C8B-B14F-4D97-AF65-F5344CB8AC3E}">
        <p14:creationId xmlns:p14="http://schemas.microsoft.com/office/powerpoint/2010/main" val="188149218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Back-up slides</a:t>
            </a:r>
            <a:endParaRPr lang="en-GB" dirty="0"/>
          </a:p>
        </p:txBody>
      </p:sp>
    </p:spTree>
    <p:extLst>
      <p:ext uri="{BB962C8B-B14F-4D97-AF65-F5344CB8AC3E}">
        <p14:creationId xmlns:p14="http://schemas.microsoft.com/office/powerpoint/2010/main" val="166101704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MTG/FCI acquisitions</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0151"/>
            <a:ext cx="12192000" cy="5457698"/>
          </a:xfrm>
          <a:prstGeom prst="rect">
            <a:avLst/>
          </a:prstGeom>
        </p:spPr>
      </p:pic>
    </p:spTree>
    <p:extLst>
      <p:ext uri="{BB962C8B-B14F-4D97-AF65-F5344CB8AC3E}">
        <p14:creationId xmlns:p14="http://schemas.microsoft.com/office/powerpoint/2010/main" val="441604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MTG/FCI acquisitions</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36"/>
            <a:ext cx="12192000" cy="6680127"/>
          </a:xfrm>
          <a:prstGeom prst="rect">
            <a:avLst/>
          </a:prstGeom>
        </p:spPr>
      </p:pic>
    </p:spTree>
    <p:extLst>
      <p:ext uri="{BB962C8B-B14F-4D97-AF65-F5344CB8AC3E}">
        <p14:creationId xmlns:p14="http://schemas.microsoft.com/office/powerpoint/2010/main" val="115133571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MTG/FCI acquisitions</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1899"/>
            <a:ext cx="12192000" cy="5254202"/>
          </a:xfrm>
          <a:prstGeom prst="rect">
            <a:avLst/>
          </a:prstGeom>
        </p:spPr>
      </p:pic>
    </p:spTree>
    <p:extLst>
      <p:ext uri="{BB962C8B-B14F-4D97-AF65-F5344CB8AC3E}">
        <p14:creationId xmlns:p14="http://schemas.microsoft.com/office/powerpoint/2010/main" val="117970926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MTG/FCI acquisitions</a:t>
            </a:r>
            <a:endParaRPr lang="en-GB" dirty="0"/>
          </a:p>
        </p:txBody>
      </p:sp>
      <p:sp>
        <p:nvSpPr>
          <p:cNvPr id="3" name="Text Placeholder 2"/>
          <p:cNvSpPr>
            <a:spLocks noGrp="1"/>
          </p:cNvSpPr>
          <p:nvPr>
            <p:ph type="body" sz="quarter" idx="10"/>
          </p:nvPr>
        </p:nvSpPr>
        <p:spPr/>
        <p:txBody>
          <a:bodyPr/>
          <a:lstStyle/>
          <a:p>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81"/>
            <a:ext cx="12192000" cy="5999238"/>
          </a:xfrm>
          <a:prstGeom prst="rect">
            <a:avLst/>
          </a:prstGeom>
        </p:spPr>
      </p:pic>
    </p:spTree>
    <p:extLst>
      <p:ext uri="{BB962C8B-B14F-4D97-AF65-F5344CB8AC3E}">
        <p14:creationId xmlns:p14="http://schemas.microsoft.com/office/powerpoint/2010/main" val="81726937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2108505"/>
            <a:ext cx="12192000" cy="1398551"/>
          </a:xfrm>
          <a:prstGeom prst="rect">
            <a:avLst/>
          </a:prstGeom>
        </p:spPr>
      </p:pic>
      <p:sp>
        <p:nvSpPr>
          <p:cNvPr id="2" name="Title 1"/>
          <p:cNvSpPr>
            <a:spLocks noGrp="1"/>
          </p:cNvSpPr>
          <p:nvPr>
            <p:ph type="title"/>
          </p:nvPr>
        </p:nvSpPr>
        <p:spPr/>
        <p:txBody>
          <a:bodyPr/>
          <a:lstStyle/>
          <a:p>
            <a:r>
              <a:rPr lang="en-GB" dirty="0" smtClean="0"/>
              <a:t>MTG/FCI lunar acquisitions</a:t>
            </a:r>
            <a:endParaRPr lang="en-GB" dirty="0"/>
          </a:p>
        </p:txBody>
      </p:sp>
      <p:sp>
        <p:nvSpPr>
          <p:cNvPr id="3" name="Text Placeholder 2"/>
          <p:cNvSpPr>
            <a:spLocks noGrp="1"/>
          </p:cNvSpPr>
          <p:nvPr>
            <p:ph type="body" sz="quarter" idx="10"/>
          </p:nvPr>
        </p:nvSpPr>
        <p:spPr>
          <a:xfrm>
            <a:off x="145053" y="653508"/>
            <a:ext cx="11627339" cy="6204492"/>
          </a:xfrm>
        </p:spPr>
        <p:txBody>
          <a:bodyPr>
            <a:noAutofit/>
          </a:bodyPr>
          <a:lstStyle/>
          <a:p>
            <a:r>
              <a:rPr lang="en-GB" sz="2400" kern="100" dirty="0" smtClean="0">
                <a:latin typeface="Bahnschrift Light" panose="020B0502040204020203" pitchFamily="34" charset="0"/>
                <a:sym typeface="Wingdings" panose="05000000000000000000" pitchFamily="2" charset="2"/>
              </a:rPr>
              <a:t>Moon to be found in Level </a:t>
            </a:r>
            <a:r>
              <a:rPr lang="en-GB" sz="2400" kern="100" dirty="0">
                <a:latin typeface="Bahnschrift Light" panose="020B0502040204020203" pitchFamily="34" charset="0"/>
                <a:sym typeface="Wingdings" panose="05000000000000000000" pitchFamily="2" charset="2"/>
              </a:rPr>
              <a:t>1B </a:t>
            </a:r>
            <a:r>
              <a:rPr lang="en-GB" sz="2400" kern="100" dirty="0" smtClean="0">
                <a:latin typeface="Bahnschrift Light" panose="020B0502040204020203" pitchFamily="34" charset="0"/>
                <a:sym typeface="Wingdings" panose="05000000000000000000" pitchFamily="2" charset="2"/>
              </a:rPr>
              <a:t>products (internal)</a:t>
            </a:r>
          </a:p>
          <a:p>
            <a:pPr lvl="2"/>
            <a:r>
              <a:rPr lang="en-GB" sz="2000" kern="100" dirty="0">
                <a:latin typeface="Bahnschrift Light" panose="020B0502040204020203" pitchFamily="34" charset="0"/>
                <a:sym typeface="Wingdings" panose="05000000000000000000" pitchFamily="2" charset="2"/>
              </a:rPr>
              <a:t>Calibrated radiances images</a:t>
            </a:r>
          </a:p>
          <a:p>
            <a:pPr lvl="2"/>
            <a:r>
              <a:rPr lang="en-US" sz="2000" kern="100" dirty="0">
                <a:latin typeface="Bahnschrift Light" panose="020B0502040204020203" pitchFamily="34" charset="0"/>
                <a:sym typeface="Wingdings" panose="05000000000000000000" pitchFamily="2" charset="2"/>
              </a:rPr>
              <a:t>Raw geometry (swaths), </a:t>
            </a:r>
            <a:r>
              <a:rPr lang="en-GB" sz="2000" kern="100" dirty="0">
                <a:latin typeface="Bahnschrift Light" panose="020B0502040204020203" pitchFamily="34" charset="0"/>
                <a:sym typeface="Wingdings" panose="05000000000000000000" pitchFamily="2" charset="2"/>
              </a:rPr>
              <a:t>including azimuth/elevation </a:t>
            </a:r>
            <a:r>
              <a:rPr lang="en-GB" sz="2000" kern="100" dirty="0" smtClean="0">
                <a:latin typeface="Bahnschrift Light" panose="020B0502040204020203" pitchFamily="34" charset="0"/>
                <a:sym typeface="Wingdings" panose="05000000000000000000" pitchFamily="2" charset="2"/>
              </a:rPr>
              <a:t>grid</a:t>
            </a:r>
          </a:p>
          <a:p>
            <a:pPr lvl="2"/>
            <a:r>
              <a:rPr lang="en-GB" sz="2000" kern="100" dirty="0">
                <a:latin typeface="Bahnschrift Light" panose="020B0502040204020203" pitchFamily="34" charset="0"/>
              </a:rPr>
              <a:t>Moon </a:t>
            </a:r>
            <a:r>
              <a:rPr lang="en-GB" sz="2000" kern="100" dirty="0" smtClean="0">
                <a:latin typeface="Bahnschrift Light" panose="020B0502040204020203" pitchFamily="34" charset="0"/>
              </a:rPr>
              <a:t>split between </a:t>
            </a:r>
            <a:r>
              <a:rPr lang="en-GB" sz="2000" kern="100" dirty="0">
                <a:latin typeface="Bahnschrift Light" panose="020B0502040204020203" pitchFamily="34" charset="0"/>
              </a:rPr>
              <a:t>2 or 3 swaths due to its size</a:t>
            </a:r>
            <a:endParaRPr lang="en-GB" sz="2000" kern="100" dirty="0">
              <a:latin typeface="Bahnschrift Light" panose="020B0502040204020203" pitchFamily="34" charset="0"/>
              <a:sym typeface="Wingdings" panose="05000000000000000000" pitchFamily="2" charset="2"/>
            </a:endParaRPr>
          </a:p>
          <a:p>
            <a:pPr lvl="1"/>
            <a:endParaRPr lang="en-GB" sz="2400" kern="100" dirty="0">
              <a:latin typeface="Bahnschrift Light" panose="020B0502040204020203" pitchFamily="34" charset="0"/>
              <a:sym typeface="Wingdings" panose="05000000000000000000" pitchFamily="2" charset="2"/>
            </a:endParaRPr>
          </a:p>
          <a:p>
            <a:endParaRPr lang="en-US" dirty="0" smtClean="0"/>
          </a:p>
          <a:p>
            <a:pPr marL="0" indent="0">
              <a:buNone/>
            </a:pPr>
            <a:endParaRPr lang="en-US" sz="2800" dirty="0" smtClean="0"/>
          </a:p>
          <a:p>
            <a:endParaRPr lang="en-GB" sz="2400" kern="100" dirty="0" smtClean="0">
              <a:latin typeface="Bahnschrift Light" panose="020B0502040204020203" pitchFamily="34" charset="0"/>
              <a:sym typeface="Wingdings" panose="05000000000000000000" pitchFamily="2" charset="2"/>
            </a:endParaRPr>
          </a:p>
          <a:p>
            <a:endParaRPr lang="en-GB" sz="2400" kern="100" dirty="0" smtClean="0">
              <a:latin typeface="Bahnschrift Light" panose="020B0502040204020203" pitchFamily="34" charset="0"/>
              <a:sym typeface="Wingdings" panose="05000000000000000000" pitchFamily="2" charset="2"/>
            </a:endParaRPr>
          </a:p>
          <a:p>
            <a:endParaRPr lang="en-GB" sz="2400" kern="100" dirty="0">
              <a:latin typeface="Bahnschrift Light" panose="020B0502040204020203" pitchFamily="34" charset="0"/>
              <a:sym typeface="Wingdings" panose="05000000000000000000" pitchFamily="2" charset="2"/>
            </a:endParaRPr>
          </a:p>
          <a:p>
            <a:endParaRPr lang="en-GB" sz="1600" kern="100" dirty="0">
              <a:latin typeface="Bahnschrift Light" panose="020B0502040204020203" pitchFamily="34" charset="0"/>
              <a:sym typeface="Wingdings" panose="05000000000000000000" pitchFamily="2" charset="2"/>
            </a:endParaRPr>
          </a:p>
          <a:p>
            <a:r>
              <a:rPr lang="en-GB" sz="2400" kern="100" dirty="0" smtClean="0">
                <a:latin typeface="Bahnschrift Light" panose="020B0502040204020203" pitchFamily="34" charset="0"/>
                <a:sym typeface="Wingdings" panose="05000000000000000000" pitchFamily="2" charset="2"/>
              </a:rPr>
              <a:t>Moon </a:t>
            </a:r>
            <a:r>
              <a:rPr lang="en-GB" sz="2400" kern="100" dirty="0">
                <a:latin typeface="Bahnschrift Light" panose="020B0502040204020203" pitchFamily="34" charset="0"/>
                <a:sym typeface="Wingdings" panose="05000000000000000000" pitchFamily="2" charset="2"/>
              </a:rPr>
              <a:t>to be </a:t>
            </a:r>
            <a:r>
              <a:rPr lang="en-GB" sz="2400" kern="100" dirty="0" smtClean="0">
                <a:latin typeface="Bahnschrift Light" panose="020B0502040204020203" pitchFamily="34" charset="0"/>
                <a:sym typeface="Wingdings" panose="05000000000000000000" pitchFamily="2" charset="2"/>
              </a:rPr>
              <a:t>reconstructed (see “Moon Stitching algorithm”)</a:t>
            </a:r>
          </a:p>
          <a:p>
            <a:pPr lvl="1"/>
            <a:r>
              <a:rPr lang="en-US" sz="2000" kern="100" dirty="0" smtClean="0">
                <a:latin typeface="Bahnschrift Light" panose="020B0502040204020203" pitchFamily="34" charset="0"/>
                <a:sym typeface="Wingdings" panose="05000000000000000000" pitchFamily="2" charset="2"/>
              </a:rPr>
              <a:t>Removal of swaths overlaps</a:t>
            </a:r>
          </a:p>
          <a:p>
            <a:pPr lvl="1"/>
            <a:r>
              <a:rPr lang="en-US" sz="2000" kern="100" dirty="0" smtClean="0">
                <a:latin typeface="Bahnschrift Light" panose="020B0502040204020203" pitchFamily="34" charset="0"/>
                <a:sym typeface="Wingdings" panose="05000000000000000000" pitchFamily="2" charset="2"/>
              </a:rPr>
              <a:t>Use of instrument azimuth/elevation grids</a:t>
            </a:r>
            <a:endParaRPr lang="en-GB" sz="2000" kern="100" dirty="0">
              <a:latin typeface="Bahnschrift Light" panose="020B0502040204020203" pitchFamily="34" charset="0"/>
              <a:sym typeface="Wingdings" panose="05000000000000000000" pitchFamily="2" charset="2"/>
            </a:endParaRPr>
          </a:p>
        </p:txBody>
      </p:sp>
      <p:sp>
        <p:nvSpPr>
          <p:cNvPr id="5" name="Rectangle 4"/>
          <p:cNvSpPr/>
          <p:nvPr/>
        </p:nvSpPr>
        <p:spPr bwMode="auto">
          <a:xfrm>
            <a:off x="305030" y="2146605"/>
            <a:ext cx="847899" cy="1339455"/>
          </a:xfrm>
          <a:prstGeom prst="rect">
            <a:avLst/>
          </a:prstGeom>
          <a:noFill/>
          <a:ln w="28575"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6" name="TextBox 5"/>
          <p:cNvSpPr txBox="1"/>
          <p:nvPr/>
        </p:nvSpPr>
        <p:spPr>
          <a:xfrm>
            <a:off x="1512265" y="3648953"/>
            <a:ext cx="6253358" cy="338554"/>
          </a:xfrm>
          <a:prstGeom prst="rect">
            <a:avLst/>
          </a:prstGeom>
          <a:noFill/>
        </p:spPr>
        <p:txBody>
          <a:bodyPr wrap="square" rtlCol="0">
            <a:spAutoFit/>
          </a:bodyPr>
          <a:lstStyle/>
          <a:p>
            <a:pPr algn="just"/>
            <a:r>
              <a:rPr lang="en-GB" sz="1600" dirty="0" smtClean="0"/>
              <a:t>Moon found in 3 consecutive L1B swaths (VIS0.6 channel)</a:t>
            </a:r>
            <a:endParaRPr lang="en-GB" sz="1600" b="0" kern="100" spc="-100" dirty="0" smtClean="0">
              <a:solidFill>
                <a:schemeClr val="tx2"/>
              </a:solidFill>
              <a:latin typeface="Bahnschrift Light" panose="020B0502040204020203" pitchFamily="34" charset="0"/>
              <a:ea typeface="Roboto" panose="02000000000000000000" pitchFamily="2" charset="0"/>
            </a:endParaRPr>
          </a:p>
        </p:txBody>
      </p:sp>
      <p:pic>
        <p:nvPicPr>
          <p:cNvPr id="7" name="Picture 6"/>
          <p:cNvPicPr>
            <a:picLocks noChangeAspect="1"/>
          </p:cNvPicPr>
          <p:nvPr/>
        </p:nvPicPr>
        <p:blipFill>
          <a:blip r:embed="rId3"/>
          <a:stretch>
            <a:fillRect/>
          </a:stretch>
        </p:blipFill>
        <p:spPr>
          <a:xfrm>
            <a:off x="8731470" y="745836"/>
            <a:ext cx="2075075" cy="3215030"/>
          </a:xfrm>
          <a:prstGeom prst="rect">
            <a:avLst/>
          </a:prstGeom>
        </p:spPr>
      </p:pic>
      <p:sp>
        <p:nvSpPr>
          <p:cNvPr id="8" name="Rectangle 7"/>
          <p:cNvSpPr/>
          <p:nvPr/>
        </p:nvSpPr>
        <p:spPr bwMode="auto">
          <a:xfrm>
            <a:off x="8547596" y="1570997"/>
            <a:ext cx="2442821" cy="182880"/>
          </a:xfrm>
          <a:prstGeom prst="rect">
            <a:avLst/>
          </a:prstGeom>
          <a:noFill/>
          <a:ln w="28575"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16" name="TextBox 15"/>
          <p:cNvSpPr txBox="1"/>
          <p:nvPr/>
        </p:nvSpPr>
        <p:spPr>
          <a:xfrm>
            <a:off x="9191283" y="595123"/>
            <a:ext cx="1138132" cy="230832"/>
          </a:xfrm>
          <a:prstGeom prst="rect">
            <a:avLst/>
          </a:prstGeom>
          <a:noFill/>
        </p:spPr>
        <p:txBody>
          <a:bodyPr wrap="square" rtlCol="0">
            <a:spAutoFit/>
          </a:bodyPr>
          <a:lstStyle/>
          <a:p>
            <a:pPr algn="just"/>
            <a:r>
              <a:rPr lang="en-GB" dirty="0" smtClean="0"/>
              <a:t>L1B swaths (70)</a:t>
            </a:r>
            <a:endParaRPr lang="en-GB" sz="1600" b="0" kern="100" spc="-100" dirty="0" smtClean="0">
              <a:solidFill>
                <a:schemeClr val="tx2"/>
              </a:solidFill>
              <a:latin typeface="Bahnschrift Light" panose="020B0502040204020203" pitchFamily="34" charset="0"/>
              <a:ea typeface="Roboto" panose="02000000000000000000" pitchFamily="2" charset="0"/>
            </a:endParaRPr>
          </a:p>
        </p:txBody>
      </p:sp>
      <p:pic>
        <p:nvPicPr>
          <p:cNvPr id="17" name="Picture 16"/>
          <p:cNvPicPr>
            <a:picLocks noChangeAspect="1"/>
          </p:cNvPicPr>
          <p:nvPr/>
        </p:nvPicPr>
        <p:blipFill>
          <a:blip r:embed="rId4"/>
          <a:stretch>
            <a:fillRect/>
          </a:stretch>
        </p:blipFill>
        <p:spPr>
          <a:xfrm>
            <a:off x="7954492" y="4548047"/>
            <a:ext cx="3962953" cy="2202964"/>
          </a:xfrm>
          <a:prstGeom prst="rect">
            <a:avLst/>
          </a:prstGeom>
        </p:spPr>
      </p:pic>
      <p:sp>
        <p:nvSpPr>
          <p:cNvPr id="4" name="Rectangle 3"/>
          <p:cNvSpPr/>
          <p:nvPr/>
        </p:nvSpPr>
        <p:spPr>
          <a:xfrm>
            <a:off x="145053" y="4277664"/>
            <a:ext cx="7389831" cy="769441"/>
          </a:xfrm>
          <a:prstGeom prst="rect">
            <a:avLst/>
          </a:prstGeom>
        </p:spPr>
        <p:txBody>
          <a:bodyPr wrap="square">
            <a:spAutoFit/>
          </a:bodyPr>
          <a:lstStyle/>
          <a:p>
            <a:pPr marL="328254" indent="-328254">
              <a:spcBef>
                <a:spcPct val="20000"/>
              </a:spcBef>
              <a:buFont typeface="Arial" pitchFamily="34" charset="0"/>
              <a:buChar char="•"/>
            </a:pPr>
            <a:r>
              <a:rPr lang="en-GB" sz="2200" b="0" kern="100" spc="-100" dirty="0">
                <a:solidFill>
                  <a:schemeClr val="tx2"/>
                </a:solidFill>
                <a:latin typeface="Bahnschrift Light" panose="020B0502040204020203" pitchFamily="34" charset="0"/>
                <a:ea typeface="Roboto" panose="02000000000000000000" pitchFamily="2" charset="0"/>
                <a:cs typeface="Arial" pitchFamily="34" charset="0"/>
                <a:sym typeface="Wingdings" panose="05000000000000000000" pitchFamily="2" charset="2"/>
              </a:rPr>
              <a:t>Large arrays of detectors to achieve 0.5km and 1km </a:t>
            </a:r>
            <a:r>
              <a:rPr lang="en-GB" sz="2200" b="0" kern="100" spc="-100" dirty="0" smtClean="0">
                <a:solidFill>
                  <a:schemeClr val="tx2"/>
                </a:solidFill>
                <a:latin typeface="Bahnschrift Light" panose="020B0502040204020203" pitchFamily="34" charset="0"/>
                <a:ea typeface="Roboto" panose="02000000000000000000" pitchFamily="2" charset="0"/>
                <a:cs typeface="Arial" pitchFamily="34" charset="0"/>
                <a:sym typeface="Wingdings" panose="05000000000000000000" pitchFamily="2" charset="2"/>
              </a:rPr>
              <a:t>SSD (224 </a:t>
            </a:r>
            <a:r>
              <a:rPr lang="en-GB" sz="2200" b="0" kern="100" spc="-100" dirty="0">
                <a:solidFill>
                  <a:schemeClr val="tx2"/>
                </a:solidFill>
                <a:latin typeface="Bahnschrift Light" panose="020B0502040204020203" pitchFamily="34" charset="0"/>
                <a:ea typeface="Roboto" panose="02000000000000000000" pitchFamily="2" charset="0"/>
                <a:cs typeface="Arial" pitchFamily="34" charset="0"/>
                <a:sym typeface="Wingdings" panose="05000000000000000000" pitchFamily="2" charset="2"/>
              </a:rPr>
              <a:t>and 448 </a:t>
            </a:r>
            <a:r>
              <a:rPr lang="en-GB" sz="2200" b="0" kern="100" spc="-100" dirty="0" smtClean="0">
                <a:solidFill>
                  <a:schemeClr val="tx2"/>
                </a:solidFill>
                <a:latin typeface="Bahnschrift Light" panose="020B0502040204020203" pitchFamily="34" charset="0"/>
                <a:ea typeface="Roboto" panose="02000000000000000000" pitchFamily="2" charset="0"/>
                <a:cs typeface="Arial" pitchFamily="34" charset="0"/>
                <a:sym typeface="Wingdings" panose="05000000000000000000" pitchFamily="2" charset="2"/>
              </a:rPr>
              <a:t>detectors resp</a:t>
            </a:r>
            <a:r>
              <a:rPr lang="en-GB" sz="2200" b="0" kern="100" spc="-100" dirty="0">
                <a:solidFill>
                  <a:schemeClr val="tx2"/>
                </a:solidFill>
                <a:latin typeface="Bahnschrift Light" panose="020B0502040204020203" pitchFamily="34" charset="0"/>
                <a:ea typeface="Roboto" panose="02000000000000000000" pitchFamily="2" charset="0"/>
                <a:cs typeface="Arial" pitchFamily="34" charset="0"/>
                <a:sym typeface="Wingdings" panose="05000000000000000000" pitchFamily="2" charset="2"/>
              </a:rPr>
              <a:t>. </a:t>
            </a:r>
            <a:r>
              <a:rPr lang="en-GB" sz="2200" b="0" kern="100" spc="-100" dirty="0" smtClean="0">
                <a:solidFill>
                  <a:schemeClr val="tx2"/>
                </a:solidFill>
                <a:latin typeface="Bahnschrift Light" panose="020B0502040204020203" pitchFamily="34" charset="0"/>
                <a:ea typeface="Roboto" panose="02000000000000000000" pitchFamily="2" charset="0"/>
                <a:cs typeface="Arial" pitchFamily="34" charset="0"/>
                <a:sym typeface="Wingdings" panose="05000000000000000000" pitchFamily="2" charset="2"/>
              </a:rPr>
              <a:t>)</a:t>
            </a:r>
            <a:endParaRPr lang="en-GB" sz="2200" b="0" kern="100" spc="-100" dirty="0">
              <a:solidFill>
                <a:schemeClr val="tx2"/>
              </a:solidFill>
              <a:latin typeface="Bahnschrift Light" panose="020B0502040204020203" pitchFamily="34" charset="0"/>
              <a:ea typeface="Roboto" panose="02000000000000000000" pitchFamily="2" charset="0"/>
              <a:cs typeface="Arial" pitchFamily="34" charset="0"/>
              <a:sym typeface="Wingdings" panose="05000000000000000000" pitchFamily="2" charset="2"/>
            </a:endParaRPr>
          </a:p>
        </p:txBody>
      </p:sp>
    </p:spTree>
    <p:extLst>
      <p:ext uri="{BB962C8B-B14F-4D97-AF65-F5344CB8AC3E}">
        <p14:creationId xmlns:p14="http://schemas.microsoft.com/office/powerpoint/2010/main" val="159910901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MTG/FCI acquisitions</a:t>
            </a:r>
            <a:endParaRPr lang="en-GB" dirty="0"/>
          </a:p>
        </p:txBody>
      </p:sp>
      <p:sp>
        <p:nvSpPr>
          <p:cNvPr id="3" name="Text Placeholder 2"/>
          <p:cNvSpPr>
            <a:spLocks noGrp="1"/>
          </p:cNvSpPr>
          <p:nvPr>
            <p:ph type="body" sz="quarter" idx="10"/>
          </p:nvPr>
        </p:nvSpPr>
        <p:spPr/>
        <p:txBody>
          <a:bodyPr/>
          <a:lstStyle/>
          <a:p>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61479"/>
            <a:ext cx="12192000" cy="4935042"/>
          </a:xfrm>
          <a:prstGeom prst="rect">
            <a:avLst/>
          </a:prstGeom>
        </p:spPr>
      </p:pic>
    </p:spTree>
    <p:extLst>
      <p:ext uri="{BB962C8B-B14F-4D97-AF65-F5344CB8AC3E}">
        <p14:creationId xmlns:p14="http://schemas.microsoft.com/office/powerpoint/2010/main" val="126028364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p:txBody>
          <a:bodyPr/>
          <a:lstStyle/>
          <a:p>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18" y="0"/>
            <a:ext cx="11633164" cy="6858000"/>
          </a:xfrm>
          <a:prstGeom prst="rect">
            <a:avLst/>
          </a:prstGeom>
        </p:spPr>
      </p:pic>
    </p:spTree>
    <p:extLst>
      <p:ext uri="{BB962C8B-B14F-4D97-AF65-F5344CB8AC3E}">
        <p14:creationId xmlns:p14="http://schemas.microsoft.com/office/powerpoint/2010/main" val="215319260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MTG/FCI acquisitions</a:t>
            </a:r>
            <a:endParaRPr lang="en-GB" dirty="0"/>
          </a:p>
        </p:txBody>
      </p:sp>
      <p:sp>
        <p:nvSpPr>
          <p:cNvPr id="3" name="Text Placeholder 2"/>
          <p:cNvSpPr>
            <a:spLocks noGrp="1"/>
          </p:cNvSpPr>
          <p:nvPr>
            <p:ph type="body" sz="quarter" idx="10"/>
          </p:nvPr>
        </p:nvSpPr>
        <p:spPr/>
        <p:txBody>
          <a:bodyPr/>
          <a:lstStyle/>
          <a:p>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4579"/>
            <a:ext cx="12192000" cy="6068841"/>
          </a:xfrm>
          <a:prstGeom prst="rect">
            <a:avLst/>
          </a:prstGeom>
        </p:spPr>
      </p:pic>
    </p:spTree>
    <p:extLst>
      <p:ext uri="{BB962C8B-B14F-4D97-AF65-F5344CB8AC3E}">
        <p14:creationId xmlns:p14="http://schemas.microsoft.com/office/powerpoint/2010/main" val="80890394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p:txBody>
          <a:bodyPr/>
          <a:lstStyle/>
          <a:p>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64" y="0"/>
            <a:ext cx="11659471" cy="6858000"/>
          </a:xfrm>
          <a:prstGeom prst="rect">
            <a:avLst/>
          </a:prstGeom>
        </p:spPr>
      </p:pic>
    </p:spTree>
    <p:extLst>
      <p:ext uri="{BB962C8B-B14F-4D97-AF65-F5344CB8AC3E}">
        <p14:creationId xmlns:p14="http://schemas.microsoft.com/office/powerpoint/2010/main" val="270976316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MTG/FCI acquisitions</a:t>
            </a:r>
            <a:endParaRPr lang="en-GB" dirty="0"/>
          </a:p>
        </p:txBody>
      </p:sp>
      <p:sp>
        <p:nvSpPr>
          <p:cNvPr id="3" name="Text Placeholder 2"/>
          <p:cNvSpPr>
            <a:spLocks noGrp="1"/>
          </p:cNvSpPr>
          <p:nvPr>
            <p:ph type="body" sz="quarter" idx="10"/>
          </p:nvPr>
        </p:nvSpPr>
        <p:spPr/>
        <p:txBody>
          <a:bodyPr/>
          <a:lstStyle/>
          <a:p>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7527"/>
            <a:ext cx="12192000" cy="5862946"/>
          </a:xfrm>
          <a:prstGeom prst="rect">
            <a:avLst/>
          </a:prstGeom>
        </p:spPr>
      </p:pic>
    </p:spTree>
    <p:extLst>
      <p:ext uri="{BB962C8B-B14F-4D97-AF65-F5344CB8AC3E}">
        <p14:creationId xmlns:p14="http://schemas.microsoft.com/office/powerpoint/2010/main" val="318772986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MTG/FCI acquisitions</a:t>
            </a:r>
            <a:endParaRPr lang="en-GB" dirty="0"/>
          </a:p>
        </p:txBody>
      </p:sp>
      <p:sp>
        <p:nvSpPr>
          <p:cNvPr id="3" name="Text Placeholder 2"/>
          <p:cNvSpPr>
            <a:spLocks noGrp="1"/>
          </p:cNvSpPr>
          <p:nvPr>
            <p:ph type="body" sz="quarter" idx="10"/>
          </p:nvPr>
        </p:nvSpPr>
        <p:spPr/>
        <p:txBody>
          <a:bodyPr/>
          <a:lstStyle/>
          <a:p>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99876"/>
            <a:ext cx="12192000" cy="4658247"/>
          </a:xfrm>
          <a:prstGeom prst="rect">
            <a:avLst/>
          </a:prstGeom>
        </p:spPr>
      </p:pic>
    </p:spTree>
    <p:extLst>
      <p:ext uri="{BB962C8B-B14F-4D97-AF65-F5344CB8AC3E}">
        <p14:creationId xmlns:p14="http://schemas.microsoft.com/office/powerpoint/2010/main" val="3629203847"/>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MTG/FCI acquisitions</a:t>
            </a:r>
            <a:endParaRPr lang="en-GB" dirty="0"/>
          </a:p>
        </p:txBody>
      </p:sp>
      <p:sp>
        <p:nvSpPr>
          <p:cNvPr id="3" name="Text Placeholder 2"/>
          <p:cNvSpPr>
            <a:spLocks noGrp="1"/>
          </p:cNvSpPr>
          <p:nvPr>
            <p:ph type="body" sz="quarter" idx="10"/>
          </p:nvPr>
        </p:nvSpPr>
        <p:spPr/>
        <p:txBody>
          <a:bodyPr/>
          <a:lstStyle/>
          <a:p>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8486"/>
            <a:ext cx="12192000" cy="5701027"/>
          </a:xfrm>
          <a:prstGeom prst="rect">
            <a:avLst/>
          </a:prstGeom>
        </p:spPr>
      </p:pic>
    </p:spTree>
    <p:extLst>
      <p:ext uri="{BB962C8B-B14F-4D97-AF65-F5344CB8AC3E}">
        <p14:creationId xmlns:p14="http://schemas.microsoft.com/office/powerpoint/2010/main" val="41297014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U-turn and lunar image recovery</a:t>
            </a:r>
            <a:endParaRPr lang="en-GB" dirty="0"/>
          </a:p>
        </p:txBody>
      </p:sp>
      <p:grpSp>
        <p:nvGrpSpPr>
          <p:cNvPr id="24" name="Group 23"/>
          <p:cNvGrpSpPr/>
          <p:nvPr/>
        </p:nvGrpSpPr>
        <p:grpSpPr>
          <a:xfrm>
            <a:off x="180974" y="1598468"/>
            <a:ext cx="8357598" cy="4735657"/>
            <a:chOff x="514349" y="1598468"/>
            <a:chExt cx="8357598" cy="4735657"/>
          </a:xfrm>
        </p:grpSpPr>
        <p:sp>
          <p:nvSpPr>
            <p:cNvPr id="4" name="Rectangle 3"/>
            <p:cNvSpPr/>
            <p:nvPr/>
          </p:nvSpPr>
          <p:spPr bwMode="auto">
            <a:xfrm>
              <a:off x="3136165" y="4217843"/>
              <a:ext cx="5735782" cy="1178896"/>
            </a:xfrm>
            <a:prstGeom prst="rect">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5" name="Rectangle 4"/>
            <p:cNvSpPr/>
            <p:nvPr/>
          </p:nvSpPr>
          <p:spPr bwMode="auto">
            <a:xfrm>
              <a:off x="3136165" y="2700140"/>
              <a:ext cx="5735782" cy="1178896"/>
            </a:xfrm>
            <a:prstGeom prst="rect">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6" name="Block Arc 5"/>
            <p:cNvSpPr/>
            <p:nvPr/>
          </p:nvSpPr>
          <p:spPr bwMode="auto">
            <a:xfrm rot="16200000">
              <a:off x="1796681" y="2683137"/>
              <a:ext cx="2694081" cy="2728086"/>
            </a:xfrm>
            <a:prstGeom prst="blockArc">
              <a:avLst>
                <a:gd name="adj1" fmla="val 10800000"/>
                <a:gd name="adj2" fmla="val 307769"/>
                <a:gd name="adj3" fmla="val 43708"/>
              </a:avLst>
            </a:prstGeom>
            <a:solidFill>
              <a:srgbClr val="FEDB0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7" name="Rectangle 6"/>
            <p:cNvSpPr/>
            <p:nvPr/>
          </p:nvSpPr>
          <p:spPr bwMode="auto">
            <a:xfrm>
              <a:off x="3136165" y="4217843"/>
              <a:ext cx="1798906" cy="1182240"/>
            </a:xfrm>
            <a:prstGeom prst="rect">
              <a:avLst/>
            </a:prstGeom>
            <a:solidFill>
              <a:srgbClr val="FEDB0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p:nvSpPr>
          <p:spPr bwMode="auto">
            <a:xfrm>
              <a:off x="3136165" y="2693280"/>
              <a:ext cx="1798906" cy="1185756"/>
            </a:xfrm>
            <a:prstGeom prst="rect">
              <a:avLst/>
            </a:prstGeom>
            <a:solidFill>
              <a:srgbClr val="FEDB0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10" name="Straight Connector 9"/>
            <p:cNvCxnSpPr/>
            <p:nvPr/>
          </p:nvCxnSpPr>
          <p:spPr bwMode="auto">
            <a:xfrm>
              <a:off x="3143721" y="2700139"/>
              <a:ext cx="0" cy="2694082"/>
            </a:xfrm>
            <a:prstGeom prst="line">
              <a:avLst/>
            </a:prstGeom>
            <a:solidFill>
              <a:schemeClr val="bg2"/>
            </a:solidFill>
            <a:ln w="38100" cap="flat" cmpd="sng" algn="ctr">
              <a:solidFill>
                <a:schemeClr val="accent1"/>
              </a:solidFill>
              <a:prstDash val="dash"/>
              <a:round/>
              <a:headEnd type="none" w="med" len="med"/>
              <a:tailEnd type="none" w="med" len="med"/>
            </a:ln>
            <a:effectLst/>
          </p:spPr>
        </p:cxnSp>
        <p:cxnSp>
          <p:nvCxnSpPr>
            <p:cNvPr id="12" name="Straight Arrow Connector 11"/>
            <p:cNvCxnSpPr/>
            <p:nvPr/>
          </p:nvCxnSpPr>
          <p:spPr bwMode="auto">
            <a:xfrm>
              <a:off x="3136165" y="2398103"/>
              <a:ext cx="1798906" cy="11722"/>
            </a:xfrm>
            <a:prstGeom prst="straightConnector1">
              <a:avLst/>
            </a:prstGeom>
            <a:solidFill>
              <a:schemeClr val="bg2"/>
            </a:solidFill>
            <a:ln w="38100" cap="flat" cmpd="sng" algn="ctr">
              <a:solidFill>
                <a:schemeClr val="accent1"/>
              </a:solidFill>
              <a:prstDash val="solid"/>
              <a:round/>
              <a:headEnd type="arrow" w="med" len="med"/>
              <a:tailEnd type="arrow" w="med" len="med"/>
            </a:ln>
            <a:effectLst/>
          </p:spPr>
        </p:cxnSp>
        <p:sp>
          <p:nvSpPr>
            <p:cNvPr id="14" name="TextBox 13"/>
            <p:cNvSpPr txBox="1"/>
            <p:nvPr/>
          </p:nvSpPr>
          <p:spPr>
            <a:xfrm>
              <a:off x="2926516" y="1936427"/>
              <a:ext cx="2218204" cy="338554"/>
            </a:xfrm>
            <a:prstGeom prst="rect">
              <a:avLst/>
            </a:prstGeom>
            <a:noFill/>
          </p:spPr>
          <p:txBody>
            <a:bodyPr wrap="squar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Linear part of the U-turn? </a:t>
              </a:r>
            </a:p>
          </p:txBody>
        </p:sp>
        <p:sp>
          <p:nvSpPr>
            <p:cNvPr id="21" name="U-Turn Arrow 20"/>
            <p:cNvSpPr/>
            <p:nvPr/>
          </p:nvSpPr>
          <p:spPr bwMode="auto">
            <a:xfrm rot="16200000">
              <a:off x="308696" y="1804122"/>
              <a:ext cx="4735657" cy="4324350"/>
            </a:xfrm>
            <a:prstGeom prst="uturnArrow">
              <a:avLst>
                <a:gd name="adj1" fmla="val 991"/>
                <a:gd name="adj2" fmla="val 2423"/>
                <a:gd name="adj3" fmla="val 6939"/>
                <a:gd name="adj4" fmla="val 43970"/>
                <a:gd name="adj5" fmla="val 97026"/>
              </a:avLst>
            </a:prstGeom>
            <a:solidFill>
              <a:srgbClr val="FEDB0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2" name="TextBox 21"/>
            <p:cNvSpPr txBox="1"/>
            <p:nvPr/>
          </p:nvSpPr>
          <p:spPr>
            <a:xfrm>
              <a:off x="514349" y="3797020"/>
              <a:ext cx="804026" cy="369332"/>
            </a:xfrm>
            <a:prstGeom prst="rect">
              <a:avLst/>
            </a:prstGeom>
            <a:noFill/>
          </p:spPr>
          <p:txBody>
            <a:bodyPr wrap="square" rtlCol="0">
              <a:spAutoFit/>
            </a:bodyPr>
            <a:lstStyle/>
            <a:p>
              <a:r>
                <a:rPr lang="en-GB" sz="1800" b="0" kern="100" spc="-100" dirty="0" smtClean="0">
                  <a:solidFill>
                    <a:schemeClr val="tx2"/>
                  </a:solidFill>
                  <a:latin typeface="Bahnschrift Light" panose="020B0502040204020203" pitchFamily="34" charset="0"/>
                  <a:ea typeface="Roboto" panose="02000000000000000000" pitchFamily="2" charset="0"/>
                </a:rPr>
                <a:t>U-turn</a:t>
              </a:r>
            </a:p>
          </p:txBody>
        </p:sp>
      </p:grpSp>
      <p:sp>
        <p:nvSpPr>
          <p:cNvPr id="23" name="TextBox 22"/>
          <p:cNvSpPr txBox="1"/>
          <p:nvPr/>
        </p:nvSpPr>
        <p:spPr>
          <a:xfrm>
            <a:off x="6163796" y="930395"/>
            <a:ext cx="5780943" cy="830997"/>
          </a:xfrm>
          <a:prstGeom prst="rect">
            <a:avLst/>
          </a:prstGeom>
          <a:noFill/>
        </p:spPr>
        <p:txBody>
          <a:bodyPr wrap="square" rtlCol="0">
            <a:spAutoFit/>
          </a:bodyPr>
          <a:lstStyle/>
          <a:p>
            <a:r>
              <a:rPr lang="en-GB" sz="1600" b="0" kern="100" spc="-100" dirty="0" smtClean="0">
                <a:solidFill>
                  <a:schemeClr val="tx2"/>
                </a:solidFill>
                <a:latin typeface="Bahnschrift Light" panose="020B0502040204020203" pitchFamily="34" charset="0"/>
                <a:ea typeface="Roboto" panose="02000000000000000000" pitchFamily="2" charset="0"/>
              </a:rPr>
              <a:t>Linear part of the U-turn?</a:t>
            </a:r>
          </a:p>
          <a:p>
            <a:pPr marL="285750" indent="-285750">
              <a:buFont typeface="Arial" panose="020B0604020202020204" pitchFamily="34" charset="0"/>
              <a:buChar char="•"/>
            </a:pPr>
            <a:r>
              <a:rPr lang="en-GB" sz="16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Yes  can we try to recover the moon from those parts?</a:t>
            </a:r>
          </a:p>
          <a:p>
            <a:pPr marL="285750" indent="-285750">
              <a:buFont typeface="Arial" panose="020B0604020202020204" pitchFamily="34" charset="0"/>
              <a:buChar char="•"/>
            </a:pPr>
            <a:r>
              <a:rPr lang="en-GB" sz="1600" b="0"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No  even more difficult to get entire moons…</a:t>
            </a:r>
          </a:p>
        </p:txBody>
      </p:sp>
    </p:spTree>
    <p:extLst>
      <p:ext uri="{BB962C8B-B14F-4D97-AF65-F5344CB8AC3E}">
        <p14:creationId xmlns:p14="http://schemas.microsoft.com/office/powerpoint/2010/main" val="4505837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20668"/>
            <a:ext cx="9906000" cy="6096000"/>
          </a:xfrm>
          <a:prstGeom prst="rect">
            <a:avLst/>
          </a:prstGeom>
        </p:spPr>
      </p:pic>
    </p:spTree>
    <p:extLst>
      <p:ext uri="{BB962C8B-B14F-4D97-AF65-F5344CB8AC3E}">
        <p14:creationId xmlns:p14="http://schemas.microsoft.com/office/powerpoint/2010/main" val="335901319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572194" y="1229154"/>
            <a:ext cx="5128624" cy="5060242"/>
          </a:xfrm>
          <a:prstGeom prst="rect">
            <a:avLst/>
          </a:prstGeom>
        </p:spPr>
      </p:pic>
      <p:sp>
        <p:nvSpPr>
          <p:cNvPr id="2" name="Title 1"/>
          <p:cNvSpPr>
            <a:spLocks noGrp="1"/>
          </p:cNvSpPr>
          <p:nvPr>
            <p:ph type="title"/>
          </p:nvPr>
        </p:nvSpPr>
        <p:spPr/>
        <p:txBody>
          <a:bodyPr/>
          <a:lstStyle/>
          <a:p>
            <a:r>
              <a:rPr lang="en-GB" dirty="0"/>
              <a:t>MTG/LI acquisitions</a:t>
            </a:r>
          </a:p>
        </p:txBody>
      </p:sp>
      <p:sp>
        <p:nvSpPr>
          <p:cNvPr id="12" name="Text Placeholder 4"/>
          <p:cNvSpPr>
            <a:spLocks noGrp="1"/>
          </p:cNvSpPr>
          <p:nvPr>
            <p:ph type="body" sz="quarter" idx="10"/>
          </p:nvPr>
        </p:nvSpPr>
        <p:spPr>
          <a:xfrm>
            <a:off x="145053" y="720330"/>
            <a:ext cx="11627339" cy="460768"/>
          </a:xfrm>
        </p:spPr>
        <p:txBody>
          <a:bodyPr/>
          <a:lstStyle/>
          <a:p>
            <a:pPr marL="0" indent="0" algn="ctr">
              <a:buNone/>
            </a:pPr>
            <a:r>
              <a:rPr lang="en-US" sz="2400" b="1" kern="100" dirty="0" smtClean="0">
                <a:latin typeface="Bahnschrift Light" panose="020B0502040204020203" pitchFamily="34" charset="0"/>
                <a:sym typeface="Wingdings" panose="05000000000000000000" pitchFamily="2" charset="2"/>
              </a:rPr>
              <a:t>Time-series OC1 camera (2023-09-29)</a:t>
            </a:r>
            <a:endParaRPr lang="en-GB" sz="2000" kern="100" dirty="0" smtClean="0">
              <a:latin typeface="Bahnschrift Light" panose="020B0502040204020203" pitchFamily="34" charset="0"/>
              <a:sym typeface="Wingdings" panose="05000000000000000000" pitchFamily="2" charset="2"/>
            </a:endParaRPr>
          </a:p>
          <a:p>
            <a:pPr lvl="1"/>
            <a:endParaRPr lang="en-GB" kern="100" dirty="0" smtClean="0">
              <a:latin typeface="Bahnschrift Light" panose="020B0502040204020203" pitchFamily="34" charset="0"/>
              <a:sym typeface="Wingdings" panose="05000000000000000000" pitchFamily="2" charset="2"/>
            </a:endParaRPr>
          </a:p>
          <a:p>
            <a:endParaRPr lang="en-GB" dirty="0"/>
          </a:p>
        </p:txBody>
      </p:sp>
    </p:spTree>
    <p:extLst>
      <p:ext uri="{BB962C8B-B14F-4D97-AF65-F5344CB8AC3E}">
        <p14:creationId xmlns:p14="http://schemas.microsoft.com/office/powerpoint/2010/main" val="3313672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MTG/FCI lunar acquisitions</a:t>
            </a:r>
          </a:p>
        </p:txBody>
      </p:sp>
      <p:sp>
        <p:nvSpPr>
          <p:cNvPr id="3" name="Text Placeholder 2"/>
          <p:cNvSpPr>
            <a:spLocks noGrp="1"/>
          </p:cNvSpPr>
          <p:nvPr>
            <p:ph type="body" sz="quarter" idx="10"/>
          </p:nvPr>
        </p:nvSpPr>
        <p:spPr>
          <a:xfrm>
            <a:off x="145053" y="773667"/>
            <a:ext cx="11627339" cy="5262675"/>
          </a:xfrm>
        </p:spPr>
        <p:txBody>
          <a:bodyPr>
            <a:normAutofit/>
          </a:bodyPr>
          <a:lstStyle/>
          <a:p>
            <a:pPr marL="0" indent="0">
              <a:buNone/>
            </a:pPr>
            <a:r>
              <a:rPr lang="en-US" sz="2400" dirty="0" smtClean="0"/>
              <a:t>Moon position in different channels:    Pre-computed inter-channel shifts can be derived</a:t>
            </a:r>
          </a:p>
          <a:p>
            <a:pPr marL="0" indent="0">
              <a:buNone/>
            </a:pPr>
            <a:endParaRPr lang="en-GB" sz="2000" dirty="0"/>
          </a:p>
        </p:txBody>
      </p:sp>
      <p:pic>
        <p:nvPicPr>
          <p:cNvPr id="4" name="Picture 3"/>
          <p:cNvPicPr>
            <a:picLocks noChangeAspect="1"/>
          </p:cNvPicPr>
          <p:nvPr/>
        </p:nvPicPr>
        <p:blipFill rotWithShape="1">
          <a:blip r:embed="rId2"/>
          <a:srcRect t="5986"/>
          <a:stretch/>
        </p:blipFill>
        <p:spPr>
          <a:xfrm>
            <a:off x="145053" y="1421540"/>
            <a:ext cx="10115969" cy="5151471"/>
          </a:xfrm>
          <a:prstGeom prst="rect">
            <a:avLst/>
          </a:prstGeom>
        </p:spPr>
      </p:pic>
      <p:sp>
        <p:nvSpPr>
          <p:cNvPr id="5" name="Rectangle 4"/>
          <p:cNvSpPr/>
          <p:nvPr/>
        </p:nvSpPr>
        <p:spPr bwMode="auto">
          <a:xfrm>
            <a:off x="83127" y="1287953"/>
            <a:ext cx="10291157" cy="2685531"/>
          </a:xfrm>
          <a:prstGeom prst="rect">
            <a:avLst/>
          </a:prstGeom>
          <a:noFill/>
          <a:ln w="28575" cap="flat" cmpd="sng" algn="ctr">
            <a:solidFill>
              <a:srgbClr val="92D05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rgbClr val="92D050"/>
              </a:solidFill>
              <a:effectLst/>
              <a:latin typeface="Tahoma" pitchFamily="34" charset="0"/>
            </a:endParaRPr>
          </a:p>
        </p:txBody>
      </p:sp>
      <p:sp>
        <p:nvSpPr>
          <p:cNvPr id="6" name="Rectangle 5"/>
          <p:cNvSpPr/>
          <p:nvPr/>
        </p:nvSpPr>
        <p:spPr bwMode="auto">
          <a:xfrm>
            <a:off x="83127" y="5228706"/>
            <a:ext cx="10291157" cy="310342"/>
          </a:xfrm>
          <a:prstGeom prst="rect">
            <a:avLst/>
          </a:prstGeom>
          <a:noFill/>
          <a:ln w="28575"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7" name="TextBox 6"/>
          <p:cNvSpPr txBox="1"/>
          <p:nvPr/>
        </p:nvSpPr>
        <p:spPr>
          <a:xfrm>
            <a:off x="10500512" y="2348809"/>
            <a:ext cx="1577607" cy="523220"/>
          </a:xfrm>
          <a:prstGeom prst="rect">
            <a:avLst/>
          </a:prstGeom>
          <a:noFill/>
        </p:spPr>
        <p:txBody>
          <a:bodyPr wrap="square" rtlCol="0">
            <a:spAutoFit/>
          </a:bodyPr>
          <a:lstStyle/>
          <a:p>
            <a:r>
              <a:rPr lang="en-GB" sz="1400" dirty="0" smtClean="0"/>
              <a:t>Channels used for extraction</a:t>
            </a:r>
            <a:endParaRPr lang="en-GB" sz="1400" b="0" kern="100" spc="-100" dirty="0" smtClean="0">
              <a:solidFill>
                <a:schemeClr val="tx2"/>
              </a:solidFill>
              <a:latin typeface="Bahnschrift Light" panose="020B0502040204020203" pitchFamily="34" charset="0"/>
              <a:ea typeface="Roboto" panose="02000000000000000000" pitchFamily="2" charset="0"/>
            </a:endParaRPr>
          </a:p>
        </p:txBody>
      </p:sp>
      <p:sp>
        <p:nvSpPr>
          <p:cNvPr id="8" name="TextBox 7"/>
          <p:cNvSpPr txBox="1"/>
          <p:nvPr/>
        </p:nvSpPr>
        <p:spPr>
          <a:xfrm>
            <a:off x="10500512" y="5169716"/>
            <a:ext cx="1577607" cy="523220"/>
          </a:xfrm>
          <a:prstGeom prst="rect">
            <a:avLst/>
          </a:prstGeom>
          <a:noFill/>
        </p:spPr>
        <p:txBody>
          <a:bodyPr wrap="square" rtlCol="0">
            <a:spAutoFit/>
          </a:bodyPr>
          <a:lstStyle/>
          <a:p>
            <a:r>
              <a:rPr lang="en-GB" sz="1400" dirty="0" smtClean="0"/>
              <a:t>Channels used for detection</a:t>
            </a:r>
            <a:endParaRPr lang="en-GB" sz="1400" b="0" kern="100" spc="-100" dirty="0" smtClean="0">
              <a:solidFill>
                <a:schemeClr val="tx2"/>
              </a:solidFill>
              <a:latin typeface="Bahnschrift Light" panose="020B0502040204020203" pitchFamily="34" charset="0"/>
              <a:ea typeface="Roboto" panose="02000000000000000000" pitchFamily="2" charset="0"/>
            </a:endParaRPr>
          </a:p>
        </p:txBody>
      </p:sp>
    </p:spTree>
    <p:extLst>
      <p:ext uri="{BB962C8B-B14F-4D97-AF65-F5344CB8AC3E}">
        <p14:creationId xmlns:p14="http://schemas.microsoft.com/office/powerpoint/2010/main" val="277804714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259" r="75376"/>
          <a:stretch/>
        </p:blipFill>
        <p:spPr>
          <a:xfrm>
            <a:off x="792480" y="634999"/>
            <a:ext cx="6754761" cy="6223001"/>
          </a:xfrm>
          <a:prstGeom prst="rect">
            <a:avLst/>
          </a:prstGeom>
        </p:spPr>
      </p:pic>
      <p:sp>
        <p:nvSpPr>
          <p:cNvPr id="2" name="Title 1"/>
          <p:cNvSpPr>
            <a:spLocks noGrp="1"/>
          </p:cNvSpPr>
          <p:nvPr>
            <p:ph type="title"/>
          </p:nvPr>
        </p:nvSpPr>
        <p:spPr/>
        <p:txBody>
          <a:bodyPr/>
          <a:lstStyle/>
          <a:p>
            <a:r>
              <a:rPr lang="en-GB" dirty="0"/>
              <a:t>MTG/LI </a:t>
            </a:r>
            <a:r>
              <a:rPr lang="en-GB" dirty="0" smtClean="0"/>
              <a:t>acquisitions </a:t>
            </a:r>
            <a:r>
              <a:rPr lang="en-150" dirty="0" smtClean="0"/>
              <a:t>–</a:t>
            </a:r>
            <a:r>
              <a:rPr lang="en-GB" dirty="0" smtClean="0"/>
              <a:t> time series</a:t>
            </a:r>
            <a:endParaRPr lang="en-GB" dirty="0"/>
          </a:p>
        </p:txBody>
      </p:sp>
    </p:spTree>
    <p:extLst>
      <p:ext uri="{BB962C8B-B14F-4D97-AF65-F5344CB8AC3E}">
        <p14:creationId xmlns:p14="http://schemas.microsoft.com/office/powerpoint/2010/main" val="421145324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814" r="74946"/>
          <a:stretch/>
        </p:blipFill>
        <p:spPr>
          <a:xfrm>
            <a:off x="792480" y="673100"/>
            <a:ext cx="6872748" cy="6184900"/>
          </a:xfrm>
          <a:prstGeom prst="rect">
            <a:avLst/>
          </a:prstGeom>
        </p:spPr>
      </p:pic>
    </p:spTree>
    <p:extLst>
      <p:ext uri="{BB962C8B-B14F-4D97-AF65-F5344CB8AC3E}">
        <p14:creationId xmlns:p14="http://schemas.microsoft.com/office/powerpoint/2010/main" val="2203761434"/>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1111" r="75421"/>
          <a:stretch/>
        </p:blipFill>
        <p:spPr>
          <a:xfrm>
            <a:off x="792480" y="762000"/>
            <a:ext cx="6742546" cy="6096000"/>
          </a:xfrm>
          <a:prstGeom prst="rect">
            <a:avLst/>
          </a:prstGeom>
        </p:spPr>
      </p:pic>
    </p:spTree>
    <p:extLst>
      <p:ext uri="{BB962C8B-B14F-4D97-AF65-F5344CB8AC3E}">
        <p14:creationId xmlns:p14="http://schemas.microsoft.com/office/powerpoint/2010/main" val="35792566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0741" r="74946"/>
          <a:stretch/>
        </p:blipFill>
        <p:spPr>
          <a:xfrm>
            <a:off x="792480" y="736599"/>
            <a:ext cx="6872748" cy="6121401"/>
          </a:xfrm>
          <a:prstGeom prst="rect">
            <a:avLst/>
          </a:prstGeom>
        </p:spPr>
      </p:pic>
      <p:sp>
        <p:nvSpPr>
          <p:cNvPr id="5" name="Text Placeholder 2"/>
          <p:cNvSpPr>
            <a:spLocks noGrp="1"/>
          </p:cNvSpPr>
          <p:nvPr>
            <p:ph type="body" sz="quarter" idx="10"/>
          </p:nvPr>
        </p:nvSpPr>
        <p:spPr>
          <a:xfrm>
            <a:off x="8204200" y="3568701"/>
            <a:ext cx="1473200" cy="673100"/>
          </a:xfrm>
        </p:spPr>
        <p:txBody>
          <a:bodyPr/>
          <a:lstStyle/>
          <a:p>
            <a:pPr marL="0" indent="0">
              <a:buNone/>
            </a:pPr>
            <a:r>
              <a:rPr lang="en-US" dirty="0" smtClean="0"/>
              <a:t>Valid!</a:t>
            </a:r>
            <a:endParaRPr lang="en-GB" dirty="0"/>
          </a:p>
        </p:txBody>
      </p:sp>
    </p:spTree>
    <p:extLst>
      <p:ext uri="{BB962C8B-B14F-4D97-AF65-F5344CB8AC3E}">
        <p14:creationId xmlns:p14="http://schemas.microsoft.com/office/powerpoint/2010/main" val="62210164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481" r="75269"/>
          <a:stretch/>
        </p:blipFill>
        <p:spPr>
          <a:xfrm>
            <a:off x="792480" y="787399"/>
            <a:ext cx="6784258" cy="6070601"/>
          </a:xfrm>
          <a:prstGeom prst="rect">
            <a:avLst/>
          </a:prstGeom>
        </p:spPr>
      </p:pic>
    </p:spTree>
    <p:extLst>
      <p:ext uri="{BB962C8B-B14F-4D97-AF65-F5344CB8AC3E}">
        <p14:creationId xmlns:p14="http://schemas.microsoft.com/office/powerpoint/2010/main" val="101011818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630" r="74624"/>
          <a:stretch/>
        </p:blipFill>
        <p:spPr>
          <a:xfrm>
            <a:off x="792480" y="660399"/>
            <a:ext cx="6961239" cy="6197601"/>
          </a:xfrm>
          <a:prstGeom prst="rect">
            <a:avLst/>
          </a:prstGeom>
        </p:spPr>
      </p:pic>
    </p:spTree>
    <p:extLst>
      <p:ext uri="{BB962C8B-B14F-4D97-AF65-F5344CB8AC3E}">
        <p14:creationId xmlns:p14="http://schemas.microsoft.com/office/powerpoint/2010/main" val="3625583044"/>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0000" r="75269"/>
          <a:stretch/>
        </p:blipFill>
        <p:spPr>
          <a:xfrm>
            <a:off x="792480" y="685799"/>
            <a:ext cx="6784258" cy="6172201"/>
          </a:xfrm>
          <a:prstGeom prst="rect">
            <a:avLst/>
          </a:prstGeom>
        </p:spPr>
      </p:pic>
    </p:spTree>
    <p:extLst>
      <p:ext uri="{BB962C8B-B14F-4D97-AF65-F5344CB8AC3E}">
        <p14:creationId xmlns:p14="http://schemas.microsoft.com/office/powerpoint/2010/main" val="990250653"/>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MTG/LI acquisitions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0556" r="75807"/>
          <a:stretch/>
        </p:blipFill>
        <p:spPr>
          <a:xfrm>
            <a:off x="792480" y="723900"/>
            <a:ext cx="6636774" cy="6134100"/>
          </a:xfrm>
          <a:prstGeom prst="rect">
            <a:avLst/>
          </a:prstGeom>
        </p:spPr>
      </p:pic>
    </p:spTree>
    <p:extLst>
      <p:ext uri="{BB962C8B-B14F-4D97-AF65-F5344CB8AC3E}">
        <p14:creationId xmlns:p14="http://schemas.microsoft.com/office/powerpoint/2010/main" val="73706146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Moon stitching tool algorithm (1/2)</a:t>
            </a:r>
            <a:endParaRPr lang="en-GB" dirty="0"/>
          </a:p>
        </p:txBody>
      </p:sp>
      <p:sp>
        <p:nvSpPr>
          <p:cNvPr id="9" name="Text Placeholder 2"/>
          <p:cNvSpPr>
            <a:spLocks noGrp="1"/>
          </p:cNvSpPr>
          <p:nvPr>
            <p:ph type="body" sz="quarter" idx="10"/>
          </p:nvPr>
        </p:nvSpPr>
        <p:spPr>
          <a:xfrm>
            <a:off x="249827" y="663179"/>
            <a:ext cx="10653961" cy="5985271"/>
          </a:xfrm>
        </p:spPr>
        <p:txBody>
          <a:bodyPr>
            <a:noAutofit/>
          </a:bodyPr>
          <a:lstStyle/>
          <a:p>
            <a:r>
              <a:rPr lang="en-GB" sz="2400" b="1" dirty="0" smtClean="0"/>
              <a:t>Main objective : </a:t>
            </a:r>
            <a:r>
              <a:rPr lang="en-GB" sz="2400" dirty="0" smtClean="0"/>
              <a:t>reconstruct the Moon images from the different pieces acquired in the FCI swaths </a:t>
            </a:r>
          </a:p>
          <a:p>
            <a:endParaRPr lang="en-GB" sz="1200" b="1" dirty="0" smtClean="0"/>
          </a:p>
          <a:p>
            <a:r>
              <a:rPr lang="en-GB" sz="2000" b="1" dirty="0" smtClean="0"/>
              <a:t>Step 1) Moon detection : </a:t>
            </a:r>
          </a:p>
          <a:p>
            <a:pPr lvl="1"/>
            <a:r>
              <a:rPr lang="en-GB" sz="1800" dirty="0" smtClean="0"/>
              <a:t>patch detection in 3 IR channels (saturated), best result to derive extraction parameter (bounding box)</a:t>
            </a:r>
          </a:p>
          <a:p>
            <a:pPr lvl="1"/>
            <a:r>
              <a:rPr lang="en-GB" sz="1800" dirty="0" smtClean="0"/>
              <a:t>or alternatively use of the L1B IDPF view sample view bit-mask</a:t>
            </a:r>
          </a:p>
          <a:p>
            <a:r>
              <a:rPr lang="en-GB" sz="2000" b="1" dirty="0" smtClean="0"/>
              <a:t>Step 2) Moon extraction</a:t>
            </a:r>
          </a:p>
          <a:p>
            <a:pPr lvl="1"/>
            <a:r>
              <a:rPr lang="en-GB" sz="1800" dirty="0" smtClean="0"/>
              <a:t>Bounding box adapted to channel to process (resolution, inter-channel shift)</a:t>
            </a:r>
          </a:p>
          <a:p>
            <a:pPr lvl="1"/>
            <a:r>
              <a:rPr lang="en-GB" sz="1800" dirty="0" smtClean="0"/>
              <a:t>Crop of L1B radiance image and azimuth/elevation grids (STLRG support file)</a:t>
            </a:r>
          </a:p>
          <a:p>
            <a:endParaRPr lang="en-GB" sz="2800" dirty="0" smtClean="0"/>
          </a:p>
        </p:txBody>
      </p:sp>
      <p:pic>
        <p:nvPicPr>
          <p:cNvPr id="10" name="Image 17"/>
          <p:cNvPicPr/>
          <p:nvPr/>
        </p:nvPicPr>
        <p:blipFill rotWithShape="1">
          <a:blip r:embed="rId2">
            <a:extLst>
              <a:ext uri="{28A0092B-C50C-407E-A947-70E740481C1C}">
                <a14:useLocalDpi xmlns:a14="http://schemas.microsoft.com/office/drawing/2010/main" val="0"/>
              </a:ext>
            </a:extLst>
          </a:blip>
          <a:srcRect b="12613"/>
          <a:stretch/>
        </p:blipFill>
        <p:spPr bwMode="auto">
          <a:xfrm>
            <a:off x="364244" y="4948302"/>
            <a:ext cx="4514405" cy="1381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1" name="TextBox 10"/>
          <p:cNvSpPr txBox="1"/>
          <p:nvPr/>
        </p:nvSpPr>
        <p:spPr>
          <a:xfrm>
            <a:off x="503830" y="4460094"/>
            <a:ext cx="3783587" cy="338554"/>
          </a:xfrm>
          <a:prstGeom prst="rect">
            <a:avLst/>
          </a:prstGeom>
          <a:noFill/>
        </p:spPr>
        <p:txBody>
          <a:bodyPr wrap="square" rtlCol="0">
            <a:spAutoFit/>
          </a:bodyPr>
          <a:lstStyle/>
          <a:p>
            <a:r>
              <a:rPr lang="en-GB" sz="1600" b="0" i="1"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Example of patch detection in a L1B swath:</a:t>
            </a:r>
          </a:p>
        </p:txBody>
      </p:sp>
      <p:sp>
        <p:nvSpPr>
          <p:cNvPr id="14" name="TextBox 13"/>
          <p:cNvSpPr txBox="1"/>
          <p:nvPr/>
        </p:nvSpPr>
        <p:spPr>
          <a:xfrm>
            <a:off x="7291043" y="3995524"/>
            <a:ext cx="3919424" cy="338554"/>
          </a:xfrm>
          <a:prstGeom prst="rect">
            <a:avLst/>
          </a:prstGeom>
          <a:noFill/>
        </p:spPr>
        <p:txBody>
          <a:bodyPr wrap="square" rtlCol="0">
            <a:spAutoFit/>
          </a:bodyPr>
          <a:lstStyle/>
          <a:p>
            <a:r>
              <a:rPr lang="en-GB" sz="1600" b="0" i="1"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Moon observations in FCI swaths (02/09/2023)</a:t>
            </a:r>
          </a:p>
        </p:txBody>
      </p:sp>
      <p:pic>
        <p:nvPicPr>
          <p:cNvPr id="5" name="Picture 4"/>
          <p:cNvPicPr>
            <a:picLocks noChangeAspect="1"/>
          </p:cNvPicPr>
          <p:nvPr/>
        </p:nvPicPr>
        <p:blipFill rotWithShape="1">
          <a:blip r:embed="rId3"/>
          <a:srcRect r="32790"/>
          <a:stretch/>
        </p:blipFill>
        <p:spPr>
          <a:xfrm>
            <a:off x="5251229" y="4334078"/>
            <a:ext cx="6979129" cy="2523922"/>
          </a:xfrm>
          <a:prstGeom prst="rect">
            <a:avLst/>
          </a:prstGeom>
        </p:spPr>
      </p:pic>
      <p:sp>
        <p:nvSpPr>
          <p:cNvPr id="8" name="Rectangle 7"/>
          <p:cNvSpPr/>
          <p:nvPr/>
        </p:nvSpPr>
        <p:spPr bwMode="auto">
          <a:xfrm>
            <a:off x="5461000" y="5402811"/>
            <a:ext cx="2411153" cy="439189"/>
          </a:xfrm>
          <a:prstGeom prst="rect">
            <a:avLst/>
          </a:prstGeom>
          <a:pattFill prst="wdDnDiag">
            <a:fgClr>
              <a:srgbClr val="92D050"/>
            </a:fgClr>
            <a:bgClr>
              <a:schemeClr val="bg1"/>
            </a:bgClr>
          </a:pattFill>
          <a:ln w="28575" cap="flat" cmpd="sng" algn="ctr">
            <a:solidFill>
              <a:srgbClr val="92D05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rgbClr val="92D050"/>
              </a:solidFill>
              <a:effectLst/>
              <a:latin typeface="Tahoma" pitchFamily="34" charset="0"/>
            </a:endParaRPr>
          </a:p>
        </p:txBody>
      </p:sp>
      <p:sp>
        <p:nvSpPr>
          <p:cNvPr id="12" name="TextBox 11"/>
          <p:cNvSpPr txBox="1"/>
          <p:nvPr/>
        </p:nvSpPr>
        <p:spPr>
          <a:xfrm>
            <a:off x="6211300" y="5523494"/>
            <a:ext cx="561880" cy="230832"/>
          </a:xfrm>
          <a:prstGeom prst="rect">
            <a:avLst/>
          </a:prstGeom>
          <a:solidFill>
            <a:srgbClr val="92D050"/>
          </a:solidFill>
        </p:spPr>
        <p:txBody>
          <a:bodyPr wrap="square" rtlCol="0">
            <a:spAutoFit/>
          </a:bodyPr>
          <a:lstStyle/>
          <a:p>
            <a:r>
              <a:rPr lang="en-US" dirty="0" smtClean="0">
                <a:solidFill>
                  <a:schemeClr val="tx1"/>
                </a:solidFill>
              </a:rPr>
              <a:t>U-</a:t>
            </a:r>
            <a:r>
              <a:rPr lang="en-US" dirty="0">
                <a:solidFill>
                  <a:schemeClr val="tx1"/>
                </a:solidFill>
              </a:rPr>
              <a:t>t</a:t>
            </a:r>
            <a:r>
              <a:rPr lang="en-US" dirty="0" smtClean="0">
                <a:solidFill>
                  <a:schemeClr val="tx1"/>
                </a:solidFill>
              </a:rPr>
              <a:t>urn</a:t>
            </a:r>
            <a:endParaRPr lang="en-GB" sz="1600" b="0" kern="100" spc="-100" dirty="0" smtClean="0">
              <a:solidFill>
                <a:schemeClr val="tx1"/>
              </a:solidFill>
              <a:latin typeface="Bahnschrift Light" panose="020B0502040204020203" pitchFamily="34" charset="0"/>
              <a:ea typeface="Roboto" panose="02000000000000000000" pitchFamily="2" charset="0"/>
            </a:endParaRPr>
          </a:p>
        </p:txBody>
      </p:sp>
    </p:spTree>
    <p:extLst>
      <p:ext uri="{BB962C8B-B14F-4D97-AF65-F5344CB8AC3E}">
        <p14:creationId xmlns:p14="http://schemas.microsoft.com/office/powerpoint/2010/main" val="80676474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Moon stitching tool algorithm (2/2)</a:t>
            </a:r>
            <a:endParaRPr lang="en-GB" dirty="0"/>
          </a:p>
        </p:txBody>
      </p:sp>
      <p:sp>
        <p:nvSpPr>
          <p:cNvPr id="9" name="Text Placeholder 2"/>
          <p:cNvSpPr>
            <a:spLocks noGrp="1"/>
          </p:cNvSpPr>
          <p:nvPr>
            <p:ph type="body" sz="quarter" idx="10"/>
          </p:nvPr>
        </p:nvSpPr>
        <p:spPr>
          <a:xfrm>
            <a:off x="249828" y="663179"/>
            <a:ext cx="11627339" cy="5985271"/>
          </a:xfrm>
        </p:spPr>
        <p:txBody>
          <a:bodyPr>
            <a:noAutofit/>
          </a:bodyPr>
          <a:lstStyle/>
          <a:p>
            <a:r>
              <a:rPr lang="en-GB" sz="2000" b="1" dirty="0" smtClean="0"/>
              <a:t>Step 3) </a:t>
            </a:r>
            <a:r>
              <a:rPr lang="en-GB" sz="2000" b="1" dirty="0" err="1" smtClean="0"/>
              <a:t>Regridding</a:t>
            </a:r>
            <a:r>
              <a:rPr lang="en-GB" sz="2000" b="1" dirty="0" smtClean="0"/>
              <a:t>: </a:t>
            </a:r>
          </a:p>
          <a:p>
            <a:pPr lvl="1"/>
            <a:r>
              <a:rPr lang="en-GB" sz="1800" dirty="0" smtClean="0"/>
              <a:t>each crop is projected on a common regular </a:t>
            </a:r>
            <a:r>
              <a:rPr lang="en-GB" sz="1800" dirty="0" err="1" smtClean="0"/>
              <a:t>az</a:t>
            </a:r>
            <a:r>
              <a:rPr lang="en-GB" sz="1800" dirty="0" smtClean="0"/>
              <a:t>/el grid (same extent)</a:t>
            </a:r>
          </a:p>
          <a:p>
            <a:r>
              <a:rPr lang="en-GB" sz="2000" b="1" dirty="0" smtClean="0"/>
              <a:t>Step 4) Co-registration:</a:t>
            </a:r>
          </a:p>
          <a:p>
            <a:pPr lvl="1"/>
            <a:r>
              <a:rPr lang="en-GB" sz="1800" dirty="0" smtClean="0"/>
              <a:t>Correction of the inter-swath shifts</a:t>
            </a:r>
          </a:p>
          <a:p>
            <a:pPr lvl="1"/>
            <a:r>
              <a:rPr lang="en-GB" sz="1800" dirty="0" smtClean="0"/>
              <a:t>Estimation of the shifts by image matching – 2 steps approach: coarse (pixel) + fine (sub-pixel)</a:t>
            </a:r>
          </a:p>
          <a:p>
            <a:r>
              <a:rPr lang="en-GB" sz="2000" b="1" dirty="0" smtClean="0"/>
              <a:t>Step 5) Stitching</a:t>
            </a:r>
          </a:p>
          <a:p>
            <a:endParaRPr lang="en-GB" sz="2800" dirty="0" smtClean="0"/>
          </a:p>
        </p:txBody>
      </p:sp>
      <p:pic>
        <p:nvPicPr>
          <p:cNvPr id="8" name="Imag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9098" y="2529658"/>
            <a:ext cx="7219892" cy="4207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p:cNvSpPr txBox="1"/>
          <p:nvPr/>
        </p:nvSpPr>
        <p:spPr>
          <a:xfrm>
            <a:off x="1075174" y="4155539"/>
            <a:ext cx="3108331" cy="769441"/>
          </a:xfrm>
          <a:prstGeom prst="rect">
            <a:avLst/>
          </a:prstGeom>
          <a:noFill/>
        </p:spPr>
        <p:txBody>
          <a:bodyPr wrap="square" rtlCol="0">
            <a:spAutoFit/>
          </a:bodyPr>
          <a:lstStyle/>
          <a:p>
            <a:r>
              <a:rPr lang="en-GB" sz="2200" b="0" i="1" kern="100" spc="-100" dirty="0" smtClean="0">
                <a:solidFill>
                  <a:schemeClr val="tx2"/>
                </a:solidFill>
                <a:latin typeface="Bahnschrift Light" panose="020B0502040204020203" pitchFamily="34" charset="0"/>
                <a:ea typeface="Roboto" panose="02000000000000000000" pitchFamily="2" charset="0"/>
                <a:sym typeface="Wingdings" panose="05000000000000000000" pitchFamily="2" charset="2"/>
              </a:rPr>
              <a:t>Stitching algorithm on simulated data:</a:t>
            </a:r>
          </a:p>
        </p:txBody>
      </p:sp>
    </p:spTree>
    <p:extLst>
      <p:ext uri="{BB962C8B-B14F-4D97-AF65-F5344CB8AC3E}">
        <p14:creationId xmlns:p14="http://schemas.microsoft.com/office/powerpoint/2010/main" val="46264757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MTG/FCI </a:t>
            </a:r>
            <a:r>
              <a:rPr lang="en-GB" dirty="0" smtClean="0"/>
              <a:t>acquisitions</a:t>
            </a:r>
            <a:endParaRPr lang="en-GB" dirty="0"/>
          </a:p>
        </p:txBody>
      </p:sp>
      <p:sp>
        <p:nvSpPr>
          <p:cNvPr id="5" name="Text Placeholder 4"/>
          <p:cNvSpPr>
            <a:spLocks noGrp="1"/>
          </p:cNvSpPr>
          <p:nvPr>
            <p:ph type="body" sz="quarter" idx="10"/>
          </p:nvPr>
        </p:nvSpPr>
        <p:spPr>
          <a:xfrm>
            <a:off x="611217" y="1048515"/>
            <a:ext cx="7912899" cy="4227491"/>
          </a:xfrm>
        </p:spPr>
        <p:txBody>
          <a:bodyPr/>
          <a:lstStyle/>
          <a:p>
            <a:endParaRPr lang="en-US" dirty="0" smtClean="0"/>
          </a:p>
          <a:p>
            <a:endParaRPr lang="en-GB" dirty="0"/>
          </a:p>
        </p:txBody>
      </p:sp>
      <p:sp>
        <p:nvSpPr>
          <p:cNvPr id="7" name="TextBox 6"/>
          <p:cNvSpPr txBox="1"/>
          <p:nvPr/>
        </p:nvSpPr>
        <p:spPr>
          <a:xfrm>
            <a:off x="7046451" y="5609245"/>
            <a:ext cx="4936542" cy="369332"/>
          </a:xfrm>
          <a:prstGeom prst="rect">
            <a:avLst/>
          </a:prstGeom>
          <a:noFill/>
        </p:spPr>
        <p:txBody>
          <a:bodyPr wrap="square" rtlCol="0">
            <a:spAutoFit/>
          </a:bodyPr>
          <a:lstStyle/>
          <a:p>
            <a:pPr algn="just"/>
            <a:r>
              <a:rPr lang="en-GB" dirty="0"/>
              <a:t>Moon intrusions in the MTG/FCI FOR </a:t>
            </a:r>
            <a:r>
              <a:rPr lang="en-GB" dirty="0" err="1"/>
              <a:t>for</a:t>
            </a:r>
            <a:r>
              <a:rPr lang="en-GB" dirty="0"/>
              <a:t> </a:t>
            </a:r>
            <a:r>
              <a:rPr lang="en-GB" dirty="0" err="1" smtClean="0"/>
              <a:t>thecomplete</a:t>
            </a:r>
            <a:r>
              <a:rPr lang="en-GB" dirty="0" smtClean="0"/>
              <a:t> </a:t>
            </a:r>
            <a:r>
              <a:rPr lang="en-GB" dirty="0"/>
              <a:t>temporal extension of the of the </a:t>
            </a:r>
            <a:r>
              <a:rPr lang="en-GB" dirty="0" err="1"/>
              <a:t>Meteosat</a:t>
            </a:r>
            <a:r>
              <a:rPr lang="en-GB" dirty="0"/>
              <a:t> 9 Moon observations archive. </a:t>
            </a:r>
            <a:endParaRPr lang="en-GB" sz="1600" b="0" kern="100" spc="-100" dirty="0" smtClean="0">
              <a:solidFill>
                <a:schemeClr val="tx2"/>
              </a:solidFill>
              <a:latin typeface="Bahnschrift Light" panose="020B0502040204020203" pitchFamily="34" charset="0"/>
              <a:ea typeface="Roboto" panose="02000000000000000000" pitchFamily="2" charset="0"/>
            </a:endParaRPr>
          </a:p>
        </p:txBody>
      </p:sp>
      <p:pic>
        <p:nvPicPr>
          <p:cNvPr id="8" name="Picture 7" descr="Pessina_2.png"/>
          <p:cNvPicPr>
            <a:picLocks noChangeAspect="1"/>
          </p:cNvPicPr>
          <p:nvPr/>
        </p:nvPicPr>
        <p:blipFill>
          <a:blip r:embed="rId2" cstate="print"/>
          <a:stretch>
            <a:fillRect/>
          </a:stretch>
        </p:blipFill>
        <p:spPr>
          <a:xfrm>
            <a:off x="6414135" y="1724954"/>
            <a:ext cx="5777865" cy="3650615"/>
          </a:xfrm>
          <a:prstGeom prst="rect">
            <a:avLst/>
          </a:prstGeom>
        </p:spPr>
      </p:pic>
      <p:pic>
        <p:nvPicPr>
          <p:cNvPr id="9" name="Picture 8" descr="Pessina_1.png"/>
          <p:cNvPicPr>
            <a:picLocks noChangeAspect="1"/>
          </p:cNvPicPr>
          <p:nvPr/>
        </p:nvPicPr>
        <p:blipFill>
          <a:blip r:embed="rId3" cstate="print"/>
          <a:stretch>
            <a:fillRect/>
          </a:stretch>
        </p:blipFill>
        <p:spPr>
          <a:xfrm>
            <a:off x="49303" y="1412738"/>
            <a:ext cx="6290539" cy="4275048"/>
          </a:xfrm>
          <a:prstGeom prst="rect">
            <a:avLst/>
          </a:prstGeom>
        </p:spPr>
      </p:pic>
      <p:sp>
        <p:nvSpPr>
          <p:cNvPr id="10" name="TextBox 9"/>
          <p:cNvSpPr txBox="1"/>
          <p:nvPr/>
        </p:nvSpPr>
        <p:spPr>
          <a:xfrm>
            <a:off x="726301" y="5542543"/>
            <a:ext cx="4936542" cy="784830"/>
          </a:xfrm>
          <a:prstGeom prst="rect">
            <a:avLst/>
          </a:prstGeom>
          <a:noFill/>
        </p:spPr>
        <p:txBody>
          <a:bodyPr wrap="square" rtlCol="0">
            <a:spAutoFit/>
          </a:bodyPr>
          <a:lstStyle/>
          <a:p>
            <a:pPr algn="just"/>
            <a:r>
              <a:rPr lang="en-GB" dirty="0"/>
              <a:t>Moon intrusions in the MTG/FCI FOR </a:t>
            </a:r>
            <a:r>
              <a:rPr lang="en-GB" dirty="0" err="1"/>
              <a:t>for</a:t>
            </a:r>
            <a:r>
              <a:rPr lang="en-GB" dirty="0"/>
              <a:t> the first 97 days of the </a:t>
            </a:r>
            <a:r>
              <a:rPr lang="en-GB" dirty="0" err="1"/>
              <a:t>Meteosat</a:t>
            </a:r>
            <a:r>
              <a:rPr lang="en-GB" dirty="0"/>
              <a:t> 9 Moon observations archive. In this period the 10 Moon observations were acquired with SEVIRI. In the plot: the Moon tracks (green dots), the Moon complete intrusion in the FCI FOR (red circles), and the Moon partial intrusions (yellow circles). The blue squares are the first ten observations acquired by </a:t>
            </a:r>
            <a:r>
              <a:rPr lang="en-GB" dirty="0" err="1"/>
              <a:t>Meteosat</a:t>
            </a:r>
            <a:r>
              <a:rPr lang="en-GB" dirty="0"/>
              <a:t> 9.</a:t>
            </a:r>
            <a:endParaRPr lang="en-GB" sz="1600" b="0" kern="100" spc="-100" dirty="0" smtClean="0">
              <a:solidFill>
                <a:schemeClr val="tx2"/>
              </a:solidFill>
              <a:latin typeface="Bahnschrift Light" panose="020B0502040204020203" pitchFamily="34" charset="0"/>
              <a:ea typeface="Roboto" panose="02000000000000000000" pitchFamily="2" charset="0"/>
            </a:endParaRPr>
          </a:p>
        </p:txBody>
      </p:sp>
      <p:sp>
        <p:nvSpPr>
          <p:cNvPr id="11" name="Text Placeholder 2"/>
          <p:cNvSpPr txBox="1">
            <a:spLocks/>
          </p:cNvSpPr>
          <p:nvPr/>
        </p:nvSpPr>
        <p:spPr bwMode="auto">
          <a:xfrm>
            <a:off x="145053" y="781978"/>
            <a:ext cx="11627339" cy="609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None/>
            </a:pPr>
            <a:r>
              <a:rPr lang="en-US" sz="2400" b="0" kern="100" dirty="0" smtClean="0">
                <a:latin typeface="Bahnschrift Light" panose="020B0502040204020203" pitchFamily="34" charset="0"/>
                <a:sym typeface="Wingdings" panose="05000000000000000000" pitchFamily="2" charset="2"/>
              </a:rPr>
              <a:t>Moon opportunities </a:t>
            </a:r>
            <a:r>
              <a:rPr lang="en-150" sz="2400" b="0" kern="100" dirty="0" smtClean="0">
                <a:latin typeface="Bahnschrift Light" panose="020B0502040204020203" pitchFamily="34" charset="0"/>
                <a:sym typeface="Wingdings" panose="05000000000000000000" pitchFamily="2" charset="2"/>
              </a:rPr>
              <a:t>–</a:t>
            </a:r>
            <a:r>
              <a:rPr lang="en-US" sz="2400" b="0" kern="100" dirty="0" smtClean="0">
                <a:latin typeface="Bahnschrift Light" panose="020B0502040204020203" pitchFamily="34" charset="0"/>
                <a:sym typeface="Wingdings" panose="05000000000000000000" pitchFamily="2" charset="2"/>
              </a:rPr>
              <a:t> already a challenge</a:t>
            </a:r>
            <a:endParaRPr lang="en-GB" sz="2000" b="0" kern="100" dirty="0" smtClean="0">
              <a:latin typeface="Bahnschrift Light" panose="020B0502040204020203" pitchFamily="34" charset="0"/>
              <a:sym typeface="Wingdings" panose="05000000000000000000" pitchFamily="2" charset="2"/>
            </a:endParaRPr>
          </a:p>
          <a:p>
            <a:endParaRPr lang="en-GB" b="0" kern="0" dirty="0"/>
          </a:p>
        </p:txBody>
      </p:sp>
    </p:spTree>
    <p:extLst>
      <p:ext uri="{BB962C8B-B14F-4D97-AF65-F5344CB8AC3E}">
        <p14:creationId xmlns:p14="http://schemas.microsoft.com/office/powerpoint/2010/main" val="114195125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Applications Template">
  <a:themeElements>
    <a:clrScheme name="EUMETSAT 2021 Colours">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EUMETSAT">
      <a:majorFont>
        <a:latin typeface="Bahnschrift SemiLight"/>
        <a:ea typeface=""/>
        <a:cs typeface=""/>
      </a:majorFont>
      <a:minorFont>
        <a:latin typeface="Bahnschrif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none" rtlCol="0">
        <a:spAutoFit/>
      </a:bodyPr>
      <a:lstStyle>
        <a:defPPr>
          <a:defRPr sz="1600" b="0" kern="100" spc="-100" dirty="0" err="1" smtClean="0">
            <a:solidFill>
              <a:schemeClr val="tx2"/>
            </a:solidFill>
            <a:latin typeface="Bahnschrift Light" panose="020B0502040204020203" pitchFamily="34"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Landscape Template (Applications)" id="{D785BFDD-2E5B-4C55-920E-06CEA1B1407C}" vid="{68D8182D-4241-4F8F-9547-816F8DFF900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Landscape Template (Applications) (7)</Template>
  <TotalTime>3930</TotalTime>
  <Words>2163</Words>
  <Application>Microsoft Office PowerPoint</Application>
  <PresentationFormat>Widescreen</PresentationFormat>
  <Paragraphs>677</Paragraphs>
  <Slides>67</Slides>
  <Notes>0</Notes>
  <HiddenSlides>5</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67</vt:i4>
      </vt:variant>
    </vt:vector>
  </HeadingPairs>
  <TitlesOfParts>
    <vt:vector size="83" baseType="lpstr">
      <vt:lpstr>Arial</vt:lpstr>
      <vt:lpstr>Bahnschrift Light</vt:lpstr>
      <vt:lpstr>Bahnschrift SemiBold</vt:lpstr>
      <vt:lpstr>Bahnschrift SemiLight</vt:lpstr>
      <vt:lpstr>Calibri</vt:lpstr>
      <vt:lpstr>Calibri Light</vt:lpstr>
      <vt:lpstr>Cambria Math</vt:lpstr>
      <vt:lpstr>Century Gothic</vt:lpstr>
      <vt:lpstr>Helvetica</vt:lpstr>
      <vt:lpstr>Roboto</vt:lpstr>
      <vt:lpstr>Roboto Light</vt:lpstr>
      <vt:lpstr>Roboto Medium</vt:lpstr>
      <vt:lpstr>Tahoma</vt:lpstr>
      <vt:lpstr>Times New Roman</vt:lpstr>
      <vt:lpstr>Wingdings</vt:lpstr>
      <vt:lpstr>1_Applications Template</vt:lpstr>
      <vt:lpstr>PowerPoint Presentation</vt:lpstr>
      <vt:lpstr>Outline</vt:lpstr>
      <vt:lpstr>MTG/FCI acquisitions</vt:lpstr>
      <vt:lpstr>MTG/FCI acquisitions</vt:lpstr>
      <vt:lpstr>MTG/FCI lunar acquisitions</vt:lpstr>
      <vt:lpstr>MTG/FCI lunar acquisitions</vt:lpstr>
      <vt:lpstr>Moon stitching tool algorithm (1/2)</vt:lpstr>
      <vt:lpstr>Moon stitching tool algorithm (2/2)</vt:lpstr>
      <vt:lpstr>MTG/FCI acquisitions</vt:lpstr>
      <vt:lpstr>MTG/FCI acquisitions</vt:lpstr>
      <vt:lpstr>MTG/FCI acquisitions</vt:lpstr>
      <vt:lpstr>MTG/FCI acquisitions</vt:lpstr>
      <vt:lpstr>FCI lunar observations</vt:lpstr>
      <vt:lpstr>Preparation of the input to the GIRO / LESSSR</vt:lpstr>
      <vt:lpstr>FCI lunar observations</vt:lpstr>
      <vt:lpstr>FCI lunar observations</vt:lpstr>
      <vt:lpstr>Preliminary analysis </vt:lpstr>
      <vt:lpstr>SWIR channels temporal stability</vt:lpstr>
      <vt:lpstr>Outline</vt:lpstr>
      <vt:lpstr>MTG/LI acquisitions</vt:lpstr>
      <vt:lpstr>LI - Lunar opportunities</vt:lpstr>
      <vt:lpstr>MTG/LI acquisitions</vt:lpstr>
      <vt:lpstr>With the help of Flight Dynamics</vt:lpstr>
      <vt:lpstr>MTG/LI acquisitions</vt:lpstr>
      <vt:lpstr>MTG/LI acquisitions</vt:lpstr>
      <vt:lpstr>MTG/LI acquisitions</vt:lpstr>
      <vt:lpstr>MTG/LI acquisitions</vt:lpstr>
      <vt:lpstr>MTG/LI acquisitions</vt:lpstr>
      <vt:lpstr>MTG/LI acquisitions</vt:lpstr>
      <vt:lpstr>MTG/LI acquisitions</vt:lpstr>
      <vt:lpstr>MTG/LI acquisitions</vt:lpstr>
      <vt:lpstr>MTG/LI acquisitions</vt:lpstr>
      <vt:lpstr>MTG/LI acquisitions</vt:lpstr>
      <vt:lpstr>MTG/LI acquisitions</vt:lpstr>
      <vt:lpstr>MTG/LI acquisitions</vt:lpstr>
      <vt:lpstr>MTG/LI acquisitions</vt:lpstr>
      <vt:lpstr>Preparation of the input to the GIRO / LESSSR</vt:lpstr>
      <vt:lpstr>MTG/LI challenges – First try…</vt:lpstr>
      <vt:lpstr>MTG/LI challenges - straylight</vt:lpstr>
      <vt:lpstr>MTG/LI challenges - straylight</vt:lpstr>
      <vt:lpstr>MTG/LI challenges - results</vt:lpstr>
      <vt:lpstr>MTG/LI challenges - results</vt:lpstr>
      <vt:lpstr>Conclusions and future work</vt:lpstr>
      <vt:lpstr>PowerPoint Presentation</vt:lpstr>
      <vt:lpstr>PowerPoint Presentation</vt:lpstr>
      <vt:lpstr>MTG/FCI acquisitions</vt:lpstr>
      <vt:lpstr>MTG/FCI acquisitions</vt:lpstr>
      <vt:lpstr>MTG/FCI acquisitions</vt:lpstr>
      <vt:lpstr>MTG/FCI acquisitions</vt:lpstr>
      <vt:lpstr>MTG/FCI acquisitions</vt:lpstr>
      <vt:lpstr>PowerPoint Presentation</vt:lpstr>
      <vt:lpstr>MTG/FCI acquisitions</vt:lpstr>
      <vt:lpstr>PowerPoint Presentation</vt:lpstr>
      <vt:lpstr>MTG/FCI acquisitions</vt:lpstr>
      <vt:lpstr>MTG/FCI acquisitions</vt:lpstr>
      <vt:lpstr>MTG/FCI acquisitions</vt:lpstr>
      <vt:lpstr>U-turn and lunar image recovery</vt:lpstr>
      <vt:lpstr>MTG/LI acquisitions</vt:lpstr>
      <vt:lpstr>MTG/LI acquisitions</vt:lpstr>
      <vt:lpstr>MTG/LI acquisitions – time series</vt:lpstr>
      <vt:lpstr>MTG/LI acquisitions</vt:lpstr>
      <vt:lpstr>MTG/LI acquisitions</vt:lpstr>
      <vt:lpstr>MTG/LI acquisitions</vt:lpstr>
      <vt:lpstr>MTG/LI acquisitions</vt:lpstr>
      <vt:lpstr>MTG/LI acquisitions</vt:lpstr>
      <vt:lpstr>MTG/LI acquisitions</vt:lpstr>
      <vt:lpstr>MTG/LI acquisitions</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Sebastien Wagner</dc:creator>
  <cp:lastModifiedBy>Sebastien Wagner</cp:lastModifiedBy>
  <cp:revision>272</cp:revision>
  <cp:lastPrinted>2006-03-06T14:11:17Z</cp:lastPrinted>
  <dcterms:created xsi:type="dcterms:W3CDTF">2023-02-01T10:02:06Z</dcterms:created>
  <dcterms:modified xsi:type="dcterms:W3CDTF">2023-11-30T16:02:21Z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13" name="DM_DOCNUM">
    <vt:lpwstr>1388637</vt:lpwstr>
  </property>
  <property fmtid="{D5CDD505-2E9C-101B-9397-08002B2CF9AE}" pid="14" name="DM_DOCNAME">
    <vt:lpwstr>LCWS2023 - MTG/FCI and LI the challenges of performing lunar calibration for radiometric assessments</vt:lpwstr>
  </property>
  <property fmtid="{D5CDD505-2E9C-101B-9397-08002B2CF9AE}" pid="15" name="DM_AUTHOR">
    <vt:lpwstr>Vincent Debaecker</vt:lpwstr>
  </property>
  <property fmtid="{D5CDD505-2E9C-101B-9397-08002B2CF9AE}" pid="16" name="DM_E_DOC_NO">
    <vt:lpwstr>EUM/RSP/VWG/23/1388637</vt:lpwstr>
  </property>
  <property fmtid="{D5CDD505-2E9C-101B-9397-08002B2CF9AE}" pid="17" name="DM_E_VER_NO">
    <vt:lpwstr>1E Draft</vt:lpwstr>
  </property>
  <property fmtid="{D5CDD505-2E9C-101B-9397-08002B2CF9AE}" pid="18" name="DM_E_ISS_DATE">
    <vt:lpwstr>30 November 2023</vt:lpwstr>
  </property>
  <property fmtid="{D5CDD505-2E9C-101B-9397-08002B2CF9AE}" pid="19" name="DM_E_FROM_PERS2">
    <vt:lpwstr/>
  </property>
  <property fmtid="{D5CDD505-2E9C-101B-9397-08002B2CF9AE}" pid="20" name="DM_E_CONFID">
    <vt:lpwstr/>
  </property>
  <property fmtid="{D5CDD505-2E9C-101B-9397-08002B2CF9AE}" pid="21" name="DM_E_WBS_CODE">
    <vt:lpwstr/>
  </property>
  <property fmtid="{D5CDD505-2E9C-101B-9397-08002B2CF9AE}" pid="22" name="DM_E_DISTRIB">
    <vt:lpwstr/>
  </property>
  <property fmtid="{D5CDD505-2E9C-101B-9397-08002B2CF9AE}" pid="23" name="DIGITAL_SIGNATURE">
    <vt:lpwstr/>
  </property>
</Properties>
</file>