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emf" ContentType="image/x-emf"/>
  <Default Extension="wmf" ContentType="image/x-w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4" r:id="rId4"/>
    <p:sldId id="420" r:id="rId5"/>
    <p:sldId id="411" r:id="rId6"/>
    <p:sldId id="290" r:id="rId7"/>
    <p:sldId id="417" r:id="rId8"/>
    <p:sldId id="418" r:id="rId9"/>
    <p:sldId id="419" r:id="rId10"/>
    <p:sldId id="272" r:id="rId11"/>
    <p:sldId id="423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4" userDrawn="1">
          <p15:clr>
            <a:srgbClr val="A4A3A4"/>
          </p15:clr>
        </p15:guide>
        <p15:guide id="2" pos="38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ee" initials="h" lastIdx="1" clrIdx="0"/>
  <p:cmAuthor id="2" name="ljj" initials="l" lastIdx="2" clrIdx="0"/>
  <p:cmAuthor id="3" name="作者" initials="作" lastIdx="0" clrIdx="2"/>
  <p:cmAuthor id="4" name="Lenovo" initials="L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321" y="198"/>
      </p:cViewPr>
      <p:guideLst>
        <p:guide orient="horz" pos="2124"/>
        <p:guide pos="385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89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image" Target="../media/image2.png"/><Relationship Id="rId5" Type="http://schemas.openxmlformats.org/officeDocument/2006/relationships/tags" Target="../tags/tag66.xml"/><Relationship Id="rId4" Type="http://schemas.openxmlformats.org/officeDocument/2006/relationships/image" Target="../media/image1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7.xml"/><Relationship Id="rId10" Type="http://schemas.microsoft.com/office/2007/relationships/hdphoto" Target="../media/image8.wdp"/><Relationship Id="rId1" Type="http://schemas.openxmlformats.org/officeDocument/2006/relationships/tags" Target="../tags/tag7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image" Target="../media/image11.png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7" Type="http://schemas.openxmlformats.org/officeDocument/2006/relationships/vmlDrawing" Target="../drawings/vmlDrawing1.v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80.xml"/><Relationship Id="rId14" Type="http://schemas.openxmlformats.org/officeDocument/2006/relationships/image" Target="../media/image13.emf"/><Relationship Id="rId13" Type="http://schemas.openxmlformats.org/officeDocument/2006/relationships/oleObject" Target="../embeddings/oleObject3.bin"/><Relationship Id="rId12" Type="http://schemas.openxmlformats.org/officeDocument/2006/relationships/tags" Target="../tags/tag79.xml"/><Relationship Id="rId11" Type="http://schemas.openxmlformats.org/officeDocument/2006/relationships/image" Target="../media/image12.emf"/><Relationship Id="rId10" Type="http://schemas.openxmlformats.org/officeDocument/2006/relationships/oleObject" Target="../embeddings/oleObject2.bin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png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e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16.emf"/><Relationship Id="rId16" Type="http://schemas.openxmlformats.org/officeDocument/2006/relationships/vmlDrawing" Target="../drawings/vmlDrawing3.v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86.xml"/><Relationship Id="rId13" Type="http://schemas.openxmlformats.org/officeDocument/2006/relationships/image" Target="../media/image20.png"/><Relationship Id="rId12" Type="http://schemas.openxmlformats.org/officeDocument/2006/relationships/tags" Target="../tags/tag85.xml"/><Relationship Id="rId11" Type="http://schemas.openxmlformats.org/officeDocument/2006/relationships/tags" Target="../tags/tag84.xml"/><Relationship Id="rId10" Type="http://schemas.openxmlformats.org/officeDocument/2006/relationships/tags" Target="../tags/tag83.xml"/><Relationship Id="rId1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1.e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9.emf"/><Relationship Id="rId10" Type="http://schemas.openxmlformats.org/officeDocument/2006/relationships/vmlDrawing" Target="../drawings/vmlDrawing4.vml"/><Relationship Id="rId1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emf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3.bin"/><Relationship Id="rId3" Type="http://schemas.openxmlformats.org/officeDocument/2006/relationships/image" Target="../media/image9.emf"/><Relationship Id="rId2" Type="http://schemas.openxmlformats.org/officeDocument/2006/relationships/oleObject" Target="../embeddings/oleObject12.bin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4.emf"/><Relationship Id="rId7" Type="http://schemas.openxmlformats.org/officeDocument/2006/relationships/oleObject" Target="../embeddings/oleObject17.bin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e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32.png"/><Relationship Id="rId10" Type="http://schemas.openxmlformats.org/officeDocument/2006/relationships/vmlDrawing" Target="../drawings/vmlDrawing6.vml"/><Relationship Id="rId1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8.xml"/><Relationship Id="rId4" Type="http://schemas.openxmlformats.org/officeDocument/2006/relationships/image" Target="../media/image31.png"/><Relationship Id="rId3" Type="http://schemas.openxmlformats.org/officeDocument/2006/relationships/tags" Target="../tags/tag87.xml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588245" y="914400"/>
            <a:ext cx="11013569" cy="2570400"/>
          </a:xfrm>
        </p:spPr>
        <p:txBody>
          <a:bodyPr/>
          <a:lstStyle/>
          <a:p>
            <a:pPr algn="ctr">
              <a:lnSpc>
                <a:spcPct val="90000"/>
              </a:lnSpc>
              <a:buClrTx/>
              <a:buSzTx/>
              <a:buFontTx/>
            </a:pPr>
            <a:r>
              <a:rPr lang="en-US" altLang="zh-CN" sz="44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monyOS Sans SC" panose="00000500000000000000" charset="-122"/>
                <a:ea typeface="HarmonyOS Sans SC" panose="00000500000000000000" charset="-122"/>
              </a:rPr>
              <a:t>On-Orbit Calibration Monitoring of FY4A AGRI based on </a:t>
            </a:r>
            <a:r>
              <a:rPr lang="en-US" altLang="zh-CN" sz="36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monyOS Sans SC" panose="00000500000000000000" charset="-122"/>
                <a:ea typeface="HarmonyOS Sans SC" panose="00000500000000000000" charset="-122"/>
              </a:rPr>
              <a:t>Lunar </a:t>
            </a:r>
            <a:r>
              <a:rPr lang="en-US" altLang="zh-CN" sz="4400" spc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monyOS Sans SC" panose="00000500000000000000" charset="-122"/>
                <a:ea typeface="HarmonyOS Sans SC" panose="00000500000000000000" charset="-122"/>
              </a:rPr>
              <a:t>Observations</a:t>
            </a:r>
            <a:endParaRPr lang="en-US" altLang="zh-CN" sz="4400" spc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monyOS Sans SC" panose="00000500000000000000" charset="-122"/>
              <a:ea typeface="HarmonyOS Sans SC" panose="00000500000000000000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047750" y="3819525"/>
            <a:ext cx="10087610" cy="1472565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FontTx/>
            </a:pPr>
            <a:r>
              <a:rPr lang="en-US" altLang="zh-CN" spc="-15" dirty="0">
                <a:solidFill>
                  <a:schemeClr val="tx1"/>
                </a:solidFill>
                <a:latin typeface="+mn-ea"/>
                <a:ea typeface="+mn-ea"/>
                <a:cs typeface="Calibri Light" panose="020F0302020204030204" pitchFamily="34" charset="0"/>
              </a:rPr>
              <a:t>Xiuqing Hu</a:t>
            </a:r>
            <a:r>
              <a:rPr lang="en-US" altLang="zh-CN" spc="-15" baseline="30000" dirty="0">
                <a:solidFill>
                  <a:schemeClr val="tx1"/>
                </a:solidFill>
                <a:latin typeface="+mn-ea"/>
                <a:ea typeface="+mn-ea"/>
                <a:cs typeface="Calibri Light" panose="020F0302020204030204" pitchFamily="34" charset="0"/>
              </a:rPr>
              <a:t>1</a:t>
            </a:r>
            <a:r>
              <a:rPr lang="en-US" altLang="zh-CN" spc="-15" dirty="0">
                <a:solidFill>
                  <a:schemeClr val="tx1"/>
                </a:solidFill>
                <a:latin typeface="+mn-ea"/>
                <a:ea typeface="+mn-ea"/>
                <a:cs typeface="Calibri Light" panose="020F0302020204030204" pitchFamily="34" charset="0"/>
              </a:rPr>
              <a:t>, Wenqiang Lu</a:t>
            </a:r>
            <a:r>
              <a:rPr lang="en-US" altLang="zh-CN" spc="-15" baseline="30000" dirty="0">
                <a:solidFill>
                  <a:schemeClr val="tx1"/>
                </a:solidFill>
                <a:latin typeface="+mn-ea"/>
                <a:ea typeface="+mn-ea"/>
                <a:cs typeface="Calibri Light" panose="020F0302020204030204" pitchFamily="34" charset="0"/>
                <a:sym typeface="+mn-ea"/>
              </a:rPr>
              <a:t>1</a:t>
            </a:r>
            <a:r>
              <a:rPr lang="en-US" altLang="zh-CN" spc="-15" dirty="0">
                <a:solidFill>
                  <a:schemeClr val="tx1"/>
                </a:solidFill>
                <a:latin typeface="+mn-ea"/>
                <a:ea typeface="+mn-ea"/>
                <a:cs typeface="Calibri Light" panose="020F0302020204030204" pitchFamily="34" charset="0"/>
              </a:rPr>
              <a:t>, Dan Zhang</a:t>
            </a:r>
            <a:r>
              <a:rPr lang="en-US" altLang="zh-CN" spc="-15" baseline="30000" dirty="0">
                <a:solidFill>
                  <a:schemeClr val="tx1"/>
                </a:solidFill>
                <a:latin typeface="+mn-ea"/>
                <a:ea typeface="+mn-ea"/>
                <a:cs typeface="Calibri Light" panose="020F0302020204030204" pitchFamily="34" charset="0"/>
              </a:rPr>
              <a:t>2</a:t>
            </a:r>
            <a:r>
              <a:rPr lang="en-US" altLang="zh-CN" spc="-15" dirty="0">
                <a:solidFill>
                  <a:schemeClr val="tx1"/>
                </a:solidFill>
                <a:latin typeface="+mn-ea"/>
                <a:ea typeface="+mn-ea"/>
                <a:cs typeface="Calibri Light" panose="020F0302020204030204" pitchFamily="34" charset="0"/>
                <a:sym typeface="+mn-ea"/>
              </a:rPr>
              <a:t>, Yuqing He</a:t>
            </a:r>
            <a:r>
              <a:rPr lang="en-US" altLang="zh-CN" spc="-15" baseline="30000" dirty="0">
                <a:solidFill>
                  <a:schemeClr val="tx1"/>
                </a:solidFill>
                <a:latin typeface="+mn-ea"/>
                <a:ea typeface="+mn-ea"/>
                <a:cs typeface="Calibri Light" panose="020F0302020204030204" pitchFamily="34" charset="0"/>
                <a:sym typeface="+mn-ea"/>
              </a:rPr>
              <a:t>2</a:t>
            </a:r>
            <a:r>
              <a:rPr lang="en-US" altLang="zh-CN" spc="-15" dirty="0">
                <a:solidFill>
                  <a:schemeClr val="tx1"/>
                </a:solidFill>
                <a:latin typeface="+mn-ea"/>
                <a:ea typeface="+mn-ea"/>
                <a:cs typeface="Calibri Light" panose="020F0302020204030204" pitchFamily="34" charset="0"/>
                <a:sym typeface="+mn-ea"/>
              </a:rPr>
              <a:t>, Zhiwei Wang</a:t>
            </a:r>
            <a:r>
              <a:rPr lang="en-US" altLang="zh-CN" spc="-15" baseline="30000" dirty="0">
                <a:solidFill>
                  <a:schemeClr val="tx1"/>
                </a:solidFill>
                <a:latin typeface="+mn-ea"/>
                <a:ea typeface="+mn-ea"/>
                <a:cs typeface="Calibri Light" panose="020F0302020204030204" pitchFamily="34" charset="0"/>
                <a:sym typeface="+mn-ea"/>
              </a:rPr>
              <a:t>1</a:t>
            </a:r>
            <a:endParaRPr lang="en-US" altLang="zh-CN" spc="-15" dirty="0">
              <a:solidFill>
                <a:schemeClr val="tx1"/>
              </a:solidFill>
              <a:latin typeface="+mn-ea"/>
              <a:ea typeface="+mn-ea"/>
              <a:cs typeface="Calibri Light" panose="020F0302020204030204" pitchFamily="34" charset="0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FontTx/>
            </a:pPr>
            <a:endParaRPr lang="en-US" altLang="zh-CN" spc="-15" dirty="0">
              <a:solidFill>
                <a:schemeClr val="tx1"/>
              </a:solidFill>
              <a:latin typeface="+mn-ea"/>
              <a:ea typeface="+mn-ea"/>
              <a:cs typeface="Calibri Light" panose="020F03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070" y="180975"/>
            <a:ext cx="788670" cy="15728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" y="101600"/>
            <a:ext cx="2014855" cy="1095375"/>
          </a:xfrm>
          <a:prstGeom prst="rect">
            <a:avLst/>
          </a:prstGeom>
        </p:spPr>
      </p:pic>
      <p:sp>
        <p:nvSpPr>
          <p:cNvPr id="14" name="副标题 2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1864113" y="6268464"/>
            <a:ext cx="7767089" cy="43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1400" b="1" dirty="0">
                <a:solidFill>
                  <a:srgbClr val="1D20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4th Joint GSICS/IVOS Lunar Calibration Workshop, </a:t>
            </a:r>
            <a:endParaRPr lang="en-US" altLang="zh-CN" sz="1400" b="1" dirty="0">
              <a:solidFill>
                <a:srgbClr val="1D20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sz="1400" b="1" dirty="0">
                <a:solidFill>
                  <a:srgbClr val="1D208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4-8 December 2023, Darmstadt, Germany</a:t>
            </a:r>
            <a:endParaRPr lang="en-US" altLang="zh-CN" sz="1400" b="1" dirty="0">
              <a:solidFill>
                <a:srgbClr val="1D208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3200476" y="5095302"/>
            <a:ext cx="6585108" cy="721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pc="-15" dirty="0">
                <a:latin typeface="+mn-ea"/>
                <a:cs typeface="Calibri Light" panose="020F0302020204030204" pitchFamily="34" charset="0"/>
              </a:rPr>
              <a:t>1,</a:t>
            </a:r>
            <a:r>
              <a:rPr lang="zh-CN" altLang="en-US" spc="-15" dirty="0">
                <a:latin typeface="+mn-ea"/>
                <a:cs typeface="Calibri Light" panose="020F0302020204030204" pitchFamily="34" charset="0"/>
              </a:rPr>
              <a:t> </a:t>
            </a:r>
            <a:r>
              <a:rPr lang="en-US" altLang="zh-CN" spc="-15" dirty="0">
                <a:latin typeface="+mn-ea"/>
                <a:cs typeface="Calibri Light" panose="020F0302020204030204" pitchFamily="34" charset="0"/>
              </a:rPr>
              <a:t>National Satellite Meteorological Centre </a:t>
            </a:r>
            <a:r>
              <a:rPr lang="en-US" altLang="zh-CN" dirty="0">
                <a:latin typeface="+mn-ea"/>
                <a:cs typeface="Calibri Light" panose="020F0302020204030204" pitchFamily="34" charset="0"/>
              </a:rPr>
              <a:t>(</a:t>
            </a:r>
            <a:r>
              <a:rPr lang="en-US" altLang="zh-CN" spc="-15" dirty="0">
                <a:latin typeface="+mn-ea"/>
                <a:cs typeface="Calibri Light" panose="020F0302020204030204" pitchFamily="34" charset="0"/>
              </a:rPr>
              <a:t>NSMC</a:t>
            </a:r>
            <a:r>
              <a:rPr lang="en-US" altLang="zh-CN" dirty="0">
                <a:latin typeface="+mn-ea"/>
                <a:cs typeface="Calibri Light" panose="020F0302020204030204" pitchFamily="34" charset="0"/>
              </a:rPr>
              <a:t>)</a:t>
            </a:r>
            <a:r>
              <a:rPr lang="zh-CN" altLang="en-US" dirty="0">
                <a:latin typeface="+mn-ea"/>
                <a:cs typeface="Calibri Light" panose="020F0302020204030204" pitchFamily="34" charset="0"/>
              </a:rPr>
              <a:t>，</a:t>
            </a:r>
            <a:r>
              <a:rPr lang="en-US" altLang="zh-CN" dirty="0">
                <a:latin typeface="+mn-ea"/>
                <a:cs typeface="Calibri Light" panose="020F0302020204030204" pitchFamily="34" charset="0"/>
              </a:rPr>
              <a:t>CMA</a:t>
            </a:r>
            <a:endParaRPr lang="en-US" altLang="zh-CN" dirty="0">
              <a:latin typeface="+mn-ea"/>
              <a:cs typeface="Calibri Light" panose="020F03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altLang="zh-CN" dirty="0">
                <a:latin typeface="+mn-ea"/>
                <a:cs typeface="Calibri Light" panose="020F0302020204030204" pitchFamily="34" charset="0"/>
              </a:rPr>
              <a:t>2, </a:t>
            </a:r>
            <a:r>
              <a:rPr lang="en-US" altLang="zh-CN" dirty="0">
                <a:latin typeface="+mn-ea"/>
                <a:cs typeface="Calibri Light" panose="020F0302020204030204" pitchFamily="34" charset="0"/>
                <a:sym typeface="+mn-ea"/>
              </a:rPr>
              <a:t>Beijing Institute of Technology</a:t>
            </a:r>
            <a:endParaRPr lang="en-US" altLang="zh-CN" dirty="0">
              <a:latin typeface="+mn-ea"/>
              <a:cs typeface="Calibri Light" panose="020F0302020204030204" pitchFamily="34" charset="0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732155" y="441325"/>
            <a:ext cx="108204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S</a:t>
            </a:r>
            <a:r>
              <a:rPr lang="en-US" altLang="zh-CN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ummary and Forward</a:t>
            </a:r>
            <a:endParaRPr lang="en-US" altLang="zh-CN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596265" y="1364615"/>
            <a:ext cx="11060430" cy="4875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None/>
              <a:defRPr/>
            </a:pPr>
            <a:r>
              <a:rPr lang="en-US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S</a:t>
            </a:r>
            <a:r>
              <a:rPr lang="en-US" altLang="zh-CN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ummary:</a:t>
            </a:r>
            <a:endParaRPr lang="en-US" altLang="zh-CN" u="sng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  <a:p>
            <a:pPr marL="457200" lvl="1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None/>
              <a:defRPr/>
            </a:pPr>
            <a:r>
              <a:rPr lang="en-US" altLang="zh-CN" sz="1665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gency FB" panose="020B0503020202020204" charset="0"/>
              </a:rPr>
              <a:t>－</a:t>
            </a:r>
            <a:r>
              <a:rPr lang="en-US" altLang="zh-CN" sz="1665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 T</a:t>
            </a:r>
            <a:r>
              <a:rPr lang="en-US" sz="1665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he lunar signals observed by FY4A AGRI from 2017 to 2023 were used to detect the on-orbit radiometric response trend in the visible and near-infrared bands of AGRI. </a:t>
            </a:r>
            <a:endParaRPr lang="en-US" sz="1665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  <a:p>
            <a:pPr marL="457200" lvl="1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None/>
              <a:defRPr/>
            </a:pPr>
            <a:r>
              <a:rPr lang="en-US" altLang="zh-CN" sz="1665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gency FB" panose="020B0503020202020204" charset="0"/>
                <a:sym typeface="+mn-ea"/>
              </a:rPr>
              <a:t>－</a:t>
            </a:r>
            <a:r>
              <a:rPr lang="en-US" altLang="zh-CN" sz="1665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 </a:t>
            </a:r>
            <a:r>
              <a:rPr lang="en-US" sz="1665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Proposed geometric correction method can effectively reduce the periodic vibration of the lunar irradiance time series brought by geometric distance, lunar phase angle, and lunar libration. </a:t>
            </a:r>
            <a:endParaRPr lang="en-US" sz="1665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  <a:p>
            <a:pPr marL="457200" lvl="1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None/>
              <a:defRPr/>
            </a:pPr>
            <a:r>
              <a:rPr lang="en-US" altLang="zh-CN" sz="1665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gency FB" panose="020B0503020202020204" charset="0"/>
                <a:sym typeface="+mn-ea"/>
              </a:rPr>
              <a:t>－</a:t>
            </a:r>
            <a:r>
              <a:rPr lang="en-US" altLang="zh-CN" sz="1665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 All </a:t>
            </a:r>
            <a:r>
              <a:rPr lang="en-US" sz="1665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bands are affected by similar systematic errors during the lunar observations, which can be effectively removed using the residual fitting.</a:t>
            </a:r>
            <a:endParaRPr lang="en-US" sz="1665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  <a:p>
            <a:pPr marL="457200" lvl="1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None/>
              <a:defRPr/>
            </a:pPr>
            <a:endParaRPr lang="en-US" sz="1665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  <a:p>
            <a:pPr marL="0" algn="l" defTabSz="685800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SzTx/>
              <a:buNone/>
              <a:defRPr/>
            </a:pPr>
            <a:r>
              <a:rPr lang="en-US" altLang="zh-CN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Forward:</a:t>
            </a:r>
            <a:endParaRPr lang="en-US" altLang="zh-CN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  <a:p>
            <a:pPr marL="914400" lvl="2" algn="l" defTabSz="685800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SzTx/>
              <a:buNone/>
              <a:defRPr/>
            </a:pP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gency FB" panose="020B0503020202020204" charset="0"/>
                <a:sym typeface="+mn-ea"/>
              </a:rPr>
              <a:t>－</a:t>
            </a:r>
            <a:r>
              <a:rPr lang="en-US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GIRO,SLIM and other model will be used to  calibration monitoring trend</a:t>
            </a:r>
            <a:endParaRPr lang="en-US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  <a:p>
            <a:pPr marL="914400" lvl="2" algn="l" defTabSz="685800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SzTx/>
              <a:buNone/>
              <a:defRPr/>
            </a:pPr>
            <a:r>
              <a:rPr lang="en-US" altLang="zh-CN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gency FB" panose="020B0503020202020204" charset="0"/>
                <a:sym typeface="+mn-ea"/>
              </a:rPr>
              <a:t>－</a:t>
            </a:r>
            <a:r>
              <a:rPr lang="en-US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  <a:sym typeface="+mn-ea"/>
              </a:rPr>
              <a:t>LSICS impelmentation incorpated into FY-4 lunar calibration</a:t>
            </a:r>
            <a:endParaRPr lang="en-US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  <a:sym typeface="+mn-ea"/>
            </a:endParaRPr>
          </a:p>
          <a:p>
            <a:pPr marL="914400" lvl="2" algn="l" defTabSz="685800" fontAlgn="auto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rgbClr val="7030A0"/>
              </a:buClr>
              <a:buSzTx/>
              <a:buNone/>
              <a:defRPr/>
            </a:pPr>
            <a:r>
              <a:rPr lang="en-US" altLang="zh-CN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Agency FB" panose="020B0503020202020204" charset="0"/>
                <a:sym typeface="+mn-ea"/>
              </a:rPr>
              <a:t>－</a:t>
            </a:r>
            <a:r>
              <a:rPr lang="en-US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  <a:sym typeface="+mn-ea"/>
              </a:rPr>
              <a:t>Consistent calibration Between FY-4 AGRI and FY-3 MEISI based on moon observation </a:t>
            </a:r>
            <a:endParaRPr lang="en-US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E5CF1E7-EB1C-4D9B-AA1C-D7ED6D8A2D88}" type="slidenum">
              <a:rPr lang="zh-CN" altLang="en-US" sz="1335" smtClean="0"/>
            </a:fld>
            <a:endParaRPr lang="zh-CN" altLang="en-US" sz="1335" dirty="0"/>
          </a:p>
        </p:txBody>
      </p:sp>
      <p:sp>
        <p:nvSpPr>
          <p:cNvPr id="4" name="矩形 3"/>
          <p:cNvSpPr/>
          <p:nvPr/>
        </p:nvSpPr>
        <p:spPr>
          <a:xfrm>
            <a:off x="0" y="146050"/>
            <a:ext cx="9058910" cy="473075"/>
          </a:xfrm>
          <a:prstGeom prst="rect">
            <a:avLst/>
          </a:prstGeom>
        </p:spPr>
        <p:txBody>
          <a:bodyPr vert="horz" lIns="68580" tIns="34290" rIns="68580" bIns="34290" rtlCol="0" anchor="ctr" anchorCtr="0"/>
          <a:lstStyle/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FF"/>
                </a:solidFill>
              </a:rPr>
              <a:t>FY4A</a:t>
            </a:r>
            <a:endParaRPr lang="en-US" altLang="en-US" sz="2400" b="1" dirty="0"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62865" y="882015"/>
            <a:ext cx="10351135" cy="132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/>
            </a:pPr>
            <a:r>
              <a:rPr lang="en-US" sz="16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(1) </a:t>
            </a:r>
            <a:r>
              <a:rPr lang="en-US" altLang="zh-CN" sz="16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A multiple channel radiation imager, one of the primary instruments onboard FY-4. </a:t>
            </a:r>
            <a:endParaRPr lang="en-US" altLang="zh-CN" sz="1600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(2) Precisely designed two-mirror structure, capable of accurate and flexible sensing in two dimensions, and minute-level fast sector scanning. </a:t>
            </a:r>
            <a:endParaRPr lang="en-US" altLang="zh-CN" sz="1600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(3) Frequent earth imaging over 14 bands with off-axis three reflections of primary optic system. </a:t>
            </a:r>
            <a:endParaRPr lang="en-US" altLang="zh-CN" sz="1600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(4) On-board black body available for IR calibrations at very short time intervals.</a:t>
            </a:r>
            <a:endParaRPr lang="en-US" altLang="zh-CN" sz="1600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2555" y="492125"/>
            <a:ext cx="890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Geostationary Radiation Imager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62972" y="3086210"/>
          <a:ext cx="4547870" cy="2902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7539"/>
                <a:gridCol w="979805"/>
                <a:gridCol w="1029335"/>
                <a:gridCol w="887095"/>
                <a:gridCol w="1014095"/>
              </a:tblGrid>
              <a:tr h="4260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Band Number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Spectral Range (</a:t>
                      </a:r>
                      <a:r>
                        <a:rPr lang="zh-CN" sz="1000" dirty="0">
                          <a:effectLst/>
                        </a:rPr>
                        <a:t>μ</a:t>
                      </a:r>
                      <a:r>
                        <a:rPr lang="en-US" sz="1000" dirty="0">
                          <a:effectLst/>
                        </a:rPr>
                        <a:t>m)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Central Wavelength (</a:t>
                      </a:r>
                      <a:r>
                        <a:rPr lang="zh-CN" sz="1000">
                          <a:effectLst/>
                        </a:rPr>
                        <a:t>μ</a:t>
                      </a:r>
                      <a:r>
                        <a:rPr lang="en-US" sz="1000">
                          <a:effectLst/>
                        </a:rPr>
                        <a:t>m)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IFOV (</a:t>
                      </a:r>
                      <a:r>
                        <a:rPr lang="zh-CN" sz="1000">
                          <a:effectLst/>
                        </a:rPr>
                        <a:t>μ</a:t>
                      </a:r>
                      <a:r>
                        <a:rPr lang="en-US" sz="1000">
                          <a:effectLst/>
                        </a:rPr>
                        <a:t>rad)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Spatial Resolution (km)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32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0.45~0.49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0.47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28</a:t>
                      </a:r>
                      <a:r>
                        <a:rPr lang="zh-CN" sz="1000">
                          <a:effectLst/>
                          <a:highlight>
                            <a:srgbClr val="FFFF00"/>
                          </a:highlight>
                        </a:rPr>
                        <a:t>×</a:t>
                      </a: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28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32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0.55~0.75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0.65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14</a:t>
                      </a:r>
                      <a:r>
                        <a:rPr lang="zh-CN" sz="1000">
                          <a:effectLst/>
                          <a:highlight>
                            <a:srgbClr val="FFFF00"/>
                          </a:highlight>
                        </a:rPr>
                        <a:t>×</a:t>
                      </a: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14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0.5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32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3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0.75~0.90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0.825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28</a:t>
                      </a:r>
                      <a:r>
                        <a:rPr lang="zh-CN" sz="1000" dirty="0">
                          <a:effectLst/>
                          <a:highlight>
                            <a:srgbClr val="FFFF00"/>
                          </a:highlight>
                        </a:rPr>
                        <a:t>×</a:t>
                      </a:r>
                      <a:r>
                        <a:rPr lang="en-US" sz="1000" dirty="0">
                          <a:effectLst/>
                          <a:highlight>
                            <a:srgbClr val="FFFF00"/>
                          </a:highlight>
                        </a:rPr>
                        <a:t>28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32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1.36~1.39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1.375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28</a:t>
                      </a:r>
                      <a:r>
                        <a:rPr lang="zh-CN" sz="1000">
                          <a:effectLst/>
                          <a:highlight>
                            <a:srgbClr val="FFFF00"/>
                          </a:highlight>
                        </a:rPr>
                        <a:t>×</a:t>
                      </a: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28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32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1.58~1.64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1.61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56</a:t>
                      </a:r>
                      <a:r>
                        <a:rPr lang="zh-CN" sz="1000">
                          <a:effectLst/>
                          <a:highlight>
                            <a:srgbClr val="FFFF00"/>
                          </a:highlight>
                        </a:rPr>
                        <a:t>×</a:t>
                      </a: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56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2.1~2.35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2.25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56</a:t>
                      </a:r>
                      <a:r>
                        <a:rPr lang="zh-CN" sz="1000">
                          <a:effectLst/>
                          <a:highlight>
                            <a:srgbClr val="FFFF00"/>
                          </a:highlight>
                        </a:rPr>
                        <a:t>×</a:t>
                      </a: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56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  <a:highlight>
                            <a:srgbClr val="FFFF00"/>
                          </a:highlight>
                        </a:rPr>
                        <a:t>2</a:t>
                      </a:r>
                      <a:endParaRPr lang="en-US" sz="10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32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3.5~4.0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3.75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56</a:t>
                      </a:r>
                      <a:r>
                        <a:rPr lang="zh-CN" sz="1000">
                          <a:effectLst/>
                        </a:rPr>
                        <a:t>×</a:t>
                      </a:r>
                      <a:r>
                        <a:rPr lang="en-US" sz="1000">
                          <a:effectLst/>
                        </a:rPr>
                        <a:t>56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3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3.5~4.0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3.75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112</a:t>
                      </a:r>
                      <a:r>
                        <a:rPr lang="zh-CN" sz="1000">
                          <a:effectLst/>
                        </a:rPr>
                        <a:t>×</a:t>
                      </a:r>
                      <a:r>
                        <a:rPr lang="en-US" sz="1000">
                          <a:effectLst/>
                        </a:rPr>
                        <a:t>112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3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5.8~6.7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6.25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112</a:t>
                      </a:r>
                      <a:r>
                        <a:rPr lang="zh-CN" sz="1000">
                          <a:effectLst/>
                        </a:rPr>
                        <a:t>×</a:t>
                      </a:r>
                      <a:r>
                        <a:rPr lang="en-US" sz="1000">
                          <a:effectLst/>
                        </a:rPr>
                        <a:t>112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3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6.9~7.3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7.1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112</a:t>
                      </a:r>
                      <a:r>
                        <a:rPr lang="zh-CN" sz="1000">
                          <a:effectLst/>
                        </a:rPr>
                        <a:t>×</a:t>
                      </a:r>
                      <a:r>
                        <a:rPr lang="en-US" sz="1000">
                          <a:effectLst/>
                        </a:rPr>
                        <a:t>112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3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8.0~9.0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8.5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112</a:t>
                      </a:r>
                      <a:r>
                        <a:rPr lang="zh-CN" sz="1000">
                          <a:effectLst/>
                        </a:rPr>
                        <a:t>×</a:t>
                      </a:r>
                      <a:r>
                        <a:rPr lang="en-US" sz="1000">
                          <a:effectLst/>
                        </a:rPr>
                        <a:t>112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3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10.3~11.3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10.7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112</a:t>
                      </a:r>
                      <a:r>
                        <a:rPr lang="zh-CN" sz="1000">
                          <a:effectLst/>
                        </a:rPr>
                        <a:t>×</a:t>
                      </a:r>
                      <a:r>
                        <a:rPr lang="en-US" sz="1000">
                          <a:effectLst/>
                        </a:rPr>
                        <a:t>112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39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11.5~12.5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12.0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112</a:t>
                      </a:r>
                      <a:r>
                        <a:rPr lang="zh-CN" sz="1000">
                          <a:effectLst/>
                        </a:rPr>
                        <a:t>×</a:t>
                      </a:r>
                      <a:r>
                        <a:rPr lang="en-US" sz="1000">
                          <a:effectLst/>
                        </a:rPr>
                        <a:t>112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  <a:tr h="198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13.2~13.8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13.5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112</a:t>
                      </a:r>
                      <a:r>
                        <a:rPr lang="zh-CN" sz="1000">
                          <a:effectLst/>
                        </a:rPr>
                        <a:t>×</a:t>
                      </a:r>
                      <a:r>
                        <a:rPr lang="en-US" sz="1000">
                          <a:effectLst/>
                        </a:rPr>
                        <a:t>112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4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086" marR="25086" marT="0" marB="0"/>
                </a:tc>
              </a:tr>
            </a:tbl>
          </a:graphicData>
        </a:graphic>
      </p:graphicFrame>
      <p:graphicFrame>
        <p:nvGraphicFramePr>
          <p:cNvPr id="21" name="表格 2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14185" y="3086100"/>
          <a:ext cx="3688715" cy="19596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0715"/>
                <a:gridCol w="834390"/>
                <a:gridCol w="611505"/>
                <a:gridCol w="623570"/>
                <a:gridCol w="978535"/>
              </a:tblGrid>
              <a:tr h="5086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Band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Time Coverage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Observations 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Useful Observations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The number of Detectors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Nov 2017 to June 2023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361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247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16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cPr marL="68580" marR="68580" marT="0" marB="0"/>
                </a:tc>
                <a:tc vMerge="1">
                  <a:tcPr marL="68580" marR="68580" marT="0" marB="0"/>
                </a:tc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32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cPr marL="68580" marR="68580" marT="0" marB="0"/>
                </a:tc>
                <a:tc vMerge="1">
                  <a:tcPr marL="68580" marR="68580" marT="0" marB="0"/>
                </a:tc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cPr marL="68580" marR="68580" marT="0" marB="0"/>
                </a:tc>
                <a:tc vMerge="1">
                  <a:tcPr marL="68580" marR="68580" marT="0" marB="0"/>
                </a:tc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7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cPr marL="68580" marR="68580" marT="0" marB="0"/>
                </a:tc>
                <a:tc vMerge="1">
                  <a:tcPr marL="68580" marR="68580" marT="0" marB="0"/>
                </a:tc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9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zh-CN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cPr marL="68580" marR="68580" marT="0" marB="0"/>
                </a:tc>
                <a:tc vMerge="1">
                  <a:tcPr marL="68580" marR="68580" marT="0" marB="0"/>
                </a:tc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000" dirty="0">
                          <a:effectLst/>
                        </a:rPr>
                        <a:t>8</a:t>
                      </a:r>
                      <a:endParaRPr lang="zh-CN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9" b="98457" l="383" r="99139">
                        <a14:foregroundMark x1="60670" y1="9722" x2="60670" y2="9722"/>
                        <a14:foregroundMark x1="59809" y1="7562" x2="59809" y2="7562"/>
                        <a14:foregroundMark x1="63541" y1="4012" x2="63541" y2="4012"/>
                        <a14:foregroundMark x1="90622" y1="9105" x2="90622" y2="9105"/>
                        <a14:foregroundMark x1="78565" y1="3395" x2="78565" y2="3395"/>
                        <a14:foregroundMark x1="65359" y1="3086" x2="65359" y2="3086"/>
                        <a14:foregroundMark x1="67656" y1="1698" x2="67656" y2="1698"/>
                        <a14:foregroundMark x1="95407" y1="7407" x2="95407" y2="7407"/>
                        <a14:foregroundMark x1="99139" y1="3086" x2="99139" y2="3086"/>
                        <a14:foregroundMark x1="7273" y1="56019" x2="7273" y2="56019"/>
                        <a14:foregroundMark x1="8421" y1="56327" x2="8421" y2="56327"/>
                        <a14:foregroundMark x1="11292" y1="56481" x2="11292" y2="56481"/>
                        <a14:foregroundMark x1="383" y1="54938" x2="383" y2="54938"/>
                        <a14:foregroundMark x1="3062" y1="55401" x2="3062" y2="55401"/>
                        <a14:foregroundMark x1="60861" y1="90278" x2="60861" y2="90278"/>
                        <a14:foregroundMark x1="63828" y1="98457" x2="63828" y2="98457"/>
                        <a14:foregroundMark x1="77033" y1="30247" x2="77033" y2="30247"/>
                        <a14:foregroundMark x1="76364" y1="33642" x2="76364" y2="33642"/>
                        <a14:foregroundMark x1="75694" y1="35957" x2="75694" y2="35957"/>
                        <a14:foregroundMark x1="82297" y1="7562" x2="82297" y2="7562"/>
                        <a14:foregroundMark x1="82297" y1="5556" x2="82297" y2="5556"/>
                        <a14:foregroundMark x1="83062" y1="3241" x2="83062" y2="3241"/>
                        <a14:foregroundMark x1="83445" y1="1389" x2="83445" y2="1389"/>
                        <a14:backgroundMark x1="5263" y1="56636" x2="5263" y2="56636"/>
                        <a14:backgroundMark x1="9091" y1="56636" x2="9091" y2="56636"/>
                        <a14:backgroundMark x1="12919" y1="57099" x2="12919" y2="57099"/>
                        <a14:backgroundMark x1="16651" y1="58488" x2="16651" y2="58488"/>
                        <a14:backgroundMark x1="14641" y1="57562" x2="14641" y2="57562"/>
                        <a14:backgroundMark x1="16555" y1="57562" x2="16555" y2="57562"/>
                        <a14:backgroundMark x1="18756" y1="58025" x2="18756" y2="58025"/>
                        <a14:backgroundMark x1="6507" y1="55864" x2="6507" y2="55864"/>
                        <a14:backgroundMark x1="766" y1="54630" x2="766" y2="54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83"/>
          <a:stretch>
            <a:fillRect/>
          </a:stretch>
        </p:blipFill>
        <p:spPr>
          <a:xfrm>
            <a:off x="10246360" y="391160"/>
            <a:ext cx="2150532" cy="2016952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0838" y="3213735"/>
            <a:ext cx="15811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30"/>
          <a:stretch>
            <a:fillRect/>
          </a:stretch>
        </p:blipFill>
        <p:spPr bwMode="auto">
          <a:xfrm>
            <a:off x="6488219" y="5408614"/>
            <a:ext cx="4792133" cy="13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11509071" y="1309753"/>
            <a:ext cx="643125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FY4A</a:t>
            </a:r>
            <a:endParaRPr lang="en-US" altLang="en-US" sz="1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7290435" y="2668905"/>
            <a:ext cx="2736850" cy="36830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marL="214630" lvl="0" indent="-214630" algn="l" defTabSz="685800">
              <a:spcAft>
                <a:spcPts val="450"/>
              </a:spcAft>
              <a:buClrTx/>
              <a:buSzTx/>
              <a:buFont typeface="Arial" panose="020B0604020202020204" pitchFamily="34" charset="0"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charset="0"/>
                <a:ea typeface="黑体" panose="02010609060101010101" pitchFamily="49" charset="-122"/>
                <a:cs typeface="Agency FB" panose="020B0503020202020204" charset="0"/>
                <a:sym typeface="宋体" panose="02010600030101010101" pitchFamily="2" charset="-122"/>
              </a:rPr>
              <a:t>AGRI Moon Observation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charset="0"/>
              <a:ea typeface="黑体" panose="02010609060101010101" pitchFamily="49" charset="-122"/>
              <a:cs typeface="Agency FB" panose="020B0503020202020204" charset="0"/>
              <a:sym typeface="宋体" panose="02010600030101010101" pitchFamily="2" charset="-122"/>
            </a:endParaRPr>
          </a:p>
        </p:txBody>
      </p:sp>
      <p:sp>
        <p:nvSpPr>
          <p:cNvPr id="6" name="矩形 5"/>
          <p:cNvSpPr/>
          <p:nvPr>
            <p:custDataLst>
              <p:tags r:id="rId7"/>
            </p:custDataLst>
          </p:nvPr>
        </p:nvSpPr>
        <p:spPr>
          <a:xfrm>
            <a:off x="1147142" y="2718046"/>
            <a:ext cx="2304415" cy="368300"/>
          </a:xfrm>
          <a:prstGeom prst="rect">
            <a:avLst/>
          </a:prstGeom>
        </p:spPr>
        <p:txBody>
          <a:bodyPr wrap="square" rtlCol="0" anchor="t">
            <a:spAutoFit/>
          </a:bodyPr>
          <a:p>
            <a:pPr marL="214630" lvl="0" indent="-214630" algn="l" defTabSz="685800">
              <a:spcAft>
                <a:spcPts val="450"/>
              </a:spcAft>
              <a:buClrTx/>
              <a:buSzTx/>
              <a:buFont typeface="Arial" panose="020B0604020202020204" pitchFamily="34" charset="0"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charset="0"/>
                <a:ea typeface="黑体" panose="02010609060101010101" pitchFamily="49" charset="-122"/>
                <a:cs typeface="Agency FB" panose="020B0503020202020204" charset="0"/>
                <a:sym typeface="宋体" panose="02010600030101010101" pitchFamily="2" charset="-122"/>
              </a:rPr>
              <a:t>AGRI(450-1380nm)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charset="0"/>
              <a:ea typeface="黑体" panose="02010609060101010101" pitchFamily="49" charset="-122"/>
              <a:cs typeface="Agency FB" panose="020B0503020202020204" charset="0"/>
              <a:sym typeface="宋体" panose="02010600030101010101" pitchFamily="2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10234" y1="33750" x2="10234" y2="3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4" t="9264" r="9413" b="11024"/>
          <a:stretch>
            <a:fillRect/>
          </a:stretch>
        </p:blipFill>
        <p:spPr bwMode="auto">
          <a:xfrm>
            <a:off x="4607115" y="3381634"/>
            <a:ext cx="2207374" cy="136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000" y="123825"/>
            <a:ext cx="72269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Moon Data Processing Flow Chart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graphicFrame>
        <p:nvGraphicFramePr>
          <p:cNvPr id="40" name="对象 39"/>
          <p:cNvGraphicFramePr>
            <a:graphicFrameLocks noChangeAspect="1"/>
          </p:cNvGraphicFramePr>
          <p:nvPr/>
        </p:nvGraphicFramePr>
        <p:xfrm>
          <a:off x="742950" y="941705"/>
          <a:ext cx="5078095" cy="5469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Visio" r:id="rId1" imgW="5008245" imgH="5377180" progId="Visio.Drawing.15">
                  <p:embed/>
                </p:oleObj>
              </mc:Choice>
              <mc:Fallback>
                <p:oleObj name="Visio" r:id="rId1" imgW="5008245" imgH="5377180" progId="Visio.Drawing.15">
                  <p:embed/>
                  <p:pic>
                    <p:nvPicPr>
                      <p:cNvPr id="0" name="对象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941705"/>
                        <a:ext cx="5078095" cy="5469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箭头: 右 2"/>
          <p:cNvSpPr/>
          <p:nvPr/>
        </p:nvSpPr>
        <p:spPr>
          <a:xfrm rot="10800000">
            <a:off x="5769610" y="1099820"/>
            <a:ext cx="1156970" cy="3340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35370" y="2326640"/>
            <a:ext cx="571373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1.AGRI conducts regular lunar observation missions each month. The DN to the lunar irradiance is required to be geometrically and noise corrected.</a:t>
            </a:r>
            <a:endParaRPr lang="en-US" altLang="zh-CN" sz="1600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563" y="123666"/>
            <a:ext cx="2424113" cy="2243138"/>
          </a:xfrm>
          <a:prstGeom prst="rect">
            <a:avLst/>
          </a:prstGeom>
        </p:spPr>
      </p:pic>
      <p:sp>
        <p:nvSpPr>
          <p:cNvPr id="16" name="文本框 15"/>
          <p:cNvSpPr txBox="1"/>
          <p:nvPr>
            <p:custDataLst>
              <p:tags r:id="rId4"/>
            </p:custDataLst>
          </p:nvPr>
        </p:nvSpPr>
        <p:spPr>
          <a:xfrm>
            <a:off x="6135370" y="3163620"/>
            <a:ext cx="609600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 b="1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defRPr>
            </a:lvl1pPr>
          </a:lstStyle>
          <a:p>
            <a:r>
              <a:rPr lang="en-US" altLang="zh-CN" sz="1600" dirty="0"/>
              <a:t>2.The calculation of oversampling can be done by the apparent tensor angle of each pixel to the moon</a:t>
            </a:r>
            <a:endParaRPr lang="en-US" altLang="zh-CN" sz="1600" dirty="0"/>
          </a:p>
        </p:txBody>
      </p:sp>
      <p:pic>
        <p:nvPicPr>
          <p:cNvPr id="38" name="图片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45751" y="3982022"/>
            <a:ext cx="5357648" cy="2916000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6413500" y="3747135"/>
            <a:ext cx="5252720" cy="36830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685800">
              <a:buFont typeface="+mj-ea"/>
              <a:defRPr/>
            </a:pPr>
            <a:r>
              <a:rPr lang="en-US" altLang="zh-CN" b="1" kern="0" dirty="0">
                <a:solidFill>
                  <a:srgbClr val="FF0000"/>
                </a:solidFill>
                <a:latin typeface="Agency FB" panose="020B0503020202020204" charset="0"/>
              </a:rPr>
              <a:t>Oversampling: 32 %, in the east-west direction</a:t>
            </a:r>
            <a:endParaRPr lang="zh-CN" altLang="en-US" b="1" kern="0" dirty="0">
              <a:solidFill>
                <a:srgbClr val="FF0000"/>
              </a:solidFill>
              <a:latin typeface="Agency FB" panose="020B050302020202020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8"/>
            </p:custDataLst>
          </p:nvPr>
        </p:nvSpPr>
        <p:spPr>
          <a:xfrm>
            <a:off x="2908300" y="6091674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defTabSz="685800">
              <a:buFont typeface="+mj-ea"/>
              <a:defRPr/>
            </a:pPr>
            <a:r>
              <a:rPr lang="en-US" altLang="zh-CN" b="1" kern="0" dirty="0">
                <a:solidFill>
                  <a:srgbClr val="FF0000"/>
                </a:solidFill>
                <a:latin typeface="Agency FB" panose="020B0503020202020204" charset="0"/>
              </a:rPr>
              <a:t>Resample</a:t>
            </a:r>
            <a:r>
              <a:rPr lang="zh-CN" altLang="en-US" b="1" kern="0" dirty="0">
                <a:solidFill>
                  <a:srgbClr val="FF0000"/>
                </a:solidFill>
                <a:latin typeface="Agency FB" panose="020B0503020202020204" charset="0"/>
              </a:rPr>
              <a:t>：</a:t>
            </a:r>
            <a:r>
              <a:rPr lang="en-US" altLang="zh-CN" b="1" kern="0" dirty="0">
                <a:solidFill>
                  <a:srgbClr val="FF0000"/>
                </a:solidFill>
                <a:latin typeface="Agency FB" panose="020B0503020202020204" charset="0"/>
              </a:rPr>
              <a:t>bilinear binary interpolation</a:t>
            </a:r>
            <a:endParaRPr lang="zh-CN" altLang="en-US" b="1" kern="0" dirty="0">
              <a:solidFill>
                <a:srgbClr val="FF0000"/>
              </a:solidFill>
              <a:latin typeface="Agency FB" panose="020B0503020202020204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2963989" y="4953965"/>
          <a:ext cx="3270607" cy="970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4" name="Equation" r:id="rId10" imgW="2602230" imgH="772795" progId="Equation.DSMT4">
                  <p:embed/>
                </p:oleObj>
              </mc:Choice>
              <mc:Fallback>
                <p:oleObj name="Equation" r:id="rId10" imgW="2602230" imgH="772795" progId="Equation.DSMT4">
                  <p:embed/>
                  <p:pic>
                    <p:nvPicPr>
                      <p:cNvPr id="0" name="对象 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63989" y="4953965"/>
                        <a:ext cx="3270607" cy="970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3182288" y="4215241"/>
          <a:ext cx="2735691" cy="72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Equation" r:id="rId13" imgW="1582420" imgH="420370" progId="Equation.DSMT4">
                  <p:embed/>
                </p:oleObj>
              </mc:Choice>
              <mc:Fallback>
                <p:oleObj name="Equation" r:id="rId13" imgW="1582420" imgH="420370" progId="Equation.DSMT4">
                  <p:embed/>
                  <p:pic>
                    <p:nvPicPr>
                      <p:cNvPr id="0" name="图片 1338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82288" y="4215241"/>
                        <a:ext cx="2735691" cy="725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>
            <p:custDataLst>
              <p:tags r:id="rId15"/>
            </p:custDataLst>
          </p:nvPr>
        </p:nvSpPr>
        <p:spPr>
          <a:xfrm>
            <a:off x="3125470" y="3703320"/>
            <a:ext cx="3174365" cy="351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just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O</a:t>
            </a:r>
            <a:r>
              <a:rPr lang="en-US" altLang="zh-CN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versample Correction</a:t>
            </a:r>
            <a:endParaRPr lang="en-US" altLang="zh-CN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4000" y="192405"/>
            <a:ext cx="72269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Identification of the Edge of the Moon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39" name="Picture 1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8" t="3200" r="2638" b="3119"/>
          <a:stretch>
            <a:fillRect/>
          </a:stretch>
        </p:blipFill>
        <p:spPr bwMode="auto">
          <a:xfrm>
            <a:off x="6789556" y="1861275"/>
            <a:ext cx="4461536" cy="41608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" name="对象 39"/>
          <p:cNvGraphicFramePr>
            <a:graphicFrameLocks noChangeAspect="1"/>
          </p:cNvGraphicFramePr>
          <p:nvPr/>
        </p:nvGraphicFramePr>
        <p:xfrm>
          <a:off x="1228488" y="1016609"/>
          <a:ext cx="4749800" cy="511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Visio" r:id="rId2" imgW="5008245" imgH="5377180" progId="Visio.Drawing.15">
                  <p:embed/>
                </p:oleObj>
              </mc:Choice>
              <mc:Fallback>
                <p:oleObj name="Visio" r:id="rId2" imgW="5008245" imgH="5377180" progId="Visio.Drawing.15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488" y="1016609"/>
                        <a:ext cx="4749800" cy="5116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箭头: 右 6"/>
          <p:cNvSpPr/>
          <p:nvPr/>
        </p:nvSpPr>
        <p:spPr>
          <a:xfrm rot="10800000">
            <a:off x="5859780" y="2498725"/>
            <a:ext cx="1036320" cy="338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7739813" y="1128128"/>
          <a:ext cx="2764865" cy="423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4" name="Equation" r:id="rId4" imgW="1430020" imgH="220345" progId="Equation.DSMT4">
                  <p:embed/>
                </p:oleObj>
              </mc:Choice>
              <mc:Fallback>
                <p:oleObj name="Equation" r:id="rId4" imgW="1430020" imgH="220345" progId="Equation.DSMT4">
                  <p:embed/>
                  <p:pic>
                    <p:nvPicPr>
                      <p:cNvPr id="0" name="图片 214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39813" y="1128128"/>
                        <a:ext cx="2764865" cy="423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845631" y="707105"/>
            <a:ext cx="274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685800">
              <a:buClrTx/>
              <a:buSzTx/>
              <a:buFont typeface="+mj-ea"/>
              <a:defRPr/>
            </a:pPr>
            <a:r>
              <a:rPr lang="en-US" b="1" kern="0" dirty="0">
                <a:solidFill>
                  <a:srgbClr val="FF0000"/>
                </a:solidFill>
                <a:latin typeface="Agency FB" panose="020B0503020202020204" charset="0"/>
                <a:cs typeface="Agency FB" panose="020B0503020202020204" charset="0"/>
                <a:sym typeface="+mn-ea"/>
              </a:rPr>
              <a:t>Empirical threshold</a:t>
            </a:r>
            <a:endParaRPr lang="en-US" b="1" kern="0" dirty="0">
              <a:solidFill>
                <a:srgbClr val="FF0000"/>
              </a:solidFill>
              <a:latin typeface="Agency FB" panose="020B0503020202020204" charset="0"/>
              <a:cs typeface="Agency FB" panose="020B05030202020202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89350" y="5947370"/>
            <a:ext cx="742315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The differences between the radiation characteristics of the Moon, Space and Earth made possible a threshold detection technique for segmentation of the Lunar Regions</a:t>
            </a:r>
            <a:endParaRPr lang="en-US" altLang="zh-CN" sz="1600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54000" y="181610"/>
            <a:ext cx="108204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Lunar Full-Disk Irradiance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174000" y="2133382"/>
          <a:ext cx="3819657" cy="486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1" imgW="1945005" imgH="248920" progId="Equation.DSMT4">
                  <p:embed/>
                </p:oleObj>
              </mc:Choice>
              <mc:Fallback>
                <p:oleObj name="Equation" r:id="rId1" imgW="1945005" imgH="248920" progId="Equation.DSMT4">
                  <p:embed/>
                  <p:pic>
                    <p:nvPicPr>
                      <p:cNvPr id="0" name="图片 313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4000" y="2133382"/>
                        <a:ext cx="3819657" cy="486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38355" y="2807049"/>
          <a:ext cx="3691374" cy="1420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3" imgW="2230755" imgH="858520" progId="Equation.DSMT4">
                  <p:embed/>
                </p:oleObj>
              </mc:Choice>
              <mc:Fallback>
                <p:oleObj name="Equation" r:id="rId3" imgW="2230755" imgH="858520" progId="Equation.DSMT4">
                  <p:embed/>
                  <p:pic>
                    <p:nvPicPr>
                      <p:cNvPr id="0" name="图片 313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8355" y="2807049"/>
                        <a:ext cx="3691374" cy="14207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951046" y="1215104"/>
          <a:ext cx="2097335" cy="758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2" name="Equation" r:id="rId5" imgW="791845" imgH="287020" progId="Equation.DSMT4">
                  <p:embed/>
                </p:oleObj>
              </mc:Choice>
              <mc:Fallback>
                <p:oleObj name="Equation" r:id="rId5" imgW="791845" imgH="287020" progId="Equation.DSMT4">
                  <p:embed/>
                  <p:pic>
                    <p:nvPicPr>
                      <p:cNvPr id="0" name="图片 32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1046" y="1215104"/>
                        <a:ext cx="2097335" cy="758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20015" y="5179060"/>
            <a:ext cx="4498340" cy="922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The full-disk irradiance of the moon is calculated by integrating all the moon pixels over the SV image.</a:t>
            </a:r>
            <a:endParaRPr lang="en-US" altLang="zh-CN" sz="1800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6379210" y="1162685"/>
            <a:ext cx="41821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Correction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：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Distance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pic>
        <p:nvPicPr>
          <p:cNvPr id="15" name="图片 14"/>
          <p:cNvPicPr/>
          <p:nvPr>
            <p:custDataLst>
              <p:tags r:id="rId8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675" y="1623241"/>
            <a:ext cx="3518384" cy="28046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文本框 15"/>
          <p:cNvSpPr txBox="1"/>
          <p:nvPr>
            <p:custDataLst>
              <p:tags r:id="rId10"/>
            </p:custDataLst>
          </p:nvPr>
        </p:nvSpPr>
        <p:spPr>
          <a:xfrm>
            <a:off x="9726020" y="4483842"/>
            <a:ext cx="1984839" cy="30777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en-US" altLang="en-US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Distance Corrections</a:t>
            </a:r>
            <a:endParaRPr lang="en-US" altLang="en-US" sz="1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1"/>
            </p:custDataLst>
          </p:nvPr>
        </p:nvSpPr>
        <p:spPr>
          <a:xfrm>
            <a:off x="6247553" y="4463203"/>
            <a:ext cx="17373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 defTabSz="685800">
              <a:buClrTx/>
              <a:buSzTx/>
              <a:buFont typeface="+mj-ea"/>
              <a:defRPr/>
            </a:pPr>
            <a:r>
              <a:rPr lang="en-US" b="1" kern="0" dirty="0">
                <a:solidFill>
                  <a:srgbClr val="FF0000"/>
                </a:solidFill>
                <a:latin typeface="Agency FB" panose="020B0503020202020204" charset="0"/>
                <a:cs typeface="Agency FB" panose="020B0503020202020204" charset="0"/>
                <a:sym typeface="+mn-ea"/>
              </a:rPr>
              <a:t>D</a:t>
            </a:r>
            <a:r>
              <a:rPr lang="en-US" altLang="zh-CN" b="1" kern="0" dirty="0">
                <a:solidFill>
                  <a:srgbClr val="FF0000"/>
                </a:solidFill>
                <a:latin typeface="Agency FB" panose="020B0503020202020204" charset="0"/>
                <a:cs typeface="Agency FB" panose="020B0503020202020204" charset="0"/>
                <a:sym typeface="+mn-ea"/>
              </a:rPr>
              <a:t>istance </a:t>
            </a:r>
            <a:r>
              <a:rPr lang="en-US" altLang="zh-CN" b="1" kern="0" dirty="0">
                <a:solidFill>
                  <a:srgbClr val="FF0000"/>
                </a:solidFill>
                <a:latin typeface="Agency FB" panose="020B0503020202020204" charset="0"/>
                <a:cs typeface="Agency FB" panose="020B0503020202020204" charset="0"/>
                <a:sym typeface="+mn-ea"/>
              </a:rPr>
              <a:t>value</a:t>
            </a:r>
            <a:endParaRPr lang="en-US" altLang="zh-CN" b="1" kern="0" dirty="0">
              <a:solidFill>
                <a:srgbClr val="FF0000"/>
              </a:solidFill>
              <a:latin typeface="Agency FB" panose="020B0503020202020204" charset="0"/>
              <a:cs typeface="Agency FB" panose="020B0503020202020204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897755" y="1551399"/>
            <a:ext cx="3980245" cy="2984406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4"/>
            </p:custDataLst>
          </p:nvPr>
        </p:nvSpPr>
        <p:spPr>
          <a:xfrm>
            <a:off x="5577205" y="5347335"/>
            <a:ext cx="6614795" cy="922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This periodically varying distance effect is one of the reasons for the periodic oscillations given to the results of the long time series of lunar calibrations</a:t>
            </a:r>
            <a:endParaRPr lang="en-US" altLang="zh-CN" sz="1800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038946" y="0"/>
          <a:ext cx="3302607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Visio" r:id="rId1" imgW="5008245" imgH="5377180" progId="Visio.Drawing.15">
                  <p:embed/>
                </p:oleObj>
              </mc:Choice>
              <mc:Fallback>
                <p:oleObj name="Visio" r:id="rId1" imgW="5008245" imgH="5377180" progId="Visio.Drawing.15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8946" y="0"/>
                        <a:ext cx="3302607" cy="355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箭头: 右 12"/>
          <p:cNvSpPr/>
          <p:nvPr/>
        </p:nvSpPr>
        <p:spPr>
          <a:xfrm>
            <a:off x="7277100" y="2113280"/>
            <a:ext cx="762000" cy="3384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15595" y="154940"/>
            <a:ext cx="69449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Phase angle </a:t>
            </a: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Correction</a:t>
            </a:r>
            <a:endParaRPr lang="en-US" sz="28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506231" y="1873273"/>
          <a:ext cx="5166302" cy="485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Equation" r:id="rId3" imgW="2334895" imgH="220345" progId="Equation.DSMT4">
                  <p:embed/>
                </p:oleObj>
              </mc:Choice>
              <mc:Fallback>
                <p:oleObj name="Equation" r:id="rId3" imgW="2334895" imgH="220345" progId="Equation.DSMT4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6231" y="1873273"/>
                        <a:ext cx="5166302" cy="485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2146029" y="1517135"/>
          <a:ext cx="1494883" cy="38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" name="Equation" r:id="rId5" imgW="848995" imgH="220345" progId="Equation.DSMT4">
                  <p:embed/>
                </p:oleObj>
              </mc:Choice>
              <mc:Fallback>
                <p:oleObj name="Equation" r:id="rId5" imgW="848995" imgH="220345" progId="Equation.DSMT4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46029" y="1517135"/>
                        <a:ext cx="1494883" cy="386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2563" y="3669162"/>
            <a:ext cx="5421204" cy="27969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/>
          <a:srcRect t="5878" r="7862"/>
          <a:stretch>
            <a:fillRect/>
          </a:stretch>
        </p:blipFill>
        <p:spPr>
          <a:xfrm>
            <a:off x="1043243" y="2394016"/>
            <a:ext cx="3522958" cy="2699108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91820" y="5093364"/>
            <a:ext cx="48875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defTabSz="685800">
              <a:buClrTx/>
              <a:buSzTx/>
              <a:buFont typeface="+mj-ea"/>
              <a:defRPr/>
            </a:pPr>
            <a:r>
              <a:rPr lang="en-US" b="1" kern="0" dirty="0">
                <a:solidFill>
                  <a:srgbClr val="FF0000"/>
                </a:solidFill>
                <a:latin typeface="Agency FB" panose="020B0503020202020204" charset="0"/>
                <a:cs typeface="Agency FB" panose="020B0503020202020204" charset="0"/>
                <a:sym typeface="+mn-ea"/>
              </a:rPr>
              <a:t>Irradiance </a:t>
            </a:r>
            <a:r>
              <a:rPr lang="en-US" b="1" kern="0" dirty="0">
                <a:solidFill>
                  <a:srgbClr val="FF0000"/>
                </a:solidFill>
                <a:latin typeface="Agency FB" panose="020B0503020202020204" charset="0"/>
                <a:cs typeface="Agency FB" panose="020B0503020202020204" charset="0"/>
                <a:sym typeface="+mn-ea"/>
              </a:rPr>
              <a:t>dependence of lunar phase angle</a:t>
            </a:r>
            <a:endParaRPr lang="en-US" b="1" kern="0" dirty="0">
              <a:solidFill>
                <a:srgbClr val="FF0000"/>
              </a:solidFill>
              <a:latin typeface="Agency FB" panose="020B0503020202020204" charset="0"/>
              <a:cs typeface="Agency FB" panose="020B0503020202020204" charset="0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2090" y="5461635"/>
            <a:ext cx="5790565" cy="1133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The correction for each band is calculated using a cubic function of the phase, fitted to -90°~90°. </a:t>
            </a:r>
            <a:endParaRPr lang="en-US" altLang="zh-CN" sz="1600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These fits have been normalized to a phase angle of -49°(the most common moon phase).</a:t>
            </a:r>
            <a:endParaRPr lang="en-US" altLang="zh-CN" sz="1600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56325" y="6398260"/>
            <a:ext cx="57581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kern="0" dirty="0">
                <a:solidFill>
                  <a:srgbClr val="FF0000"/>
                </a:solidFill>
                <a:latin typeface="Agency FB" panose="020B0503020202020204" charset="0"/>
              </a:rPr>
              <a:t> Band Lunar irradiance </a:t>
            </a:r>
            <a:r>
              <a:rPr lang="en-US" altLang="zh-CN" b="1" kern="0" dirty="0">
                <a:solidFill>
                  <a:srgbClr val="FF0000"/>
                </a:solidFill>
                <a:latin typeface="Agency FB" panose="020B0503020202020204" charset="0"/>
              </a:rPr>
              <a:t>on the phase angle </a:t>
            </a:r>
            <a:endParaRPr lang="zh-CN" altLang="en-US" b="1" kern="0" dirty="0">
              <a:solidFill>
                <a:srgbClr val="FF0000"/>
              </a:solidFill>
              <a:latin typeface="Agency FB" panose="020B050302020202020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99085" y="871855"/>
            <a:ext cx="696150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The lunar phase angle: the angle between the Moon-Satellite and the Moon-Sun. 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16" y="3819738"/>
            <a:ext cx="3278360" cy="2542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828886" y="0"/>
          <a:ext cx="3302607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Visio" r:id="rId2" imgW="5008245" imgH="5377180" progId="Visio.Drawing.15">
                  <p:embed/>
                </p:oleObj>
              </mc:Choice>
              <mc:Fallback>
                <p:oleObj name="Visio" r:id="rId2" imgW="5008245" imgH="5377180" progId="Visio.Drawing.15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8886" y="0"/>
                        <a:ext cx="3302607" cy="355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箭头: 右 12"/>
          <p:cNvSpPr/>
          <p:nvPr/>
        </p:nvSpPr>
        <p:spPr>
          <a:xfrm>
            <a:off x="8190230" y="2558415"/>
            <a:ext cx="686435" cy="3149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755331" y="1959736"/>
          <a:ext cx="6268685" cy="404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Equation" r:id="rId4" imgW="3402965" imgH="220345" progId="Equation.DSMT4">
                  <p:embed/>
                </p:oleObj>
              </mc:Choice>
              <mc:Fallback>
                <p:oleObj name="Equation" r:id="rId4" imgW="3402965" imgH="220345" progId="Equation.DSMT4">
                  <p:embed/>
                  <p:pic>
                    <p:nvPicPr>
                      <p:cNvPr id="0" name="对象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331" y="1959736"/>
                        <a:ext cx="6268685" cy="404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711754" y="1440260"/>
          <a:ext cx="3258182" cy="421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Equation" r:id="rId6" imgW="1696720" imgH="220345" progId="Equation.DSMT4">
                  <p:embed/>
                </p:oleObj>
              </mc:Choice>
              <mc:Fallback>
                <p:oleObj name="Equation" r:id="rId6" imgW="1696720" imgH="220345" progId="Equation.DSMT4">
                  <p:embed/>
                  <p:pic>
                    <p:nvPicPr>
                      <p:cNvPr id="0" name="对象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11754" y="1440260"/>
                        <a:ext cx="3258182" cy="421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图片 15"/>
          <p:cNvPicPr/>
          <p:nvPr/>
        </p:nvPicPr>
        <p:blipFill rotWithShape="1">
          <a:blip r:embed="rId8"/>
          <a:srcRect t="9430" r="8201"/>
          <a:stretch>
            <a:fillRect/>
          </a:stretch>
        </p:blipFill>
        <p:spPr bwMode="auto">
          <a:xfrm>
            <a:off x="254000" y="2865755"/>
            <a:ext cx="2915920" cy="1856105"/>
          </a:xfrm>
          <a:prstGeom prst="rect">
            <a:avLst/>
          </a:prstGeom>
          <a:ln>
            <a:noFill/>
          </a:ln>
        </p:spPr>
      </p:pic>
      <p:pic>
        <p:nvPicPr>
          <p:cNvPr id="17" name="图片 16"/>
          <p:cNvPicPr/>
          <p:nvPr/>
        </p:nvPicPr>
        <p:blipFill>
          <a:blip r:embed="rId9"/>
          <a:stretch>
            <a:fillRect/>
          </a:stretch>
        </p:blipFill>
        <p:spPr>
          <a:xfrm>
            <a:off x="254000" y="4823460"/>
            <a:ext cx="2915920" cy="196405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60655" y="2558415"/>
            <a:ext cx="5768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defTabSz="685800">
              <a:buClrTx/>
              <a:buSzTx/>
              <a:buFont typeface="+mj-ea"/>
              <a:defRPr/>
            </a:pPr>
            <a:r>
              <a:rPr lang="en-US" b="1" kern="0" dirty="0">
                <a:solidFill>
                  <a:srgbClr val="FF0000"/>
                </a:solidFill>
                <a:latin typeface="Agency FB" panose="020B0503020202020204" charset="0"/>
                <a:cs typeface="Agency FB" panose="020B0503020202020204" charset="0"/>
                <a:sym typeface="+mn-ea"/>
              </a:rPr>
              <a:t>Libration Angles: sub-spacecraft &amp; sub-solar angles</a:t>
            </a:r>
            <a:endParaRPr lang="en-US" b="1" kern="0" dirty="0">
              <a:solidFill>
                <a:srgbClr val="FF0000"/>
              </a:solidFill>
              <a:latin typeface="Agency FB" panose="020B0503020202020204" charset="0"/>
              <a:cs typeface="Agency FB" panose="020B0503020202020204" charset="0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70719" y="6324203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defTabSz="685800">
              <a:buClrTx/>
              <a:buSzTx/>
              <a:buFont typeface="+mj-ea"/>
              <a:defRPr/>
            </a:pPr>
            <a:r>
              <a:rPr lang="en-US" b="1" kern="0" dirty="0">
                <a:solidFill>
                  <a:srgbClr val="FF0000"/>
                </a:solidFill>
                <a:latin typeface="Agency FB" panose="020B0503020202020204" charset="0"/>
                <a:cs typeface="Agency FB" panose="020B0503020202020204" charset="0"/>
                <a:sym typeface="+mn-ea"/>
              </a:rPr>
              <a:t>Libration effect</a:t>
            </a:r>
            <a:endParaRPr lang="en-US" b="1" kern="0" dirty="0">
              <a:solidFill>
                <a:srgbClr val="FF0000"/>
              </a:solidFill>
              <a:latin typeface="Agency FB" panose="020B0503020202020204" charset="0"/>
              <a:cs typeface="Agency FB" panose="020B0503020202020204" charset="0"/>
              <a:sym typeface="+mn-ea"/>
            </a:endParaRPr>
          </a:p>
        </p:txBody>
      </p:sp>
      <p:pic>
        <p:nvPicPr>
          <p:cNvPr id="26" name="图片 2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388" y="3472996"/>
            <a:ext cx="3466676" cy="259849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文本框 26"/>
          <p:cNvSpPr txBox="1"/>
          <p:nvPr/>
        </p:nvSpPr>
        <p:spPr>
          <a:xfrm>
            <a:off x="8290134" y="6196080"/>
            <a:ext cx="3752097" cy="30670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en-US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Distance &amp; phase angle &amp; Libration</a:t>
            </a:r>
            <a:endParaRPr lang="en-US" altLang="en-US" sz="1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54000" y="14605"/>
            <a:ext cx="108204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Libration 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Correction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7645" y="696595"/>
            <a:ext cx="882142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</a:rPr>
              <a:t>AGRI libration effects are computed from linear regressions of the libration angles against the phase-corrected lunar calibration time series for each band. </a:t>
            </a:r>
            <a:endParaRPr lang="zh-CN" altLang="en-US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35" y="3314065"/>
            <a:ext cx="4870450" cy="3543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图片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2928620"/>
            <a:ext cx="3783330" cy="30556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8656166" y="0"/>
          <a:ext cx="3302607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9" name="Visio" r:id="rId3" imgW="5008245" imgH="5377180" progId="Visio.Drawing.15">
                  <p:embed/>
                </p:oleObj>
              </mc:Choice>
              <mc:Fallback>
                <p:oleObj name="Visio" r:id="rId3" imgW="5008245" imgH="5377180" progId="Visio.Drawing.15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6166" y="0"/>
                        <a:ext cx="3302607" cy="3557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箭头: 右 12"/>
          <p:cNvSpPr/>
          <p:nvPr/>
        </p:nvSpPr>
        <p:spPr>
          <a:xfrm>
            <a:off x="7685405" y="2859405"/>
            <a:ext cx="970915" cy="4184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258888" y="2218645"/>
          <a:ext cx="139065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0" name="Equation" r:id="rId5" imgW="17373600" imgH="5181600" progId="Equation.DSMT4">
                  <p:embed/>
                </p:oleObj>
              </mc:Choice>
              <mc:Fallback>
                <p:oleObj name="Equation" r:id="rId5" imgW="17373600" imgH="5181600" progId="Equation.DSMT4">
                  <p:embed/>
                  <p:pic>
                    <p:nvPicPr>
                      <p:cNvPr id="0" name="对象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58888" y="2218645"/>
                        <a:ext cx="1390650" cy="414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254000" y="100965"/>
            <a:ext cx="108204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Noise 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Correction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883807" y="2108926"/>
          <a:ext cx="13589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Equation" r:id="rId7" imgW="1360805" imgH="635635" progId="Equation.DSMT4">
                  <p:embed/>
                </p:oleObj>
              </mc:Choice>
              <mc:Fallback>
                <p:oleObj name="Equation" r:id="rId7" imgW="1360805" imgH="635635" progId="Equation.DSMT4">
                  <p:embed/>
                  <p:pic>
                    <p:nvPicPr>
                      <p:cNvPr id="0" name="图片 112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3807" y="2108926"/>
                        <a:ext cx="1358900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文本框 22"/>
          <p:cNvSpPr txBox="1"/>
          <p:nvPr/>
        </p:nvSpPr>
        <p:spPr>
          <a:xfrm>
            <a:off x="1259172" y="2952184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defTabSz="685800">
              <a:buClrTx/>
              <a:buSzTx/>
              <a:buFont typeface="+mj-ea"/>
              <a:defRPr/>
            </a:pPr>
            <a:r>
              <a:rPr lang="en-US" b="1" kern="0" dirty="0">
                <a:solidFill>
                  <a:srgbClr val="FF0000"/>
                </a:solidFill>
                <a:latin typeface="Agency FB" panose="020B0503020202020204" charset="0"/>
                <a:cs typeface="Agency FB" panose="020B0503020202020204" charset="0"/>
                <a:sym typeface="+mn-ea"/>
              </a:rPr>
              <a:t>Noise effect</a:t>
            </a:r>
            <a:endParaRPr lang="en-US" b="1" kern="0" dirty="0">
              <a:solidFill>
                <a:srgbClr val="FF0000"/>
              </a:solidFill>
              <a:latin typeface="Agency FB" panose="020B0503020202020204" charset="0"/>
              <a:cs typeface="Agency FB" panose="020B0503020202020204" charset="0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684385" y="4787265"/>
            <a:ext cx="2274570" cy="95313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en-US" sz="1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Final Trend with distance , phase angle, Libration and Noise Correction</a:t>
            </a:r>
            <a:endParaRPr lang="en-US" altLang="en-US" sz="1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22580" y="674370"/>
            <a:ext cx="765302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</a:rPr>
              <a:t>By analyzing the residuals of an exponential fit to the lunar irradiance time series and computing a noise reduction correction, we can apply this correction to the time series without altering any temporal dependences in the radiometric responses of each band. </a:t>
            </a:r>
            <a:endParaRPr lang="zh-CN" altLang="en-US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54000" y="95250"/>
            <a:ext cx="108204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>
              <a:lnSpc>
                <a:spcPct val="100000"/>
              </a:lnSpc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AGRI calibration trend using moon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35270" y="2181174"/>
          <a:ext cx="9903771" cy="869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8964"/>
                <a:gridCol w="2566807"/>
                <a:gridCol w="1008000"/>
                <a:gridCol w="1008000"/>
                <a:gridCol w="1008000"/>
                <a:gridCol w="1008000"/>
                <a:gridCol w="1008000"/>
                <a:gridCol w="1008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Method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Time Coverage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2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MOON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Nov 2017 to June 2023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40.84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26.20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6.38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-3.77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1.76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6.11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DCC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Mar 2017 to Apr 2023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45.55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26.62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2.66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>
                          <a:effectLst/>
                        </a:rPr>
                        <a:t>0.56</a:t>
                      </a:r>
                      <a:endParaRPr lang="zh-CN" sz="18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2.19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400"/>
                        </a:spcAft>
                      </a:pPr>
                      <a:r>
                        <a:rPr lang="en-US" sz="1800" dirty="0">
                          <a:effectLst/>
                        </a:rPr>
                        <a:t>6.36</a:t>
                      </a:r>
                      <a:endParaRPr lang="zh-CN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内容占位符 2"/>
          <p:cNvSpPr txBox="1"/>
          <p:nvPr/>
        </p:nvSpPr>
        <p:spPr>
          <a:xfrm>
            <a:off x="769226" y="805603"/>
            <a:ext cx="10351135" cy="1323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/>
            </a:pPr>
            <a:r>
              <a:rPr lang="en-US" sz="16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(1) </a:t>
            </a:r>
            <a:r>
              <a:rPr lang="en-US" altLang="zh-CN" sz="16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The lunar signals observed can be used to detect the on-orbit radiometric response changes in the visible and near-infrared bands of AGRI. </a:t>
            </a:r>
            <a:endParaRPr lang="en-US" altLang="zh-CN" sz="1600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(2) Serious attenuation in the visible band of FY4A AGRI. </a:t>
            </a:r>
            <a:endParaRPr lang="en-US" altLang="zh-CN" sz="1600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  <a:p>
            <a:pPr marL="0" indent="0" defTabSz="685800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7030A0"/>
              </a:buClr>
              <a:buNone/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Agency FB" panose="020B0503020202020204" charset="0"/>
                <a:ea typeface="微软雅黑" panose="020B0503020204020204" pitchFamily="34" charset="-122"/>
                <a:cs typeface="Agency FB" panose="020B0503020202020204" charset="0"/>
              </a:rPr>
              <a:t>(3) Comparable to the results based on deep convective cloud target.</a:t>
            </a:r>
            <a:endParaRPr lang="en-US" altLang="zh-CN" sz="1600" b="1" dirty="0">
              <a:solidFill>
                <a:srgbClr val="000000"/>
              </a:solidFill>
              <a:latin typeface="Agency FB" panose="020B0503020202020204" charset="0"/>
              <a:ea typeface="微软雅黑" panose="020B0503020204020204" pitchFamily="34" charset="-122"/>
              <a:cs typeface="Agency FB" panose="020B050302020202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30" y="3646170"/>
            <a:ext cx="3766820" cy="23609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550" y="3646170"/>
            <a:ext cx="3368040" cy="21367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543709" y="6257087"/>
            <a:ext cx="12490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defTabSz="685800">
              <a:buClrTx/>
              <a:buSzTx/>
              <a:buFont typeface="+mj-ea"/>
              <a:defRPr/>
            </a:pPr>
            <a:r>
              <a:rPr lang="en-US" b="1" kern="0" dirty="0">
                <a:solidFill>
                  <a:srgbClr val="FF0000"/>
                </a:solidFill>
                <a:latin typeface="Agency FB" panose="020B0503020202020204" charset="0"/>
                <a:cs typeface="Agency FB" panose="020B0503020202020204" charset="0"/>
                <a:sym typeface="+mn-ea"/>
              </a:rPr>
              <a:t>Using DCC</a:t>
            </a:r>
            <a:endParaRPr lang="en-US" b="1" kern="0" dirty="0">
              <a:solidFill>
                <a:srgbClr val="FF0000"/>
              </a:solidFill>
              <a:latin typeface="Agency FB" panose="020B0503020202020204" charset="0"/>
              <a:cs typeface="Agency FB" panose="020B0503020202020204" charset="0"/>
              <a:sym typeface="+mn-ea"/>
            </a:endParaRPr>
          </a:p>
        </p:txBody>
      </p:sp>
      <p:pic>
        <p:nvPicPr>
          <p:cNvPr id="21" name="图片 20"/>
          <p:cNvPicPr/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8"/>
          <a:stretch>
            <a:fillRect/>
          </a:stretch>
        </p:blipFill>
        <p:spPr bwMode="auto">
          <a:xfrm>
            <a:off x="254000" y="3371850"/>
            <a:ext cx="4211320" cy="3253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168184" y="6535852"/>
            <a:ext cx="13874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lvl="0" algn="l" defTabSz="685800">
              <a:buClrTx/>
              <a:buSzTx/>
              <a:buFont typeface="+mj-ea"/>
              <a:defRPr/>
            </a:pPr>
            <a:r>
              <a:rPr lang="en-US" b="1" kern="0" dirty="0">
                <a:solidFill>
                  <a:srgbClr val="FF0000"/>
                </a:solidFill>
                <a:latin typeface="Agency FB" panose="020B0503020202020204" charset="0"/>
                <a:cs typeface="Agency FB" panose="020B0503020202020204" charset="0"/>
                <a:sym typeface="+mn-ea"/>
              </a:rPr>
              <a:t>Using Moon</a:t>
            </a:r>
            <a:endParaRPr lang="en-US" b="1" kern="0" dirty="0">
              <a:solidFill>
                <a:srgbClr val="FF0000"/>
              </a:solidFill>
              <a:latin typeface="Agency FB" panose="020B0503020202020204" charset="0"/>
              <a:cs typeface="Agency FB" panose="020B0503020202020204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176_1*b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TABLE_ENDDRAG_ORIGIN_RECT" val="309*142"/>
  <p:tag name="TABLE_ENDDRAG_RECT" val="500*194*309*142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PP_MARK_KEY" val="7adf0592-b447-46ba-905c-104bde5e1f1e"/>
  <p:tag name="COMMONDATA" val="eyJoZGlkIjoiYjk5ODM0YmMxOWJiYWQyNDU4MGIzYWRmYTA0ZmI5NDcifQ=="/>
  <p:tag name="commondata" val="eyJoZGlkIjoiYThlYTFjNDUxOTViNDQ0Y2E5MWEzODhiN2Y4YjFhYTI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4590</Words>
  <Application>WPS 演示</Application>
  <PresentationFormat>宽屏</PresentationFormat>
  <Paragraphs>377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17</vt:i4>
      </vt:variant>
      <vt:variant>
        <vt:lpstr>幻灯片标题</vt:lpstr>
      </vt:variant>
      <vt:variant>
        <vt:i4>10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Wingdings</vt:lpstr>
      <vt:lpstr>HarmonyOS Sans SC</vt:lpstr>
      <vt:lpstr>Arial</vt:lpstr>
      <vt:lpstr>Agency FB</vt:lpstr>
      <vt:lpstr>Trebuchet MS</vt:lpstr>
      <vt:lpstr>黑体</vt:lpstr>
      <vt:lpstr>Times New Roman</vt:lpstr>
      <vt:lpstr>Arial Unicode MS</vt:lpstr>
      <vt:lpstr>Calibri</vt:lpstr>
      <vt:lpstr>Calibri Light</vt:lpstr>
      <vt:lpstr>Office 主题​​</vt:lpstr>
      <vt:lpstr>Visio.Drawing.15</vt:lpstr>
      <vt:lpstr>Equation.DSMT4</vt:lpstr>
      <vt:lpstr>Equation.DSMT4</vt:lpstr>
      <vt:lpstr>Visio.Drawing.15</vt:lpstr>
      <vt:lpstr>Equation.DSMT4</vt:lpstr>
      <vt:lpstr>Equation.DSMT4</vt:lpstr>
      <vt:lpstr>Visio.Drawing.15</vt:lpstr>
      <vt:lpstr>Equation.DSMT4</vt:lpstr>
      <vt:lpstr>Equation.DSMT4</vt:lpstr>
      <vt:lpstr>Equation.DSMT4</vt:lpstr>
      <vt:lpstr>Equation.DSMT4</vt:lpstr>
      <vt:lpstr>Visio.Drawing.15</vt:lpstr>
      <vt:lpstr>Equation.DSMT4</vt:lpstr>
      <vt:lpstr>Equation.DSMT4</vt:lpstr>
      <vt:lpstr>Equation.DSMT4</vt:lpstr>
      <vt:lpstr>Equation.DSMT4</vt:lpstr>
      <vt:lpstr>Visio.Drawing.15</vt:lpstr>
      <vt:lpstr>On-Orbit Radiometric Calibration of FY4A AGRI based on Lunar Observations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On-Orbit Radiometric Calibration of FY4A AGRI based on Lunar Observations</dc:title>
  <dc:creator>lwq</dc:creator>
  <cp:lastModifiedBy>水秀山清</cp:lastModifiedBy>
  <cp:revision>284</cp:revision>
  <dcterms:created xsi:type="dcterms:W3CDTF">2019-06-19T02:08:00Z</dcterms:created>
  <dcterms:modified xsi:type="dcterms:W3CDTF">2023-12-06T11:05:59Z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053CDE54610E4D0F9BF754EAD98B928C</vt:lpwstr>
  </property>
</Properties>
</file>