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56" r:id="rId5"/>
    <p:sldId id="1062" r:id="rId6"/>
    <p:sldId id="1200" r:id="rId7"/>
    <p:sldId id="1063" r:id="rId8"/>
    <p:sldId id="261" r:id="rId9"/>
    <p:sldId id="1135" r:id="rId10"/>
    <p:sldId id="1202" r:id="rId11"/>
    <p:sldId id="259" r:id="rId12"/>
    <p:sldId id="1198" r:id="rId13"/>
    <p:sldId id="1199" r:id="rId14"/>
    <p:sldId id="1201" r:id="rId15"/>
    <p:sldId id="1203" r:id="rId16"/>
    <p:sldId id="1204" r:id="rId17"/>
    <p:sldId id="1124" r:id="rId18"/>
    <p:sldId id="1167" r:id="rId19"/>
    <p:sldId id="1193" r:id="rId20"/>
    <p:sldId id="1168" r:id="rId21"/>
    <p:sldId id="1179" r:id="rId22"/>
    <p:sldId id="1181" r:id="rId23"/>
    <p:sldId id="1188" r:id="rId24"/>
    <p:sldId id="1184" r:id="rId25"/>
    <p:sldId id="1185" r:id="rId26"/>
    <p:sldId id="1197" r:id="rId27"/>
    <p:sldId id="258" r:id="rId28"/>
    <p:sldId id="1192" r:id="rId29"/>
    <p:sldId id="1180" r:id="rId30"/>
    <p:sldId id="1195" r:id="rId31"/>
    <p:sldId id="119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178" autoAdjust="0"/>
    <p:restoredTop sz="94660"/>
  </p:normalViewPr>
  <p:slideViewPr>
    <p:cSldViewPr snapToGrid="0">
      <p:cViewPr varScale="1">
        <p:scale>
          <a:sx n="109" d="100"/>
          <a:sy n="109" d="100"/>
        </p:scale>
        <p:origin x="216" y="600"/>
      </p:cViewPr>
      <p:guideLst/>
    </p:cSldViewPr>
  </p:slideViewPr>
  <p:notesTextViewPr>
    <p:cViewPr>
      <p:scale>
        <a:sx n="1" d="1"/>
        <a:sy n="1" d="1"/>
      </p:scale>
      <p:origin x="0" y="0"/>
    </p:cViewPr>
  </p:notesTextViewPr>
  <p:notesViewPr>
    <p:cSldViewPr snapToGrid="0">
      <p:cViewPr varScale="1">
        <p:scale>
          <a:sx n="63" d="100"/>
          <a:sy n="63" d="100"/>
        </p:scale>
        <p:origin x="2323"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6A37E5-B989-49C9-97F9-C442A292D9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D5647AE-A337-48BB-B415-ACA74C65F4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5ACDBF-FB11-42D1-9542-86E31DBB6E05}" type="datetimeFigureOut">
              <a:rPr lang="en-US" smtClean="0"/>
              <a:t>11/27/23</a:t>
            </a:fld>
            <a:endParaRPr lang="en-US"/>
          </a:p>
        </p:txBody>
      </p:sp>
      <p:sp>
        <p:nvSpPr>
          <p:cNvPr id="4" name="Footer Placeholder 3">
            <a:extLst>
              <a:ext uri="{FF2B5EF4-FFF2-40B4-BE49-F238E27FC236}">
                <a16:creationId xmlns:a16="http://schemas.microsoft.com/office/drawing/2014/main" id="{D1A65C93-DC51-45BF-BCBE-FF2CA2E802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CA78C4-D5BB-4344-8F5F-AE41F5391A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E91ABB-BC0C-470F-A94B-17CEE995ABDA}" type="slidenum">
              <a:rPr lang="en-US" smtClean="0"/>
              <a:t>‹#›</a:t>
            </a:fld>
            <a:endParaRPr lang="en-US"/>
          </a:p>
        </p:txBody>
      </p:sp>
    </p:spTree>
    <p:extLst>
      <p:ext uri="{BB962C8B-B14F-4D97-AF65-F5344CB8AC3E}">
        <p14:creationId xmlns:p14="http://schemas.microsoft.com/office/powerpoint/2010/main" val="3411398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679BBF-E2AC-0844-BE7D-7BA9041E4FDC}" type="datetimeFigureOut">
              <a:rPr lang="en-US" smtClean="0"/>
              <a:t>11/27/23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BD9212-4C77-5840-89D3-4CE741FD643B}" type="slidenum">
              <a:rPr lang="en-US" smtClean="0"/>
              <a:t>‹#›</a:t>
            </a:fld>
            <a:endParaRPr lang="en-US"/>
          </a:p>
        </p:txBody>
      </p:sp>
    </p:spTree>
    <p:extLst>
      <p:ext uri="{BB962C8B-B14F-4D97-AF65-F5344CB8AC3E}">
        <p14:creationId xmlns:p14="http://schemas.microsoft.com/office/powerpoint/2010/main" val="2459840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4E13A5A1-748A-4F5F-8D53-2A1A484CCDCC}" type="slidenum">
              <a:rPr lang="en-US" smtClean="0"/>
              <a:pPr/>
              <a:t>2</a:t>
            </a:fld>
            <a:endParaRPr lang="en-US" dirty="0"/>
          </a:p>
        </p:txBody>
      </p:sp>
    </p:spTree>
    <p:extLst>
      <p:ext uri="{BB962C8B-B14F-4D97-AF65-F5344CB8AC3E}">
        <p14:creationId xmlns:p14="http://schemas.microsoft.com/office/powerpoint/2010/main" val="2192281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4E13A5A1-748A-4F5F-8D53-2A1A484CCDCC}" type="slidenum">
              <a:rPr lang="en-US" smtClean="0"/>
              <a:pPr/>
              <a:t>4</a:t>
            </a:fld>
            <a:endParaRPr lang="en-US" dirty="0"/>
          </a:p>
        </p:txBody>
      </p:sp>
    </p:spTree>
    <p:extLst>
      <p:ext uri="{BB962C8B-B14F-4D97-AF65-F5344CB8AC3E}">
        <p14:creationId xmlns:p14="http://schemas.microsoft.com/office/powerpoint/2010/main" val="2176854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55400-C7A6-46A2-83FC-DF3E584579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895C8E-88E1-4B72-B20D-FB73C91F36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DF0F68-2505-47CC-A6D6-9CB2003E3233}"/>
              </a:ext>
            </a:extLst>
          </p:cNvPr>
          <p:cNvSpPr>
            <a:spLocks noGrp="1"/>
          </p:cNvSpPr>
          <p:nvPr>
            <p:ph type="dt" sz="half" idx="10"/>
          </p:nvPr>
        </p:nvSpPr>
        <p:spPr/>
        <p:txBody>
          <a:bodyPr/>
          <a:lstStyle/>
          <a:p>
            <a:fld id="{FD5856B7-5274-D543-9226-C56A02292471}" type="datetime1">
              <a:rPr lang="en-US" smtClean="0"/>
              <a:t>11/27/23</a:t>
            </a:fld>
            <a:endParaRPr lang="en-US"/>
          </a:p>
        </p:txBody>
      </p:sp>
      <p:sp>
        <p:nvSpPr>
          <p:cNvPr id="5" name="Footer Placeholder 4">
            <a:extLst>
              <a:ext uri="{FF2B5EF4-FFF2-40B4-BE49-F238E27FC236}">
                <a16:creationId xmlns:a16="http://schemas.microsoft.com/office/drawing/2014/main" id="{869E59AC-908B-49F2-912A-DE541658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6F19A-AA09-4F23-9E0C-7183E411FB03}"/>
              </a:ext>
            </a:extLst>
          </p:cNvPr>
          <p:cNvSpPr>
            <a:spLocks noGrp="1"/>
          </p:cNvSpPr>
          <p:nvPr>
            <p:ph type="sldNum" sz="quarter" idx="12"/>
          </p:nvPr>
        </p:nvSpPr>
        <p:spPr/>
        <p:txBody>
          <a:bodyPr/>
          <a:lstStyle/>
          <a:p>
            <a:fld id="{06C6EF66-87B6-4EAA-814E-CDEB83F01DC2}" type="slidenum">
              <a:rPr lang="en-US" smtClean="0"/>
              <a:t>‹#›</a:t>
            </a:fld>
            <a:endParaRPr lang="en-US"/>
          </a:p>
        </p:txBody>
      </p:sp>
    </p:spTree>
    <p:extLst>
      <p:ext uri="{BB962C8B-B14F-4D97-AF65-F5344CB8AC3E}">
        <p14:creationId xmlns:p14="http://schemas.microsoft.com/office/powerpoint/2010/main" val="1528058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2B7FA-DF45-40D3-9BEE-2A31EA0EA9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A9E05D-4666-4FDD-A711-ABF65FD88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784C6-0941-4C91-8AF9-25DA1BBE08C8}"/>
              </a:ext>
            </a:extLst>
          </p:cNvPr>
          <p:cNvSpPr>
            <a:spLocks noGrp="1"/>
          </p:cNvSpPr>
          <p:nvPr>
            <p:ph type="dt" sz="half" idx="10"/>
          </p:nvPr>
        </p:nvSpPr>
        <p:spPr/>
        <p:txBody>
          <a:bodyPr/>
          <a:lstStyle/>
          <a:p>
            <a:fld id="{5CA65A12-15E4-394B-80F7-CEA21DEE1DC3}" type="datetime1">
              <a:rPr lang="en-US" smtClean="0"/>
              <a:t>11/27/23</a:t>
            </a:fld>
            <a:endParaRPr lang="en-US"/>
          </a:p>
        </p:txBody>
      </p:sp>
      <p:sp>
        <p:nvSpPr>
          <p:cNvPr id="5" name="Footer Placeholder 4">
            <a:extLst>
              <a:ext uri="{FF2B5EF4-FFF2-40B4-BE49-F238E27FC236}">
                <a16:creationId xmlns:a16="http://schemas.microsoft.com/office/drawing/2014/main" id="{9C678218-19B2-432C-8B47-E5598184E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05BEA-8886-405C-A598-A555FAB2503A}"/>
              </a:ext>
            </a:extLst>
          </p:cNvPr>
          <p:cNvSpPr>
            <a:spLocks noGrp="1"/>
          </p:cNvSpPr>
          <p:nvPr>
            <p:ph type="sldNum" sz="quarter" idx="12"/>
          </p:nvPr>
        </p:nvSpPr>
        <p:spPr/>
        <p:txBody>
          <a:bodyPr/>
          <a:lstStyle/>
          <a:p>
            <a:fld id="{06C6EF66-87B6-4EAA-814E-CDEB83F01DC2}" type="slidenum">
              <a:rPr lang="en-US" smtClean="0"/>
              <a:t>‹#›</a:t>
            </a:fld>
            <a:endParaRPr lang="en-US"/>
          </a:p>
        </p:txBody>
      </p:sp>
    </p:spTree>
    <p:extLst>
      <p:ext uri="{BB962C8B-B14F-4D97-AF65-F5344CB8AC3E}">
        <p14:creationId xmlns:p14="http://schemas.microsoft.com/office/powerpoint/2010/main" val="2303293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19E0F7-F718-4FA4-80EB-242AEBA616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9311D8-70EB-486F-9912-B905D053EB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9CAE9-D1E3-49A9-B06B-79746B717445}"/>
              </a:ext>
            </a:extLst>
          </p:cNvPr>
          <p:cNvSpPr>
            <a:spLocks noGrp="1"/>
          </p:cNvSpPr>
          <p:nvPr>
            <p:ph type="dt" sz="half" idx="10"/>
          </p:nvPr>
        </p:nvSpPr>
        <p:spPr/>
        <p:txBody>
          <a:bodyPr/>
          <a:lstStyle/>
          <a:p>
            <a:fld id="{6865DCBC-3BD5-0D4F-B461-F36F48E0E81D}" type="datetime1">
              <a:rPr lang="en-US" smtClean="0"/>
              <a:t>11/27/23</a:t>
            </a:fld>
            <a:endParaRPr lang="en-US"/>
          </a:p>
        </p:txBody>
      </p:sp>
      <p:sp>
        <p:nvSpPr>
          <p:cNvPr id="5" name="Footer Placeholder 4">
            <a:extLst>
              <a:ext uri="{FF2B5EF4-FFF2-40B4-BE49-F238E27FC236}">
                <a16:creationId xmlns:a16="http://schemas.microsoft.com/office/drawing/2014/main" id="{4DB5B4B3-46BB-44E1-9D78-82F7258CE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C627D3-71A4-4C30-8F84-F3949572856F}"/>
              </a:ext>
            </a:extLst>
          </p:cNvPr>
          <p:cNvSpPr>
            <a:spLocks noGrp="1"/>
          </p:cNvSpPr>
          <p:nvPr>
            <p:ph type="sldNum" sz="quarter" idx="12"/>
          </p:nvPr>
        </p:nvSpPr>
        <p:spPr/>
        <p:txBody>
          <a:bodyPr/>
          <a:lstStyle/>
          <a:p>
            <a:fld id="{06C6EF66-87B6-4EAA-814E-CDEB83F01DC2}" type="slidenum">
              <a:rPr lang="en-US" smtClean="0"/>
              <a:t>‹#›</a:t>
            </a:fld>
            <a:endParaRPr lang="en-US"/>
          </a:p>
        </p:txBody>
      </p:sp>
    </p:spTree>
    <p:extLst>
      <p:ext uri="{BB962C8B-B14F-4D97-AF65-F5344CB8AC3E}">
        <p14:creationId xmlns:p14="http://schemas.microsoft.com/office/powerpoint/2010/main" val="3160587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531A-9048-438C-BD07-0827D1E308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D2FAE-3FDC-401E-BA4A-C298BA03D5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0217D-3E90-441D-9F75-FD93F958DA61}"/>
              </a:ext>
            </a:extLst>
          </p:cNvPr>
          <p:cNvSpPr>
            <a:spLocks noGrp="1"/>
          </p:cNvSpPr>
          <p:nvPr>
            <p:ph type="dt" sz="half" idx="10"/>
          </p:nvPr>
        </p:nvSpPr>
        <p:spPr/>
        <p:txBody>
          <a:bodyPr/>
          <a:lstStyle/>
          <a:p>
            <a:fld id="{767F8AB7-EA39-1F42-B0C9-E113848A691B}" type="datetime1">
              <a:rPr lang="en-US" smtClean="0"/>
              <a:t>11/27/23</a:t>
            </a:fld>
            <a:endParaRPr lang="en-US"/>
          </a:p>
        </p:txBody>
      </p:sp>
      <p:sp>
        <p:nvSpPr>
          <p:cNvPr id="5" name="Footer Placeholder 4">
            <a:extLst>
              <a:ext uri="{FF2B5EF4-FFF2-40B4-BE49-F238E27FC236}">
                <a16:creationId xmlns:a16="http://schemas.microsoft.com/office/drawing/2014/main" id="{E66D2BE7-E11F-4508-AC84-8D0F74F75A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1D78D-5F57-4118-8385-BC3E23961232}"/>
              </a:ext>
            </a:extLst>
          </p:cNvPr>
          <p:cNvSpPr>
            <a:spLocks noGrp="1"/>
          </p:cNvSpPr>
          <p:nvPr>
            <p:ph type="sldNum" sz="quarter" idx="12"/>
          </p:nvPr>
        </p:nvSpPr>
        <p:spPr/>
        <p:txBody>
          <a:bodyPr/>
          <a:lstStyle/>
          <a:p>
            <a:fld id="{06C6EF66-87B6-4EAA-814E-CDEB83F01DC2}" type="slidenum">
              <a:rPr lang="en-US" smtClean="0"/>
              <a:t>‹#›</a:t>
            </a:fld>
            <a:endParaRPr lang="en-US"/>
          </a:p>
        </p:txBody>
      </p:sp>
    </p:spTree>
    <p:extLst>
      <p:ext uri="{BB962C8B-B14F-4D97-AF65-F5344CB8AC3E}">
        <p14:creationId xmlns:p14="http://schemas.microsoft.com/office/powerpoint/2010/main" val="1241968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60C78-E0CE-414F-B3BC-1B4B623231AC}"/>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552F8BF0-C7A4-4514-B48B-F2A739C451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F4C82C-4029-45A1-9EAC-CB9767DA0CFF}"/>
              </a:ext>
            </a:extLst>
          </p:cNvPr>
          <p:cNvSpPr>
            <a:spLocks noGrp="1"/>
          </p:cNvSpPr>
          <p:nvPr>
            <p:ph type="dt" sz="half" idx="10"/>
          </p:nvPr>
        </p:nvSpPr>
        <p:spPr/>
        <p:txBody>
          <a:bodyPr/>
          <a:lstStyle/>
          <a:p>
            <a:fld id="{EFCB8337-1694-3848-9A37-E594DCA331B1}" type="datetime1">
              <a:rPr lang="en-US" smtClean="0"/>
              <a:t>11/27/23</a:t>
            </a:fld>
            <a:endParaRPr lang="en-US"/>
          </a:p>
        </p:txBody>
      </p:sp>
      <p:sp>
        <p:nvSpPr>
          <p:cNvPr id="5" name="Footer Placeholder 4">
            <a:extLst>
              <a:ext uri="{FF2B5EF4-FFF2-40B4-BE49-F238E27FC236}">
                <a16:creationId xmlns:a16="http://schemas.microsoft.com/office/drawing/2014/main" id="{AEB84B12-F3D4-4D3D-8D8E-1878E1EFB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9CAD03-2129-4194-A22F-922CA79BD340}"/>
              </a:ext>
            </a:extLst>
          </p:cNvPr>
          <p:cNvSpPr>
            <a:spLocks noGrp="1"/>
          </p:cNvSpPr>
          <p:nvPr>
            <p:ph type="sldNum" sz="quarter" idx="12"/>
          </p:nvPr>
        </p:nvSpPr>
        <p:spPr/>
        <p:txBody>
          <a:bodyPr/>
          <a:lstStyle/>
          <a:p>
            <a:fld id="{06C6EF66-87B6-4EAA-814E-CDEB83F01DC2}" type="slidenum">
              <a:rPr lang="en-US" smtClean="0"/>
              <a:t>‹#›</a:t>
            </a:fld>
            <a:endParaRPr lang="en-US"/>
          </a:p>
        </p:txBody>
      </p:sp>
    </p:spTree>
    <p:extLst>
      <p:ext uri="{BB962C8B-B14F-4D97-AF65-F5344CB8AC3E}">
        <p14:creationId xmlns:p14="http://schemas.microsoft.com/office/powerpoint/2010/main" val="2430841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60557-FCA1-47EE-8FCA-30F4C80C65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ECB415-3F94-4DF6-A4B3-A7E1D70A9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C13107-EAB1-4BE7-8CB0-9BE1306765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57B4DC-4C49-4BFA-8769-2EA72FA7212F}"/>
              </a:ext>
            </a:extLst>
          </p:cNvPr>
          <p:cNvSpPr>
            <a:spLocks noGrp="1"/>
          </p:cNvSpPr>
          <p:nvPr>
            <p:ph type="dt" sz="half" idx="10"/>
          </p:nvPr>
        </p:nvSpPr>
        <p:spPr/>
        <p:txBody>
          <a:bodyPr/>
          <a:lstStyle/>
          <a:p>
            <a:fld id="{7FB82C58-5CDC-5042-B1CA-450F6C6442A6}" type="datetime1">
              <a:rPr lang="en-US" smtClean="0"/>
              <a:t>11/27/23</a:t>
            </a:fld>
            <a:endParaRPr lang="en-US"/>
          </a:p>
        </p:txBody>
      </p:sp>
      <p:sp>
        <p:nvSpPr>
          <p:cNvPr id="6" name="Footer Placeholder 5">
            <a:extLst>
              <a:ext uri="{FF2B5EF4-FFF2-40B4-BE49-F238E27FC236}">
                <a16:creationId xmlns:a16="http://schemas.microsoft.com/office/drawing/2014/main" id="{AA987268-1698-4C6C-95D1-B371C194E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0D9577-4AC8-49B8-B184-ACA07929A1A0}"/>
              </a:ext>
            </a:extLst>
          </p:cNvPr>
          <p:cNvSpPr>
            <a:spLocks noGrp="1"/>
          </p:cNvSpPr>
          <p:nvPr>
            <p:ph type="sldNum" sz="quarter" idx="12"/>
          </p:nvPr>
        </p:nvSpPr>
        <p:spPr/>
        <p:txBody>
          <a:bodyPr/>
          <a:lstStyle/>
          <a:p>
            <a:fld id="{06C6EF66-87B6-4EAA-814E-CDEB83F01DC2}" type="slidenum">
              <a:rPr lang="en-US" smtClean="0"/>
              <a:t>‹#›</a:t>
            </a:fld>
            <a:endParaRPr lang="en-US"/>
          </a:p>
        </p:txBody>
      </p:sp>
    </p:spTree>
    <p:extLst>
      <p:ext uri="{BB962C8B-B14F-4D97-AF65-F5344CB8AC3E}">
        <p14:creationId xmlns:p14="http://schemas.microsoft.com/office/powerpoint/2010/main" val="2580034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C40C-1DB5-4E30-BCC2-78C49A0996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C23608-DC19-45E7-9793-4C55571A3A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085A28-7633-4855-9BA2-554F958372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FF3DE1-4E56-4924-ABA1-6CC0C919BB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5E1AB8-1B32-4EDE-BFC8-12FDBDE668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B13E4A-27C2-4269-AAA7-1C56C5503462}"/>
              </a:ext>
            </a:extLst>
          </p:cNvPr>
          <p:cNvSpPr>
            <a:spLocks noGrp="1"/>
          </p:cNvSpPr>
          <p:nvPr>
            <p:ph type="dt" sz="half" idx="10"/>
          </p:nvPr>
        </p:nvSpPr>
        <p:spPr/>
        <p:txBody>
          <a:bodyPr/>
          <a:lstStyle/>
          <a:p>
            <a:fld id="{F7D9AE56-BFBA-2249-B1F1-4513F3110CD8}" type="datetime1">
              <a:rPr lang="en-US" smtClean="0"/>
              <a:t>11/27/23</a:t>
            </a:fld>
            <a:endParaRPr lang="en-US"/>
          </a:p>
        </p:txBody>
      </p:sp>
      <p:sp>
        <p:nvSpPr>
          <p:cNvPr id="8" name="Footer Placeholder 7">
            <a:extLst>
              <a:ext uri="{FF2B5EF4-FFF2-40B4-BE49-F238E27FC236}">
                <a16:creationId xmlns:a16="http://schemas.microsoft.com/office/drawing/2014/main" id="{6EF431AF-B2B3-4F2F-BB32-BE73973504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558F06-1292-4387-9A4E-A530CA321917}"/>
              </a:ext>
            </a:extLst>
          </p:cNvPr>
          <p:cNvSpPr>
            <a:spLocks noGrp="1"/>
          </p:cNvSpPr>
          <p:nvPr>
            <p:ph type="sldNum" sz="quarter" idx="12"/>
          </p:nvPr>
        </p:nvSpPr>
        <p:spPr/>
        <p:txBody>
          <a:bodyPr/>
          <a:lstStyle/>
          <a:p>
            <a:fld id="{06C6EF66-87B6-4EAA-814E-CDEB83F01DC2}" type="slidenum">
              <a:rPr lang="en-US" smtClean="0"/>
              <a:t>‹#›</a:t>
            </a:fld>
            <a:endParaRPr lang="en-US"/>
          </a:p>
        </p:txBody>
      </p:sp>
    </p:spTree>
    <p:extLst>
      <p:ext uri="{BB962C8B-B14F-4D97-AF65-F5344CB8AC3E}">
        <p14:creationId xmlns:p14="http://schemas.microsoft.com/office/powerpoint/2010/main" val="1100112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25F2-2089-4356-8ABE-94DE53FA2B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3CA743-D37A-4BC4-8798-3382279F74C4}"/>
              </a:ext>
            </a:extLst>
          </p:cNvPr>
          <p:cNvSpPr>
            <a:spLocks noGrp="1"/>
          </p:cNvSpPr>
          <p:nvPr>
            <p:ph type="dt" sz="half" idx="10"/>
          </p:nvPr>
        </p:nvSpPr>
        <p:spPr/>
        <p:txBody>
          <a:bodyPr/>
          <a:lstStyle/>
          <a:p>
            <a:fld id="{B786EF8A-A7EF-3D4D-BA68-0CA1AA935ADB}" type="datetime1">
              <a:rPr lang="en-US" smtClean="0"/>
              <a:t>11/27/23</a:t>
            </a:fld>
            <a:endParaRPr lang="en-US"/>
          </a:p>
        </p:txBody>
      </p:sp>
      <p:sp>
        <p:nvSpPr>
          <p:cNvPr id="4" name="Footer Placeholder 3">
            <a:extLst>
              <a:ext uri="{FF2B5EF4-FFF2-40B4-BE49-F238E27FC236}">
                <a16:creationId xmlns:a16="http://schemas.microsoft.com/office/drawing/2014/main" id="{5650C3F4-B130-4BED-ACA0-E510FE6EBA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26C154-438D-4F81-A204-E85892583FC0}"/>
              </a:ext>
            </a:extLst>
          </p:cNvPr>
          <p:cNvSpPr>
            <a:spLocks noGrp="1"/>
          </p:cNvSpPr>
          <p:nvPr>
            <p:ph type="sldNum" sz="quarter" idx="12"/>
          </p:nvPr>
        </p:nvSpPr>
        <p:spPr/>
        <p:txBody>
          <a:bodyPr/>
          <a:lstStyle/>
          <a:p>
            <a:fld id="{06C6EF66-87B6-4EAA-814E-CDEB83F01DC2}" type="slidenum">
              <a:rPr lang="en-US" smtClean="0"/>
              <a:t>‹#›</a:t>
            </a:fld>
            <a:endParaRPr lang="en-US"/>
          </a:p>
        </p:txBody>
      </p:sp>
    </p:spTree>
    <p:extLst>
      <p:ext uri="{BB962C8B-B14F-4D97-AF65-F5344CB8AC3E}">
        <p14:creationId xmlns:p14="http://schemas.microsoft.com/office/powerpoint/2010/main" val="276754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7B85AB-6D06-4E19-859F-E881EFD1102F}"/>
              </a:ext>
            </a:extLst>
          </p:cNvPr>
          <p:cNvSpPr>
            <a:spLocks noGrp="1"/>
          </p:cNvSpPr>
          <p:nvPr>
            <p:ph type="dt" sz="half" idx="10"/>
          </p:nvPr>
        </p:nvSpPr>
        <p:spPr/>
        <p:txBody>
          <a:bodyPr/>
          <a:lstStyle/>
          <a:p>
            <a:fld id="{5C59393A-BB9C-8342-807F-1EBE888E86A7}" type="datetime1">
              <a:rPr lang="en-US" smtClean="0"/>
              <a:t>11/27/23</a:t>
            </a:fld>
            <a:endParaRPr lang="en-US"/>
          </a:p>
        </p:txBody>
      </p:sp>
      <p:sp>
        <p:nvSpPr>
          <p:cNvPr id="3" name="Footer Placeholder 2">
            <a:extLst>
              <a:ext uri="{FF2B5EF4-FFF2-40B4-BE49-F238E27FC236}">
                <a16:creationId xmlns:a16="http://schemas.microsoft.com/office/drawing/2014/main" id="{CAC15F89-8EE2-4D8D-A880-8610A7DA97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4B6808-ABDA-4CDF-88DA-3AFF6030D489}"/>
              </a:ext>
            </a:extLst>
          </p:cNvPr>
          <p:cNvSpPr>
            <a:spLocks noGrp="1"/>
          </p:cNvSpPr>
          <p:nvPr>
            <p:ph type="sldNum" sz="quarter" idx="12"/>
          </p:nvPr>
        </p:nvSpPr>
        <p:spPr/>
        <p:txBody>
          <a:bodyPr/>
          <a:lstStyle/>
          <a:p>
            <a:fld id="{06C6EF66-87B6-4EAA-814E-CDEB83F01DC2}" type="slidenum">
              <a:rPr lang="en-US" smtClean="0"/>
              <a:t>‹#›</a:t>
            </a:fld>
            <a:endParaRPr lang="en-US"/>
          </a:p>
        </p:txBody>
      </p:sp>
    </p:spTree>
    <p:extLst>
      <p:ext uri="{BB962C8B-B14F-4D97-AF65-F5344CB8AC3E}">
        <p14:creationId xmlns:p14="http://schemas.microsoft.com/office/powerpoint/2010/main" val="3455505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44FAF-1BF4-4355-B7EB-B16B1AB1A2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80A1C5-9F10-4FE2-8D9C-C37D09FBDD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DEACB3-42BA-4846-BCE4-38F0AC67A6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673949-A521-4863-8133-828A749D8220}"/>
              </a:ext>
            </a:extLst>
          </p:cNvPr>
          <p:cNvSpPr>
            <a:spLocks noGrp="1"/>
          </p:cNvSpPr>
          <p:nvPr>
            <p:ph type="dt" sz="half" idx="10"/>
          </p:nvPr>
        </p:nvSpPr>
        <p:spPr/>
        <p:txBody>
          <a:bodyPr/>
          <a:lstStyle/>
          <a:p>
            <a:fld id="{E817F792-B691-E844-BDC2-A0274F030DFB}" type="datetime1">
              <a:rPr lang="en-US" smtClean="0"/>
              <a:t>11/27/23</a:t>
            </a:fld>
            <a:endParaRPr lang="en-US"/>
          </a:p>
        </p:txBody>
      </p:sp>
      <p:sp>
        <p:nvSpPr>
          <p:cNvPr id="6" name="Footer Placeholder 5">
            <a:extLst>
              <a:ext uri="{FF2B5EF4-FFF2-40B4-BE49-F238E27FC236}">
                <a16:creationId xmlns:a16="http://schemas.microsoft.com/office/drawing/2014/main" id="{D0B5F346-6339-4B44-A510-FDB970FD01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C66733-9D78-444F-ADC5-0EF4E8D4930F}"/>
              </a:ext>
            </a:extLst>
          </p:cNvPr>
          <p:cNvSpPr>
            <a:spLocks noGrp="1"/>
          </p:cNvSpPr>
          <p:nvPr>
            <p:ph type="sldNum" sz="quarter" idx="12"/>
          </p:nvPr>
        </p:nvSpPr>
        <p:spPr/>
        <p:txBody>
          <a:bodyPr/>
          <a:lstStyle/>
          <a:p>
            <a:fld id="{06C6EF66-87B6-4EAA-814E-CDEB83F01DC2}" type="slidenum">
              <a:rPr lang="en-US" smtClean="0"/>
              <a:t>‹#›</a:t>
            </a:fld>
            <a:endParaRPr lang="en-US"/>
          </a:p>
        </p:txBody>
      </p:sp>
    </p:spTree>
    <p:extLst>
      <p:ext uri="{BB962C8B-B14F-4D97-AF65-F5344CB8AC3E}">
        <p14:creationId xmlns:p14="http://schemas.microsoft.com/office/powerpoint/2010/main" val="2588275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C52C-955B-44F7-92A4-BB5DE5D64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48B803-5185-46DF-AC22-F38D8FEE73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304102-1653-433D-89DF-6E89391D5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8A2FD7-E5AF-48FD-9656-B2A7C2C9E58D}"/>
              </a:ext>
            </a:extLst>
          </p:cNvPr>
          <p:cNvSpPr>
            <a:spLocks noGrp="1"/>
          </p:cNvSpPr>
          <p:nvPr>
            <p:ph type="dt" sz="half" idx="10"/>
          </p:nvPr>
        </p:nvSpPr>
        <p:spPr/>
        <p:txBody>
          <a:bodyPr/>
          <a:lstStyle/>
          <a:p>
            <a:fld id="{2FF7B74A-25AA-E147-AA57-A5FF2A695E05}" type="datetime1">
              <a:rPr lang="en-US" smtClean="0"/>
              <a:t>11/27/23</a:t>
            </a:fld>
            <a:endParaRPr lang="en-US"/>
          </a:p>
        </p:txBody>
      </p:sp>
      <p:sp>
        <p:nvSpPr>
          <p:cNvPr id="6" name="Footer Placeholder 5">
            <a:extLst>
              <a:ext uri="{FF2B5EF4-FFF2-40B4-BE49-F238E27FC236}">
                <a16:creationId xmlns:a16="http://schemas.microsoft.com/office/drawing/2014/main" id="{36A8DD30-207C-4AD6-98D6-2F799A210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589490-B745-416B-B0DC-C7200CC3C8C5}"/>
              </a:ext>
            </a:extLst>
          </p:cNvPr>
          <p:cNvSpPr>
            <a:spLocks noGrp="1"/>
          </p:cNvSpPr>
          <p:nvPr>
            <p:ph type="sldNum" sz="quarter" idx="12"/>
          </p:nvPr>
        </p:nvSpPr>
        <p:spPr/>
        <p:txBody>
          <a:bodyPr/>
          <a:lstStyle/>
          <a:p>
            <a:fld id="{06C6EF66-87B6-4EAA-814E-CDEB83F01DC2}" type="slidenum">
              <a:rPr lang="en-US" smtClean="0"/>
              <a:t>‹#›</a:t>
            </a:fld>
            <a:endParaRPr lang="en-US"/>
          </a:p>
        </p:txBody>
      </p:sp>
    </p:spTree>
    <p:extLst>
      <p:ext uri="{BB962C8B-B14F-4D97-AF65-F5344CB8AC3E}">
        <p14:creationId xmlns:p14="http://schemas.microsoft.com/office/powerpoint/2010/main" val="2928305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7261E1-0E0C-4917-B635-061D92166B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11B566-712B-4860-B08C-F9846BD7DC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C0B89-44EB-4FAE-9AD3-5EDE814C8D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36BEE-C85E-DA40-81F8-4AD52C61D17F}" type="datetime1">
              <a:rPr lang="en-US" smtClean="0"/>
              <a:t>11/27/23</a:t>
            </a:fld>
            <a:endParaRPr lang="en-US"/>
          </a:p>
        </p:txBody>
      </p:sp>
      <p:sp>
        <p:nvSpPr>
          <p:cNvPr id="5" name="Footer Placeholder 4">
            <a:extLst>
              <a:ext uri="{FF2B5EF4-FFF2-40B4-BE49-F238E27FC236}">
                <a16:creationId xmlns:a16="http://schemas.microsoft.com/office/drawing/2014/main" id="{77078A60-6A05-414A-9F91-81044E6798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A006EB-4AF1-4E14-BCA3-600B42A542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6EF66-87B6-4EAA-814E-CDEB83F01DC2}" type="slidenum">
              <a:rPr lang="en-US" smtClean="0"/>
              <a:t>‹#›</a:t>
            </a:fld>
            <a:endParaRPr lang="en-US"/>
          </a:p>
        </p:txBody>
      </p:sp>
      <p:pic>
        <p:nvPicPr>
          <p:cNvPr id="8" name="Picture 7" descr="A picture containing text, clipart&#10;&#10;Description automatically generated">
            <a:extLst>
              <a:ext uri="{FF2B5EF4-FFF2-40B4-BE49-F238E27FC236}">
                <a16:creationId xmlns:a16="http://schemas.microsoft.com/office/drawing/2014/main" id="{F636428A-A235-4B37-893D-A001DEE36B9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306" y="116430"/>
            <a:ext cx="2150769" cy="506352"/>
          </a:xfrm>
          <a:prstGeom prst="rect">
            <a:avLst/>
          </a:prstGeom>
        </p:spPr>
      </p:pic>
      <p:pic>
        <p:nvPicPr>
          <p:cNvPr id="9" name="Picture 8">
            <a:extLst>
              <a:ext uri="{FF2B5EF4-FFF2-40B4-BE49-F238E27FC236}">
                <a16:creationId xmlns:a16="http://schemas.microsoft.com/office/drawing/2014/main" id="{989BA92C-3DF7-4A48-B037-0AB15B18458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335140" y="-4147"/>
            <a:ext cx="856860" cy="642645"/>
          </a:xfrm>
          <a:prstGeom prst="rect">
            <a:avLst/>
          </a:prstGeom>
        </p:spPr>
      </p:pic>
    </p:spTree>
    <p:extLst>
      <p:ext uri="{BB962C8B-B14F-4D97-AF65-F5344CB8AC3E}">
        <p14:creationId xmlns:p14="http://schemas.microsoft.com/office/powerpoint/2010/main" val="4192471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AADCB-C770-4956-A7F0-5BFDF67E9F00}"/>
              </a:ext>
            </a:extLst>
          </p:cNvPr>
          <p:cNvSpPr>
            <a:spLocks noGrp="1"/>
          </p:cNvSpPr>
          <p:nvPr>
            <p:ph type="ctrTitle"/>
          </p:nvPr>
        </p:nvSpPr>
        <p:spPr>
          <a:xfrm>
            <a:off x="126124" y="694624"/>
            <a:ext cx="11445766" cy="2259591"/>
          </a:xfrm>
        </p:spPr>
        <p:txBody>
          <a:bodyPr>
            <a:normAutofit/>
          </a:bodyPr>
          <a:lstStyle/>
          <a:p>
            <a:r>
              <a:rPr lang="en-US" sz="4400" b="1" dirty="0"/>
              <a:t>Lunar Measurements with OCI</a:t>
            </a:r>
            <a:r>
              <a:rPr lang="en-US" sz="4400" b="1" baseline="30000" dirty="0"/>
              <a:t>1</a:t>
            </a:r>
            <a:r>
              <a:rPr lang="en-US" sz="4400" b="1" dirty="0"/>
              <a:t> </a:t>
            </a:r>
            <a:br>
              <a:rPr lang="en-US" sz="4400" b="1" dirty="0"/>
            </a:br>
            <a:r>
              <a:rPr lang="en-US" sz="4400" b="1" dirty="0"/>
              <a:t>during the PACE</a:t>
            </a:r>
            <a:r>
              <a:rPr lang="en-US" sz="4400" b="1" baseline="30000" dirty="0"/>
              <a:t>2</a:t>
            </a:r>
            <a:r>
              <a:rPr lang="en-US" sz="4400" b="1" dirty="0"/>
              <a:t> Mission</a:t>
            </a:r>
          </a:p>
        </p:txBody>
      </p:sp>
      <p:sp>
        <p:nvSpPr>
          <p:cNvPr id="3" name="Subtitle 2">
            <a:extLst>
              <a:ext uri="{FF2B5EF4-FFF2-40B4-BE49-F238E27FC236}">
                <a16:creationId xmlns:a16="http://schemas.microsoft.com/office/drawing/2014/main" id="{026EF875-C886-4C91-81B8-015A991E2633}"/>
              </a:ext>
            </a:extLst>
          </p:cNvPr>
          <p:cNvSpPr>
            <a:spLocks noGrp="1"/>
          </p:cNvSpPr>
          <p:nvPr>
            <p:ph type="subTitle" idx="1"/>
          </p:nvPr>
        </p:nvSpPr>
        <p:spPr>
          <a:xfrm>
            <a:off x="441577" y="3873258"/>
            <a:ext cx="10733690" cy="1960196"/>
          </a:xfrm>
        </p:spPr>
        <p:txBody>
          <a:bodyPr>
            <a:noAutofit/>
          </a:bodyPr>
          <a:lstStyle/>
          <a:p>
            <a:endParaRPr lang="en-US" sz="3200" dirty="0"/>
          </a:p>
          <a:p>
            <a:r>
              <a:rPr lang="en-US" b="1" dirty="0"/>
              <a:t>Gerhard Meister</a:t>
            </a:r>
            <a:r>
              <a:rPr lang="en-US" dirty="0"/>
              <a:t>, PACE/OCI Instrument Scientist</a:t>
            </a:r>
          </a:p>
          <a:p>
            <a:r>
              <a:rPr lang="en-US" dirty="0"/>
              <a:t>NASA Code 616, United States</a:t>
            </a:r>
          </a:p>
          <a:p>
            <a:endParaRPr lang="en-US" dirty="0"/>
          </a:p>
          <a:p>
            <a:r>
              <a:rPr lang="en-US" b="1" dirty="0">
                <a:solidFill>
                  <a:schemeClr val="bg1">
                    <a:lumMod val="50000"/>
                  </a:schemeClr>
                </a:solidFill>
              </a:rPr>
              <a:t>GSICS/IVOS 4</a:t>
            </a:r>
            <a:r>
              <a:rPr lang="en-US" b="1" baseline="30000" dirty="0">
                <a:solidFill>
                  <a:schemeClr val="bg1">
                    <a:lumMod val="50000"/>
                  </a:schemeClr>
                </a:solidFill>
              </a:rPr>
              <a:t>th</a:t>
            </a:r>
            <a:r>
              <a:rPr lang="en-US" b="1" dirty="0">
                <a:solidFill>
                  <a:schemeClr val="bg1">
                    <a:lumMod val="50000"/>
                  </a:schemeClr>
                </a:solidFill>
              </a:rPr>
              <a:t>  Lunar Calibration Workshop</a:t>
            </a:r>
          </a:p>
          <a:p>
            <a:r>
              <a:rPr lang="en-US" b="1" dirty="0">
                <a:solidFill>
                  <a:schemeClr val="bg1">
                    <a:lumMod val="50000"/>
                  </a:schemeClr>
                </a:solidFill>
              </a:rPr>
              <a:t>Darmstadt, Germany; December 4-8, 2023</a:t>
            </a:r>
          </a:p>
          <a:p>
            <a:endParaRPr lang="en-US" b="1" dirty="0">
              <a:solidFill>
                <a:schemeClr val="bg1">
                  <a:lumMod val="50000"/>
                </a:schemeClr>
              </a:solidFill>
            </a:endParaRPr>
          </a:p>
          <a:p>
            <a:endParaRPr lang="en-US" b="1" dirty="0">
              <a:solidFill>
                <a:schemeClr val="bg1">
                  <a:lumMod val="50000"/>
                </a:schemeClr>
              </a:solidFill>
            </a:endParaRPr>
          </a:p>
          <a:p>
            <a:r>
              <a:rPr lang="en-US" sz="2400" dirty="0"/>
              <a:t> </a:t>
            </a:r>
            <a:endParaRPr lang="en-US" b="1" dirty="0">
              <a:solidFill>
                <a:schemeClr val="bg1">
                  <a:lumMod val="50000"/>
                </a:schemeClr>
              </a:solidFill>
            </a:endParaRPr>
          </a:p>
        </p:txBody>
      </p:sp>
      <p:sp>
        <p:nvSpPr>
          <p:cNvPr id="4" name="Slide Number Placeholder 3">
            <a:extLst>
              <a:ext uri="{FF2B5EF4-FFF2-40B4-BE49-F238E27FC236}">
                <a16:creationId xmlns:a16="http://schemas.microsoft.com/office/drawing/2014/main" id="{655BED69-5B0E-689D-9F5E-1E57D3C3C1E3}"/>
              </a:ext>
            </a:extLst>
          </p:cNvPr>
          <p:cNvSpPr>
            <a:spLocks noGrp="1"/>
          </p:cNvSpPr>
          <p:nvPr>
            <p:ph type="sldNum" sz="quarter" idx="12"/>
          </p:nvPr>
        </p:nvSpPr>
        <p:spPr/>
        <p:txBody>
          <a:bodyPr/>
          <a:lstStyle/>
          <a:p>
            <a:fld id="{06C6EF66-87B6-4EAA-814E-CDEB83F01DC2}" type="slidenum">
              <a:rPr lang="en-US" smtClean="0"/>
              <a:t>1</a:t>
            </a:fld>
            <a:endParaRPr lang="en-US" dirty="0"/>
          </a:p>
        </p:txBody>
      </p:sp>
      <p:sp>
        <p:nvSpPr>
          <p:cNvPr id="5" name="TextBox 4">
            <a:extLst>
              <a:ext uri="{FF2B5EF4-FFF2-40B4-BE49-F238E27FC236}">
                <a16:creationId xmlns:a16="http://schemas.microsoft.com/office/drawing/2014/main" id="{C9EB88BA-F3AF-5DCB-250B-5C95923A4D3E}"/>
              </a:ext>
            </a:extLst>
          </p:cNvPr>
          <p:cNvSpPr txBox="1"/>
          <p:nvPr/>
        </p:nvSpPr>
        <p:spPr>
          <a:xfrm>
            <a:off x="3381383" y="3210883"/>
            <a:ext cx="4535729" cy="646331"/>
          </a:xfrm>
          <a:prstGeom prst="rect">
            <a:avLst/>
          </a:prstGeom>
          <a:noFill/>
        </p:spPr>
        <p:txBody>
          <a:bodyPr wrap="none" rtlCol="0">
            <a:spAutoFit/>
          </a:bodyPr>
          <a:lstStyle/>
          <a:p>
            <a:r>
              <a:rPr lang="en-US" b="1" dirty="0"/>
              <a:t>1: </a:t>
            </a:r>
            <a:r>
              <a:rPr lang="en-US" sz="1800" dirty="0"/>
              <a:t>Ocean Color Instrument</a:t>
            </a:r>
          </a:p>
          <a:p>
            <a:r>
              <a:rPr lang="en-US" b="1" dirty="0"/>
              <a:t>2: </a:t>
            </a:r>
            <a:r>
              <a:rPr lang="en-US" sz="1800" dirty="0"/>
              <a:t>Plankton, Aerosol, Cloud, ocean Ecosystem</a:t>
            </a:r>
            <a:endParaRPr lang="en-US" dirty="0"/>
          </a:p>
        </p:txBody>
      </p:sp>
    </p:spTree>
    <p:extLst>
      <p:ext uri="{BB962C8B-B14F-4D97-AF65-F5344CB8AC3E}">
        <p14:creationId xmlns:p14="http://schemas.microsoft.com/office/powerpoint/2010/main" val="193781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AD11-2BAF-8335-846E-667AE9017287}"/>
              </a:ext>
            </a:extLst>
          </p:cNvPr>
          <p:cNvSpPr>
            <a:spLocks noGrp="1"/>
          </p:cNvSpPr>
          <p:nvPr>
            <p:ph type="title"/>
          </p:nvPr>
        </p:nvSpPr>
        <p:spPr/>
        <p:txBody>
          <a:bodyPr/>
          <a:lstStyle/>
          <a:p>
            <a:r>
              <a:rPr lang="en-US" dirty="0"/>
              <a:t>Lunar measurements</a:t>
            </a:r>
          </a:p>
        </p:txBody>
      </p:sp>
      <p:sp>
        <p:nvSpPr>
          <p:cNvPr id="3" name="Content Placeholder 2">
            <a:extLst>
              <a:ext uri="{FF2B5EF4-FFF2-40B4-BE49-F238E27FC236}">
                <a16:creationId xmlns:a16="http://schemas.microsoft.com/office/drawing/2014/main" id="{1C45B30D-58D1-DBB2-9065-F5CDBD514F42}"/>
              </a:ext>
            </a:extLst>
          </p:cNvPr>
          <p:cNvSpPr>
            <a:spLocks noGrp="1"/>
          </p:cNvSpPr>
          <p:nvPr>
            <p:ph idx="1"/>
          </p:nvPr>
        </p:nvSpPr>
        <p:spPr/>
        <p:txBody>
          <a:bodyPr/>
          <a:lstStyle/>
          <a:p>
            <a:r>
              <a:rPr lang="en-US" dirty="0"/>
              <a:t>OCI will measure lunar irradiance twice a month, at +/- 7deg phase angle during the dark side of the orbit via a pitch/slew/roll maneuver</a:t>
            </a:r>
          </a:p>
          <a:p>
            <a:r>
              <a:rPr lang="en-US" dirty="0"/>
              <a:t>OCI LOS will be steered a few degree below the moon, slowly sweep across the moon, stop, and slowly sweep back</a:t>
            </a:r>
          </a:p>
          <a:p>
            <a:r>
              <a:rPr lang="en-US" dirty="0"/>
              <a:t>Sweep speed will be highly controlled (oversampling factor of 4)</a:t>
            </a:r>
          </a:p>
          <a:p>
            <a:endParaRPr lang="en-US" dirty="0"/>
          </a:p>
          <a:p>
            <a:r>
              <a:rPr lang="en-US" dirty="0"/>
              <a:t>Additionally, OCI will move its LOS to the center of the moon and stare for ~30 seconds to acquire a scan line with a high contrast signal for SWIR band characterization </a:t>
            </a:r>
          </a:p>
        </p:txBody>
      </p:sp>
      <p:sp>
        <p:nvSpPr>
          <p:cNvPr id="4" name="Slide Number Placeholder 3">
            <a:extLst>
              <a:ext uri="{FF2B5EF4-FFF2-40B4-BE49-F238E27FC236}">
                <a16:creationId xmlns:a16="http://schemas.microsoft.com/office/drawing/2014/main" id="{79D806D0-B042-B52B-1696-D4EAAD2BACF4}"/>
              </a:ext>
            </a:extLst>
          </p:cNvPr>
          <p:cNvSpPr>
            <a:spLocks noGrp="1"/>
          </p:cNvSpPr>
          <p:nvPr>
            <p:ph type="sldNum" sz="quarter" idx="12"/>
          </p:nvPr>
        </p:nvSpPr>
        <p:spPr/>
        <p:txBody>
          <a:bodyPr/>
          <a:lstStyle/>
          <a:p>
            <a:fld id="{06C6EF66-87B6-4EAA-814E-CDEB83F01DC2}" type="slidenum">
              <a:rPr lang="en-US" smtClean="0"/>
              <a:t>10</a:t>
            </a:fld>
            <a:endParaRPr lang="en-US"/>
          </a:p>
        </p:txBody>
      </p:sp>
    </p:spTree>
    <p:extLst>
      <p:ext uri="{BB962C8B-B14F-4D97-AF65-F5344CB8AC3E}">
        <p14:creationId xmlns:p14="http://schemas.microsoft.com/office/powerpoint/2010/main" val="3561196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AD11-2BAF-8335-846E-667AE9017287}"/>
              </a:ext>
            </a:extLst>
          </p:cNvPr>
          <p:cNvSpPr>
            <a:spLocks noGrp="1"/>
          </p:cNvSpPr>
          <p:nvPr>
            <p:ph type="title"/>
          </p:nvPr>
        </p:nvSpPr>
        <p:spPr/>
        <p:txBody>
          <a:bodyPr/>
          <a:lstStyle/>
          <a:p>
            <a:r>
              <a:rPr lang="en-US" dirty="0"/>
              <a:t>OCI radiometric gain trending: approach</a:t>
            </a:r>
          </a:p>
        </p:txBody>
      </p:sp>
      <p:sp>
        <p:nvSpPr>
          <p:cNvPr id="3" name="Content Placeholder 2">
            <a:extLst>
              <a:ext uri="{FF2B5EF4-FFF2-40B4-BE49-F238E27FC236}">
                <a16:creationId xmlns:a16="http://schemas.microsoft.com/office/drawing/2014/main" id="{1C45B30D-58D1-DBB2-9065-F5CDBD514F42}"/>
              </a:ext>
            </a:extLst>
          </p:cNvPr>
          <p:cNvSpPr>
            <a:spLocks noGrp="1"/>
          </p:cNvSpPr>
          <p:nvPr>
            <p:ph idx="1"/>
          </p:nvPr>
        </p:nvSpPr>
        <p:spPr/>
        <p:txBody>
          <a:bodyPr/>
          <a:lstStyle/>
          <a:p>
            <a:r>
              <a:rPr lang="en-US" dirty="0"/>
              <a:t>First daily and monthly solar diffuser measurement provide K1</a:t>
            </a:r>
          </a:p>
          <a:p>
            <a:r>
              <a:rPr lang="en-US" dirty="0"/>
              <a:t>Subsequent daily solar diffuser calibrations provide initial gain trend (K2)</a:t>
            </a:r>
          </a:p>
          <a:p>
            <a:r>
              <a:rPr lang="en-US" dirty="0"/>
              <a:t>Subsequent monthly solar diffuser calibrations provide estimate of solar diffuser reflectance degradation as a function of solar exposure; if significant, K2 will be rederived with solar diffuser reflectance as a function of time</a:t>
            </a:r>
          </a:p>
          <a:p>
            <a:r>
              <a:rPr lang="en-US" dirty="0"/>
              <a:t>After about 2 years, we expect our lunar time series to be accurate enough to provide corrections to the K2 trend (e.g. via a linear or an exponential adjustment)</a:t>
            </a:r>
          </a:p>
          <a:p>
            <a:endParaRPr lang="en-US" dirty="0"/>
          </a:p>
        </p:txBody>
      </p:sp>
      <p:sp>
        <p:nvSpPr>
          <p:cNvPr id="4" name="Slide Number Placeholder 3">
            <a:extLst>
              <a:ext uri="{FF2B5EF4-FFF2-40B4-BE49-F238E27FC236}">
                <a16:creationId xmlns:a16="http://schemas.microsoft.com/office/drawing/2014/main" id="{79D806D0-B042-B52B-1696-D4EAAD2BACF4}"/>
              </a:ext>
            </a:extLst>
          </p:cNvPr>
          <p:cNvSpPr>
            <a:spLocks noGrp="1"/>
          </p:cNvSpPr>
          <p:nvPr>
            <p:ph type="sldNum" sz="quarter" idx="12"/>
          </p:nvPr>
        </p:nvSpPr>
        <p:spPr/>
        <p:txBody>
          <a:bodyPr/>
          <a:lstStyle/>
          <a:p>
            <a:fld id="{06C6EF66-87B6-4EAA-814E-CDEB83F01DC2}" type="slidenum">
              <a:rPr lang="en-US" smtClean="0"/>
              <a:t>11</a:t>
            </a:fld>
            <a:endParaRPr lang="en-US"/>
          </a:p>
        </p:txBody>
      </p:sp>
    </p:spTree>
    <p:extLst>
      <p:ext uri="{BB962C8B-B14F-4D97-AF65-F5344CB8AC3E}">
        <p14:creationId xmlns:p14="http://schemas.microsoft.com/office/powerpoint/2010/main" val="4272362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9B4F2-2363-E673-0057-844CA682ACA7}"/>
              </a:ext>
            </a:extLst>
          </p:cNvPr>
          <p:cNvSpPr>
            <a:spLocks noGrp="1"/>
          </p:cNvSpPr>
          <p:nvPr>
            <p:ph type="title"/>
          </p:nvPr>
        </p:nvSpPr>
        <p:spPr/>
        <p:txBody>
          <a:bodyPr/>
          <a:lstStyle/>
          <a:p>
            <a:r>
              <a:rPr lang="en-US" b="1" dirty="0"/>
              <a:t>OCI prelaunch calibration</a:t>
            </a:r>
          </a:p>
        </p:txBody>
      </p:sp>
      <p:sp>
        <p:nvSpPr>
          <p:cNvPr id="3" name="Content Placeholder 2">
            <a:extLst>
              <a:ext uri="{FF2B5EF4-FFF2-40B4-BE49-F238E27FC236}">
                <a16:creationId xmlns:a16="http://schemas.microsoft.com/office/drawing/2014/main" id="{076B7FB3-C396-ADEA-7564-64B40A89C3D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2D085A4-FFED-B84B-CBB1-58A42BBD8683}"/>
              </a:ext>
            </a:extLst>
          </p:cNvPr>
          <p:cNvSpPr>
            <a:spLocks noGrp="1"/>
          </p:cNvSpPr>
          <p:nvPr>
            <p:ph type="sldNum" sz="quarter" idx="12"/>
          </p:nvPr>
        </p:nvSpPr>
        <p:spPr/>
        <p:txBody>
          <a:bodyPr/>
          <a:lstStyle/>
          <a:p>
            <a:fld id="{06C6EF66-87B6-4EAA-814E-CDEB83F01DC2}" type="slidenum">
              <a:rPr lang="en-US" smtClean="0"/>
              <a:t>12</a:t>
            </a:fld>
            <a:endParaRPr lang="en-US"/>
          </a:p>
        </p:txBody>
      </p:sp>
    </p:spTree>
    <p:extLst>
      <p:ext uri="{BB962C8B-B14F-4D97-AF65-F5344CB8AC3E}">
        <p14:creationId xmlns:p14="http://schemas.microsoft.com/office/powerpoint/2010/main" val="1881092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5F776-BB2C-27CD-ADE7-78E0BB8635AA}"/>
              </a:ext>
            </a:extLst>
          </p:cNvPr>
          <p:cNvSpPr>
            <a:spLocks noGrp="1"/>
          </p:cNvSpPr>
          <p:nvPr>
            <p:ph idx="1"/>
          </p:nvPr>
        </p:nvSpPr>
        <p:spPr>
          <a:xfrm>
            <a:off x="834916" y="1292778"/>
            <a:ext cx="10515600" cy="5483280"/>
          </a:xfrm>
        </p:spPr>
        <p:txBody>
          <a:bodyPr>
            <a:normAutofit/>
          </a:bodyPr>
          <a:lstStyle/>
          <a:p>
            <a:pPr marL="0" indent="0">
              <a:buNone/>
            </a:pPr>
            <a:r>
              <a:rPr lang="en-US" sz="3200" b="1" dirty="0"/>
              <a:t>Lt = K1*K2(t)*(1-K3(T-</a:t>
            </a:r>
            <a:r>
              <a:rPr lang="en-US" sz="3200" b="1" dirty="0" err="1"/>
              <a:t>Tref</a:t>
            </a:r>
            <a:r>
              <a:rPr lang="en-US" sz="3200" b="1" dirty="0"/>
              <a:t>))*K4(</a:t>
            </a:r>
            <a:r>
              <a:rPr lang="el-GR" sz="3200" b="1" dirty="0"/>
              <a:t>θ</a:t>
            </a:r>
            <a:r>
              <a:rPr lang="en-US" sz="3200" b="1" dirty="0"/>
              <a:t>) *K5(</a:t>
            </a:r>
            <a:r>
              <a:rPr lang="en-US" sz="3200" b="1" dirty="0" err="1"/>
              <a:t>dn</a:t>
            </a:r>
            <a:r>
              <a:rPr lang="en-US" sz="3200" b="1" dirty="0"/>
              <a:t>)</a:t>
            </a:r>
            <a:r>
              <a:rPr lang="en-US" sz="3200" b="1" dirty="0">
                <a:solidFill>
                  <a:schemeClr val="bg2">
                    <a:lumMod val="75000"/>
                  </a:schemeClr>
                </a:solidFill>
              </a:rPr>
              <a:t>*</a:t>
            </a:r>
            <a:r>
              <a:rPr lang="en-US" sz="3200" b="1" dirty="0" err="1">
                <a:solidFill>
                  <a:schemeClr val="bg2">
                    <a:lumMod val="75000"/>
                  </a:schemeClr>
                </a:solidFill>
              </a:rPr>
              <a:t>Kp</a:t>
            </a:r>
            <a:r>
              <a:rPr lang="en-US" sz="3200" b="1" dirty="0"/>
              <a:t>*</a:t>
            </a:r>
            <a:r>
              <a:rPr lang="en-US" sz="3200" b="1" dirty="0" err="1"/>
              <a:t>dn</a:t>
            </a:r>
            <a:br>
              <a:rPr lang="en-US" sz="3200" b="1" dirty="0"/>
            </a:br>
            <a:endParaRPr lang="en-US" sz="3200" b="1" dirty="0"/>
          </a:p>
          <a:p>
            <a:pPr>
              <a:lnSpc>
                <a:spcPct val="100000"/>
              </a:lnSpc>
              <a:spcBef>
                <a:spcPts val="0"/>
              </a:spcBef>
            </a:pPr>
            <a:r>
              <a:rPr lang="en-US" sz="1800" dirty="0"/>
              <a:t>Lt = Radiance, unit: W /( m</a:t>
            </a:r>
            <a:r>
              <a:rPr lang="en-US" sz="1800" baseline="30000" dirty="0"/>
              <a:t>2</a:t>
            </a:r>
            <a:r>
              <a:rPr lang="en-US" sz="1800" dirty="0"/>
              <a:t> </a:t>
            </a:r>
            <a:r>
              <a:rPr lang="el-GR" sz="1800" dirty="0"/>
              <a:t>μ</a:t>
            </a:r>
            <a:r>
              <a:rPr lang="en-US" sz="1800" dirty="0"/>
              <a:t>m </a:t>
            </a:r>
            <a:r>
              <a:rPr lang="en-US" sz="1800" dirty="0" err="1"/>
              <a:t>sr</a:t>
            </a:r>
            <a:r>
              <a:rPr lang="en-US" sz="1800" dirty="0"/>
              <a:t>)</a:t>
            </a:r>
          </a:p>
          <a:p>
            <a:pPr>
              <a:lnSpc>
                <a:spcPct val="100000"/>
              </a:lnSpc>
              <a:spcBef>
                <a:spcPts val="0"/>
              </a:spcBef>
            </a:pPr>
            <a:r>
              <a:rPr lang="en-US" sz="1800" dirty="0"/>
              <a:t>K1 = absolute gain factor; unit: (W /(m</a:t>
            </a:r>
            <a:r>
              <a:rPr lang="en-US" sz="1800" baseline="30000" dirty="0"/>
              <a:t>2</a:t>
            </a:r>
            <a:r>
              <a:rPr lang="en-US" sz="1800" dirty="0"/>
              <a:t> </a:t>
            </a:r>
            <a:r>
              <a:rPr lang="el-GR" sz="1800" dirty="0"/>
              <a:t>μ</a:t>
            </a:r>
            <a:r>
              <a:rPr lang="en-US" sz="1800" dirty="0"/>
              <a:t>m </a:t>
            </a:r>
            <a:r>
              <a:rPr lang="en-US" sz="1800" dirty="0" err="1"/>
              <a:t>sr</a:t>
            </a:r>
            <a:r>
              <a:rPr lang="en-US" sz="1800" dirty="0"/>
              <a:t>))/</a:t>
            </a:r>
            <a:r>
              <a:rPr lang="en-US" sz="1800" dirty="0" err="1"/>
              <a:t>dn</a:t>
            </a:r>
            <a:r>
              <a:rPr lang="en-US" sz="1800" dirty="0"/>
              <a:t> </a:t>
            </a:r>
          </a:p>
          <a:p>
            <a:pPr>
              <a:lnSpc>
                <a:spcPct val="100000"/>
              </a:lnSpc>
              <a:spcBef>
                <a:spcPts val="0"/>
              </a:spcBef>
            </a:pPr>
            <a:r>
              <a:rPr lang="en-US" sz="1800" dirty="0"/>
              <a:t>K2(t) = relative gain factor as a function of time t; unitless </a:t>
            </a:r>
          </a:p>
          <a:p>
            <a:pPr>
              <a:lnSpc>
                <a:spcPct val="100000"/>
              </a:lnSpc>
              <a:spcBef>
                <a:spcPts val="0"/>
              </a:spcBef>
            </a:pPr>
            <a:r>
              <a:rPr lang="en-US" sz="1800" dirty="0"/>
              <a:t>K3 = temperature correction [(deg C)</a:t>
            </a:r>
            <a:r>
              <a:rPr lang="en-US" sz="1800" baseline="30000" dirty="0"/>
              <a:t>-1</a:t>
            </a:r>
            <a:r>
              <a:rPr lang="en-US" sz="1800" dirty="0"/>
              <a:t>] (vector)</a:t>
            </a:r>
          </a:p>
          <a:p>
            <a:pPr>
              <a:lnSpc>
                <a:spcPct val="100000"/>
              </a:lnSpc>
              <a:spcBef>
                <a:spcPts val="0"/>
              </a:spcBef>
            </a:pPr>
            <a:r>
              <a:rPr lang="en-US" sz="1800" dirty="0"/>
              <a:t>T = Temperatures measured at relevant locations [deg C] (vector)</a:t>
            </a:r>
          </a:p>
          <a:p>
            <a:pPr>
              <a:lnSpc>
                <a:spcPct val="100000"/>
              </a:lnSpc>
              <a:spcBef>
                <a:spcPts val="0"/>
              </a:spcBef>
            </a:pPr>
            <a:r>
              <a:rPr lang="en-US" sz="1800" dirty="0" err="1"/>
              <a:t>Tref</a:t>
            </a:r>
            <a:r>
              <a:rPr lang="en-US" sz="1800" dirty="0"/>
              <a:t> =  Reference Temperature [deg C]</a:t>
            </a:r>
          </a:p>
          <a:p>
            <a:pPr>
              <a:lnSpc>
                <a:spcPct val="100000"/>
              </a:lnSpc>
              <a:spcBef>
                <a:spcPts val="0"/>
              </a:spcBef>
            </a:pPr>
            <a:r>
              <a:rPr lang="el-GR" sz="1800" dirty="0"/>
              <a:t>θ</a:t>
            </a:r>
            <a:r>
              <a:rPr lang="en-US" sz="1800" dirty="0"/>
              <a:t> =scan angle [deg] </a:t>
            </a:r>
          </a:p>
          <a:p>
            <a:pPr>
              <a:lnSpc>
                <a:spcPct val="100000"/>
              </a:lnSpc>
              <a:spcBef>
                <a:spcPts val="0"/>
              </a:spcBef>
            </a:pPr>
            <a:r>
              <a:rPr lang="en-US" sz="1800" dirty="0"/>
              <a:t>K4 = (</a:t>
            </a:r>
            <a:r>
              <a:rPr lang="el-GR" sz="1800" dirty="0"/>
              <a:t>θ</a:t>
            </a:r>
            <a:r>
              <a:rPr lang="en-US" sz="1800" dirty="0"/>
              <a:t>) response versus scan ; unitless</a:t>
            </a:r>
          </a:p>
          <a:p>
            <a:pPr>
              <a:lnSpc>
                <a:spcPct val="100000"/>
              </a:lnSpc>
              <a:spcBef>
                <a:spcPts val="0"/>
              </a:spcBef>
            </a:pPr>
            <a:r>
              <a:rPr lang="en-US" sz="1800" dirty="0"/>
              <a:t>K5 = nonlinearity factor ; unitless</a:t>
            </a:r>
          </a:p>
          <a:p>
            <a:pPr>
              <a:lnSpc>
                <a:spcPct val="100000"/>
              </a:lnSpc>
              <a:spcBef>
                <a:spcPts val="0"/>
              </a:spcBef>
            </a:pPr>
            <a:r>
              <a:rPr lang="en-US" sz="1800" dirty="0" err="1"/>
              <a:t>dn</a:t>
            </a:r>
            <a:r>
              <a:rPr lang="en-US" sz="1800" dirty="0"/>
              <a:t> = dark-corrected instrument counts</a:t>
            </a:r>
          </a:p>
          <a:p>
            <a:pPr marL="0" indent="0">
              <a:buNone/>
            </a:pPr>
            <a:r>
              <a:rPr lang="en-US" sz="1800" dirty="0" err="1"/>
              <a:t>Kp</a:t>
            </a:r>
            <a:r>
              <a:rPr lang="en-US" sz="1800" dirty="0"/>
              <a:t>: polarization correction applied in Level-2 code (correction needs TOA radiance polarization information)</a:t>
            </a:r>
          </a:p>
          <a:p>
            <a:pPr marL="0" indent="0">
              <a:buNone/>
            </a:pPr>
            <a:r>
              <a:rPr lang="en-US" sz="3200" b="1" dirty="0"/>
              <a:t>        	</a:t>
            </a:r>
            <a:r>
              <a:rPr lang="en-US" sz="2000" b="1" dirty="0"/>
              <a:t>-K1, </a:t>
            </a:r>
            <a:r>
              <a:rPr lang="en-US" sz="2000" b="1" dirty="0" err="1"/>
              <a:t>Kp</a:t>
            </a:r>
            <a:r>
              <a:rPr lang="en-US" sz="2000" b="1" dirty="0"/>
              <a:t> and K3-K5 have been derived for all bands </a:t>
            </a:r>
            <a:br>
              <a:rPr lang="en-US" sz="3200" b="1" dirty="0"/>
            </a:br>
            <a:r>
              <a:rPr lang="en-US" sz="3200" b="1" dirty="0"/>
              <a:t>          </a:t>
            </a:r>
            <a:r>
              <a:rPr lang="en-US" sz="2000" b="1" dirty="0"/>
              <a:t>- Signal to noise ratio (SNR) and Relative Spectral response (RSR) as well</a:t>
            </a:r>
          </a:p>
        </p:txBody>
      </p:sp>
      <p:sp>
        <p:nvSpPr>
          <p:cNvPr id="4" name="Slide Number Placeholder 3">
            <a:extLst>
              <a:ext uri="{FF2B5EF4-FFF2-40B4-BE49-F238E27FC236}">
                <a16:creationId xmlns:a16="http://schemas.microsoft.com/office/drawing/2014/main" id="{BF126275-AB81-09DB-5741-8F818F34A8A3}"/>
              </a:ext>
            </a:extLst>
          </p:cNvPr>
          <p:cNvSpPr>
            <a:spLocks noGrp="1"/>
          </p:cNvSpPr>
          <p:nvPr>
            <p:ph type="sldNum" sz="quarter" idx="12"/>
          </p:nvPr>
        </p:nvSpPr>
        <p:spPr/>
        <p:txBody>
          <a:bodyPr/>
          <a:lstStyle/>
          <a:p>
            <a:fld id="{06C6EF66-87B6-4EAA-814E-CDEB83F01DC2}" type="slidenum">
              <a:rPr lang="en-US" smtClean="0"/>
              <a:t>13</a:t>
            </a:fld>
            <a:endParaRPr lang="en-US"/>
          </a:p>
        </p:txBody>
      </p:sp>
      <p:sp>
        <p:nvSpPr>
          <p:cNvPr id="6" name="Text Box 2">
            <a:extLst>
              <a:ext uri="{FF2B5EF4-FFF2-40B4-BE49-F238E27FC236}">
                <a16:creationId xmlns:a16="http://schemas.microsoft.com/office/drawing/2014/main" id="{2DC19997-701D-B399-C876-7A91EA5BAF76}"/>
              </a:ext>
            </a:extLst>
          </p:cNvPr>
          <p:cNvSpPr txBox="1">
            <a:spLocks noChangeArrowheads="1"/>
          </p:cNvSpPr>
          <p:nvPr/>
        </p:nvSpPr>
        <p:spPr bwMode="auto">
          <a:xfrm>
            <a:off x="2000250" y="134939"/>
            <a:ext cx="8229600" cy="460375"/>
          </a:xfrm>
          <a:prstGeom prst="rect">
            <a:avLst/>
          </a:prstGeom>
          <a:noFill/>
          <a:ln w="9525">
            <a:noFill/>
            <a:round/>
            <a:headEnd/>
            <a:tailEnd/>
          </a:ln>
        </p:spPr>
        <p:txBody>
          <a:bodyPr lIns="90000" tIns="46800" rIns="90000" bIns="468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a:t>Radiance Calibration Equation</a:t>
            </a:r>
          </a:p>
        </p:txBody>
      </p:sp>
      <p:sp>
        <p:nvSpPr>
          <p:cNvPr id="2" name="TextBox 1">
            <a:extLst>
              <a:ext uri="{FF2B5EF4-FFF2-40B4-BE49-F238E27FC236}">
                <a16:creationId xmlns:a16="http://schemas.microsoft.com/office/drawing/2014/main" id="{C1992A53-45EF-CC17-76FE-04D482EF7406}"/>
              </a:ext>
            </a:extLst>
          </p:cNvPr>
          <p:cNvSpPr txBox="1"/>
          <p:nvPr/>
        </p:nvSpPr>
        <p:spPr>
          <a:xfrm>
            <a:off x="9982484" y="2855068"/>
            <a:ext cx="2209516" cy="646331"/>
          </a:xfrm>
          <a:prstGeom prst="rect">
            <a:avLst/>
          </a:prstGeom>
          <a:noFill/>
        </p:spPr>
        <p:txBody>
          <a:bodyPr wrap="none" rtlCol="0">
            <a:spAutoFit/>
          </a:bodyPr>
          <a:lstStyle/>
          <a:p>
            <a:r>
              <a:rPr lang="en-US" dirty="0"/>
              <a:t>Slide from G. Meister,</a:t>
            </a:r>
          </a:p>
          <a:p>
            <a:r>
              <a:rPr lang="en-US" dirty="0"/>
              <a:t>IGARSS 2023. </a:t>
            </a:r>
          </a:p>
        </p:txBody>
      </p:sp>
    </p:spTree>
    <p:extLst>
      <p:ext uri="{BB962C8B-B14F-4D97-AF65-F5344CB8AC3E}">
        <p14:creationId xmlns:p14="http://schemas.microsoft.com/office/powerpoint/2010/main" val="2891846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GLAMR Test Video</a:t>
            </a:r>
          </a:p>
        </p:txBody>
      </p:sp>
      <p:pic>
        <p:nvPicPr>
          <p:cNvPr id="7" name="GSFC_20220428_PACE_039401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09097" y="865187"/>
            <a:ext cx="6973806" cy="5230813"/>
          </a:xfrm>
        </p:spPr>
      </p:pic>
      <p:sp>
        <p:nvSpPr>
          <p:cNvPr id="5" name="Slide Number Placeholder 4"/>
          <p:cNvSpPr>
            <a:spLocks noGrp="1"/>
          </p:cNvSpPr>
          <p:nvPr>
            <p:ph type="sldNum" sz="quarter" idx="4294967295"/>
          </p:nvPr>
        </p:nvSpPr>
        <p:spPr>
          <a:xfrm>
            <a:off x="9042400" y="6569076"/>
            <a:ext cx="2844800" cy="212725"/>
          </a:xfrm>
        </p:spPr>
        <p:txBody>
          <a:bodyPr/>
          <a:lstStyle/>
          <a:p>
            <a:fld id="{B0D1B106-9B78-43E7-9216-5A30474DFCE2}" type="slidenum">
              <a:rPr lang="en-US" smtClean="0"/>
              <a:pPr/>
              <a:t>14</a:t>
            </a:fld>
            <a:endParaRPr lang="en-US" dirty="0"/>
          </a:p>
        </p:txBody>
      </p:sp>
      <p:sp>
        <p:nvSpPr>
          <p:cNvPr id="3" name="Title 1">
            <a:extLst>
              <a:ext uri="{FF2B5EF4-FFF2-40B4-BE49-F238E27FC236}">
                <a16:creationId xmlns:a16="http://schemas.microsoft.com/office/drawing/2014/main" id="{BDEA5445-26DC-ACF7-257C-35E16B8EABD7}"/>
              </a:ext>
            </a:extLst>
          </p:cNvPr>
          <p:cNvSpPr txBox="1">
            <a:spLocks/>
          </p:cNvSpPr>
          <p:nvPr/>
        </p:nvSpPr>
        <p:spPr>
          <a:xfrm>
            <a:off x="609600" y="152400"/>
            <a:ext cx="10972800" cy="5334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en-US" sz="2800" dirty="0"/>
              <a:t>GLAMR Test Video (from J. Knuble et al., IGARSS 2023)</a:t>
            </a:r>
          </a:p>
        </p:txBody>
      </p:sp>
    </p:spTree>
    <p:extLst>
      <p:ext uri="{BB962C8B-B14F-4D97-AF65-F5344CB8AC3E}">
        <p14:creationId xmlns:p14="http://schemas.microsoft.com/office/powerpoint/2010/main" val="508159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F9B5-4A96-28C4-B95E-E0A237798098}"/>
              </a:ext>
            </a:extLst>
          </p:cNvPr>
          <p:cNvSpPr>
            <a:spLocks noGrp="1"/>
          </p:cNvSpPr>
          <p:nvPr>
            <p:ph type="title"/>
          </p:nvPr>
        </p:nvSpPr>
        <p:spPr>
          <a:xfrm>
            <a:off x="838200" y="508005"/>
            <a:ext cx="10515600" cy="801409"/>
          </a:xfrm>
        </p:spPr>
        <p:txBody>
          <a:bodyPr>
            <a:normAutofit/>
          </a:bodyPr>
          <a:lstStyle/>
          <a:p>
            <a:pPr>
              <a:spcAft>
                <a:spcPts val="600"/>
              </a:spcAft>
            </a:pPr>
            <a:r>
              <a:rPr lang="en-US" b="1" dirty="0"/>
              <a:t>Hyperspectral bands: spectral coverage</a:t>
            </a:r>
          </a:p>
        </p:txBody>
      </p:sp>
      <p:sp>
        <p:nvSpPr>
          <p:cNvPr id="4" name="Slide Number Placeholder 3">
            <a:extLst>
              <a:ext uri="{FF2B5EF4-FFF2-40B4-BE49-F238E27FC236}">
                <a16:creationId xmlns:a16="http://schemas.microsoft.com/office/drawing/2014/main" id="{25DF2333-692B-9DA7-E7A9-8D24136FDFD7}"/>
              </a:ext>
            </a:extLst>
          </p:cNvPr>
          <p:cNvSpPr>
            <a:spLocks noGrp="1"/>
          </p:cNvSpPr>
          <p:nvPr>
            <p:ph type="sldNum" sz="quarter" idx="12"/>
          </p:nvPr>
        </p:nvSpPr>
        <p:spPr/>
        <p:txBody>
          <a:bodyPr/>
          <a:lstStyle/>
          <a:p>
            <a:fld id="{06C6EF66-87B6-4EAA-814E-CDEB83F01DC2}" type="slidenum">
              <a:rPr lang="en-US" smtClean="0"/>
              <a:t>15</a:t>
            </a:fld>
            <a:endParaRPr lang="en-US"/>
          </a:p>
        </p:txBody>
      </p:sp>
      <p:sp>
        <p:nvSpPr>
          <p:cNvPr id="11" name="Content Placeholder 10">
            <a:extLst>
              <a:ext uri="{FF2B5EF4-FFF2-40B4-BE49-F238E27FC236}">
                <a16:creationId xmlns:a16="http://schemas.microsoft.com/office/drawing/2014/main" id="{03056A72-230E-8C73-B428-7D91E4E3BA76}"/>
              </a:ext>
            </a:extLst>
          </p:cNvPr>
          <p:cNvSpPr>
            <a:spLocks noGrp="1"/>
          </p:cNvSpPr>
          <p:nvPr>
            <p:ph idx="1"/>
          </p:nvPr>
        </p:nvSpPr>
        <p:spPr>
          <a:xfrm>
            <a:off x="185207" y="1520291"/>
            <a:ext cx="5737225" cy="5018621"/>
          </a:xfrm>
        </p:spPr>
        <p:txBody>
          <a:bodyPr>
            <a:noAutofit/>
          </a:bodyPr>
          <a:lstStyle/>
          <a:p>
            <a:pPr>
              <a:lnSpc>
                <a:spcPct val="140000"/>
              </a:lnSpc>
              <a:spcBef>
                <a:spcPts val="400"/>
              </a:spcBef>
            </a:pPr>
            <a:r>
              <a:rPr lang="en-US" sz="2000" dirty="0"/>
              <a:t>Blue FPA baseline aggregation: 119 L1B bands from </a:t>
            </a:r>
            <a:r>
              <a:rPr lang="en-US" sz="2000" b="1" dirty="0"/>
              <a:t>314.9nm to 605.7nm </a:t>
            </a:r>
            <a:br>
              <a:rPr lang="en-US" sz="2000" dirty="0"/>
            </a:br>
            <a:r>
              <a:rPr lang="en-US" sz="2000" dirty="0"/>
              <a:t>- 116 L2 bands up to 598.3nm</a:t>
            </a:r>
            <a:br>
              <a:rPr lang="en-US" sz="2000" dirty="0"/>
            </a:br>
            <a:r>
              <a:rPr lang="en-US" sz="2000" dirty="0"/>
              <a:t>- Bands below 340nm have reduced radiometric accuracy (TBD on-orbit)</a:t>
            </a:r>
            <a:br>
              <a:rPr lang="en-US" sz="2000" dirty="0"/>
            </a:br>
            <a:r>
              <a:rPr lang="en-US" sz="2000" dirty="0"/>
              <a:t>- Bandwidth: ~5.1nm</a:t>
            </a:r>
          </a:p>
          <a:p>
            <a:pPr>
              <a:lnSpc>
                <a:spcPct val="140000"/>
              </a:lnSpc>
              <a:spcBef>
                <a:spcPts val="400"/>
              </a:spcBef>
            </a:pPr>
            <a:r>
              <a:rPr lang="en-US" sz="2000" dirty="0"/>
              <a:t>Red FPA baseline aggregation: 163 L1B bands from </a:t>
            </a:r>
            <a:r>
              <a:rPr lang="en-US" sz="2000" b="1" dirty="0"/>
              <a:t>600.5nm to 894.6nm</a:t>
            </a:r>
            <a:r>
              <a:rPr lang="en-US" sz="2000" dirty="0"/>
              <a:t>, bandwidth ~5.0nm</a:t>
            </a:r>
          </a:p>
          <a:p>
            <a:pPr>
              <a:lnSpc>
                <a:spcPct val="140000"/>
              </a:lnSpc>
              <a:spcBef>
                <a:spcPts val="400"/>
              </a:spcBef>
            </a:pPr>
            <a:r>
              <a:rPr lang="en-US" sz="2000" dirty="0"/>
              <a:t>9 SWIR bands at 7 wavelengths from </a:t>
            </a:r>
            <a:r>
              <a:rPr lang="en-US" sz="2000" b="1" dirty="0"/>
              <a:t>940nm to 2260nm</a:t>
            </a:r>
          </a:p>
        </p:txBody>
      </p:sp>
      <p:pic>
        <p:nvPicPr>
          <p:cNvPr id="14" name="Picture 13">
            <a:extLst>
              <a:ext uri="{FF2B5EF4-FFF2-40B4-BE49-F238E27FC236}">
                <a16:creationId xmlns:a16="http://schemas.microsoft.com/office/drawing/2014/main" id="{F8DEF7A0-662C-C6AA-0EA1-D061F5CCF147}"/>
              </a:ext>
            </a:extLst>
          </p:cNvPr>
          <p:cNvPicPr>
            <a:picLocks noChangeAspect="1"/>
          </p:cNvPicPr>
          <p:nvPr/>
        </p:nvPicPr>
        <p:blipFill>
          <a:blip r:embed="rId2"/>
          <a:stretch>
            <a:fillRect/>
          </a:stretch>
        </p:blipFill>
        <p:spPr>
          <a:xfrm>
            <a:off x="5956298" y="1682346"/>
            <a:ext cx="5956300" cy="4572000"/>
          </a:xfrm>
          <a:prstGeom prst="rect">
            <a:avLst/>
          </a:prstGeom>
        </p:spPr>
      </p:pic>
      <p:sp>
        <p:nvSpPr>
          <p:cNvPr id="3" name="TextBox 2">
            <a:extLst>
              <a:ext uri="{FF2B5EF4-FFF2-40B4-BE49-F238E27FC236}">
                <a16:creationId xmlns:a16="http://schemas.microsoft.com/office/drawing/2014/main" id="{439E0568-8553-8B68-A079-4316A2D484B2}"/>
              </a:ext>
            </a:extLst>
          </p:cNvPr>
          <p:cNvSpPr txBox="1"/>
          <p:nvPr/>
        </p:nvSpPr>
        <p:spPr>
          <a:xfrm>
            <a:off x="270933" y="6215746"/>
            <a:ext cx="2209516" cy="646331"/>
          </a:xfrm>
          <a:prstGeom prst="rect">
            <a:avLst/>
          </a:prstGeom>
          <a:noFill/>
        </p:spPr>
        <p:txBody>
          <a:bodyPr wrap="none" rtlCol="0">
            <a:spAutoFit/>
          </a:bodyPr>
          <a:lstStyle/>
          <a:p>
            <a:r>
              <a:rPr lang="en-US" dirty="0"/>
              <a:t>Slide from G. Meister,</a:t>
            </a:r>
          </a:p>
          <a:p>
            <a:r>
              <a:rPr lang="en-US" dirty="0"/>
              <a:t>IGARSS 2023. </a:t>
            </a:r>
          </a:p>
        </p:txBody>
      </p:sp>
    </p:spTree>
    <p:extLst>
      <p:ext uri="{BB962C8B-B14F-4D97-AF65-F5344CB8AC3E}">
        <p14:creationId xmlns:p14="http://schemas.microsoft.com/office/powerpoint/2010/main" val="3857318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3993-0A5C-79F8-1F84-27C488DD9E40}"/>
              </a:ext>
            </a:extLst>
          </p:cNvPr>
          <p:cNvSpPr>
            <a:spLocks noGrp="1"/>
          </p:cNvSpPr>
          <p:nvPr>
            <p:ph type="title"/>
          </p:nvPr>
        </p:nvSpPr>
        <p:spPr/>
        <p:txBody>
          <a:bodyPr/>
          <a:lstStyle/>
          <a:p>
            <a:r>
              <a:rPr lang="en-US" dirty="0"/>
              <a:t>K1 (gain), dispersion, bandwidth, out-of-band</a:t>
            </a:r>
          </a:p>
        </p:txBody>
      </p:sp>
      <p:pic>
        <p:nvPicPr>
          <p:cNvPr id="5" name="Content Placeholder 4">
            <a:extLst>
              <a:ext uri="{FF2B5EF4-FFF2-40B4-BE49-F238E27FC236}">
                <a16:creationId xmlns:a16="http://schemas.microsoft.com/office/drawing/2014/main" id="{87408F5C-81CA-1FEE-4024-40B8624D1BD6}"/>
              </a:ext>
            </a:extLst>
          </p:cNvPr>
          <p:cNvPicPr>
            <a:picLocks noGrp="1" noChangeAspect="1"/>
          </p:cNvPicPr>
          <p:nvPr>
            <p:ph idx="1"/>
          </p:nvPr>
        </p:nvPicPr>
        <p:blipFill>
          <a:blip r:embed="rId2"/>
          <a:stretch>
            <a:fillRect/>
          </a:stretch>
        </p:blipFill>
        <p:spPr>
          <a:xfrm>
            <a:off x="696383" y="1760566"/>
            <a:ext cx="4366683" cy="5097434"/>
          </a:xfrm>
          <a:prstGeom prst="rect">
            <a:avLst/>
          </a:prstGeom>
        </p:spPr>
      </p:pic>
      <p:sp>
        <p:nvSpPr>
          <p:cNvPr id="4" name="Slide Number Placeholder 3">
            <a:extLst>
              <a:ext uri="{FF2B5EF4-FFF2-40B4-BE49-F238E27FC236}">
                <a16:creationId xmlns:a16="http://schemas.microsoft.com/office/drawing/2014/main" id="{2F193FB3-B598-3C9E-6FD5-1CDC54BD43FE}"/>
              </a:ext>
            </a:extLst>
          </p:cNvPr>
          <p:cNvSpPr>
            <a:spLocks noGrp="1"/>
          </p:cNvSpPr>
          <p:nvPr>
            <p:ph type="sldNum" sz="quarter" idx="12"/>
          </p:nvPr>
        </p:nvSpPr>
        <p:spPr/>
        <p:txBody>
          <a:bodyPr/>
          <a:lstStyle/>
          <a:p>
            <a:fld id="{06C6EF66-87B6-4EAA-814E-CDEB83F01DC2}" type="slidenum">
              <a:rPr lang="en-US" smtClean="0"/>
              <a:t>16</a:t>
            </a:fld>
            <a:endParaRPr lang="en-US"/>
          </a:p>
        </p:txBody>
      </p:sp>
      <p:sp>
        <p:nvSpPr>
          <p:cNvPr id="6" name="TextBox 5">
            <a:extLst>
              <a:ext uri="{FF2B5EF4-FFF2-40B4-BE49-F238E27FC236}">
                <a16:creationId xmlns:a16="http://schemas.microsoft.com/office/drawing/2014/main" id="{85476A3D-A2B5-32BE-E1C9-0A7008C10214}"/>
              </a:ext>
            </a:extLst>
          </p:cNvPr>
          <p:cNvSpPr txBox="1"/>
          <p:nvPr/>
        </p:nvSpPr>
        <p:spPr>
          <a:xfrm>
            <a:off x="6265333" y="5798145"/>
            <a:ext cx="5043688" cy="923330"/>
          </a:xfrm>
          <a:prstGeom prst="rect">
            <a:avLst/>
          </a:prstGeom>
          <a:noFill/>
        </p:spPr>
        <p:txBody>
          <a:bodyPr wrap="none" rtlCol="0">
            <a:spAutoFit/>
          </a:bodyPr>
          <a:lstStyle/>
          <a:p>
            <a:r>
              <a:rPr lang="en-US" dirty="0"/>
              <a:t>Figure and table taken from Kitchen-McKinley et al.,</a:t>
            </a:r>
          </a:p>
          <a:p>
            <a:r>
              <a:rPr lang="en-US" dirty="0"/>
              <a:t>PACE OCI Flight Unit Prelaunch Spectral </a:t>
            </a:r>
            <a:br>
              <a:rPr lang="en-US" dirty="0"/>
            </a:br>
            <a:r>
              <a:rPr lang="en-US" dirty="0"/>
              <a:t>Characterization, IGARSS 2023, Pasadena, CA.</a:t>
            </a:r>
          </a:p>
        </p:txBody>
      </p:sp>
      <p:pic>
        <p:nvPicPr>
          <p:cNvPr id="7" name="Picture 6">
            <a:extLst>
              <a:ext uri="{FF2B5EF4-FFF2-40B4-BE49-F238E27FC236}">
                <a16:creationId xmlns:a16="http://schemas.microsoft.com/office/drawing/2014/main" id="{D65C2813-B817-AF98-5F98-FB55EB5A6CB6}"/>
              </a:ext>
            </a:extLst>
          </p:cNvPr>
          <p:cNvPicPr>
            <a:picLocks noChangeAspect="1"/>
          </p:cNvPicPr>
          <p:nvPr/>
        </p:nvPicPr>
        <p:blipFill>
          <a:blip r:embed="rId3"/>
          <a:stretch>
            <a:fillRect/>
          </a:stretch>
        </p:blipFill>
        <p:spPr>
          <a:xfrm>
            <a:off x="6743003" y="1843085"/>
            <a:ext cx="4134547" cy="3287712"/>
          </a:xfrm>
          <a:prstGeom prst="rect">
            <a:avLst/>
          </a:prstGeom>
        </p:spPr>
      </p:pic>
    </p:spTree>
    <p:extLst>
      <p:ext uri="{BB962C8B-B14F-4D97-AF65-F5344CB8AC3E}">
        <p14:creationId xmlns:p14="http://schemas.microsoft.com/office/powerpoint/2010/main" val="2786808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A2D8022-3BE8-0473-5ED4-25379EFEEBD5}"/>
              </a:ext>
            </a:extLst>
          </p:cNvPr>
          <p:cNvPicPr>
            <a:picLocks noGrp="1" noChangeAspect="1"/>
          </p:cNvPicPr>
          <p:nvPr>
            <p:ph idx="1"/>
          </p:nvPr>
        </p:nvPicPr>
        <p:blipFill rotWithShape="1">
          <a:blip r:embed="rId2"/>
          <a:srcRect l="51488"/>
          <a:stretch/>
        </p:blipFill>
        <p:spPr>
          <a:xfrm>
            <a:off x="5842000" y="2492279"/>
            <a:ext cx="5755150" cy="4365721"/>
          </a:xfrm>
          <a:prstGeom prst="rect">
            <a:avLst/>
          </a:prstGeom>
        </p:spPr>
      </p:pic>
      <p:sp>
        <p:nvSpPr>
          <p:cNvPr id="4" name="Slide Number Placeholder 3">
            <a:extLst>
              <a:ext uri="{FF2B5EF4-FFF2-40B4-BE49-F238E27FC236}">
                <a16:creationId xmlns:a16="http://schemas.microsoft.com/office/drawing/2014/main" id="{25DF2333-692B-9DA7-E7A9-8D24136FDFD7}"/>
              </a:ext>
            </a:extLst>
          </p:cNvPr>
          <p:cNvSpPr>
            <a:spLocks noGrp="1"/>
          </p:cNvSpPr>
          <p:nvPr>
            <p:ph type="sldNum" sz="quarter" idx="12"/>
          </p:nvPr>
        </p:nvSpPr>
        <p:spPr/>
        <p:txBody>
          <a:bodyPr/>
          <a:lstStyle/>
          <a:p>
            <a:fld id="{06C6EF66-87B6-4EAA-814E-CDEB83F01DC2}" type="slidenum">
              <a:rPr lang="en-US" smtClean="0"/>
              <a:t>17</a:t>
            </a:fld>
            <a:endParaRPr lang="en-US"/>
          </a:p>
        </p:txBody>
      </p:sp>
      <p:sp>
        <p:nvSpPr>
          <p:cNvPr id="6" name="TextBox 5">
            <a:extLst>
              <a:ext uri="{FF2B5EF4-FFF2-40B4-BE49-F238E27FC236}">
                <a16:creationId xmlns:a16="http://schemas.microsoft.com/office/drawing/2014/main" id="{A8E0F041-7B55-3FAC-2E47-72BB569F2610}"/>
              </a:ext>
            </a:extLst>
          </p:cNvPr>
          <p:cNvSpPr txBox="1"/>
          <p:nvPr/>
        </p:nvSpPr>
        <p:spPr>
          <a:xfrm>
            <a:off x="1785938" y="1435785"/>
            <a:ext cx="9811212"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a:t>More RSR variation (electronic crosstalk) on red FPA, but at very low level (often negative)</a:t>
            </a:r>
          </a:p>
          <a:p>
            <a:pPr marL="285750" indent="-285750">
              <a:buFont typeface="Arial" panose="020B0604020202020204" pitchFamily="34" charset="0"/>
              <a:buChar char="•"/>
            </a:pPr>
            <a:r>
              <a:rPr lang="en-US" sz="2000" dirty="0"/>
              <a:t>Decline from peak to &lt;1e-3 much faster than in blue FPA</a:t>
            </a:r>
          </a:p>
          <a:p>
            <a:pPr marL="285750" indent="-285750">
              <a:buFont typeface="Arial" panose="020B0604020202020204" pitchFamily="34" charset="0"/>
              <a:buChar char="•"/>
            </a:pPr>
            <a:r>
              <a:rPr lang="en-US" sz="2000" dirty="0"/>
              <a:t>Ghosts much smaller than in blue FPA</a:t>
            </a:r>
          </a:p>
        </p:txBody>
      </p:sp>
      <p:sp>
        <p:nvSpPr>
          <p:cNvPr id="3" name="Title 1">
            <a:extLst>
              <a:ext uri="{FF2B5EF4-FFF2-40B4-BE49-F238E27FC236}">
                <a16:creationId xmlns:a16="http://schemas.microsoft.com/office/drawing/2014/main" id="{B26EB78A-6B94-E756-5957-1DE72299B7F6}"/>
              </a:ext>
            </a:extLst>
          </p:cNvPr>
          <p:cNvSpPr txBox="1">
            <a:spLocks/>
          </p:cNvSpPr>
          <p:nvPr/>
        </p:nvSpPr>
        <p:spPr>
          <a:xfrm>
            <a:off x="838200" y="365125"/>
            <a:ext cx="10515600" cy="80140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mn-lt"/>
                <a:ea typeface="+mj-ea"/>
                <a:cs typeface="+mj-cs"/>
              </a:defRPr>
            </a:lvl1pPr>
          </a:lstStyle>
          <a:p>
            <a:pPr>
              <a:spcAft>
                <a:spcPts val="600"/>
              </a:spcAft>
            </a:pPr>
            <a:r>
              <a:rPr lang="en-US" dirty="0"/>
              <a:t>OCI relative spectral response: blue and red FPA</a:t>
            </a:r>
          </a:p>
        </p:txBody>
      </p:sp>
      <p:pic>
        <p:nvPicPr>
          <p:cNvPr id="7" name="Content Placeholder 8">
            <a:extLst>
              <a:ext uri="{FF2B5EF4-FFF2-40B4-BE49-F238E27FC236}">
                <a16:creationId xmlns:a16="http://schemas.microsoft.com/office/drawing/2014/main" id="{28F27AD6-E27E-6E09-3893-9E5E330C8F5B}"/>
              </a:ext>
            </a:extLst>
          </p:cNvPr>
          <p:cNvPicPr>
            <a:picLocks noChangeAspect="1"/>
          </p:cNvPicPr>
          <p:nvPr/>
        </p:nvPicPr>
        <p:blipFill rotWithShape="1">
          <a:blip r:embed="rId3"/>
          <a:srcRect l="50559"/>
          <a:stretch/>
        </p:blipFill>
        <p:spPr>
          <a:xfrm>
            <a:off x="249900" y="2415282"/>
            <a:ext cx="5755150" cy="4562138"/>
          </a:xfrm>
          <a:prstGeom prst="rect">
            <a:avLst/>
          </a:prstGeom>
        </p:spPr>
      </p:pic>
      <p:sp>
        <p:nvSpPr>
          <p:cNvPr id="2" name="TextBox 1">
            <a:extLst>
              <a:ext uri="{FF2B5EF4-FFF2-40B4-BE49-F238E27FC236}">
                <a16:creationId xmlns:a16="http://schemas.microsoft.com/office/drawing/2014/main" id="{614297E5-0AAC-04AA-33B0-6E7BAA6278F0}"/>
              </a:ext>
            </a:extLst>
          </p:cNvPr>
          <p:cNvSpPr txBox="1"/>
          <p:nvPr/>
        </p:nvSpPr>
        <p:spPr>
          <a:xfrm>
            <a:off x="101600" y="6215746"/>
            <a:ext cx="2209516" cy="646331"/>
          </a:xfrm>
          <a:prstGeom prst="rect">
            <a:avLst/>
          </a:prstGeom>
          <a:noFill/>
        </p:spPr>
        <p:txBody>
          <a:bodyPr wrap="none" rtlCol="0">
            <a:spAutoFit/>
          </a:bodyPr>
          <a:lstStyle/>
          <a:p>
            <a:r>
              <a:rPr lang="en-US" dirty="0"/>
              <a:t>Slide from G. Meister,</a:t>
            </a:r>
          </a:p>
          <a:p>
            <a:r>
              <a:rPr lang="en-US" dirty="0"/>
              <a:t>IGARSS 2023. </a:t>
            </a:r>
          </a:p>
        </p:txBody>
      </p:sp>
    </p:spTree>
    <p:extLst>
      <p:ext uri="{BB962C8B-B14F-4D97-AF65-F5344CB8AC3E}">
        <p14:creationId xmlns:p14="http://schemas.microsoft.com/office/powerpoint/2010/main" val="2974708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545886-64C8-CE1E-41EE-7DC426CDB976}"/>
              </a:ext>
            </a:extLst>
          </p:cNvPr>
          <p:cNvSpPr>
            <a:spLocks noGrp="1"/>
          </p:cNvSpPr>
          <p:nvPr>
            <p:ph type="sldNum" sz="quarter" idx="12"/>
          </p:nvPr>
        </p:nvSpPr>
        <p:spPr/>
        <p:txBody>
          <a:bodyPr/>
          <a:lstStyle/>
          <a:p>
            <a:fld id="{06C6EF66-87B6-4EAA-814E-CDEB83F01DC2}" type="slidenum">
              <a:rPr lang="en-US" smtClean="0"/>
              <a:t>18</a:t>
            </a:fld>
            <a:endParaRPr lang="en-US"/>
          </a:p>
        </p:txBody>
      </p:sp>
      <p:pic>
        <p:nvPicPr>
          <p:cNvPr id="3" name="Picture 2">
            <a:extLst>
              <a:ext uri="{FF2B5EF4-FFF2-40B4-BE49-F238E27FC236}">
                <a16:creationId xmlns:a16="http://schemas.microsoft.com/office/drawing/2014/main" id="{03A7B435-A73B-7D38-FD6F-CBC0EEF43587}"/>
              </a:ext>
            </a:extLst>
          </p:cNvPr>
          <p:cNvPicPr>
            <a:picLocks noChangeAspect="1"/>
          </p:cNvPicPr>
          <p:nvPr/>
        </p:nvPicPr>
        <p:blipFill>
          <a:blip r:embed="rId2"/>
          <a:stretch>
            <a:fillRect/>
          </a:stretch>
        </p:blipFill>
        <p:spPr>
          <a:xfrm>
            <a:off x="36577" y="2400178"/>
            <a:ext cx="5454316" cy="4457822"/>
          </a:xfrm>
          <a:prstGeom prst="rect">
            <a:avLst/>
          </a:prstGeom>
        </p:spPr>
      </p:pic>
      <p:sp>
        <p:nvSpPr>
          <p:cNvPr id="4" name="Text Box 2">
            <a:extLst>
              <a:ext uri="{FF2B5EF4-FFF2-40B4-BE49-F238E27FC236}">
                <a16:creationId xmlns:a16="http://schemas.microsoft.com/office/drawing/2014/main" id="{48F7D494-3DFD-F129-44E3-D706463A89E6}"/>
              </a:ext>
            </a:extLst>
          </p:cNvPr>
          <p:cNvSpPr txBox="1">
            <a:spLocks noChangeArrowheads="1"/>
          </p:cNvSpPr>
          <p:nvPr/>
        </p:nvSpPr>
        <p:spPr bwMode="auto">
          <a:xfrm>
            <a:off x="2036826" y="134939"/>
            <a:ext cx="822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lnSpc>
                <a:spcPct val="58000"/>
              </a:lnSpc>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DejaVu LGC Sans" charset="-128"/>
              </a:defRPr>
            </a:lvl1pPr>
            <a:lvl2pPr>
              <a:lnSpc>
                <a:spcPct val="58000"/>
              </a:lnSpc>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DejaVu LGC Sans" charset="-128"/>
              </a:defRPr>
            </a:lvl2pPr>
            <a:lvl3pPr>
              <a:lnSpc>
                <a:spcPct val="58000"/>
              </a:lnSpc>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DejaVu LGC Sans" charset="-128"/>
              </a:defRPr>
            </a:lvl3pPr>
            <a:lvl4pPr>
              <a:lnSpc>
                <a:spcPct val="58000"/>
              </a:lnSpc>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ejaVu LGC Sans" charset="-128"/>
              </a:defRPr>
            </a:lvl4pPr>
            <a:lvl5pPr>
              <a:lnSpc>
                <a:spcPct val="58000"/>
              </a:lnSpc>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ejaVu LGC Sans" charset="-128"/>
              </a:defRPr>
            </a:lvl5pPr>
            <a:lvl6pPr marL="2514600" indent="-228600" defTabSz="457200" eaLnBrk="0" fontAlgn="base" hangingPunct="0">
              <a:lnSpc>
                <a:spcPct val="58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ejaVu LGC Sans" charset="-128"/>
              </a:defRPr>
            </a:lvl6pPr>
            <a:lvl7pPr marL="2971800" indent="-228600" defTabSz="457200" eaLnBrk="0" fontAlgn="base" hangingPunct="0">
              <a:lnSpc>
                <a:spcPct val="58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ejaVu LGC Sans" charset="-128"/>
              </a:defRPr>
            </a:lvl7pPr>
            <a:lvl8pPr marL="3429000" indent="-228600" defTabSz="457200" eaLnBrk="0" fontAlgn="base" hangingPunct="0">
              <a:lnSpc>
                <a:spcPct val="58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ejaVu LGC Sans" charset="-128"/>
              </a:defRPr>
            </a:lvl8pPr>
            <a:lvl9pPr marL="3886200" indent="-228600" defTabSz="457200" eaLnBrk="0" fontAlgn="base" hangingPunct="0">
              <a:lnSpc>
                <a:spcPct val="58000"/>
              </a:lnSpc>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ejaVu LGC Sans" charset="-128"/>
              </a:defRPr>
            </a:lvl9pPr>
          </a:lstStyle>
          <a:p>
            <a:pPr algn="ctr" eaLnBrk="1" hangingPunct="1">
              <a:lnSpc>
                <a:spcPct val="100000"/>
              </a:lnSpc>
              <a:spcBef>
                <a:spcPct val="0"/>
              </a:spcBef>
              <a:buFont typeface="Times New Roman" panose="02020603050405020304" pitchFamily="18" charset="0"/>
              <a:buNone/>
            </a:pPr>
            <a:r>
              <a:rPr lang="en-GB" altLang="en-US" b="1" dirty="0">
                <a:solidFill>
                  <a:schemeClr val="tx1"/>
                </a:solidFill>
              </a:rPr>
              <a:t>SNR Evaluation</a:t>
            </a:r>
          </a:p>
        </p:txBody>
      </p:sp>
      <p:sp>
        <p:nvSpPr>
          <p:cNvPr id="6" name="AutoShape 6">
            <a:extLst>
              <a:ext uri="{FF2B5EF4-FFF2-40B4-BE49-F238E27FC236}">
                <a16:creationId xmlns:a16="http://schemas.microsoft.com/office/drawing/2014/main" id="{A72B3D95-FD3E-C1E1-D753-D835196B5585}"/>
              </a:ext>
            </a:extLst>
          </p:cNvPr>
          <p:cNvSpPr>
            <a:spLocks noChangeArrowheads="1"/>
          </p:cNvSpPr>
          <p:nvPr/>
        </p:nvSpPr>
        <p:spPr bwMode="auto">
          <a:xfrm>
            <a:off x="1081605" y="722791"/>
            <a:ext cx="10127796" cy="1461013"/>
          </a:xfrm>
          <a:prstGeom prst="roundRect">
            <a:avLst>
              <a:gd name="adj" fmla="val 16616"/>
            </a:avLst>
          </a:prstGeom>
          <a:noFill/>
          <a:ln w="19050">
            <a:solidFill>
              <a:schemeClr val="tx1"/>
            </a:solidFill>
            <a:miter lim="800000"/>
            <a:headEnd/>
            <a:tailEnd/>
          </a:ln>
        </p:spPr>
        <p:txBody>
          <a:bodyPr wrap="square" lIns="90360" tIns="44280" rIns="90360" bIns="44280">
            <a:spAutoFit/>
          </a:bodyPr>
          <a:lstStyle/>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1" dirty="0"/>
              <a:t>SNR (412 nm and 555 nm)</a:t>
            </a:r>
          </a:p>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dirty="0"/>
              <a:t>		Measured SNR plotted versus radiance (different lamp levels).</a:t>
            </a:r>
          </a:p>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dirty="0"/>
              <a:t>		Data – symbols; Colors – TVAC temperatures (nominal, hot op, cold op)</a:t>
            </a:r>
          </a:p>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dirty="0"/>
              <a:t> 	Solid lines – Fit to data; Dashed vertical lines – TOA radiance levels (from requirements)</a:t>
            </a:r>
          </a:p>
        </p:txBody>
      </p:sp>
      <p:pic>
        <p:nvPicPr>
          <p:cNvPr id="7" name="Picture 6">
            <a:extLst>
              <a:ext uri="{FF2B5EF4-FFF2-40B4-BE49-F238E27FC236}">
                <a16:creationId xmlns:a16="http://schemas.microsoft.com/office/drawing/2014/main" id="{3E28C8FC-A56F-C16F-282B-8F64BF61B764}"/>
              </a:ext>
            </a:extLst>
          </p:cNvPr>
          <p:cNvPicPr>
            <a:picLocks noChangeAspect="1"/>
          </p:cNvPicPr>
          <p:nvPr/>
        </p:nvPicPr>
        <p:blipFill>
          <a:blip r:embed="rId3"/>
          <a:stretch>
            <a:fillRect/>
          </a:stretch>
        </p:blipFill>
        <p:spPr>
          <a:xfrm>
            <a:off x="5568696" y="2417944"/>
            <a:ext cx="5454316" cy="4428144"/>
          </a:xfrm>
          <a:prstGeom prst="rect">
            <a:avLst/>
          </a:prstGeom>
        </p:spPr>
      </p:pic>
      <p:sp>
        <p:nvSpPr>
          <p:cNvPr id="5" name="TextBox 4">
            <a:extLst>
              <a:ext uri="{FF2B5EF4-FFF2-40B4-BE49-F238E27FC236}">
                <a16:creationId xmlns:a16="http://schemas.microsoft.com/office/drawing/2014/main" id="{04692CDD-6A39-82F1-CD8E-182FBA32F245}"/>
              </a:ext>
            </a:extLst>
          </p:cNvPr>
          <p:cNvSpPr txBox="1"/>
          <p:nvPr/>
        </p:nvSpPr>
        <p:spPr>
          <a:xfrm>
            <a:off x="4386135" y="6215746"/>
            <a:ext cx="2209516" cy="646331"/>
          </a:xfrm>
          <a:prstGeom prst="rect">
            <a:avLst/>
          </a:prstGeom>
          <a:noFill/>
        </p:spPr>
        <p:txBody>
          <a:bodyPr wrap="none" rtlCol="0">
            <a:spAutoFit/>
          </a:bodyPr>
          <a:lstStyle/>
          <a:p>
            <a:r>
              <a:rPr lang="en-US" dirty="0"/>
              <a:t>Slide from G. Meister,</a:t>
            </a:r>
          </a:p>
          <a:p>
            <a:r>
              <a:rPr lang="en-US" dirty="0"/>
              <a:t>IGARSS 2023. </a:t>
            </a:r>
          </a:p>
        </p:txBody>
      </p:sp>
    </p:spTree>
    <p:extLst>
      <p:ext uri="{BB962C8B-B14F-4D97-AF65-F5344CB8AC3E}">
        <p14:creationId xmlns:p14="http://schemas.microsoft.com/office/powerpoint/2010/main" val="487604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diagram, line, font&#10;&#10;Description automatically generated">
            <a:extLst>
              <a:ext uri="{FF2B5EF4-FFF2-40B4-BE49-F238E27FC236}">
                <a16:creationId xmlns:a16="http://schemas.microsoft.com/office/drawing/2014/main" id="{05713B93-DC30-E31D-BDB5-747C7BBB5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7283" y="1975361"/>
            <a:ext cx="4940300" cy="4864100"/>
          </a:xfrm>
          <a:prstGeom prst="rect">
            <a:avLst/>
          </a:prstGeom>
        </p:spPr>
      </p:pic>
      <p:pic>
        <p:nvPicPr>
          <p:cNvPr id="8" name="Picture 7" descr="A picture containing text, diagram, line, plot&#10;&#10;Description automatically generated">
            <a:extLst>
              <a:ext uri="{FF2B5EF4-FFF2-40B4-BE49-F238E27FC236}">
                <a16:creationId xmlns:a16="http://schemas.microsoft.com/office/drawing/2014/main" id="{FAB76736-AB5E-05EA-6021-7BEACE257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75361"/>
            <a:ext cx="4292600" cy="4864100"/>
          </a:xfrm>
          <a:prstGeom prst="rect">
            <a:avLst/>
          </a:prstGeom>
        </p:spPr>
      </p:pic>
      <p:sp>
        <p:nvSpPr>
          <p:cNvPr id="2" name="Slide Number Placeholder 1">
            <a:extLst>
              <a:ext uri="{FF2B5EF4-FFF2-40B4-BE49-F238E27FC236}">
                <a16:creationId xmlns:a16="http://schemas.microsoft.com/office/drawing/2014/main" id="{E6A17532-758E-3DD2-6814-2EDDCF6E0488}"/>
              </a:ext>
            </a:extLst>
          </p:cNvPr>
          <p:cNvSpPr>
            <a:spLocks noGrp="1"/>
          </p:cNvSpPr>
          <p:nvPr>
            <p:ph type="sldNum" sz="quarter" idx="12"/>
          </p:nvPr>
        </p:nvSpPr>
        <p:spPr/>
        <p:txBody>
          <a:bodyPr/>
          <a:lstStyle/>
          <a:p>
            <a:fld id="{06C6EF66-87B6-4EAA-814E-CDEB83F01DC2}" type="slidenum">
              <a:rPr lang="en-US" smtClean="0"/>
              <a:t>19</a:t>
            </a:fld>
            <a:endParaRPr lang="en-US"/>
          </a:p>
        </p:txBody>
      </p:sp>
      <p:sp>
        <p:nvSpPr>
          <p:cNvPr id="3" name="Text Box 2">
            <a:extLst>
              <a:ext uri="{FF2B5EF4-FFF2-40B4-BE49-F238E27FC236}">
                <a16:creationId xmlns:a16="http://schemas.microsoft.com/office/drawing/2014/main" id="{0B075813-8468-1411-1C77-68282E98D6DB}"/>
              </a:ext>
            </a:extLst>
          </p:cNvPr>
          <p:cNvSpPr txBox="1">
            <a:spLocks noChangeArrowheads="1"/>
          </p:cNvSpPr>
          <p:nvPr/>
        </p:nvSpPr>
        <p:spPr bwMode="auto">
          <a:xfrm>
            <a:off x="2000250" y="134939"/>
            <a:ext cx="8229600" cy="460375"/>
          </a:xfrm>
          <a:prstGeom prst="rect">
            <a:avLst/>
          </a:prstGeom>
          <a:noFill/>
          <a:ln w="9525">
            <a:noFill/>
            <a:round/>
            <a:headEnd/>
            <a:tailEnd/>
          </a:ln>
        </p:spPr>
        <p:txBody>
          <a:bodyPr lIns="90000" tIns="46800" rIns="90000" bIns="468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a:t>SNR at ocean L</a:t>
            </a:r>
            <a:r>
              <a:rPr lang="en-GB" sz="3200" b="1" baseline="-25000" dirty="0"/>
              <a:t>TYP </a:t>
            </a:r>
            <a:r>
              <a:rPr lang="en-GB" sz="3200" b="1" dirty="0"/>
              <a:t>for hyperspectral bands</a:t>
            </a:r>
          </a:p>
        </p:txBody>
      </p:sp>
      <p:sp>
        <p:nvSpPr>
          <p:cNvPr id="4" name="AutoShape 6">
            <a:extLst>
              <a:ext uri="{FF2B5EF4-FFF2-40B4-BE49-F238E27FC236}">
                <a16:creationId xmlns:a16="http://schemas.microsoft.com/office/drawing/2014/main" id="{B0C54058-44E9-323A-F92B-3BAEA4615DEE}"/>
              </a:ext>
            </a:extLst>
          </p:cNvPr>
          <p:cNvSpPr>
            <a:spLocks noChangeArrowheads="1"/>
          </p:cNvSpPr>
          <p:nvPr/>
        </p:nvSpPr>
        <p:spPr bwMode="auto">
          <a:xfrm>
            <a:off x="1270438" y="919083"/>
            <a:ext cx="10210361" cy="779976"/>
          </a:xfrm>
          <a:prstGeom prst="roundRect">
            <a:avLst>
              <a:gd name="adj" fmla="val 16616"/>
            </a:avLst>
          </a:prstGeom>
          <a:noFill/>
          <a:ln w="19050">
            <a:solidFill>
              <a:schemeClr val="tx1"/>
            </a:solidFill>
            <a:miter lim="800000"/>
            <a:headEnd/>
            <a:tailEnd/>
          </a:ln>
        </p:spPr>
        <p:txBody>
          <a:bodyPr wrap="square" lIns="90360" tIns="44280" rIns="90360" bIns="4428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dirty="0"/>
              <a:t>	Very high SNR for hyperspectral bands (spectral aggregation needed above 800nm).</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dirty="0"/>
              <a:t>SNR for lunar radiances will be lower in the blue, higher in the red =&gt; sufficient for lunar analysis</a:t>
            </a:r>
          </a:p>
        </p:txBody>
      </p:sp>
      <p:sp>
        <p:nvSpPr>
          <p:cNvPr id="6" name="TextBox 5">
            <a:extLst>
              <a:ext uri="{FF2B5EF4-FFF2-40B4-BE49-F238E27FC236}">
                <a16:creationId xmlns:a16="http://schemas.microsoft.com/office/drawing/2014/main" id="{5DA42641-BD44-125E-5C3D-0E80E1732900}"/>
              </a:ext>
            </a:extLst>
          </p:cNvPr>
          <p:cNvSpPr txBox="1"/>
          <p:nvPr/>
        </p:nvSpPr>
        <p:spPr>
          <a:xfrm>
            <a:off x="2549691" y="4428876"/>
            <a:ext cx="993221" cy="369332"/>
          </a:xfrm>
          <a:prstGeom prst="rect">
            <a:avLst/>
          </a:prstGeom>
          <a:noFill/>
        </p:spPr>
        <p:txBody>
          <a:bodyPr wrap="none" rtlCol="0">
            <a:spAutoFit/>
          </a:bodyPr>
          <a:lstStyle/>
          <a:p>
            <a:r>
              <a:rPr lang="en-US" dirty="0">
                <a:solidFill>
                  <a:srgbClr val="FF0000"/>
                </a:solidFill>
              </a:rPr>
              <a:t>Blue FPA</a:t>
            </a:r>
          </a:p>
        </p:txBody>
      </p:sp>
      <p:sp>
        <p:nvSpPr>
          <p:cNvPr id="7" name="TextBox 6">
            <a:extLst>
              <a:ext uri="{FF2B5EF4-FFF2-40B4-BE49-F238E27FC236}">
                <a16:creationId xmlns:a16="http://schemas.microsoft.com/office/drawing/2014/main" id="{F402EFE5-C978-1360-DCE7-B3E1F359617F}"/>
              </a:ext>
            </a:extLst>
          </p:cNvPr>
          <p:cNvSpPr txBox="1"/>
          <p:nvPr/>
        </p:nvSpPr>
        <p:spPr>
          <a:xfrm>
            <a:off x="6336108" y="4428876"/>
            <a:ext cx="936282" cy="369332"/>
          </a:xfrm>
          <a:prstGeom prst="rect">
            <a:avLst/>
          </a:prstGeom>
          <a:noFill/>
        </p:spPr>
        <p:txBody>
          <a:bodyPr wrap="none" rtlCol="0">
            <a:spAutoFit/>
          </a:bodyPr>
          <a:lstStyle/>
          <a:p>
            <a:r>
              <a:rPr lang="en-US" dirty="0">
                <a:solidFill>
                  <a:srgbClr val="FF0000"/>
                </a:solidFill>
              </a:rPr>
              <a:t>Red FPA</a:t>
            </a:r>
          </a:p>
        </p:txBody>
      </p:sp>
      <p:sp>
        <p:nvSpPr>
          <p:cNvPr id="5" name="TextBox 4">
            <a:extLst>
              <a:ext uri="{FF2B5EF4-FFF2-40B4-BE49-F238E27FC236}">
                <a16:creationId xmlns:a16="http://schemas.microsoft.com/office/drawing/2014/main" id="{22F63836-4843-FC25-45C2-F5A72547D222}"/>
              </a:ext>
            </a:extLst>
          </p:cNvPr>
          <p:cNvSpPr txBox="1"/>
          <p:nvPr/>
        </p:nvSpPr>
        <p:spPr>
          <a:xfrm>
            <a:off x="10007884" y="5571868"/>
            <a:ext cx="2209516" cy="646331"/>
          </a:xfrm>
          <a:prstGeom prst="rect">
            <a:avLst/>
          </a:prstGeom>
          <a:noFill/>
        </p:spPr>
        <p:txBody>
          <a:bodyPr wrap="none" rtlCol="0">
            <a:spAutoFit/>
          </a:bodyPr>
          <a:lstStyle/>
          <a:p>
            <a:r>
              <a:rPr lang="en-US" dirty="0"/>
              <a:t>Slide from G. Meister,</a:t>
            </a:r>
          </a:p>
          <a:p>
            <a:r>
              <a:rPr lang="en-US" dirty="0"/>
              <a:t>IGARSS 2023. </a:t>
            </a:r>
          </a:p>
        </p:txBody>
      </p:sp>
    </p:spTree>
    <p:extLst>
      <p:ext uri="{BB962C8B-B14F-4D97-AF65-F5344CB8AC3E}">
        <p14:creationId xmlns:p14="http://schemas.microsoft.com/office/powerpoint/2010/main" val="3138661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1074" y="-81930"/>
            <a:ext cx="9402725" cy="1095285"/>
          </a:xfrm>
        </p:spPr>
        <p:txBody>
          <a:bodyPr>
            <a:noAutofit/>
          </a:bodyPr>
          <a:lstStyle/>
          <a:p>
            <a:r>
              <a:rPr lang="en-US" dirty="0"/>
              <a:t>OCI Hardware (from U. Gliese, IGARSS 2023)</a:t>
            </a:r>
            <a:endParaRPr lang="en-US" b="0" dirty="0">
              <a:solidFill>
                <a:schemeClr val="tx1"/>
              </a:solidFill>
            </a:endParaRPr>
          </a:p>
        </p:txBody>
      </p:sp>
      <p:sp>
        <p:nvSpPr>
          <p:cNvPr id="7" name="Date Placeholder 6"/>
          <p:cNvSpPr>
            <a:spLocks noGrp="1"/>
          </p:cNvSpPr>
          <p:nvPr>
            <p:ph type="dt" sz="half" idx="10"/>
          </p:nvPr>
        </p:nvSpPr>
        <p:spPr/>
        <p:txBody>
          <a:bodyPr/>
          <a:lstStyle/>
          <a:p>
            <a:r>
              <a:rPr lang="en-US"/>
              <a:t>July 20, 2023</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2</a:t>
            </a:fld>
            <a:endParaRPr lang="en-US" dirty="0"/>
          </a:p>
        </p:txBody>
      </p:sp>
      <p:sp>
        <p:nvSpPr>
          <p:cNvPr id="9" name="Footer Placeholder 8"/>
          <p:cNvSpPr>
            <a:spLocks noGrp="1"/>
          </p:cNvSpPr>
          <p:nvPr>
            <p:ph type="ftr" sz="quarter" idx="3"/>
          </p:nvPr>
        </p:nvSpPr>
        <p:spPr>
          <a:xfrm>
            <a:off x="2369575" y="6553201"/>
            <a:ext cx="7452851" cy="212725"/>
          </a:xfrm>
          <a:prstGeom prst="rect">
            <a:avLst/>
          </a:prstGeom>
        </p:spPr>
        <p:txBody>
          <a:bodyPr/>
          <a:lstStyle>
            <a:defPPr>
              <a:defRPr lang="en-US"/>
            </a:defPPr>
            <a:lvl1pPr marL="0" algn="ctr" defTabSz="914400" rtl="0" eaLnBrk="1" latinLnBrk="0" hangingPunct="1">
              <a:defRPr sz="1000" kern="1200">
                <a:solidFill>
                  <a:schemeClr val="tx1">
                    <a:lumMod val="50000"/>
                    <a:lumOff val="50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OPTICAL AND DETECTOR DESIGN OF THE OCEAN COLOR INSTRUMENT FOR THE NASA PACE MISSION</a:t>
            </a:r>
            <a:endParaRPr lang="en-US" dirty="0"/>
          </a:p>
        </p:txBody>
      </p:sp>
      <p:pic>
        <p:nvPicPr>
          <p:cNvPr id="8" name="Picture 64">
            <a:extLst>
              <a:ext uri="{FF2B5EF4-FFF2-40B4-BE49-F238E27FC236}">
                <a16:creationId xmlns:a16="http://schemas.microsoft.com/office/drawing/2014/main" id="{042A33C5-5D91-734D-B88B-8075A92108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6934" y="169769"/>
            <a:ext cx="629985" cy="50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6811" t="5863" r="17095" b="28416"/>
          <a:stretch/>
        </p:blipFill>
        <p:spPr>
          <a:xfrm>
            <a:off x="8218772" y="914399"/>
            <a:ext cx="3743536" cy="5583171"/>
          </a:xfrm>
          <a:prstGeom prst="rect">
            <a:avLst/>
          </a:prstGeom>
        </p:spPr>
      </p:pic>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4815" t="11105" r="14852" b="8985"/>
          <a:stretch/>
        </p:blipFill>
        <p:spPr>
          <a:xfrm>
            <a:off x="3777416" y="914399"/>
            <a:ext cx="4267200" cy="3232177"/>
          </a:xfrm>
          <a:prstGeom prst="rect">
            <a:avLst/>
          </a:prstGeom>
        </p:spPr>
      </p:pic>
      <p:sp>
        <p:nvSpPr>
          <p:cNvPr id="6" name="TextBox 5"/>
          <p:cNvSpPr txBox="1"/>
          <p:nvPr/>
        </p:nvSpPr>
        <p:spPr>
          <a:xfrm>
            <a:off x="8307146" y="1387867"/>
            <a:ext cx="1295547" cy="584775"/>
          </a:xfrm>
          <a:prstGeom prst="rect">
            <a:avLst/>
          </a:prstGeom>
          <a:noFill/>
        </p:spPr>
        <p:txBody>
          <a:bodyPr wrap="none" rtlCol="0">
            <a:spAutoFit/>
          </a:bodyPr>
          <a:lstStyle/>
          <a:p>
            <a:r>
              <a:rPr lang="en-US" sz="3200" b="1" dirty="0"/>
              <a:t>PACE</a:t>
            </a:r>
          </a:p>
        </p:txBody>
      </p:sp>
      <p:sp>
        <p:nvSpPr>
          <p:cNvPr id="11" name="TextBox 10"/>
          <p:cNvSpPr txBox="1"/>
          <p:nvPr/>
        </p:nvSpPr>
        <p:spPr>
          <a:xfrm>
            <a:off x="3940062" y="1011950"/>
            <a:ext cx="914033" cy="584775"/>
          </a:xfrm>
          <a:prstGeom prst="rect">
            <a:avLst/>
          </a:prstGeom>
          <a:noFill/>
        </p:spPr>
        <p:txBody>
          <a:bodyPr wrap="none" rtlCol="0">
            <a:spAutoFit/>
          </a:bodyPr>
          <a:lstStyle/>
          <a:p>
            <a:r>
              <a:rPr lang="en-US" sz="3200" b="1" dirty="0">
                <a:solidFill>
                  <a:schemeClr val="bg1"/>
                </a:solidFill>
              </a:rPr>
              <a:t>OCI</a:t>
            </a:r>
          </a:p>
        </p:txBody>
      </p:sp>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31770" t="4541" r="13862" b="13719"/>
          <a:stretch/>
        </p:blipFill>
        <p:spPr>
          <a:xfrm>
            <a:off x="238405" y="3675459"/>
            <a:ext cx="2756586" cy="2763118"/>
          </a:xfrm>
          <a:prstGeom prst="rect">
            <a:avLst/>
          </a:prstGeom>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36731" t="17004" r="27778" b="40580"/>
          <a:stretch/>
        </p:blipFill>
        <p:spPr>
          <a:xfrm>
            <a:off x="238405" y="914398"/>
            <a:ext cx="3364856" cy="2680893"/>
          </a:xfrm>
          <a:prstGeom prst="rect">
            <a:avLst/>
          </a:prstGeom>
        </p:spPr>
      </p:pic>
      <p:sp>
        <p:nvSpPr>
          <p:cNvPr id="14" name="TextBox 13"/>
          <p:cNvSpPr txBox="1"/>
          <p:nvPr/>
        </p:nvSpPr>
        <p:spPr>
          <a:xfrm>
            <a:off x="3257520" y="4615587"/>
            <a:ext cx="4698722" cy="338554"/>
          </a:xfrm>
          <a:prstGeom prst="rect">
            <a:avLst/>
          </a:prstGeom>
          <a:noFill/>
        </p:spPr>
        <p:txBody>
          <a:bodyPr wrap="none" rtlCol="0">
            <a:spAutoFit/>
          </a:bodyPr>
          <a:lstStyle/>
          <a:p>
            <a:pPr algn="ctr"/>
            <a:r>
              <a:rPr lang="en-US" sz="1600" b="1" dirty="0"/>
              <a:t>Fiber-Coupled 7-Band SWIR Detection System</a:t>
            </a:r>
          </a:p>
        </p:txBody>
      </p:sp>
      <p:sp>
        <p:nvSpPr>
          <p:cNvPr id="15" name="TextBox 14"/>
          <p:cNvSpPr txBox="1"/>
          <p:nvPr/>
        </p:nvSpPr>
        <p:spPr>
          <a:xfrm>
            <a:off x="3594151" y="5220192"/>
            <a:ext cx="4025461" cy="338554"/>
          </a:xfrm>
          <a:prstGeom prst="rect">
            <a:avLst/>
          </a:prstGeom>
          <a:noFill/>
        </p:spPr>
        <p:txBody>
          <a:bodyPr wrap="none" rtlCol="0">
            <a:spAutoFit/>
          </a:bodyPr>
          <a:lstStyle/>
          <a:p>
            <a:pPr algn="ctr"/>
            <a:r>
              <a:rPr lang="en-US" sz="1600" b="1" dirty="0"/>
              <a:t>Hyperspectral UVNIR Detection System</a:t>
            </a:r>
          </a:p>
        </p:txBody>
      </p:sp>
      <p:sp>
        <p:nvSpPr>
          <p:cNvPr id="16" name="TextBox 15"/>
          <p:cNvSpPr txBox="1"/>
          <p:nvPr/>
        </p:nvSpPr>
        <p:spPr>
          <a:xfrm>
            <a:off x="4059823" y="5824796"/>
            <a:ext cx="3094117" cy="338554"/>
          </a:xfrm>
          <a:prstGeom prst="rect">
            <a:avLst/>
          </a:prstGeom>
          <a:noFill/>
        </p:spPr>
        <p:txBody>
          <a:bodyPr wrap="none" rtlCol="0">
            <a:spAutoFit/>
          </a:bodyPr>
          <a:lstStyle/>
          <a:p>
            <a:pPr algn="ctr"/>
            <a:r>
              <a:rPr lang="en-US" sz="1600" b="1" dirty="0"/>
              <a:t>Hyperspectral Optical System</a:t>
            </a:r>
          </a:p>
        </p:txBody>
      </p:sp>
      <p:sp>
        <p:nvSpPr>
          <p:cNvPr id="19" name="Freeform 18"/>
          <p:cNvSpPr/>
          <p:nvPr/>
        </p:nvSpPr>
        <p:spPr>
          <a:xfrm>
            <a:off x="2309165" y="2148232"/>
            <a:ext cx="1236269" cy="1433779"/>
          </a:xfrm>
          <a:custGeom>
            <a:avLst/>
            <a:gdLst>
              <a:gd name="connsiteX0" fmla="*/ 9753 w 1236269"/>
              <a:gd name="connsiteY0" fmla="*/ 0 h 1433779"/>
              <a:gd name="connsiteX1" fmla="*/ 0 w 1236269"/>
              <a:gd name="connsiteY1" fmla="*/ 197510 h 1433779"/>
              <a:gd name="connsiteX2" fmla="*/ 231648 w 1236269"/>
              <a:gd name="connsiteY2" fmla="*/ 238963 h 1433779"/>
              <a:gd name="connsiteX3" fmla="*/ 580339 w 1236269"/>
              <a:gd name="connsiteY3" fmla="*/ 941222 h 1433779"/>
              <a:gd name="connsiteX4" fmla="*/ 577901 w 1236269"/>
              <a:gd name="connsiteY4" fmla="*/ 1433779 h 1433779"/>
              <a:gd name="connsiteX5" fmla="*/ 1233830 w 1236269"/>
              <a:gd name="connsiteY5" fmla="*/ 1421587 h 1433779"/>
              <a:gd name="connsiteX6" fmla="*/ 1236269 w 1236269"/>
              <a:gd name="connsiteY6" fmla="*/ 80467 h 1433779"/>
              <a:gd name="connsiteX7" fmla="*/ 9753 w 1236269"/>
              <a:gd name="connsiteY7" fmla="*/ 0 h 143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269" h="1433779">
                <a:moveTo>
                  <a:pt x="9753" y="0"/>
                </a:moveTo>
                <a:lnTo>
                  <a:pt x="0" y="197510"/>
                </a:lnTo>
                <a:lnTo>
                  <a:pt x="231648" y="238963"/>
                </a:lnTo>
                <a:lnTo>
                  <a:pt x="580339" y="941222"/>
                </a:lnTo>
                <a:cubicBezTo>
                  <a:pt x="579526" y="1105408"/>
                  <a:pt x="578714" y="1269593"/>
                  <a:pt x="577901" y="1433779"/>
                </a:cubicBezTo>
                <a:lnTo>
                  <a:pt x="1233830" y="1421587"/>
                </a:lnTo>
                <a:lnTo>
                  <a:pt x="1236269" y="80467"/>
                </a:lnTo>
                <a:lnTo>
                  <a:pt x="9753" y="0"/>
                </a:lnTo>
                <a:close/>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346253" y="3701491"/>
            <a:ext cx="933907" cy="1185062"/>
          </a:xfrm>
          <a:custGeom>
            <a:avLst/>
            <a:gdLst>
              <a:gd name="connsiteX0" fmla="*/ 412090 w 936346"/>
              <a:gd name="connsiteY0" fmla="*/ 1231392 h 1231392"/>
              <a:gd name="connsiteX1" fmla="*/ 924154 w 936346"/>
              <a:gd name="connsiteY1" fmla="*/ 1158240 h 1231392"/>
              <a:gd name="connsiteX2" fmla="*/ 936346 w 936346"/>
              <a:gd name="connsiteY2" fmla="*/ 390144 h 1231392"/>
              <a:gd name="connsiteX3" fmla="*/ 716890 w 936346"/>
              <a:gd name="connsiteY3" fmla="*/ 0 h 1231392"/>
              <a:gd name="connsiteX4" fmla="*/ 2439 w 936346"/>
              <a:gd name="connsiteY4" fmla="*/ 12192 h 1231392"/>
              <a:gd name="connsiteX5" fmla="*/ 0 w 936346"/>
              <a:gd name="connsiteY5" fmla="*/ 1141171 h 1231392"/>
              <a:gd name="connsiteX6" fmla="*/ 412090 w 936346"/>
              <a:gd name="connsiteY6" fmla="*/ 1231392 h 1231392"/>
              <a:gd name="connsiteX0" fmla="*/ 412090 w 936346"/>
              <a:gd name="connsiteY0" fmla="*/ 1231392 h 1231392"/>
              <a:gd name="connsiteX1" fmla="*/ 926592 w 936346"/>
              <a:gd name="connsiteY1" fmla="*/ 1099718 h 1231392"/>
              <a:gd name="connsiteX2" fmla="*/ 936346 w 936346"/>
              <a:gd name="connsiteY2" fmla="*/ 390144 h 1231392"/>
              <a:gd name="connsiteX3" fmla="*/ 716890 w 936346"/>
              <a:gd name="connsiteY3" fmla="*/ 0 h 1231392"/>
              <a:gd name="connsiteX4" fmla="*/ 2439 w 936346"/>
              <a:gd name="connsiteY4" fmla="*/ 12192 h 1231392"/>
              <a:gd name="connsiteX5" fmla="*/ 0 w 936346"/>
              <a:gd name="connsiteY5" fmla="*/ 1141171 h 1231392"/>
              <a:gd name="connsiteX6" fmla="*/ 412090 w 936346"/>
              <a:gd name="connsiteY6" fmla="*/ 1231392 h 1231392"/>
              <a:gd name="connsiteX0" fmla="*/ 412090 w 936346"/>
              <a:gd name="connsiteY0" fmla="*/ 1185062 h 1185062"/>
              <a:gd name="connsiteX1" fmla="*/ 926592 w 936346"/>
              <a:gd name="connsiteY1" fmla="*/ 1099718 h 1185062"/>
              <a:gd name="connsiteX2" fmla="*/ 936346 w 936346"/>
              <a:gd name="connsiteY2" fmla="*/ 390144 h 1185062"/>
              <a:gd name="connsiteX3" fmla="*/ 716890 w 936346"/>
              <a:gd name="connsiteY3" fmla="*/ 0 h 1185062"/>
              <a:gd name="connsiteX4" fmla="*/ 2439 w 936346"/>
              <a:gd name="connsiteY4" fmla="*/ 12192 h 1185062"/>
              <a:gd name="connsiteX5" fmla="*/ 0 w 936346"/>
              <a:gd name="connsiteY5" fmla="*/ 1141171 h 1185062"/>
              <a:gd name="connsiteX6" fmla="*/ 412090 w 936346"/>
              <a:gd name="connsiteY6" fmla="*/ 1185062 h 1185062"/>
              <a:gd name="connsiteX0" fmla="*/ 409651 w 933907"/>
              <a:gd name="connsiteY0" fmla="*/ 1185062 h 1185062"/>
              <a:gd name="connsiteX1" fmla="*/ 924153 w 933907"/>
              <a:gd name="connsiteY1" fmla="*/ 1099718 h 1185062"/>
              <a:gd name="connsiteX2" fmla="*/ 933907 w 933907"/>
              <a:gd name="connsiteY2" fmla="*/ 390144 h 1185062"/>
              <a:gd name="connsiteX3" fmla="*/ 714451 w 933907"/>
              <a:gd name="connsiteY3" fmla="*/ 0 h 1185062"/>
              <a:gd name="connsiteX4" fmla="*/ 0 w 933907"/>
              <a:gd name="connsiteY4" fmla="*/ 12192 h 1185062"/>
              <a:gd name="connsiteX5" fmla="*/ 134112 w 933907"/>
              <a:gd name="connsiteY5" fmla="*/ 1167994 h 1185062"/>
              <a:gd name="connsiteX6" fmla="*/ 409651 w 933907"/>
              <a:gd name="connsiteY6" fmla="*/ 1185062 h 1185062"/>
              <a:gd name="connsiteX0" fmla="*/ 409651 w 933907"/>
              <a:gd name="connsiteY0" fmla="*/ 1185062 h 1185062"/>
              <a:gd name="connsiteX1" fmla="*/ 924153 w 933907"/>
              <a:gd name="connsiteY1" fmla="*/ 1099718 h 1185062"/>
              <a:gd name="connsiteX2" fmla="*/ 933907 w 933907"/>
              <a:gd name="connsiteY2" fmla="*/ 390144 h 1185062"/>
              <a:gd name="connsiteX3" fmla="*/ 714451 w 933907"/>
              <a:gd name="connsiteY3" fmla="*/ 0 h 1185062"/>
              <a:gd name="connsiteX4" fmla="*/ 0 w 933907"/>
              <a:gd name="connsiteY4" fmla="*/ 12192 h 1185062"/>
              <a:gd name="connsiteX5" fmla="*/ 68275 w 933907"/>
              <a:gd name="connsiteY5" fmla="*/ 1153364 h 1185062"/>
              <a:gd name="connsiteX6" fmla="*/ 409651 w 933907"/>
              <a:gd name="connsiteY6" fmla="*/ 1185062 h 1185062"/>
              <a:gd name="connsiteX0" fmla="*/ 409651 w 933907"/>
              <a:gd name="connsiteY0" fmla="*/ 1185062 h 1185062"/>
              <a:gd name="connsiteX1" fmla="*/ 924153 w 933907"/>
              <a:gd name="connsiteY1" fmla="*/ 1099718 h 1185062"/>
              <a:gd name="connsiteX2" fmla="*/ 933907 w 933907"/>
              <a:gd name="connsiteY2" fmla="*/ 390144 h 1185062"/>
              <a:gd name="connsiteX3" fmla="*/ 714451 w 933907"/>
              <a:gd name="connsiteY3" fmla="*/ 0 h 1185062"/>
              <a:gd name="connsiteX4" fmla="*/ 0 w 933907"/>
              <a:gd name="connsiteY4" fmla="*/ 12192 h 1185062"/>
              <a:gd name="connsiteX5" fmla="*/ 53645 w 933907"/>
              <a:gd name="connsiteY5" fmla="*/ 870509 h 1185062"/>
              <a:gd name="connsiteX6" fmla="*/ 68275 w 933907"/>
              <a:gd name="connsiteY6" fmla="*/ 1153364 h 1185062"/>
              <a:gd name="connsiteX7" fmla="*/ 409651 w 933907"/>
              <a:gd name="connsiteY7" fmla="*/ 1185062 h 1185062"/>
              <a:gd name="connsiteX0" fmla="*/ 409651 w 933907"/>
              <a:gd name="connsiteY0" fmla="*/ 1185062 h 1185062"/>
              <a:gd name="connsiteX1" fmla="*/ 924153 w 933907"/>
              <a:gd name="connsiteY1" fmla="*/ 1099718 h 1185062"/>
              <a:gd name="connsiteX2" fmla="*/ 933907 w 933907"/>
              <a:gd name="connsiteY2" fmla="*/ 390144 h 1185062"/>
              <a:gd name="connsiteX3" fmla="*/ 714451 w 933907"/>
              <a:gd name="connsiteY3" fmla="*/ 0 h 1185062"/>
              <a:gd name="connsiteX4" fmla="*/ 0 w 933907"/>
              <a:gd name="connsiteY4" fmla="*/ 12192 h 1185062"/>
              <a:gd name="connsiteX5" fmla="*/ 58522 w 933907"/>
              <a:gd name="connsiteY5" fmla="*/ 1048512 h 1185062"/>
              <a:gd name="connsiteX6" fmla="*/ 68275 w 933907"/>
              <a:gd name="connsiteY6" fmla="*/ 1153364 h 1185062"/>
              <a:gd name="connsiteX7" fmla="*/ 409651 w 933907"/>
              <a:gd name="connsiteY7" fmla="*/ 1185062 h 1185062"/>
              <a:gd name="connsiteX0" fmla="*/ 409651 w 933907"/>
              <a:gd name="connsiteY0" fmla="*/ 1185062 h 1185062"/>
              <a:gd name="connsiteX1" fmla="*/ 924153 w 933907"/>
              <a:gd name="connsiteY1" fmla="*/ 1099718 h 1185062"/>
              <a:gd name="connsiteX2" fmla="*/ 933907 w 933907"/>
              <a:gd name="connsiteY2" fmla="*/ 390144 h 1185062"/>
              <a:gd name="connsiteX3" fmla="*/ 714451 w 933907"/>
              <a:gd name="connsiteY3" fmla="*/ 0 h 1185062"/>
              <a:gd name="connsiteX4" fmla="*/ 0 w 933907"/>
              <a:gd name="connsiteY4" fmla="*/ 12192 h 1185062"/>
              <a:gd name="connsiteX5" fmla="*/ 48768 w 933907"/>
              <a:gd name="connsiteY5" fmla="*/ 904647 h 1185062"/>
              <a:gd name="connsiteX6" fmla="*/ 58522 w 933907"/>
              <a:gd name="connsiteY6" fmla="*/ 1048512 h 1185062"/>
              <a:gd name="connsiteX7" fmla="*/ 68275 w 933907"/>
              <a:gd name="connsiteY7" fmla="*/ 1153364 h 1185062"/>
              <a:gd name="connsiteX8" fmla="*/ 409651 w 933907"/>
              <a:gd name="connsiteY8" fmla="*/ 1185062 h 1185062"/>
              <a:gd name="connsiteX0" fmla="*/ 409651 w 933907"/>
              <a:gd name="connsiteY0" fmla="*/ 1185062 h 1185062"/>
              <a:gd name="connsiteX1" fmla="*/ 924153 w 933907"/>
              <a:gd name="connsiteY1" fmla="*/ 1099718 h 1185062"/>
              <a:gd name="connsiteX2" fmla="*/ 933907 w 933907"/>
              <a:gd name="connsiteY2" fmla="*/ 390144 h 1185062"/>
              <a:gd name="connsiteX3" fmla="*/ 714451 w 933907"/>
              <a:gd name="connsiteY3" fmla="*/ 0 h 1185062"/>
              <a:gd name="connsiteX4" fmla="*/ 0 w 933907"/>
              <a:gd name="connsiteY4" fmla="*/ 12192 h 1185062"/>
              <a:gd name="connsiteX5" fmla="*/ 148742 w 933907"/>
              <a:gd name="connsiteY5" fmla="*/ 1016814 h 1185062"/>
              <a:gd name="connsiteX6" fmla="*/ 58522 w 933907"/>
              <a:gd name="connsiteY6" fmla="*/ 1048512 h 1185062"/>
              <a:gd name="connsiteX7" fmla="*/ 68275 w 933907"/>
              <a:gd name="connsiteY7" fmla="*/ 1153364 h 1185062"/>
              <a:gd name="connsiteX8" fmla="*/ 409651 w 933907"/>
              <a:gd name="connsiteY8" fmla="*/ 1185062 h 1185062"/>
              <a:gd name="connsiteX0" fmla="*/ 409651 w 933907"/>
              <a:gd name="connsiteY0" fmla="*/ 1185062 h 1185062"/>
              <a:gd name="connsiteX1" fmla="*/ 924153 w 933907"/>
              <a:gd name="connsiteY1" fmla="*/ 1099718 h 1185062"/>
              <a:gd name="connsiteX2" fmla="*/ 933907 w 933907"/>
              <a:gd name="connsiteY2" fmla="*/ 390144 h 1185062"/>
              <a:gd name="connsiteX3" fmla="*/ 714451 w 933907"/>
              <a:gd name="connsiteY3" fmla="*/ 0 h 1185062"/>
              <a:gd name="connsiteX4" fmla="*/ 0 w 933907"/>
              <a:gd name="connsiteY4" fmla="*/ 12192 h 1185062"/>
              <a:gd name="connsiteX5" fmla="*/ 148742 w 933907"/>
              <a:gd name="connsiteY5" fmla="*/ 1016814 h 1185062"/>
              <a:gd name="connsiteX6" fmla="*/ 43892 w 933907"/>
              <a:gd name="connsiteY6" fmla="*/ 1021690 h 1185062"/>
              <a:gd name="connsiteX7" fmla="*/ 68275 w 933907"/>
              <a:gd name="connsiteY7" fmla="*/ 1153364 h 1185062"/>
              <a:gd name="connsiteX8" fmla="*/ 409651 w 933907"/>
              <a:gd name="connsiteY8" fmla="*/ 1185062 h 1185062"/>
              <a:gd name="connsiteX0" fmla="*/ 409651 w 933907"/>
              <a:gd name="connsiteY0" fmla="*/ 1185062 h 1185062"/>
              <a:gd name="connsiteX1" fmla="*/ 924153 w 933907"/>
              <a:gd name="connsiteY1" fmla="*/ 1099718 h 1185062"/>
              <a:gd name="connsiteX2" fmla="*/ 933907 w 933907"/>
              <a:gd name="connsiteY2" fmla="*/ 390144 h 1185062"/>
              <a:gd name="connsiteX3" fmla="*/ 714451 w 933907"/>
              <a:gd name="connsiteY3" fmla="*/ 0 h 1185062"/>
              <a:gd name="connsiteX4" fmla="*/ 0 w 933907"/>
              <a:gd name="connsiteY4" fmla="*/ 12192 h 1185062"/>
              <a:gd name="connsiteX5" fmla="*/ 90221 w 933907"/>
              <a:gd name="connsiteY5" fmla="*/ 629107 h 1185062"/>
              <a:gd name="connsiteX6" fmla="*/ 148742 w 933907"/>
              <a:gd name="connsiteY6" fmla="*/ 1016814 h 1185062"/>
              <a:gd name="connsiteX7" fmla="*/ 43892 w 933907"/>
              <a:gd name="connsiteY7" fmla="*/ 1021690 h 1185062"/>
              <a:gd name="connsiteX8" fmla="*/ 68275 w 933907"/>
              <a:gd name="connsiteY8" fmla="*/ 1153364 h 1185062"/>
              <a:gd name="connsiteX9" fmla="*/ 409651 w 933907"/>
              <a:gd name="connsiteY9" fmla="*/ 1185062 h 1185062"/>
              <a:gd name="connsiteX0" fmla="*/ 409651 w 933907"/>
              <a:gd name="connsiteY0" fmla="*/ 1185062 h 1185062"/>
              <a:gd name="connsiteX1" fmla="*/ 924153 w 933907"/>
              <a:gd name="connsiteY1" fmla="*/ 1099718 h 1185062"/>
              <a:gd name="connsiteX2" fmla="*/ 933907 w 933907"/>
              <a:gd name="connsiteY2" fmla="*/ 390144 h 1185062"/>
              <a:gd name="connsiteX3" fmla="*/ 714451 w 933907"/>
              <a:gd name="connsiteY3" fmla="*/ 0 h 1185062"/>
              <a:gd name="connsiteX4" fmla="*/ 0 w 933907"/>
              <a:gd name="connsiteY4" fmla="*/ 12192 h 1185062"/>
              <a:gd name="connsiteX5" fmla="*/ 151181 w 933907"/>
              <a:gd name="connsiteY5" fmla="*/ 819302 h 1185062"/>
              <a:gd name="connsiteX6" fmla="*/ 148742 w 933907"/>
              <a:gd name="connsiteY6" fmla="*/ 1016814 h 1185062"/>
              <a:gd name="connsiteX7" fmla="*/ 43892 w 933907"/>
              <a:gd name="connsiteY7" fmla="*/ 1021690 h 1185062"/>
              <a:gd name="connsiteX8" fmla="*/ 68275 w 933907"/>
              <a:gd name="connsiteY8" fmla="*/ 1153364 h 1185062"/>
              <a:gd name="connsiteX9" fmla="*/ 409651 w 933907"/>
              <a:gd name="connsiteY9" fmla="*/ 1185062 h 1185062"/>
              <a:gd name="connsiteX0" fmla="*/ 409651 w 933907"/>
              <a:gd name="connsiteY0" fmla="*/ 1185062 h 1185062"/>
              <a:gd name="connsiteX1" fmla="*/ 924153 w 933907"/>
              <a:gd name="connsiteY1" fmla="*/ 1099718 h 1185062"/>
              <a:gd name="connsiteX2" fmla="*/ 933907 w 933907"/>
              <a:gd name="connsiteY2" fmla="*/ 390144 h 1185062"/>
              <a:gd name="connsiteX3" fmla="*/ 714451 w 933907"/>
              <a:gd name="connsiteY3" fmla="*/ 0 h 1185062"/>
              <a:gd name="connsiteX4" fmla="*/ 0 w 933907"/>
              <a:gd name="connsiteY4" fmla="*/ 12192 h 1185062"/>
              <a:gd name="connsiteX5" fmla="*/ 92659 w 933907"/>
              <a:gd name="connsiteY5" fmla="*/ 516941 h 1185062"/>
              <a:gd name="connsiteX6" fmla="*/ 151181 w 933907"/>
              <a:gd name="connsiteY6" fmla="*/ 819302 h 1185062"/>
              <a:gd name="connsiteX7" fmla="*/ 148742 w 933907"/>
              <a:gd name="connsiteY7" fmla="*/ 1016814 h 1185062"/>
              <a:gd name="connsiteX8" fmla="*/ 43892 w 933907"/>
              <a:gd name="connsiteY8" fmla="*/ 1021690 h 1185062"/>
              <a:gd name="connsiteX9" fmla="*/ 68275 w 933907"/>
              <a:gd name="connsiteY9" fmla="*/ 1153364 h 1185062"/>
              <a:gd name="connsiteX10" fmla="*/ 409651 w 933907"/>
              <a:gd name="connsiteY10" fmla="*/ 1185062 h 1185062"/>
              <a:gd name="connsiteX0" fmla="*/ 409651 w 933907"/>
              <a:gd name="connsiteY0" fmla="*/ 1185062 h 1185062"/>
              <a:gd name="connsiteX1" fmla="*/ 924153 w 933907"/>
              <a:gd name="connsiteY1" fmla="*/ 1099718 h 1185062"/>
              <a:gd name="connsiteX2" fmla="*/ 933907 w 933907"/>
              <a:gd name="connsiteY2" fmla="*/ 390144 h 1185062"/>
              <a:gd name="connsiteX3" fmla="*/ 714451 w 933907"/>
              <a:gd name="connsiteY3" fmla="*/ 0 h 1185062"/>
              <a:gd name="connsiteX4" fmla="*/ 0 w 933907"/>
              <a:gd name="connsiteY4" fmla="*/ 12192 h 1185062"/>
              <a:gd name="connsiteX5" fmla="*/ 14631 w 933907"/>
              <a:gd name="connsiteY5" fmla="*/ 804672 h 1185062"/>
              <a:gd name="connsiteX6" fmla="*/ 151181 w 933907"/>
              <a:gd name="connsiteY6" fmla="*/ 819302 h 1185062"/>
              <a:gd name="connsiteX7" fmla="*/ 148742 w 933907"/>
              <a:gd name="connsiteY7" fmla="*/ 1016814 h 1185062"/>
              <a:gd name="connsiteX8" fmla="*/ 43892 w 933907"/>
              <a:gd name="connsiteY8" fmla="*/ 1021690 h 1185062"/>
              <a:gd name="connsiteX9" fmla="*/ 68275 w 933907"/>
              <a:gd name="connsiteY9" fmla="*/ 1153364 h 1185062"/>
              <a:gd name="connsiteX10" fmla="*/ 409651 w 933907"/>
              <a:gd name="connsiteY10" fmla="*/ 1185062 h 1185062"/>
              <a:gd name="connsiteX0" fmla="*/ 409651 w 933907"/>
              <a:gd name="connsiteY0" fmla="*/ 1185062 h 1185062"/>
              <a:gd name="connsiteX1" fmla="*/ 924153 w 933907"/>
              <a:gd name="connsiteY1" fmla="*/ 1099718 h 1185062"/>
              <a:gd name="connsiteX2" fmla="*/ 933907 w 933907"/>
              <a:gd name="connsiteY2" fmla="*/ 390144 h 1185062"/>
              <a:gd name="connsiteX3" fmla="*/ 714451 w 933907"/>
              <a:gd name="connsiteY3" fmla="*/ 0 h 1185062"/>
              <a:gd name="connsiteX4" fmla="*/ 0 w 933907"/>
              <a:gd name="connsiteY4" fmla="*/ 12192 h 1185062"/>
              <a:gd name="connsiteX5" fmla="*/ 39015 w 933907"/>
              <a:gd name="connsiteY5" fmla="*/ 843686 h 1185062"/>
              <a:gd name="connsiteX6" fmla="*/ 151181 w 933907"/>
              <a:gd name="connsiteY6" fmla="*/ 819302 h 1185062"/>
              <a:gd name="connsiteX7" fmla="*/ 148742 w 933907"/>
              <a:gd name="connsiteY7" fmla="*/ 1016814 h 1185062"/>
              <a:gd name="connsiteX8" fmla="*/ 43892 w 933907"/>
              <a:gd name="connsiteY8" fmla="*/ 1021690 h 1185062"/>
              <a:gd name="connsiteX9" fmla="*/ 68275 w 933907"/>
              <a:gd name="connsiteY9" fmla="*/ 1153364 h 1185062"/>
              <a:gd name="connsiteX10" fmla="*/ 409651 w 933907"/>
              <a:gd name="connsiteY10" fmla="*/ 1185062 h 1185062"/>
              <a:gd name="connsiteX0" fmla="*/ 409651 w 933907"/>
              <a:gd name="connsiteY0" fmla="*/ 1185062 h 1185062"/>
              <a:gd name="connsiteX1" fmla="*/ 924153 w 933907"/>
              <a:gd name="connsiteY1" fmla="*/ 1099718 h 1185062"/>
              <a:gd name="connsiteX2" fmla="*/ 933907 w 933907"/>
              <a:gd name="connsiteY2" fmla="*/ 390144 h 1185062"/>
              <a:gd name="connsiteX3" fmla="*/ 714451 w 933907"/>
              <a:gd name="connsiteY3" fmla="*/ 0 h 1185062"/>
              <a:gd name="connsiteX4" fmla="*/ 0 w 933907"/>
              <a:gd name="connsiteY4" fmla="*/ 12192 h 1185062"/>
              <a:gd name="connsiteX5" fmla="*/ 39015 w 933907"/>
              <a:gd name="connsiteY5" fmla="*/ 843686 h 1185062"/>
              <a:gd name="connsiteX6" fmla="*/ 153619 w 933907"/>
              <a:gd name="connsiteY6" fmla="*/ 848563 h 1185062"/>
              <a:gd name="connsiteX7" fmla="*/ 148742 w 933907"/>
              <a:gd name="connsiteY7" fmla="*/ 1016814 h 1185062"/>
              <a:gd name="connsiteX8" fmla="*/ 43892 w 933907"/>
              <a:gd name="connsiteY8" fmla="*/ 1021690 h 1185062"/>
              <a:gd name="connsiteX9" fmla="*/ 68275 w 933907"/>
              <a:gd name="connsiteY9" fmla="*/ 1153364 h 1185062"/>
              <a:gd name="connsiteX10" fmla="*/ 409651 w 933907"/>
              <a:gd name="connsiteY10" fmla="*/ 1185062 h 1185062"/>
              <a:gd name="connsiteX0" fmla="*/ 409651 w 933907"/>
              <a:gd name="connsiteY0" fmla="*/ 1185062 h 1185062"/>
              <a:gd name="connsiteX1" fmla="*/ 924153 w 933907"/>
              <a:gd name="connsiteY1" fmla="*/ 1099718 h 1185062"/>
              <a:gd name="connsiteX2" fmla="*/ 933907 w 933907"/>
              <a:gd name="connsiteY2" fmla="*/ 390144 h 1185062"/>
              <a:gd name="connsiteX3" fmla="*/ 714451 w 933907"/>
              <a:gd name="connsiteY3" fmla="*/ 0 h 1185062"/>
              <a:gd name="connsiteX4" fmla="*/ 0 w 933907"/>
              <a:gd name="connsiteY4" fmla="*/ 12192 h 1185062"/>
              <a:gd name="connsiteX5" fmla="*/ 19508 w 933907"/>
              <a:gd name="connsiteY5" fmla="*/ 843686 h 1185062"/>
              <a:gd name="connsiteX6" fmla="*/ 153619 w 933907"/>
              <a:gd name="connsiteY6" fmla="*/ 848563 h 1185062"/>
              <a:gd name="connsiteX7" fmla="*/ 148742 w 933907"/>
              <a:gd name="connsiteY7" fmla="*/ 1016814 h 1185062"/>
              <a:gd name="connsiteX8" fmla="*/ 43892 w 933907"/>
              <a:gd name="connsiteY8" fmla="*/ 1021690 h 1185062"/>
              <a:gd name="connsiteX9" fmla="*/ 68275 w 933907"/>
              <a:gd name="connsiteY9" fmla="*/ 1153364 h 1185062"/>
              <a:gd name="connsiteX10" fmla="*/ 409651 w 933907"/>
              <a:gd name="connsiteY10" fmla="*/ 1185062 h 1185062"/>
              <a:gd name="connsiteX0" fmla="*/ 409651 w 933907"/>
              <a:gd name="connsiteY0" fmla="*/ 1185062 h 1185062"/>
              <a:gd name="connsiteX1" fmla="*/ 924153 w 933907"/>
              <a:gd name="connsiteY1" fmla="*/ 1099718 h 1185062"/>
              <a:gd name="connsiteX2" fmla="*/ 933907 w 933907"/>
              <a:gd name="connsiteY2" fmla="*/ 390144 h 1185062"/>
              <a:gd name="connsiteX3" fmla="*/ 714451 w 933907"/>
              <a:gd name="connsiteY3" fmla="*/ 0 h 1185062"/>
              <a:gd name="connsiteX4" fmla="*/ 0 w 933907"/>
              <a:gd name="connsiteY4" fmla="*/ 12192 h 1185062"/>
              <a:gd name="connsiteX5" fmla="*/ 34138 w 933907"/>
              <a:gd name="connsiteY5" fmla="*/ 843686 h 1185062"/>
              <a:gd name="connsiteX6" fmla="*/ 153619 w 933907"/>
              <a:gd name="connsiteY6" fmla="*/ 848563 h 1185062"/>
              <a:gd name="connsiteX7" fmla="*/ 148742 w 933907"/>
              <a:gd name="connsiteY7" fmla="*/ 1016814 h 1185062"/>
              <a:gd name="connsiteX8" fmla="*/ 43892 w 933907"/>
              <a:gd name="connsiteY8" fmla="*/ 1021690 h 1185062"/>
              <a:gd name="connsiteX9" fmla="*/ 68275 w 933907"/>
              <a:gd name="connsiteY9" fmla="*/ 1153364 h 1185062"/>
              <a:gd name="connsiteX10" fmla="*/ 409651 w 933907"/>
              <a:gd name="connsiteY10" fmla="*/ 1185062 h 118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3907" h="1185062">
                <a:moveTo>
                  <a:pt x="409651" y="1185062"/>
                </a:moveTo>
                <a:lnTo>
                  <a:pt x="924153" y="1099718"/>
                </a:lnTo>
                <a:lnTo>
                  <a:pt x="933907" y="390144"/>
                </a:lnTo>
                <a:lnTo>
                  <a:pt x="714451" y="0"/>
                </a:lnTo>
                <a:lnTo>
                  <a:pt x="0" y="12192"/>
                </a:lnTo>
                <a:lnTo>
                  <a:pt x="34138" y="843686"/>
                </a:lnTo>
                <a:lnTo>
                  <a:pt x="153619" y="848563"/>
                </a:lnTo>
                <a:lnTo>
                  <a:pt x="148742" y="1016814"/>
                </a:lnTo>
                <a:lnTo>
                  <a:pt x="43892" y="1021690"/>
                </a:lnTo>
                <a:lnTo>
                  <a:pt x="68275" y="1153364"/>
                </a:lnTo>
                <a:lnTo>
                  <a:pt x="409651" y="1185062"/>
                </a:lnTo>
                <a:close/>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280417" y="4108704"/>
            <a:ext cx="2648102" cy="2329873"/>
          </a:xfrm>
          <a:custGeom>
            <a:avLst/>
            <a:gdLst>
              <a:gd name="connsiteX0" fmla="*/ 0 w 2648102"/>
              <a:gd name="connsiteY0" fmla="*/ 568360 h 2327435"/>
              <a:gd name="connsiteX1" fmla="*/ 568360 w 2648102"/>
              <a:gd name="connsiteY1" fmla="*/ 0 h 2327435"/>
              <a:gd name="connsiteX2" fmla="*/ 2079742 w 2648102"/>
              <a:gd name="connsiteY2" fmla="*/ 0 h 2327435"/>
              <a:gd name="connsiteX3" fmla="*/ 2648102 w 2648102"/>
              <a:gd name="connsiteY3" fmla="*/ 568360 h 2327435"/>
              <a:gd name="connsiteX4" fmla="*/ 2648102 w 2648102"/>
              <a:gd name="connsiteY4" fmla="*/ 1759075 h 2327435"/>
              <a:gd name="connsiteX5" fmla="*/ 2079742 w 2648102"/>
              <a:gd name="connsiteY5" fmla="*/ 2327435 h 2327435"/>
              <a:gd name="connsiteX6" fmla="*/ 568360 w 2648102"/>
              <a:gd name="connsiteY6" fmla="*/ 2327435 h 2327435"/>
              <a:gd name="connsiteX7" fmla="*/ 0 w 2648102"/>
              <a:gd name="connsiteY7" fmla="*/ 1759075 h 2327435"/>
              <a:gd name="connsiteX8" fmla="*/ 0 w 2648102"/>
              <a:gd name="connsiteY8" fmla="*/ 568360 h 2327435"/>
              <a:gd name="connsiteX0" fmla="*/ 0 w 2648102"/>
              <a:gd name="connsiteY0" fmla="*/ 570798 h 2329873"/>
              <a:gd name="connsiteX1" fmla="*/ 568360 w 2648102"/>
              <a:gd name="connsiteY1" fmla="*/ 2438 h 2329873"/>
              <a:gd name="connsiteX2" fmla="*/ 1002181 w 2648102"/>
              <a:gd name="connsiteY2" fmla="*/ 0 h 2329873"/>
              <a:gd name="connsiteX3" fmla="*/ 2079742 w 2648102"/>
              <a:gd name="connsiteY3" fmla="*/ 2438 h 2329873"/>
              <a:gd name="connsiteX4" fmla="*/ 2648102 w 2648102"/>
              <a:gd name="connsiteY4" fmla="*/ 570798 h 2329873"/>
              <a:gd name="connsiteX5" fmla="*/ 2648102 w 2648102"/>
              <a:gd name="connsiteY5" fmla="*/ 1761513 h 2329873"/>
              <a:gd name="connsiteX6" fmla="*/ 2079742 w 2648102"/>
              <a:gd name="connsiteY6" fmla="*/ 2329873 h 2329873"/>
              <a:gd name="connsiteX7" fmla="*/ 568360 w 2648102"/>
              <a:gd name="connsiteY7" fmla="*/ 2329873 h 2329873"/>
              <a:gd name="connsiteX8" fmla="*/ 0 w 2648102"/>
              <a:gd name="connsiteY8" fmla="*/ 1761513 h 2329873"/>
              <a:gd name="connsiteX9" fmla="*/ 0 w 2648102"/>
              <a:gd name="connsiteY9" fmla="*/ 570798 h 2329873"/>
              <a:gd name="connsiteX0" fmla="*/ 568360 w 2648102"/>
              <a:gd name="connsiteY0" fmla="*/ 2438 h 2329873"/>
              <a:gd name="connsiteX1" fmla="*/ 1002181 w 2648102"/>
              <a:gd name="connsiteY1" fmla="*/ 0 h 2329873"/>
              <a:gd name="connsiteX2" fmla="*/ 2079742 w 2648102"/>
              <a:gd name="connsiteY2" fmla="*/ 2438 h 2329873"/>
              <a:gd name="connsiteX3" fmla="*/ 2648102 w 2648102"/>
              <a:gd name="connsiteY3" fmla="*/ 570798 h 2329873"/>
              <a:gd name="connsiteX4" fmla="*/ 2648102 w 2648102"/>
              <a:gd name="connsiteY4" fmla="*/ 1761513 h 2329873"/>
              <a:gd name="connsiteX5" fmla="*/ 2079742 w 2648102"/>
              <a:gd name="connsiteY5" fmla="*/ 2329873 h 2329873"/>
              <a:gd name="connsiteX6" fmla="*/ 568360 w 2648102"/>
              <a:gd name="connsiteY6" fmla="*/ 2329873 h 2329873"/>
              <a:gd name="connsiteX7" fmla="*/ 0 w 2648102"/>
              <a:gd name="connsiteY7" fmla="*/ 1761513 h 2329873"/>
              <a:gd name="connsiteX8" fmla="*/ 0 w 2648102"/>
              <a:gd name="connsiteY8" fmla="*/ 570798 h 2329873"/>
              <a:gd name="connsiteX9" fmla="*/ 659800 w 2648102"/>
              <a:gd name="connsiteY9" fmla="*/ 93878 h 2329873"/>
              <a:gd name="connsiteX0" fmla="*/ 568360 w 2648102"/>
              <a:gd name="connsiteY0" fmla="*/ 2438 h 2329873"/>
              <a:gd name="connsiteX1" fmla="*/ 1002181 w 2648102"/>
              <a:gd name="connsiteY1" fmla="*/ 0 h 2329873"/>
              <a:gd name="connsiteX2" fmla="*/ 2079742 w 2648102"/>
              <a:gd name="connsiteY2" fmla="*/ 2438 h 2329873"/>
              <a:gd name="connsiteX3" fmla="*/ 2648102 w 2648102"/>
              <a:gd name="connsiteY3" fmla="*/ 570798 h 2329873"/>
              <a:gd name="connsiteX4" fmla="*/ 2648102 w 2648102"/>
              <a:gd name="connsiteY4" fmla="*/ 1761513 h 2329873"/>
              <a:gd name="connsiteX5" fmla="*/ 2079742 w 2648102"/>
              <a:gd name="connsiteY5" fmla="*/ 2329873 h 2329873"/>
              <a:gd name="connsiteX6" fmla="*/ 568360 w 2648102"/>
              <a:gd name="connsiteY6" fmla="*/ 2329873 h 2329873"/>
              <a:gd name="connsiteX7" fmla="*/ 0 w 2648102"/>
              <a:gd name="connsiteY7" fmla="*/ 1761513 h 2329873"/>
              <a:gd name="connsiteX8" fmla="*/ 0 w 2648102"/>
              <a:gd name="connsiteY8" fmla="*/ 570798 h 2329873"/>
              <a:gd name="connsiteX9" fmla="*/ 85343 w 2648102"/>
              <a:gd name="connsiteY9" fmla="*/ 268224 h 2329873"/>
              <a:gd name="connsiteX10" fmla="*/ 659800 w 2648102"/>
              <a:gd name="connsiteY10" fmla="*/ 93878 h 2329873"/>
              <a:gd name="connsiteX0" fmla="*/ 568360 w 2648102"/>
              <a:gd name="connsiteY0" fmla="*/ 2438 h 2329873"/>
              <a:gd name="connsiteX1" fmla="*/ 1002181 w 2648102"/>
              <a:gd name="connsiteY1" fmla="*/ 0 h 2329873"/>
              <a:gd name="connsiteX2" fmla="*/ 2079742 w 2648102"/>
              <a:gd name="connsiteY2" fmla="*/ 2438 h 2329873"/>
              <a:gd name="connsiteX3" fmla="*/ 2648102 w 2648102"/>
              <a:gd name="connsiteY3" fmla="*/ 570798 h 2329873"/>
              <a:gd name="connsiteX4" fmla="*/ 2648102 w 2648102"/>
              <a:gd name="connsiteY4" fmla="*/ 1761513 h 2329873"/>
              <a:gd name="connsiteX5" fmla="*/ 2079742 w 2648102"/>
              <a:gd name="connsiteY5" fmla="*/ 2329873 h 2329873"/>
              <a:gd name="connsiteX6" fmla="*/ 568360 w 2648102"/>
              <a:gd name="connsiteY6" fmla="*/ 2329873 h 2329873"/>
              <a:gd name="connsiteX7" fmla="*/ 0 w 2648102"/>
              <a:gd name="connsiteY7" fmla="*/ 1761513 h 2329873"/>
              <a:gd name="connsiteX8" fmla="*/ 0 w 2648102"/>
              <a:gd name="connsiteY8" fmla="*/ 570798 h 2329873"/>
              <a:gd name="connsiteX9" fmla="*/ 85343 w 2648102"/>
              <a:gd name="connsiteY9" fmla="*/ 268224 h 2329873"/>
              <a:gd name="connsiteX0" fmla="*/ 1002181 w 2648102"/>
              <a:gd name="connsiteY0" fmla="*/ 0 h 2329873"/>
              <a:gd name="connsiteX1" fmla="*/ 2079742 w 2648102"/>
              <a:gd name="connsiteY1" fmla="*/ 2438 h 2329873"/>
              <a:gd name="connsiteX2" fmla="*/ 2648102 w 2648102"/>
              <a:gd name="connsiteY2" fmla="*/ 570798 h 2329873"/>
              <a:gd name="connsiteX3" fmla="*/ 2648102 w 2648102"/>
              <a:gd name="connsiteY3" fmla="*/ 1761513 h 2329873"/>
              <a:gd name="connsiteX4" fmla="*/ 2079742 w 2648102"/>
              <a:gd name="connsiteY4" fmla="*/ 2329873 h 2329873"/>
              <a:gd name="connsiteX5" fmla="*/ 568360 w 2648102"/>
              <a:gd name="connsiteY5" fmla="*/ 2329873 h 2329873"/>
              <a:gd name="connsiteX6" fmla="*/ 0 w 2648102"/>
              <a:gd name="connsiteY6" fmla="*/ 1761513 h 2329873"/>
              <a:gd name="connsiteX7" fmla="*/ 0 w 2648102"/>
              <a:gd name="connsiteY7" fmla="*/ 570798 h 2329873"/>
              <a:gd name="connsiteX8" fmla="*/ 85343 w 2648102"/>
              <a:gd name="connsiteY8" fmla="*/ 268224 h 232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102" h="2329873">
                <a:moveTo>
                  <a:pt x="1002181" y="0"/>
                </a:moveTo>
                <a:lnTo>
                  <a:pt x="2079742" y="2438"/>
                </a:lnTo>
                <a:cubicBezTo>
                  <a:pt x="2393639" y="2438"/>
                  <a:pt x="2648102" y="256901"/>
                  <a:pt x="2648102" y="570798"/>
                </a:cubicBezTo>
                <a:lnTo>
                  <a:pt x="2648102" y="1761513"/>
                </a:lnTo>
                <a:cubicBezTo>
                  <a:pt x="2648102" y="2075410"/>
                  <a:pt x="2393639" y="2329873"/>
                  <a:pt x="2079742" y="2329873"/>
                </a:cubicBezTo>
                <a:lnTo>
                  <a:pt x="568360" y="2329873"/>
                </a:lnTo>
                <a:cubicBezTo>
                  <a:pt x="254463" y="2329873"/>
                  <a:pt x="0" y="2075410"/>
                  <a:pt x="0" y="1761513"/>
                </a:cubicBezTo>
                <a:lnTo>
                  <a:pt x="0" y="570798"/>
                </a:lnTo>
                <a:cubicBezTo>
                  <a:pt x="14224" y="321917"/>
                  <a:pt x="-24624" y="347711"/>
                  <a:pt x="85343" y="26822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stCxn id="16" idx="1"/>
            <a:endCxn id="22" idx="3"/>
          </p:cNvCxnSpPr>
          <p:nvPr/>
        </p:nvCxnSpPr>
        <p:spPr>
          <a:xfrm flipH="1" flipV="1">
            <a:off x="2928519" y="5870217"/>
            <a:ext cx="1131304" cy="123856"/>
          </a:xfrm>
          <a:prstGeom prst="straightConnector1">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257520" y="3582011"/>
            <a:ext cx="345742" cy="1007735"/>
          </a:xfrm>
          <a:prstGeom prst="straightConnector1">
            <a:avLst/>
          </a:prstGeom>
          <a:ln w="28575">
            <a:solidFill>
              <a:srgbClr val="00B05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15" idx="1"/>
          </p:cNvCxnSpPr>
          <p:nvPr/>
        </p:nvCxnSpPr>
        <p:spPr>
          <a:xfrm rot="10800000">
            <a:off x="1146935" y="3856363"/>
            <a:ext cx="2447217" cy="1533106"/>
          </a:xfrm>
          <a:prstGeom prst="bentConnector3">
            <a:avLst>
              <a:gd name="adj1" fmla="val 17973"/>
            </a:avLst>
          </a:prstGeom>
          <a:ln w="28575">
            <a:solidFill>
              <a:srgbClr val="0000FF"/>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41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7BB268-9293-78F9-042E-07A189A64FEC}"/>
              </a:ext>
            </a:extLst>
          </p:cNvPr>
          <p:cNvPicPr>
            <a:picLocks noChangeAspect="1"/>
          </p:cNvPicPr>
          <p:nvPr/>
        </p:nvPicPr>
        <p:blipFill>
          <a:blip r:embed="rId2"/>
          <a:stretch>
            <a:fillRect/>
          </a:stretch>
        </p:blipFill>
        <p:spPr>
          <a:xfrm>
            <a:off x="46300" y="2515138"/>
            <a:ext cx="4947138" cy="4267200"/>
          </a:xfrm>
          <a:prstGeom prst="rect">
            <a:avLst/>
          </a:prstGeom>
        </p:spPr>
      </p:pic>
      <p:pic>
        <p:nvPicPr>
          <p:cNvPr id="7" name="Picture 6">
            <a:extLst>
              <a:ext uri="{FF2B5EF4-FFF2-40B4-BE49-F238E27FC236}">
                <a16:creationId xmlns:a16="http://schemas.microsoft.com/office/drawing/2014/main" id="{52458D71-6853-CDF8-0A90-A2CF3F9D9D3C}"/>
              </a:ext>
            </a:extLst>
          </p:cNvPr>
          <p:cNvPicPr>
            <a:picLocks noChangeAspect="1"/>
          </p:cNvPicPr>
          <p:nvPr/>
        </p:nvPicPr>
        <p:blipFill>
          <a:blip r:embed="rId3"/>
          <a:stretch>
            <a:fillRect/>
          </a:stretch>
        </p:blipFill>
        <p:spPr>
          <a:xfrm>
            <a:off x="3688373" y="2542272"/>
            <a:ext cx="5115658" cy="4315728"/>
          </a:xfrm>
          <a:prstGeom prst="rect">
            <a:avLst/>
          </a:prstGeom>
        </p:spPr>
      </p:pic>
      <p:pic>
        <p:nvPicPr>
          <p:cNvPr id="8" name="Picture 7">
            <a:extLst>
              <a:ext uri="{FF2B5EF4-FFF2-40B4-BE49-F238E27FC236}">
                <a16:creationId xmlns:a16="http://schemas.microsoft.com/office/drawing/2014/main" id="{D938B7D4-3045-8742-F72F-2AA54A14BD42}"/>
              </a:ext>
            </a:extLst>
          </p:cNvPr>
          <p:cNvPicPr>
            <a:picLocks noChangeAspect="1"/>
          </p:cNvPicPr>
          <p:nvPr/>
        </p:nvPicPr>
        <p:blipFill>
          <a:blip r:embed="rId4"/>
          <a:stretch>
            <a:fillRect/>
          </a:stretch>
        </p:blipFill>
        <p:spPr>
          <a:xfrm>
            <a:off x="7467600" y="2426458"/>
            <a:ext cx="4724400" cy="4444559"/>
          </a:xfrm>
          <a:prstGeom prst="rect">
            <a:avLst/>
          </a:prstGeom>
        </p:spPr>
      </p:pic>
      <p:sp>
        <p:nvSpPr>
          <p:cNvPr id="2" name="Slide Number Placeholder 1">
            <a:extLst>
              <a:ext uri="{FF2B5EF4-FFF2-40B4-BE49-F238E27FC236}">
                <a16:creationId xmlns:a16="http://schemas.microsoft.com/office/drawing/2014/main" id="{5B60CF20-FD2F-E7C7-5FE2-5A4458AD2F12}"/>
              </a:ext>
            </a:extLst>
          </p:cNvPr>
          <p:cNvSpPr>
            <a:spLocks noGrp="1"/>
          </p:cNvSpPr>
          <p:nvPr>
            <p:ph type="sldNum" sz="quarter" idx="12"/>
          </p:nvPr>
        </p:nvSpPr>
        <p:spPr/>
        <p:txBody>
          <a:bodyPr/>
          <a:lstStyle/>
          <a:p>
            <a:fld id="{06C6EF66-87B6-4EAA-814E-CDEB83F01DC2}" type="slidenum">
              <a:rPr lang="en-US" smtClean="0"/>
              <a:t>20</a:t>
            </a:fld>
            <a:endParaRPr lang="en-US"/>
          </a:p>
        </p:txBody>
      </p:sp>
      <p:sp>
        <p:nvSpPr>
          <p:cNvPr id="3" name="Text Box 2">
            <a:extLst>
              <a:ext uri="{FF2B5EF4-FFF2-40B4-BE49-F238E27FC236}">
                <a16:creationId xmlns:a16="http://schemas.microsoft.com/office/drawing/2014/main" id="{13F8EF41-A277-DCD7-F228-81D305A59FDD}"/>
              </a:ext>
            </a:extLst>
          </p:cNvPr>
          <p:cNvSpPr txBox="1">
            <a:spLocks noChangeArrowheads="1"/>
          </p:cNvSpPr>
          <p:nvPr/>
        </p:nvSpPr>
        <p:spPr bwMode="auto">
          <a:xfrm>
            <a:off x="2000250" y="134939"/>
            <a:ext cx="8229600" cy="460375"/>
          </a:xfrm>
          <a:prstGeom prst="rect">
            <a:avLst/>
          </a:prstGeom>
          <a:noFill/>
          <a:ln w="9525">
            <a:noFill/>
            <a:round/>
            <a:headEnd/>
            <a:tailEnd/>
          </a:ln>
        </p:spPr>
        <p:txBody>
          <a:bodyPr lIns="90000" tIns="46800" rIns="90000" bIns="468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err="1"/>
              <a:t>Kp</a:t>
            </a:r>
            <a:r>
              <a:rPr lang="en-GB" sz="3200" b="1" dirty="0"/>
              <a:t>: Polarization Sensitivity</a:t>
            </a:r>
            <a:endParaRPr lang="en-GB" sz="3200" b="1" baseline="-25000" dirty="0"/>
          </a:p>
        </p:txBody>
      </p:sp>
      <p:sp>
        <p:nvSpPr>
          <p:cNvPr id="4" name="AutoShape 6">
            <a:extLst>
              <a:ext uri="{FF2B5EF4-FFF2-40B4-BE49-F238E27FC236}">
                <a16:creationId xmlns:a16="http://schemas.microsoft.com/office/drawing/2014/main" id="{AF4CE1DD-2C21-B117-E15C-CFE421A124C8}"/>
              </a:ext>
            </a:extLst>
          </p:cNvPr>
          <p:cNvSpPr>
            <a:spLocks noChangeArrowheads="1"/>
          </p:cNvSpPr>
          <p:nvPr/>
        </p:nvSpPr>
        <p:spPr bwMode="auto">
          <a:xfrm>
            <a:off x="586154" y="748250"/>
            <a:ext cx="10879015" cy="1461013"/>
          </a:xfrm>
          <a:prstGeom prst="roundRect">
            <a:avLst>
              <a:gd name="adj" fmla="val 16616"/>
            </a:avLst>
          </a:prstGeom>
          <a:noFill/>
          <a:ln w="19050">
            <a:solidFill>
              <a:schemeClr val="tx1"/>
            </a:solidFill>
            <a:miter lim="800000"/>
            <a:headEnd/>
            <a:tailEnd/>
          </a:ln>
        </p:spPr>
        <p:txBody>
          <a:bodyPr wrap="square" lIns="90360" tIns="44280" rIns="90360" bIns="4428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dirty="0"/>
              <a:t>	</a:t>
            </a:r>
            <a:r>
              <a:rPr lang="en-US" sz="2000" dirty="0"/>
              <a:t>Polarization amplitude measured at different scan angles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dirty="0"/>
              <a:t>		Amplitude generally less than 0.4 % except in UV (below about 350 nm)</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dirty="0"/>
              <a:t>		Oscillations in red FPA a feature of the depolarizer</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dirty="0"/>
              <a:t>		Phase angle also determined – Mueller matrix components derived from amplitude and phase</a:t>
            </a:r>
          </a:p>
        </p:txBody>
      </p:sp>
      <p:sp>
        <p:nvSpPr>
          <p:cNvPr id="9" name="TextBox 8">
            <a:extLst>
              <a:ext uri="{FF2B5EF4-FFF2-40B4-BE49-F238E27FC236}">
                <a16:creationId xmlns:a16="http://schemas.microsoft.com/office/drawing/2014/main" id="{DD3A1066-93B5-A4EA-09E0-1B0C45FC04CB}"/>
              </a:ext>
            </a:extLst>
          </p:cNvPr>
          <p:cNvSpPr txBox="1"/>
          <p:nvPr/>
        </p:nvSpPr>
        <p:spPr>
          <a:xfrm>
            <a:off x="2344031" y="2839034"/>
            <a:ext cx="993221" cy="369332"/>
          </a:xfrm>
          <a:prstGeom prst="rect">
            <a:avLst/>
          </a:prstGeom>
          <a:noFill/>
        </p:spPr>
        <p:txBody>
          <a:bodyPr wrap="none" rtlCol="0">
            <a:spAutoFit/>
          </a:bodyPr>
          <a:lstStyle/>
          <a:p>
            <a:r>
              <a:rPr lang="en-US" dirty="0">
                <a:solidFill>
                  <a:srgbClr val="FF0000"/>
                </a:solidFill>
              </a:rPr>
              <a:t>Blue FPA</a:t>
            </a:r>
          </a:p>
        </p:txBody>
      </p:sp>
      <p:sp>
        <p:nvSpPr>
          <p:cNvPr id="10" name="TextBox 9">
            <a:extLst>
              <a:ext uri="{FF2B5EF4-FFF2-40B4-BE49-F238E27FC236}">
                <a16:creationId xmlns:a16="http://schemas.microsoft.com/office/drawing/2014/main" id="{3E4077A1-0B62-E895-1117-49DD46F632E0}"/>
              </a:ext>
            </a:extLst>
          </p:cNvPr>
          <p:cNvSpPr txBox="1"/>
          <p:nvPr/>
        </p:nvSpPr>
        <p:spPr>
          <a:xfrm>
            <a:off x="6272826" y="2839034"/>
            <a:ext cx="936282" cy="369332"/>
          </a:xfrm>
          <a:prstGeom prst="rect">
            <a:avLst/>
          </a:prstGeom>
          <a:noFill/>
        </p:spPr>
        <p:txBody>
          <a:bodyPr wrap="none" rtlCol="0">
            <a:spAutoFit/>
          </a:bodyPr>
          <a:lstStyle/>
          <a:p>
            <a:r>
              <a:rPr lang="en-US" dirty="0">
                <a:solidFill>
                  <a:srgbClr val="FF0000"/>
                </a:solidFill>
              </a:rPr>
              <a:t>Red FPA</a:t>
            </a:r>
          </a:p>
        </p:txBody>
      </p:sp>
      <p:sp>
        <p:nvSpPr>
          <p:cNvPr id="11" name="TextBox 10">
            <a:extLst>
              <a:ext uri="{FF2B5EF4-FFF2-40B4-BE49-F238E27FC236}">
                <a16:creationId xmlns:a16="http://schemas.microsoft.com/office/drawing/2014/main" id="{1604B63D-F959-2749-A759-9A726B341456}"/>
              </a:ext>
            </a:extLst>
          </p:cNvPr>
          <p:cNvSpPr txBox="1"/>
          <p:nvPr/>
        </p:nvSpPr>
        <p:spPr>
          <a:xfrm>
            <a:off x="9891488" y="2839034"/>
            <a:ext cx="676724" cy="369332"/>
          </a:xfrm>
          <a:prstGeom prst="rect">
            <a:avLst/>
          </a:prstGeom>
          <a:noFill/>
        </p:spPr>
        <p:txBody>
          <a:bodyPr wrap="none" rtlCol="0">
            <a:spAutoFit/>
          </a:bodyPr>
          <a:lstStyle/>
          <a:p>
            <a:r>
              <a:rPr lang="en-US" dirty="0">
                <a:solidFill>
                  <a:srgbClr val="FF0000"/>
                </a:solidFill>
              </a:rPr>
              <a:t>SWIR</a:t>
            </a:r>
          </a:p>
        </p:txBody>
      </p:sp>
      <p:sp>
        <p:nvSpPr>
          <p:cNvPr id="5" name="TextBox 4">
            <a:extLst>
              <a:ext uri="{FF2B5EF4-FFF2-40B4-BE49-F238E27FC236}">
                <a16:creationId xmlns:a16="http://schemas.microsoft.com/office/drawing/2014/main" id="{6900872D-B691-3E93-28D4-41FEFA178DAE}"/>
              </a:ext>
            </a:extLst>
          </p:cNvPr>
          <p:cNvSpPr txBox="1"/>
          <p:nvPr/>
        </p:nvSpPr>
        <p:spPr>
          <a:xfrm>
            <a:off x="9982484" y="5190406"/>
            <a:ext cx="2209516" cy="646331"/>
          </a:xfrm>
          <a:prstGeom prst="rect">
            <a:avLst/>
          </a:prstGeom>
          <a:noFill/>
        </p:spPr>
        <p:txBody>
          <a:bodyPr wrap="none" rtlCol="0">
            <a:spAutoFit/>
          </a:bodyPr>
          <a:lstStyle/>
          <a:p>
            <a:r>
              <a:rPr lang="en-US" dirty="0"/>
              <a:t>Slide from G. Meister,</a:t>
            </a:r>
          </a:p>
          <a:p>
            <a:r>
              <a:rPr lang="en-US" dirty="0"/>
              <a:t>IGARSS 2023. </a:t>
            </a:r>
          </a:p>
        </p:txBody>
      </p:sp>
    </p:spTree>
    <p:extLst>
      <p:ext uri="{BB962C8B-B14F-4D97-AF65-F5344CB8AC3E}">
        <p14:creationId xmlns:p14="http://schemas.microsoft.com/office/powerpoint/2010/main" val="3236711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diagram, line, plot&#10;&#10;Description automatically generated">
            <a:extLst>
              <a:ext uri="{FF2B5EF4-FFF2-40B4-BE49-F238E27FC236}">
                <a16:creationId xmlns:a16="http://schemas.microsoft.com/office/drawing/2014/main" id="{98B7DFCD-B752-81E9-444B-A9B120A3E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7250" y="2220912"/>
            <a:ext cx="3505200" cy="4318000"/>
          </a:xfrm>
          <a:prstGeom prst="rect">
            <a:avLst/>
          </a:prstGeom>
        </p:spPr>
      </p:pic>
      <p:pic>
        <p:nvPicPr>
          <p:cNvPr id="14" name="Picture 13" descr="A picture containing text, diagram, line, plot&#10;&#10;Description automatically generated">
            <a:extLst>
              <a:ext uri="{FF2B5EF4-FFF2-40B4-BE49-F238E27FC236}">
                <a16:creationId xmlns:a16="http://schemas.microsoft.com/office/drawing/2014/main" id="{7DA9164E-3774-9198-1E1B-E11D97226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532" y="2181821"/>
            <a:ext cx="4445000" cy="4330700"/>
          </a:xfrm>
          <a:prstGeom prst="rect">
            <a:avLst/>
          </a:prstGeom>
        </p:spPr>
      </p:pic>
      <p:pic>
        <p:nvPicPr>
          <p:cNvPr id="12" name="Picture 11" descr="A picture containing text, diagram, line, plot&#10;&#10;Description automatically generated">
            <a:extLst>
              <a:ext uri="{FF2B5EF4-FFF2-40B4-BE49-F238E27FC236}">
                <a16:creationId xmlns:a16="http://schemas.microsoft.com/office/drawing/2014/main" id="{7F271ECC-7C32-CBA5-4F56-2BAAB29639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47" y="2208212"/>
            <a:ext cx="4216400" cy="4330700"/>
          </a:xfrm>
          <a:prstGeom prst="rect">
            <a:avLst/>
          </a:prstGeom>
        </p:spPr>
      </p:pic>
      <p:sp>
        <p:nvSpPr>
          <p:cNvPr id="2" name="Slide Number Placeholder 1">
            <a:extLst>
              <a:ext uri="{FF2B5EF4-FFF2-40B4-BE49-F238E27FC236}">
                <a16:creationId xmlns:a16="http://schemas.microsoft.com/office/drawing/2014/main" id="{4C226F8F-7C31-14A8-BEBB-73B3B8541622}"/>
              </a:ext>
            </a:extLst>
          </p:cNvPr>
          <p:cNvSpPr>
            <a:spLocks noGrp="1"/>
          </p:cNvSpPr>
          <p:nvPr>
            <p:ph type="sldNum" sz="quarter" idx="12"/>
          </p:nvPr>
        </p:nvSpPr>
        <p:spPr/>
        <p:txBody>
          <a:bodyPr/>
          <a:lstStyle/>
          <a:p>
            <a:fld id="{06C6EF66-87B6-4EAA-814E-CDEB83F01DC2}" type="slidenum">
              <a:rPr lang="en-US" smtClean="0"/>
              <a:t>21</a:t>
            </a:fld>
            <a:endParaRPr lang="en-US"/>
          </a:p>
        </p:txBody>
      </p:sp>
      <p:sp>
        <p:nvSpPr>
          <p:cNvPr id="6" name="Text Box 2">
            <a:extLst>
              <a:ext uri="{FF2B5EF4-FFF2-40B4-BE49-F238E27FC236}">
                <a16:creationId xmlns:a16="http://schemas.microsoft.com/office/drawing/2014/main" id="{2FD5F87C-1A53-4AB3-45F5-8E2A5DA44AD4}"/>
              </a:ext>
            </a:extLst>
          </p:cNvPr>
          <p:cNvSpPr txBox="1">
            <a:spLocks noChangeArrowheads="1"/>
          </p:cNvSpPr>
          <p:nvPr/>
        </p:nvSpPr>
        <p:spPr bwMode="auto">
          <a:xfrm>
            <a:off x="2000250" y="134939"/>
            <a:ext cx="8229600" cy="460375"/>
          </a:xfrm>
          <a:prstGeom prst="rect">
            <a:avLst/>
          </a:prstGeom>
          <a:noFill/>
          <a:ln w="9525">
            <a:noFill/>
            <a:round/>
            <a:headEnd/>
            <a:tailEnd/>
          </a:ln>
        </p:spPr>
        <p:txBody>
          <a:bodyPr lIns="90000" tIns="46800" rIns="90000" bIns="468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a:t>Saturation</a:t>
            </a:r>
          </a:p>
        </p:txBody>
      </p:sp>
      <p:sp>
        <p:nvSpPr>
          <p:cNvPr id="7" name="AutoShape 6">
            <a:extLst>
              <a:ext uri="{FF2B5EF4-FFF2-40B4-BE49-F238E27FC236}">
                <a16:creationId xmlns:a16="http://schemas.microsoft.com/office/drawing/2014/main" id="{E178E83F-06DB-34BE-4EA5-A43E45039CA4}"/>
              </a:ext>
            </a:extLst>
          </p:cNvPr>
          <p:cNvSpPr>
            <a:spLocks noChangeArrowheads="1"/>
          </p:cNvSpPr>
          <p:nvPr/>
        </p:nvSpPr>
        <p:spPr bwMode="auto">
          <a:xfrm>
            <a:off x="372532" y="862832"/>
            <a:ext cx="11794728" cy="1120494"/>
          </a:xfrm>
          <a:prstGeom prst="roundRect">
            <a:avLst>
              <a:gd name="adj" fmla="val 16616"/>
            </a:avLst>
          </a:prstGeom>
          <a:noFill/>
          <a:ln w="19050">
            <a:solidFill>
              <a:schemeClr val="tx1"/>
            </a:solidFill>
            <a:miter lim="800000"/>
            <a:headEnd/>
            <a:tailEnd/>
          </a:ln>
        </p:spPr>
        <p:txBody>
          <a:bodyPr wrap="square" lIns="90360" tIns="44280" rIns="90360" bIns="44280">
            <a:spAutoFit/>
          </a:bodyPr>
          <a:lstStyle/>
          <a:p>
            <a:pPr marL="342900" indent="-3429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dirty="0"/>
              <a:t>Saturation  above L</a:t>
            </a:r>
            <a:r>
              <a:rPr lang="en-US" sz="2000" baseline="-25000" dirty="0"/>
              <a:t>MAX</a:t>
            </a:r>
            <a:r>
              <a:rPr lang="en-US" sz="2000" dirty="0"/>
              <a:t> (or L</a:t>
            </a:r>
            <a:r>
              <a:rPr lang="en-US" sz="2000" baseline="-25000" dirty="0"/>
              <a:t>CLIP</a:t>
            </a:r>
            <a:r>
              <a:rPr lang="en-US" sz="2000" dirty="0"/>
              <a:t>) for most bands, indicating expected science data range to be met.</a:t>
            </a:r>
          </a:p>
          <a:p>
            <a:pPr marL="342900" indent="-3429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dirty="0"/>
              <a:t>Some bands saturate a little early in blue FPA; this was expected. </a:t>
            </a:r>
          </a:p>
          <a:p>
            <a:pPr marL="342900" indent="-3429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dirty="0"/>
              <a:t>Reduced dynamic range from 660nm-715nm to increase SNR for FLH product (and at 1038nm for atm. cor.). </a:t>
            </a:r>
          </a:p>
        </p:txBody>
      </p:sp>
      <p:sp>
        <p:nvSpPr>
          <p:cNvPr id="9" name="TextBox 8">
            <a:extLst>
              <a:ext uri="{FF2B5EF4-FFF2-40B4-BE49-F238E27FC236}">
                <a16:creationId xmlns:a16="http://schemas.microsoft.com/office/drawing/2014/main" id="{9CDF8A67-775F-2E6B-A3CA-48BD44F2290F}"/>
              </a:ext>
            </a:extLst>
          </p:cNvPr>
          <p:cNvSpPr txBox="1"/>
          <p:nvPr/>
        </p:nvSpPr>
        <p:spPr>
          <a:xfrm>
            <a:off x="2132117" y="2556613"/>
            <a:ext cx="993221" cy="369332"/>
          </a:xfrm>
          <a:prstGeom prst="rect">
            <a:avLst/>
          </a:prstGeom>
          <a:noFill/>
        </p:spPr>
        <p:txBody>
          <a:bodyPr wrap="none" rtlCol="0">
            <a:spAutoFit/>
          </a:bodyPr>
          <a:lstStyle/>
          <a:p>
            <a:r>
              <a:rPr lang="en-US" dirty="0">
                <a:solidFill>
                  <a:srgbClr val="FF0000"/>
                </a:solidFill>
              </a:rPr>
              <a:t>Blue FPA</a:t>
            </a:r>
          </a:p>
        </p:txBody>
      </p:sp>
      <p:sp>
        <p:nvSpPr>
          <p:cNvPr id="10" name="TextBox 9">
            <a:extLst>
              <a:ext uri="{FF2B5EF4-FFF2-40B4-BE49-F238E27FC236}">
                <a16:creationId xmlns:a16="http://schemas.microsoft.com/office/drawing/2014/main" id="{79DA435B-A334-EFE4-CCFE-0DCB2BED1DCE}"/>
              </a:ext>
            </a:extLst>
          </p:cNvPr>
          <p:cNvSpPr txBox="1"/>
          <p:nvPr/>
        </p:nvSpPr>
        <p:spPr>
          <a:xfrm>
            <a:off x="6466118" y="2556613"/>
            <a:ext cx="936282" cy="369332"/>
          </a:xfrm>
          <a:prstGeom prst="rect">
            <a:avLst/>
          </a:prstGeom>
          <a:noFill/>
        </p:spPr>
        <p:txBody>
          <a:bodyPr wrap="none" rtlCol="0">
            <a:spAutoFit/>
          </a:bodyPr>
          <a:lstStyle/>
          <a:p>
            <a:r>
              <a:rPr lang="en-US" dirty="0">
                <a:solidFill>
                  <a:srgbClr val="FF0000"/>
                </a:solidFill>
              </a:rPr>
              <a:t>Red FPA</a:t>
            </a:r>
          </a:p>
        </p:txBody>
      </p:sp>
      <p:sp>
        <p:nvSpPr>
          <p:cNvPr id="11" name="TextBox 10">
            <a:extLst>
              <a:ext uri="{FF2B5EF4-FFF2-40B4-BE49-F238E27FC236}">
                <a16:creationId xmlns:a16="http://schemas.microsoft.com/office/drawing/2014/main" id="{BB67A098-3CD0-0122-4EC9-9843A537FF81}"/>
              </a:ext>
            </a:extLst>
          </p:cNvPr>
          <p:cNvSpPr txBox="1"/>
          <p:nvPr/>
        </p:nvSpPr>
        <p:spPr>
          <a:xfrm>
            <a:off x="10442369" y="2556613"/>
            <a:ext cx="676724" cy="369332"/>
          </a:xfrm>
          <a:prstGeom prst="rect">
            <a:avLst/>
          </a:prstGeom>
          <a:noFill/>
        </p:spPr>
        <p:txBody>
          <a:bodyPr wrap="none" rtlCol="0">
            <a:spAutoFit/>
          </a:bodyPr>
          <a:lstStyle/>
          <a:p>
            <a:r>
              <a:rPr lang="en-US" dirty="0">
                <a:solidFill>
                  <a:srgbClr val="FF0000"/>
                </a:solidFill>
              </a:rPr>
              <a:t>SWIR</a:t>
            </a:r>
          </a:p>
        </p:txBody>
      </p:sp>
      <p:sp>
        <p:nvSpPr>
          <p:cNvPr id="3" name="TextBox 2">
            <a:extLst>
              <a:ext uri="{FF2B5EF4-FFF2-40B4-BE49-F238E27FC236}">
                <a16:creationId xmlns:a16="http://schemas.microsoft.com/office/drawing/2014/main" id="{9B106F0C-90CE-3B74-D0CB-65AA5C165ABF}"/>
              </a:ext>
            </a:extLst>
          </p:cNvPr>
          <p:cNvSpPr txBox="1"/>
          <p:nvPr/>
        </p:nvSpPr>
        <p:spPr>
          <a:xfrm>
            <a:off x="7236174" y="6254837"/>
            <a:ext cx="2209516" cy="646331"/>
          </a:xfrm>
          <a:prstGeom prst="rect">
            <a:avLst/>
          </a:prstGeom>
          <a:noFill/>
        </p:spPr>
        <p:txBody>
          <a:bodyPr wrap="none" rtlCol="0">
            <a:spAutoFit/>
          </a:bodyPr>
          <a:lstStyle/>
          <a:p>
            <a:r>
              <a:rPr lang="en-US" dirty="0"/>
              <a:t>Slide from G. Meister,</a:t>
            </a:r>
          </a:p>
          <a:p>
            <a:r>
              <a:rPr lang="en-US" dirty="0"/>
              <a:t>IGARSS 2023. </a:t>
            </a:r>
          </a:p>
        </p:txBody>
      </p:sp>
    </p:spTree>
    <p:extLst>
      <p:ext uri="{BB962C8B-B14F-4D97-AF65-F5344CB8AC3E}">
        <p14:creationId xmlns:p14="http://schemas.microsoft.com/office/powerpoint/2010/main" val="2074406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E6F8B4-5AB7-B156-A85B-DDFD3E357E04}"/>
              </a:ext>
            </a:extLst>
          </p:cNvPr>
          <p:cNvSpPr>
            <a:spLocks noGrp="1"/>
          </p:cNvSpPr>
          <p:nvPr>
            <p:ph type="sldNum" sz="quarter" idx="12"/>
          </p:nvPr>
        </p:nvSpPr>
        <p:spPr/>
        <p:txBody>
          <a:bodyPr/>
          <a:lstStyle/>
          <a:p>
            <a:fld id="{06C6EF66-87B6-4EAA-814E-CDEB83F01DC2}" type="slidenum">
              <a:rPr lang="en-US" smtClean="0"/>
              <a:t>22</a:t>
            </a:fld>
            <a:endParaRPr lang="en-US"/>
          </a:p>
        </p:txBody>
      </p:sp>
      <p:sp>
        <p:nvSpPr>
          <p:cNvPr id="3" name="Text Box 2">
            <a:extLst>
              <a:ext uri="{FF2B5EF4-FFF2-40B4-BE49-F238E27FC236}">
                <a16:creationId xmlns:a16="http://schemas.microsoft.com/office/drawing/2014/main" id="{BB1278B9-0A14-4D16-BB87-72C38BCF69D7}"/>
              </a:ext>
            </a:extLst>
          </p:cNvPr>
          <p:cNvSpPr txBox="1">
            <a:spLocks noChangeArrowheads="1"/>
          </p:cNvSpPr>
          <p:nvPr/>
        </p:nvSpPr>
        <p:spPr bwMode="auto">
          <a:xfrm>
            <a:off x="2000250" y="134939"/>
            <a:ext cx="8229600" cy="460375"/>
          </a:xfrm>
          <a:prstGeom prst="rect">
            <a:avLst/>
          </a:prstGeom>
          <a:noFill/>
          <a:ln w="9525">
            <a:noFill/>
            <a:round/>
            <a:headEnd/>
            <a:tailEnd/>
          </a:ln>
        </p:spPr>
        <p:txBody>
          <a:bodyPr lIns="90000" tIns="46800" rIns="90000" bIns="468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a:t>SWIR band hysteresis</a:t>
            </a:r>
          </a:p>
        </p:txBody>
      </p:sp>
      <p:pic>
        <p:nvPicPr>
          <p:cNvPr id="5" name="Picture 4" descr="Graphical user interface&#10;&#10;Description automatically generated">
            <a:extLst>
              <a:ext uri="{FF2B5EF4-FFF2-40B4-BE49-F238E27FC236}">
                <a16:creationId xmlns:a16="http://schemas.microsoft.com/office/drawing/2014/main" id="{4A88E528-7A16-06FA-9774-3523010BF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431" y="3076121"/>
            <a:ext cx="6741122" cy="3645354"/>
          </a:xfrm>
          <a:prstGeom prst="rect">
            <a:avLst/>
          </a:prstGeom>
        </p:spPr>
      </p:pic>
      <p:sp>
        <p:nvSpPr>
          <p:cNvPr id="6" name="TextBox 5">
            <a:extLst>
              <a:ext uri="{FF2B5EF4-FFF2-40B4-BE49-F238E27FC236}">
                <a16:creationId xmlns:a16="http://schemas.microsoft.com/office/drawing/2014/main" id="{F4F1F0F5-6716-D0B0-E516-BCE0A9CCED89}"/>
              </a:ext>
            </a:extLst>
          </p:cNvPr>
          <p:cNvSpPr txBox="1"/>
          <p:nvPr/>
        </p:nvSpPr>
        <p:spPr>
          <a:xfrm>
            <a:off x="838199" y="1137128"/>
            <a:ext cx="10391775"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Due to SWIR band detector and electronics characteristics, significant hysteresis is  observed after a strong radiance gradient (e.g. cloud/ocean boundary)</a:t>
            </a:r>
          </a:p>
          <a:p>
            <a:pPr marL="285750" indent="-285750">
              <a:buFont typeface="Arial" panose="020B0604020202020204" pitchFamily="34" charset="0"/>
              <a:buChar char="•"/>
            </a:pPr>
            <a:r>
              <a:rPr lang="en-US" sz="2000" dirty="0"/>
              <a:t>We developed a correction for ETU that reduces the impact to within the noise 3 pixels after the radiance transition (see below for example; red line is 1km x1km stimulus)</a:t>
            </a:r>
          </a:p>
          <a:p>
            <a:pPr marL="285750" indent="-285750">
              <a:buFont typeface="Arial" panose="020B0604020202020204" pitchFamily="34" charset="0"/>
              <a:buChar char="•"/>
            </a:pPr>
            <a:r>
              <a:rPr lang="en-US" sz="2000" dirty="0"/>
              <a:t>Effect is expected to be linear and to follow the superposition principle, so we expect good performance of the flight unit correction with real on-orbit data</a:t>
            </a:r>
          </a:p>
        </p:txBody>
      </p:sp>
      <p:sp>
        <p:nvSpPr>
          <p:cNvPr id="4" name="TextBox 3">
            <a:extLst>
              <a:ext uri="{FF2B5EF4-FFF2-40B4-BE49-F238E27FC236}">
                <a16:creationId xmlns:a16="http://schemas.microsoft.com/office/drawing/2014/main" id="{8AD9A188-C53D-C1AD-83ED-4498170456EF}"/>
              </a:ext>
            </a:extLst>
          </p:cNvPr>
          <p:cNvSpPr txBox="1"/>
          <p:nvPr/>
        </p:nvSpPr>
        <p:spPr>
          <a:xfrm>
            <a:off x="8043333" y="3617934"/>
            <a:ext cx="2404534" cy="2308324"/>
          </a:xfrm>
          <a:prstGeom prst="rect">
            <a:avLst/>
          </a:prstGeom>
          <a:noFill/>
        </p:spPr>
        <p:txBody>
          <a:bodyPr wrap="square" rtlCol="0">
            <a:spAutoFit/>
          </a:bodyPr>
          <a:lstStyle/>
          <a:p>
            <a:r>
              <a:rPr lang="en-US" dirty="0"/>
              <a:t>Hysteresis will be monitored on-orbit via lunar measurements (stare mode) and a dedicated on-board device (SPCA: Solar Pulse calibration Assembly)</a:t>
            </a:r>
          </a:p>
        </p:txBody>
      </p:sp>
      <p:sp>
        <p:nvSpPr>
          <p:cNvPr id="7" name="TextBox 6">
            <a:extLst>
              <a:ext uri="{FF2B5EF4-FFF2-40B4-BE49-F238E27FC236}">
                <a16:creationId xmlns:a16="http://schemas.microsoft.com/office/drawing/2014/main" id="{B64FEA44-38F9-212F-FE99-E4C8090D8737}"/>
              </a:ext>
            </a:extLst>
          </p:cNvPr>
          <p:cNvSpPr txBox="1"/>
          <p:nvPr/>
        </p:nvSpPr>
        <p:spPr>
          <a:xfrm>
            <a:off x="9941985" y="5710019"/>
            <a:ext cx="2209516" cy="646331"/>
          </a:xfrm>
          <a:prstGeom prst="rect">
            <a:avLst/>
          </a:prstGeom>
          <a:noFill/>
        </p:spPr>
        <p:txBody>
          <a:bodyPr wrap="none" rtlCol="0">
            <a:spAutoFit/>
          </a:bodyPr>
          <a:lstStyle/>
          <a:p>
            <a:r>
              <a:rPr lang="en-US" dirty="0"/>
              <a:t>Slide from G. Meister,</a:t>
            </a:r>
          </a:p>
          <a:p>
            <a:r>
              <a:rPr lang="en-US" dirty="0"/>
              <a:t>IGARSS 2023. </a:t>
            </a:r>
          </a:p>
        </p:txBody>
      </p:sp>
    </p:spTree>
    <p:extLst>
      <p:ext uri="{BB962C8B-B14F-4D97-AF65-F5344CB8AC3E}">
        <p14:creationId xmlns:p14="http://schemas.microsoft.com/office/powerpoint/2010/main" val="2728382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782C52-E1C3-1251-097E-375A03F77985}"/>
              </a:ext>
            </a:extLst>
          </p:cNvPr>
          <p:cNvSpPr>
            <a:spLocks noGrp="1"/>
          </p:cNvSpPr>
          <p:nvPr>
            <p:ph type="sldNum" sz="quarter" idx="12"/>
          </p:nvPr>
        </p:nvSpPr>
        <p:spPr/>
        <p:txBody>
          <a:bodyPr/>
          <a:lstStyle/>
          <a:p>
            <a:fld id="{06C6EF66-87B6-4EAA-814E-CDEB83F01DC2}" type="slidenum">
              <a:rPr lang="en-US" smtClean="0"/>
              <a:t>23</a:t>
            </a:fld>
            <a:endParaRPr lang="en-US"/>
          </a:p>
        </p:txBody>
      </p:sp>
      <p:graphicFrame>
        <p:nvGraphicFramePr>
          <p:cNvPr id="3" name="Table 2">
            <a:extLst>
              <a:ext uri="{FF2B5EF4-FFF2-40B4-BE49-F238E27FC236}">
                <a16:creationId xmlns:a16="http://schemas.microsoft.com/office/drawing/2014/main" id="{0F98B5A9-A5FD-FC8F-714E-8C33A9F2AEC9}"/>
              </a:ext>
            </a:extLst>
          </p:cNvPr>
          <p:cNvGraphicFramePr>
            <a:graphicFrameLocks noGrp="1"/>
          </p:cNvGraphicFramePr>
          <p:nvPr>
            <p:extLst>
              <p:ext uri="{D42A27DB-BD31-4B8C-83A1-F6EECF244321}">
                <p14:modId xmlns:p14="http://schemas.microsoft.com/office/powerpoint/2010/main" val="3752372011"/>
              </p:ext>
            </p:extLst>
          </p:nvPr>
        </p:nvGraphicFramePr>
        <p:xfrm>
          <a:off x="625453" y="3140449"/>
          <a:ext cx="11126281" cy="1297824"/>
        </p:xfrm>
        <a:graphic>
          <a:graphicData uri="http://schemas.openxmlformats.org/drawingml/2006/table">
            <a:tbl>
              <a:tblPr>
                <a:tableStyleId>{5C22544A-7EE6-4342-B048-85BDC9FD1C3A}</a:tableStyleId>
              </a:tblPr>
              <a:tblGrid>
                <a:gridCol w="873504">
                  <a:extLst>
                    <a:ext uri="{9D8B030D-6E8A-4147-A177-3AD203B41FA5}">
                      <a16:colId xmlns:a16="http://schemas.microsoft.com/office/drawing/2014/main" val="2535594069"/>
                    </a:ext>
                  </a:extLst>
                </a:gridCol>
                <a:gridCol w="1004532">
                  <a:extLst>
                    <a:ext uri="{9D8B030D-6E8A-4147-A177-3AD203B41FA5}">
                      <a16:colId xmlns:a16="http://schemas.microsoft.com/office/drawing/2014/main" val="2420460041"/>
                    </a:ext>
                  </a:extLst>
                </a:gridCol>
                <a:gridCol w="966317">
                  <a:extLst>
                    <a:ext uri="{9D8B030D-6E8A-4147-A177-3AD203B41FA5}">
                      <a16:colId xmlns:a16="http://schemas.microsoft.com/office/drawing/2014/main" val="3404473111"/>
                    </a:ext>
                  </a:extLst>
                </a:gridCol>
                <a:gridCol w="1113719">
                  <a:extLst>
                    <a:ext uri="{9D8B030D-6E8A-4147-A177-3AD203B41FA5}">
                      <a16:colId xmlns:a16="http://schemas.microsoft.com/office/drawing/2014/main" val="2941461780"/>
                    </a:ext>
                  </a:extLst>
                </a:gridCol>
                <a:gridCol w="1162854">
                  <a:extLst>
                    <a:ext uri="{9D8B030D-6E8A-4147-A177-3AD203B41FA5}">
                      <a16:colId xmlns:a16="http://schemas.microsoft.com/office/drawing/2014/main" val="1427638564"/>
                    </a:ext>
                  </a:extLst>
                </a:gridCol>
                <a:gridCol w="1004532">
                  <a:extLst>
                    <a:ext uri="{9D8B030D-6E8A-4147-A177-3AD203B41FA5}">
                      <a16:colId xmlns:a16="http://schemas.microsoft.com/office/drawing/2014/main" val="1123761252"/>
                    </a:ext>
                  </a:extLst>
                </a:gridCol>
                <a:gridCol w="1162854">
                  <a:extLst>
                    <a:ext uri="{9D8B030D-6E8A-4147-A177-3AD203B41FA5}">
                      <a16:colId xmlns:a16="http://schemas.microsoft.com/office/drawing/2014/main" val="964468287"/>
                    </a:ext>
                  </a:extLst>
                </a:gridCol>
                <a:gridCol w="966317">
                  <a:extLst>
                    <a:ext uri="{9D8B030D-6E8A-4147-A177-3AD203B41FA5}">
                      <a16:colId xmlns:a16="http://schemas.microsoft.com/office/drawing/2014/main" val="1865917667"/>
                    </a:ext>
                  </a:extLst>
                </a:gridCol>
                <a:gridCol w="966317">
                  <a:extLst>
                    <a:ext uri="{9D8B030D-6E8A-4147-A177-3AD203B41FA5}">
                      <a16:colId xmlns:a16="http://schemas.microsoft.com/office/drawing/2014/main" val="1455755463"/>
                    </a:ext>
                  </a:extLst>
                </a:gridCol>
                <a:gridCol w="1027483">
                  <a:extLst>
                    <a:ext uri="{9D8B030D-6E8A-4147-A177-3AD203B41FA5}">
                      <a16:colId xmlns:a16="http://schemas.microsoft.com/office/drawing/2014/main" val="535982925"/>
                    </a:ext>
                  </a:extLst>
                </a:gridCol>
                <a:gridCol w="877852">
                  <a:extLst>
                    <a:ext uri="{9D8B030D-6E8A-4147-A177-3AD203B41FA5}">
                      <a16:colId xmlns:a16="http://schemas.microsoft.com/office/drawing/2014/main" val="2952537736"/>
                    </a:ext>
                  </a:extLst>
                </a:gridCol>
              </a:tblGrid>
              <a:tr h="465339">
                <a:tc>
                  <a:txBody>
                    <a:bodyPr/>
                    <a:lstStyle/>
                    <a:p>
                      <a:pPr algn="ctr" fontAlgn="ctr"/>
                      <a:br>
                        <a:rPr lang="en-US" sz="1800" u="none" strike="noStrike" dirty="0">
                          <a:effectLst/>
                        </a:rPr>
                      </a:br>
                      <a:r>
                        <a:rPr lang="en-US" sz="1800" u="none" strike="noStrike" dirty="0">
                          <a:effectLst/>
                        </a:rPr>
                        <a:t>865nm </a:t>
                      </a:r>
                      <a:endParaRPr lang="en-US" sz="18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br>
                        <a:rPr lang="en-US" sz="1800" u="none" strike="noStrike" dirty="0">
                          <a:effectLst/>
                        </a:rPr>
                      </a:br>
                      <a:r>
                        <a:rPr lang="en-US" sz="1800" u="none" strike="noStrike" dirty="0">
                          <a:effectLst/>
                        </a:rPr>
                        <a:t>940nm</a:t>
                      </a:r>
                      <a:endParaRPr lang="en-US" sz="18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br>
                        <a:rPr lang="en-US" sz="1800" u="none" strike="noStrike" dirty="0">
                          <a:effectLst/>
                        </a:rPr>
                      </a:br>
                      <a:r>
                        <a:rPr lang="en-US" sz="1800" u="none" strike="noStrike" dirty="0">
                          <a:effectLst/>
                        </a:rPr>
                        <a:t>1038nm</a:t>
                      </a:r>
                      <a:endParaRPr lang="en-US" sz="18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br>
                        <a:rPr lang="en-US" sz="1800" u="none" strike="noStrike" dirty="0">
                          <a:solidFill>
                            <a:schemeClr val="tx1">
                              <a:lumMod val="50000"/>
                              <a:lumOff val="50000"/>
                            </a:schemeClr>
                          </a:solidFill>
                          <a:effectLst/>
                        </a:rPr>
                      </a:br>
                      <a:r>
                        <a:rPr lang="en-US" sz="1800" u="none" strike="noStrike" dirty="0">
                          <a:solidFill>
                            <a:schemeClr val="tx1">
                              <a:lumMod val="50000"/>
                              <a:lumOff val="50000"/>
                            </a:schemeClr>
                          </a:solidFill>
                          <a:effectLst/>
                        </a:rPr>
                        <a:t>1250nm</a:t>
                      </a:r>
                      <a:br>
                        <a:rPr lang="en-US" sz="1800" u="none" strike="noStrike" dirty="0">
                          <a:solidFill>
                            <a:schemeClr val="tx1">
                              <a:lumMod val="50000"/>
                              <a:lumOff val="50000"/>
                            </a:schemeClr>
                          </a:solidFill>
                          <a:effectLst/>
                        </a:rPr>
                      </a:br>
                      <a:r>
                        <a:rPr lang="en-US" sz="1800" u="none" strike="noStrike" dirty="0">
                          <a:solidFill>
                            <a:schemeClr val="tx1">
                              <a:lumMod val="50000"/>
                              <a:lumOff val="50000"/>
                            </a:schemeClr>
                          </a:solidFill>
                          <a:effectLst/>
                        </a:rPr>
                        <a:t>HG (Ocean)</a:t>
                      </a:r>
                      <a:endParaRPr lang="en-US" sz="1800" b="1" i="0" u="none" strike="noStrike" dirty="0">
                        <a:solidFill>
                          <a:schemeClr val="tx1">
                            <a:lumMod val="50000"/>
                            <a:lumOff val="50000"/>
                          </a:schemeClr>
                        </a:solidFill>
                        <a:effectLst/>
                        <a:latin typeface="Arial" panose="020B0604020202020204" pitchFamily="34" charset="0"/>
                      </a:endParaRPr>
                    </a:p>
                  </a:txBody>
                  <a:tcPr marL="9525" marR="9525" marT="9525" marB="0" anchor="ctr"/>
                </a:tc>
                <a:tc>
                  <a:txBody>
                    <a:bodyPr/>
                    <a:lstStyle/>
                    <a:p>
                      <a:pPr algn="ctr" fontAlgn="ctr"/>
                      <a:br>
                        <a:rPr lang="en-US" sz="1800" u="none" strike="noStrike" dirty="0">
                          <a:effectLst/>
                        </a:rPr>
                      </a:br>
                      <a:r>
                        <a:rPr lang="en-US" sz="1800" u="none" strike="noStrike" dirty="0">
                          <a:effectLst/>
                        </a:rPr>
                        <a:t>1250nm</a:t>
                      </a:r>
                      <a:br>
                        <a:rPr lang="en-US" sz="1800" u="none" strike="noStrike" dirty="0">
                          <a:effectLst/>
                        </a:rPr>
                      </a:br>
                      <a:r>
                        <a:rPr lang="en-US" sz="1800" u="none" strike="noStrike" dirty="0">
                          <a:effectLst/>
                        </a:rPr>
                        <a:t>SG</a:t>
                      </a:r>
                      <a:endParaRPr lang="en-US" sz="18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br>
                        <a:rPr lang="en-US" sz="1800" u="none" strike="noStrike" dirty="0">
                          <a:effectLst/>
                        </a:rPr>
                      </a:br>
                      <a:r>
                        <a:rPr lang="en-US" sz="1800" u="none" strike="noStrike" dirty="0">
                          <a:effectLst/>
                        </a:rPr>
                        <a:t>1378nm</a:t>
                      </a:r>
                      <a:endParaRPr lang="en-US" sz="18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br>
                        <a:rPr lang="en-US" sz="1800" u="none" strike="noStrike" dirty="0">
                          <a:solidFill>
                            <a:schemeClr val="tx1">
                              <a:lumMod val="50000"/>
                              <a:lumOff val="50000"/>
                            </a:schemeClr>
                          </a:solidFill>
                          <a:effectLst/>
                        </a:rPr>
                      </a:br>
                      <a:r>
                        <a:rPr lang="en-US" sz="1800" u="none" strike="noStrike" dirty="0">
                          <a:solidFill>
                            <a:schemeClr val="tx1">
                              <a:lumMod val="50000"/>
                              <a:lumOff val="50000"/>
                            </a:schemeClr>
                          </a:solidFill>
                          <a:effectLst/>
                        </a:rPr>
                        <a:t>1615nm</a:t>
                      </a:r>
                      <a:br>
                        <a:rPr lang="en-US" sz="1800" u="none" strike="noStrike" dirty="0">
                          <a:solidFill>
                            <a:schemeClr val="tx1">
                              <a:lumMod val="50000"/>
                              <a:lumOff val="50000"/>
                            </a:schemeClr>
                          </a:solidFill>
                          <a:effectLst/>
                        </a:rPr>
                      </a:br>
                      <a:r>
                        <a:rPr lang="en-US" sz="1800" u="none" strike="noStrike" dirty="0">
                          <a:solidFill>
                            <a:schemeClr val="tx1">
                              <a:lumMod val="50000"/>
                              <a:lumOff val="50000"/>
                            </a:schemeClr>
                          </a:solidFill>
                          <a:effectLst/>
                        </a:rPr>
                        <a:t>HG (Ocean)</a:t>
                      </a:r>
                      <a:endParaRPr lang="en-US" sz="1800" b="1" i="0" u="none" strike="noStrike" dirty="0">
                        <a:solidFill>
                          <a:schemeClr val="tx1">
                            <a:lumMod val="50000"/>
                            <a:lumOff val="50000"/>
                          </a:schemeClr>
                        </a:solidFill>
                        <a:effectLst/>
                        <a:latin typeface="Arial" panose="020B0604020202020204" pitchFamily="34" charset="0"/>
                      </a:endParaRPr>
                    </a:p>
                  </a:txBody>
                  <a:tcPr marL="9525" marR="9525" marT="9525" marB="0" anchor="ctr"/>
                </a:tc>
                <a:tc>
                  <a:txBody>
                    <a:bodyPr/>
                    <a:lstStyle/>
                    <a:p>
                      <a:pPr algn="ctr" fontAlgn="ctr"/>
                      <a:br>
                        <a:rPr lang="en-US" sz="1800" u="none" strike="noStrike" dirty="0">
                          <a:effectLst/>
                        </a:rPr>
                      </a:br>
                      <a:r>
                        <a:rPr lang="en-US" sz="1800" u="none" strike="noStrike" dirty="0">
                          <a:effectLst/>
                        </a:rPr>
                        <a:t>1615nm</a:t>
                      </a:r>
                      <a:br>
                        <a:rPr lang="en-US" sz="1800" u="none" strike="noStrike" dirty="0">
                          <a:effectLst/>
                        </a:rPr>
                      </a:br>
                      <a:r>
                        <a:rPr lang="en-US" sz="1800" u="none" strike="noStrike" dirty="0">
                          <a:effectLst/>
                        </a:rPr>
                        <a:t>SG</a:t>
                      </a:r>
                      <a:endParaRPr lang="en-US" sz="18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br>
                        <a:rPr lang="en-US" sz="1800" u="none" strike="noStrike" dirty="0">
                          <a:effectLst/>
                        </a:rPr>
                      </a:br>
                      <a:r>
                        <a:rPr lang="en-US" sz="1800" u="none" strike="noStrike" dirty="0">
                          <a:effectLst/>
                        </a:rPr>
                        <a:t>2130nm</a:t>
                      </a:r>
                      <a:endParaRPr lang="en-US" sz="18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br>
                        <a:rPr lang="en-US" sz="1800" u="none" strike="noStrike" dirty="0">
                          <a:solidFill>
                            <a:schemeClr val="tx1">
                              <a:lumMod val="50000"/>
                              <a:lumOff val="50000"/>
                            </a:schemeClr>
                          </a:solidFill>
                          <a:effectLst/>
                        </a:rPr>
                      </a:br>
                      <a:r>
                        <a:rPr lang="en-US" sz="1800" u="none" strike="noStrike" dirty="0">
                          <a:solidFill>
                            <a:schemeClr val="tx1">
                              <a:lumMod val="50000"/>
                              <a:lumOff val="50000"/>
                            </a:schemeClr>
                          </a:solidFill>
                          <a:effectLst/>
                        </a:rPr>
                        <a:t>2260nm</a:t>
                      </a:r>
                      <a:br>
                        <a:rPr lang="en-US" sz="1800" u="none" strike="noStrike" dirty="0">
                          <a:solidFill>
                            <a:schemeClr val="tx1">
                              <a:lumMod val="50000"/>
                              <a:lumOff val="50000"/>
                            </a:schemeClr>
                          </a:solidFill>
                          <a:effectLst/>
                        </a:rPr>
                      </a:br>
                      <a:r>
                        <a:rPr lang="en-US" sz="1800" u="none" strike="noStrike" dirty="0">
                          <a:solidFill>
                            <a:schemeClr val="tx1">
                              <a:lumMod val="50000"/>
                              <a:lumOff val="50000"/>
                            </a:schemeClr>
                          </a:solidFill>
                          <a:effectLst/>
                        </a:rPr>
                        <a:t>Ocean</a:t>
                      </a:r>
                      <a:endParaRPr lang="en-US" sz="1800" b="1" i="0" u="none" strike="noStrike" dirty="0">
                        <a:solidFill>
                          <a:schemeClr val="tx1">
                            <a:lumMod val="50000"/>
                            <a:lumOff val="50000"/>
                          </a:schemeClr>
                        </a:solidFill>
                        <a:effectLst/>
                        <a:latin typeface="Arial" panose="020B0604020202020204" pitchFamily="34" charset="0"/>
                      </a:endParaRPr>
                    </a:p>
                  </a:txBody>
                  <a:tcPr marL="9525" marR="9525" marT="9525" marB="0" anchor="ctr"/>
                </a:tc>
                <a:tc>
                  <a:txBody>
                    <a:bodyPr/>
                    <a:lstStyle/>
                    <a:p>
                      <a:pPr algn="ctr" fontAlgn="ctr"/>
                      <a:br>
                        <a:rPr lang="en-US" sz="1800" u="none" strike="noStrike" dirty="0">
                          <a:effectLst/>
                        </a:rPr>
                      </a:br>
                      <a:r>
                        <a:rPr lang="en-US" sz="1800" u="none" strike="noStrike" dirty="0">
                          <a:effectLst/>
                        </a:rPr>
                        <a:t>2260nm</a:t>
                      </a:r>
                      <a:br>
                        <a:rPr lang="en-US" sz="1800" u="none" strike="noStrike" dirty="0">
                          <a:effectLst/>
                        </a:rPr>
                      </a:br>
                      <a:r>
                        <a:rPr lang="en-US" sz="1800" u="none" strike="noStrike" dirty="0">
                          <a:effectLst/>
                        </a:rPr>
                        <a:t>Cloud</a:t>
                      </a:r>
                      <a:endParaRPr lang="en-US" sz="1800" b="1" i="0" u="none" strike="noStrike" dirty="0">
                        <a:solidFill>
                          <a:srgbClr val="FFFFF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873534151"/>
                  </a:ext>
                </a:extLst>
              </a:tr>
              <a:tr h="465339">
                <a:tc>
                  <a:txBody>
                    <a:bodyPr/>
                    <a:lstStyle/>
                    <a:p>
                      <a:pPr algn="ctr" fontAlgn="ctr"/>
                      <a:r>
                        <a:rPr lang="en-US" sz="1800" u="none" strike="noStrike" dirty="0">
                          <a:effectLst/>
                        </a:rPr>
                        <a:t>0.72%</a:t>
                      </a:r>
                      <a:endParaRPr lang="en-US" sz="18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r>
                        <a:rPr lang="en-US" sz="1800" u="none" strike="noStrike" dirty="0">
                          <a:effectLst/>
                        </a:rPr>
                        <a:t>1.78%</a:t>
                      </a:r>
                      <a:endParaRPr lang="en-US" sz="18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r>
                        <a:rPr lang="en-US" sz="1800" u="none" strike="noStrike" dirty="0">
                          <a:effectLst/>
                        </a:rPr>
                        <a:t>1.40%</a:t>
                      </a:r>
                      <a:endParaRPr lang="en-US" sz="18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r>
                        <a:rPr lang="en-US" sz="1800" u="none" strike="noStrike" dirty="0">
                          <a:solidFill>
                            <a:schemeClr val="tx1">
                              <a:lumMod val="50000"/>
                              <a:lumOff val="50000"/>
                            </a:schemeClr>
                          </a:solidFill>
                          <a:effectLst/>
                        </a:rPr>
                        <a:t>1.42%</a:t>
                      </a:r>
                      <a:endParaRPr lang="en-US" sz="1800" b="1" i="0" u="none" strike="noStrike" dirty="0">
                        <a:solidFill>
                          <a:schemeClr val="tx1">
                            <a:lumMod val="50000"/>
                            <a:lumOff val="50000"/>
                          </a:schemeClr>
                        </a:solidFill>
                        <a:effectLst/>
                        <a:latin typeface="Arial" panose="020B0604020202020204" pitchFamily="34" charset="0"/>
                      </a:endParaRPr>
                    </a:p>
                  </a:txBody>
                  <a:tcPr marL="9525" marR="9525" marT="9525" marB="0" anchor="ctr"/>
                </a:tc>
                <a:tc>
                  <a:txBody>
                    <a:bodyPr/>
                    <a:lstStyle/>
                    <a:p>
                      <a:pPr algn="ctr" fontAlgn="ctr"/>
                      <a:r>
                        <a:rPr lang="en-US" sz="1800" u="none" strike="noStrike" dirty="0">
                          <a:effectLst/>
                        </a:rPr>
                        <a:t>2.06%</a:t>
                      </a:r>
                      <a:endParaRPr lang="en-US" sz="18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r>
                        <a:rPr lang="en-US" sz="1800" u="none" strike="noStrike" dirty="0">
                          <a:effectLst/>
                        </a:rPr>
                        <a:t>2.01%</a:t>
                      </a:r>
                      <a:endParaRPr lang="en-US" sz="18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r>
                        <a:rPr lang="en-US" sz="1800" u="none" strike="noStrike" dirty="0">
                          <a:solidFill>
                            <a:schemeClr val="tx1">
                              <a:lumMod val="50000"/>
                              <a:lumOff val="50000"/>
                            </a:schemeClr>
                          </a:solidFill>
                          <a:effectLst/>
                        </a:rPr>
                        <a:t>1.80%</a:t>
                      </a:r>
                      <a:endParaRPr lang="en-US" sz="1800" b="1" i="0" u="none" strike="noStrike" dirty="0">
                        <a:solidFill>
                          <a:schemeClr val="tx1">
                            <a:lumMod val="50000"/>
                            <a:lumOff val="50000"/>
                          </a:schemeClr>
                        </a:solidFill>
                        <a:effectLst/>
                        <a:latin typeface="Arial" panose="020B0604020202020204" pitchFamily="34" charset="0"/>
                      </a:endParaRPr>
                    </a:p>
                  </a:txBody>
                  <a:tcPr marL="9525" marR="9525" marT="9525" marB="0" anchor="ctr"/>
                </a:tc>
                <a:tc>
                  <a:txBody>
                    <a:bodyPr/>
                    <a:lstStyle/>
                    <a:p>
                      <a:pPr algn="ctr" fontAlgn="ctr"/>
                      <a:r>
                        <a:rPr lang="en-US" sz="1800" u="none" strike="noStrike" dirty="0">
                          <a:effectLst/>
                        </a:rPr>
                        <a:t>2.31%</a:t>
                      </a:r>
                      <a:endParaRPr lang="en-US" sz="18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r>
                        <a:rPr lang="en-US" sz="1800" u="none" strike="noStrike" dirty="0">
                          <a:effectLst/>
                        </a:rPr>
                        <a:t>2.90%</a:t>
                      </a:r>
                      <a:endParaRPr lang="en-US" sz="18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r>
                        <a:rPr lang="en-US" sz="1800" u="none" strike="noStrike" dirty="0">
                          <a:solidFill>
                            <a:schemeClr val="tx1">
                              <a:lumMod val="50000"/>
                              <a:lumOff val="50000"/>
                            </a:schemeClr>
                          </a:solidFill>
                          <a:effectLst/>
                        </a:rPr>
                        <a:t>2.50%</a:t>
                      </a:r>
                      <a:endParaRPr lang="en-US" sz="1800" b="1" i="0" u="none" strike="noStrike" dirty="0">
                        <a:solidFill>
                          <a:schemeClr val="tx1">
                            <a:lumMod val="50000"/>
                            <a:lumOff val="50000"/>
                          </a:schemeClr>
                        </a:solidFill>
                        <a:effectLst/>
                        <a:latin typeface="Arial" panose="020B0604020202020204" pitchFamily="34" charset="0"/>
                      </a:endParaRPr>
                    </a:p>
                  </a:txBody>
                  <a:tcPr marL="9525" marR="9525" marT="9525" marB="0" anchor="ctr"/>
                </a:tc>
                <a:tc>
                  <a:txBody>
                    <a:bodyPr/>
                    <a:lstStyle/>
                    <a:p>
                      <a:pPr algn="ctr" fontAlgn="ctr"/>
                      <a:r>
                        <a:rPr lang="en-US" sz="1800" u="none" strike="noStrike" dirty="0">
                          <a:effectLst/>
                        </a:rPr>
                        <a:t>2.95%</a:t>
                      </a:r>
                      <a:endParaRPr lang="en-US" sz="1800" b="1" i="0" u="none" strike="noStrike" dirty="0">
                        <a:solidFill>
                          <a:srgbClr val="FFFFF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59641331"/>
                  </a:ext>
                </a:extLst>
              </a:tr>
            </a:tbl>
          </a:graphicData>
        </a:graphic>
      </p:graphicFrame>
      <p:sp>
        <p:nvSpPr>
          <p:cNvPr id="4" name="Text Box 2">
            <a:extLst>
              <a:ext uri="{FF2B5EF4-FFF2-40B4-BE49-F238E27FC236}">
                <a16:creationId xmlns:a16="http://schemas.microsoft.com/office/drawing/2014/main" id="{A731D2CC-DBCF-C697-8A7D-B914F94F0C37}"/>
              </a:ext>
            </a:extLst>
          </p:cNvPr>
          <p:cNvSpPr txBox="1">
            <a:spLocks noChangeArrowheads="1"/>
          </p:cNvSpPr>
          <p:nvPr/>
        </p:nvSpPr>
        <p:spPr bwMode="auto">
          <a:xfrm>
            <a:off x="1752600" y="1036318"/>
            <a:ext cx="8229600" cy="460375"/>
          </a:xfrm>
          <a:prstGeom prst="rect">
            <a:avLst/>
          </a:prstGeom>
          <a:noFill/>
          <a:ln w="9525">
            <a:noFill/>
            <a:round/>
            <a:headEnd/>
            <a:tailEnd/>
          </a:ln>
        </p:spPr>
        <p:txBody>
          <a:bodyPr lIns="90000" tIns="46800" rIns="90000" bIns="468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a:t>Absolute uncertainty estimate for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a:t>OCI top-of-atmosphere radiance</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a:t>using solar diffuser calibration</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a:t>(preliminary):</a:t>
            </a:r>
          </a:p>
        </p:txBody>
      </p:sp>
      <p:sp>
        <p:nvSpPr>
          <p:cNvPr id="5" name="TextBox 4">
            <a:extLst>
              <a:ext uri="{FF2B5EF4-FFF2-40B4-BE49-F238E27FC236}">
                <a16:creationId xmlns:a16="http://schemas.microsoft.com/office/drawing/2014/main" id="{5E9B31BF-022C-860D-7806-07154330C91C}"/>
              </a:ext>
            </a:extLst>
          </p:cNvPr>
          <p:cNvSpPr txBox="1"/>
          <p:nvPr/>
        </p:nvSpPr>
        <p:spPr>
          <a:xfrm>
            <a:off x="926945" y="5066366"/>
            <a:ext cx="9880910" cy="1015663"/>
          </a:xfrm>
          <a:prstGeom prst="rect">
            <a:avLst/>
          </a:prstGeom>
          <a:noFill/>
        </p:spPr>
        <p:txBody>
          <a:bodyPr wrap="none" rtlCol="0">
            <a:spAutoFit/>
          </a:bodyPr>
          <a:lstStyle/>
          <a:p>
            <a:r>
              <a:rPr lang="en-US" sz="2000" dirty="0"/>
              <a:t>400-885nm: similar to 865nm estimate</a:t>
            </a:r>
          </a:p>
          <a:p>
            <a:r>
              <a:rPr lang="en-US" sz="2000" dirty="0"/>
              <a:t>350nm-400nm: closer to 2%</a:t>
            </a:r>
          </a:p>
          <a:p>
            <a:r>
              <a:rPr lang="en-US" sz="2000" dirty="0"/>
              <a:t>315nm-350nm: undetermined (‘goal’ bands, prelaunch light sources often not bright enough</a:t>
            </a:r>
            <a:r>
              <a:rPr lang="en-US" dirty="0"/>
              <a:t>)</a:t>
            </a:r>
          </a:p>
        </p:txBody>
      </p:sp>
    </p:spTree>
    <p:extLst>
      <p:ext uri="{BB962C8B-B14F-4D97-AF65-F5344CB8AC3E}">
        <p14:creationId xmlns:p14="http://schemas.microsoft.com/office/powerpoint/2010/main" val="2851820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A29DB-4A8C-4D7F-8BCD-BDC4919E04B9}"/>
              </a:ext>
            </a:extLst>
          </p:cNvPr>
          <p:cNvSpPr>
            <a:spLocks noGrp="1"/>
          </p:cNvSpPr>
          <p:nvPr>
            <p:ph type="title"/>
          </p:nvPr>
        </p:nvSpPr>
        <p:spPr/>
        <p:txBody>
          <a:bodyPr/>
          <a:lstStyle/>
          <a:p>
            <a:r>
              <a:rPr lang="en-US" b="1" dirty="0">
                <a:latin typeface="+mn-lt"/>
              </a:rPr>
              <a:t>Summary </a:t>
            </a:r>
          </a:p>
        </p:txBody>
      </p:sp>
      <p:sp>
        <p:nvSpPr>
          <p:cNvPr id="3" name="Content Placeholder 2">
            <a:extLst>
              <a:ext uri="{FF2B5EF4-FFF2-40B4-BE49-F238E27FC236}">
                <a16:creationId xmlns:a16="http://schemas.microsoft.com/office/drawing/2014/main" id="{BD2BD2CE-DDA2-415F-9C45-3DA40B95E6F7}"/>
              </a:ext>
            </a:extLst>
          </p:cNvPr>
          <p:cNvSpPr>
            <a:spLocks noGrp="1"/>
          </p:cNvSpPr>
          <p:nvPr>
            <p:ph idx="1"/>
          </p:nvPr>
        </p:nvSpPr>
        <p:spPr>
          <a:xfrm>
            <a:off x="838200" y="1647824"/>
            <a:ext cx="10515600" cy="5032375"/>
          </a:xfrm>
        </p:spPr>
        <p:txBody>
          <a:bodyPr>
            <a:normAutofit fontScale="85000" lnSpcReduction="10000"/>
          </a:bodyPr>
          <a:lstStyle/>
          <a:p>
            <a:pPr marL="0" marR="0" indent="0">
              <a:lnSpc>
                <a:spcPct val="107000"/>
              </a:lnSpc>
              <a:spcBef>
                <a:spcPts val="0"/>
              </a:spcBef>
              <a:spcAft>
                <a:spcPts val="600"/>
              </a:spcAft>
              <a:buNone/>
            </a:pPr>
            <a:endParaRPr lang="en-US" dirty="0">
              <a:ea typeface="Calibri" panose="020F0502020204030204" pitchFamily="34" charset="0"/>
              <a:cs typeface="Times New Roman" panose="02020603050405020304" pitchFamily="18" charset="0"/>
            </a:endParaRPr>
          </a:p>
          <a:p>
            <a:pPr marR="0" lvl="0">
              <a:lnSpc>
                <a:spcPct val="107000"/>
              </a:lnSpc>
              <a:spcBef>
                <a:spcPts val="0"/>
              </a:spcBef>
              <a:spcAft>
                <a:spcPts val="600"/>
              </a:spcAft>
            </a:pPr>
            <a:r>
              <a:rPr lang="en-US" dirty="0">
                <a:ea typeface="Calibri" panose="020F0502020204030204" pitchFamily="34" charset="0"/>
                <a:cs typeface="Times New Roman" panose="02020603050405020304" pitchFamily="18" charset="0"/>
              </a:rPr>
              <a:t>Testing of OCI after integration to Spacecraft completed in October 2023; one more round of (limited) testing planned for December 2023 at the launch site (now?)</a:t>
            </a:r>
            <a:endParaRPr lang="en-US" sz="2800" dirty="0">
              <a:effectLst/>
              <a:ea typeface="Calibri" panose="020F0502020204030204" pitchFamily="34" charset="0"/>
              <a:cs typeface="Times New Roman" panose="02020603050405020304" pitchFamily="18" charset="0"/>
            </a:endParaRPr>
          </a:p>
          <a:p>
            <a:pPr marR="0" lvl="0">
              <a:lnSpc>
                <a:spcPct val="107000"/>
              </a:lnSpc>
              <a:spcBef>
                <a:spcPts val="0"/>
              </a:spcBef>
              <a:spcAft>
                <a:spcPts val="600"/>
              </a:spcAft>
            </a:pPr>
            <a:r>
              <a:rPr lang="en-US" dirty="0">
                <a:ea typeface="Calibri" panose="020F0502020204030204" pitchFamily="34" charset="0"/>
                <a:cs typeface="Times New Roman" panose="02020603050405020304" pitchFamily="18" charset="0"/>
              </a:rPr>
              <a:t>We are on track for launch early 2024 (January 30</a:t>
            </a:r>
            <a:r>
              <a:rPr lang="en-US" baseline="30000" dirty="0">
                <a:ea typeface="Calibri" panose="020F0502020204030204" pitchFamily="34" charset="0"/>
                <a:cs typeface="Times New Roman" panose="02020603050405020304" pitchFamily="18" charset="0"/>
              </a:rPr>
              <a:t>th</a:t>
            </a:r>
            <a:r>
              <a:rPr lang="en-US" dirty="0">
                <a:ea typeface="Calibri" panose="020F0502020204030204" pitchFamily="34" charset="0"/>
                <a:cs typeface="Times New Roman" panose="02020603050405020304" pitchFamily="18" charset="0"/>
              </a:rPr>
              <a:t>?)</a:t>
            </a:r>
          </a:p>
          <a:p>
            <a:pPr marR="0" lvl="0">
              <a:lnSpc>
                <a:spcPct val="107000"/>
              </a:lnSpc>
              <a:spcBef>
                <a:spcPts val="0"/>
              </a:spcBef>
              <a:spcAft>
                <a:spcPts val="600"/>
              </a:spcAft>
            </a:pPr>
            <a:r>
              <a:rPr lang="en-US" dirty="0">
                <a:ea typeface="Calibri" panose="020F0502020204030204" pitchFamily="34" charset="0"/>
                <a:cs typeface="Times New Roman" panose="02020603050405020304" pitchFamily="18" charset="0"/>
              </a:rPr>
              <a:t>OCI will provide lunar irradiance measurements at +/-7deg phase angles to track long term radiometric gain changes</a:t>
            </a:r>
          </a:p>
          <a:p>
            <a:pPr marR="0" lvl="0">
              <a:lnSpc>
                <a:spcPct val="107000"/>
              </a:lnSpc>
              <a:spcBef>
                <a:spcPts val="0"/>
              </a:spcBef>
              <a:spcAft>
                <a:spcPts val="600"/>
              </a:spcAft>
            </a:pPr>
            <a:r>
              <a:rPr lang="en-US" dirty="0">
                <a:ea typeface="Calibri" panose="020F0502020204030204" pitchFamily="34" charset="0"/>
                <a:cs typeface="Times New Roman" panose="02020603050405020304" pitchFamily="18" charset="0"/>
              </a:rPr>
              <a:t>Hyperspectral from 315nm to 885nm, 7 bands from 940nm-2260nm</a:t>
            </a:r>
          </a:p>
          <a:p>
            <a:pPr marR="0" lvl="0">
              <a:lnSpc>
                <a:spcPct val="107000"/>
              </a:lnSpc>
              <a:spcBef>
                <a:spcPts val="0"/>
              </a:spcBef>
              <a:spcAft>
                <a:spcPts val="600"/>
              </a:spcAft>
            </a:pPr>
            <a:r>
              <a:rPr lang="en-US" dirty="0">
                <a:ea typeface="Calibri" panose="020F0502020204030204" pitchFamily="34" charset="0"/>
                <a:cs typeface="Times New Roman" panose="02020603050405020304" pitchFamily="18" charset="0"/>
              </a:rPr>
              <a:t>Spatial resolution similar to </a:t>
            </a:r>
            <a:r>
              <a:rPr lang="en-US" dirty="0" err="1">
                <a:ea typeface="Calibri" panose="020F0502020204030204" pitchFamily="34" charset="0"/>
                <a:cs typeface="Times New Roman" panose="02020603050405020304" pitchFamily="18" charset="0"/>
              </a:rPr>
              <a:t>SeaWiFS</a:t>
            </a:r>
            <a:endParaRPr lang="en-US" dirty="0">
              <a:ea typeface="Calibri" panose="020F0502020204030204" pitchFamily="34" charset="0"/>
              <a:cs typeface="Times New Roman" panose="02020603050405020304" pitchFamily="18" charset="0"/>
            </a:endParaRPr>
          </a:p>
          <a:p>
            <a:pPr marR="0" lvl="0">
              <a:lnSpc>
                <a:spcPct val="107000"/>
              </a:lnSpc>
              <a:spcBef>
                <a:spcPts val="0"/>
              </a:spcBef>
              <a:spcAft>
                <a:spcPts val="600"/>
              </a:spcAft>
            </a:pPr>
            <a:r>
              <a:rPr lang="en-US" dirty="0">
                <a:ea typeface="Calibri" panose="020F0502020204030204" pitchFamily="34" charset="0"/>
                <a:cs typeface="Times New Roman" panose="02020603050405020304" pitchFamily="18" charset="0"/>
              </a:rPr>
              <a:t>Absolute calibration accuracy about 1% below 900nm, potentially useful to improve spectral interpolation of current lunar irradiance models </a:t>
            </a:r>
          </a:p>
          <a:p>
            <a:pPr marR="0" lvl="0">
              <a:lnSpc>
                <a:spcPct val="107000"/>
              </a:lnSpc>
              <a:spcBef>
                <a:spcPts val="0"/>
              </a:spcBef>
              <a:spcAft>
                <a:spcPts val="600"/>
              </a:spcAft>
            </a:pPr>
            <a:r>
              <a:rPr lang="en-US" dirty="0">
                <a:ea typeface="Calibri" panose="020F0502020204030204" pitchFamily="34" charset="0"/>
                <a:cs typeface="Times New Roman" panose="02020603050405020304" pitchFamily="18" charset="0"/>
              </a:rPr>
              <a:t>OCI will perform ‘lunar stare’ measurements for SWIR hysteresis monitoring</a:t>
            </a:r>
          </a:p>
          <a:p>
            <a:pPr marL="0" indent="0">
              <a:buNone/>
            </a:pPr>
            <a:endParaRPr lang="en-US" dirty="0"/>
          </a:p>
        </p:txBody>
      </p:sp>
      <p:sp>
        <p:nvSpPr>
          <p:cNvPr id="4" name="Slide Number Placeholder 3">
            <a:extLst>
              <a:ext uri="{FF2B5EF4-FFF2-40B4-BE49-F238E27FC236}">
                <a16:creationId xmlns:a16="http://schemas.microsoft.com/office/drawing/2014/main" id="{26B96007-FEFB-9959-2717-4EB6F20761BF}"/>
              </a:ext>
            </a:extLst>
          </p:cNvPr>
          <p:cNvSpPr>
            <a:spLocks noGrp="1"/>
          </p:cNvSpPr>
          <p:nvPr>
            <p:ph type="sldNum" sz="quarter" idx="12"/>
          </p:nvPr>
        </p:nvSpPr>
        <p:spPr/>
        <p:txBody>
          <a:bodyPr/>
          <a:lstStyle/>
          <a:p>
            <a:fld id="{06C6EF66-87B6-4EAA-814E-CDEB83F01DC2}" type="slidenum">
              <a:rPr lang="en-US" smtClean="0"/>
              <a:t>24</a:t>
            </a:fld>
            <a:endParaRPr lang="en-US"/>
          </a:p>
        </p:txBody>
      </p:sp>
    </p:spTree>
    <p:extLst>
      <p:ext uri="{BB962C8B-B14F-4D97-AF65-F5344CB8AC3E}">
        <p14:creationId xmlns:p14="http://schemas.microsoft.com/office/powerpoint/2010/main" val="1096834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5BE8C-6388-FA6A-A594-5BD96B21C5C3}"/>
              </a:ext>
            </a:extLst>
          </p:cNvPr>
          <p:cNvSpPr>
            <a:spLocks noGrp="1"/>
          </p:cNvSpPr>
          <p:nvPr>
            <p:ph type="title"/>
          </p:nvPr>
        </p:nvSpPr>
        <p:spPr/>
        <p:txBody>
          <a:bodyPr/>
          <a:lstStyle/>
          <a:p>
            <a:r>
              <a:rPr lang="en-US" dirty="0"/>
              <a:t>Backup</a:t>
            </a:r>
          </a:p>
        </p:txBody>
      </p:sp>
      <p:sp>
        <p:nvSpPr>
          <p:cNvPr id="3" name="Content Placeholder 2">
            <a:extLst>
              <a:ext uri="{FF2B5EF4-FFF2-40B4-BE49-F238E27FC236}">
                <a16:creationId xmlns:a16="http://schemas.microsoft.com/office/drawing/2014/main" id="{1538B48C-16F0-0D5F-58B8-CC7C56D381B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E9D6EBB-4177-F9AE-9F28-3E5FE5C03DDC}"/>
              </a:ext>
            </a:extLst>
          </p:cNvPr>
          <p:cNvSpPr>
            <a:spLocks noGrp="1"/>
          </p:cNvSpPr>
          <p:nvPr>
            <p:ph type="sldNum" sz="quarter" idx="12"/>
          </p:nvPr>
        </p:nvSpPr>
        <p:spPr/>
        <p:txBody>
          <a:bodyPr/>
          <a:lstStyle/>
          <a:p>
            <a:fld id="{06C6EF66-87B6-4EAA-814E-CDEB83F01DC2}" type="slidenum">
              <a:rPr lang="en-US" smtClean="0"/>
              <a:t>25</a:t>
            </a:fld>
            <a:endParaRPr lang="en-US"/>
          </a:p>
        </p:txBody>
      </p:sp>
    </p:spTree>
    <p:extLst>
      <p:ext uri="{BB962C8B-B14F-4D97-AF65-F5344CB8AC3E}">
        <p14:creationId xmlns:p14="http://schemas.microsoft.com/office/powerpoint/2010/main" val="2132698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1D020B-0367-4A1B-329E-FB6C4B126D0E}"/>
              </a:ext>
            </a:extLst>
          </p:cNvPr>
          <p:cNvPicPr>
            <a:picLocks noChangeAspect="1"/>
          </p:cNvPicPr>
          <p:nvPr/>
        </p:nvPicPr>
        <p:blipFill>
          <a:blip r:embed="rId2"/>
          <a:stretch>
            <a:fillRect/>
          </a:stretch>
        </p:blipFill>
        <p:spPr>
          <a:xfrm>
            <a:off x="520864" y="2022830"/>
            <a:ext cx="4332743" cy="4583576"/>
          </a:xfrm>
          <a:prstGeom prst="rect">
            <a:avLst/>
          </a:prstGeom>
        </p:spPr>
      </p:pic>
      <p:sp>
        <p:nvSpPr>
          <p:cNvPr id="2" name="Slide Number Placeholder 1">
            <a:extLst>
              <a:ext uri="{FF2B5EF4-FFF2-40B4-BE49-F238E27FC236}">
                <a16:creationId xmlns:a16="http://schemas.microsoft.com/office/drawing/2014/main" id="{D28150D0-BFA6-B186-1F66-00A5C5F0C8F3}"/>
              </a:ext>
            </a:extLst>
          </p:cNvPr>
          <p:cNvSpPr>
            <a:spLocks noGrp="1"/>
          </p:cNvSpPr>
          <p:nvPr>
            <p:ph type="sldNum" sz="quarter" idx="12"/>
          </p:nvPr>
        </p:nvSpPr>
        <p:spPr/>
        <p:txBody>
          <a:bodyPr/>
          <a:lstStyle/>
          <a:p>
            <a:fld id="{06C6EF66-87B6-4EAA-814E-CDEB83F01DC2}" type="slidenum">
              <a:rPr lang="en-US" smtClean="0"/>
              <a:t>26</a:t>
            </a:fld>
            <a:endParaRPr lang="en-US"/>
          </a:p>
        </p:txBody>
      </p:sp>
      <p:sp>
        <p:nvSpPr>
          <p:cNvPr id="3" name="Text Box 2">
            <a:extLst>
              <a:ext uri="{FF2B5EF4-FFF2-40B4-BE49-F238E27FC236}">
                <a16:creationId xmlns:a16="http://schemas.microsoft.com/office/drawing/2014/main" id="{C19BFB50-5D12-671F-857E-85FE3ED861E3}"/>
              </a:ext>
            </a:extLst>
          </p:cNvPr>
          <p:cNvSpPr txBox="1">
            <a:spLocks noChangeArrowheads="1"/>
          </p:cNvSpPr>
          <p:nvPr/>
        </p:nvSpPr>
        <p:spPr bwMode="auto">
          <a:xfrm>
            <a:off x="2000250" y="134939"/>
            <a:ext cx="8229600" cy="460375"/>
          </a:xfrm>
          <a:prstGeom prst="rect">
            <a:avLst/>
          </a:prstGeom>
          <a:noFill/>
          <a:ln w="9525">
            <a:noFill/>
            <a:round/>
            <a:headEnd/>
            <a:tailEnd/>
          </a:ln>
        </p:spPr>
        <p:txBody>
          <a:bodyPr lIns="90000" tIns="46800" rIns="90000" bIns="468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a:t>SNR at L</a:t>
            </a:r>
            <a:r>
              <a:rPr lang="en-GB" sz="3200" b="1" baseline="-25000" dirty="0"/>
              <a:t>TYP </a:t>
            </a:r>
            <a:r>
              <a:rPr lang="en-GB" sz="3200" b="1" dirty="0"/>
              <a:t>for multispectral bands</a:t>
            </a:r>
          </a:p>
        </p:txBody>
      </p:sp>
      <p:sp>
        <p:nvSpPr>
          <p:cNvPr id="4" name="AutoShape 6">
            <a:extLst>
              <a:ext uri="{FF2B5EF4-FFF2-40B4-BE49-F238E27FC236}">
                <a16:creationId xmlns:a16="http://schemas.microsoft.com/office/drawing/2014/main" id="{C38110BE-39FB-8BE6-89AE-A64123018FE1}"/>
              </a:ext>
            </a:extLst>
          </p:cNvPr>
          <p:cNvSpPr>
            <a:spLocks noChangeArrowheads="1"/>
          </p:cNvSpPr>
          <p:nvPr/>
        </p:nvSpPr>
        <p:spPr bwMode="auto">
          <a:xfrm>
            <a:off x="1270439" y="919083"/>
            <a:ext cx="9910705" cy="779976"/>
          </a:xfrm>
          <a:prstGeom prst="roundRect">
            <a:avLst>
              <a:gd name="adj" fmla="val 16616"/>
            </a:avLst>
          </a:prstGeom>
          <a:noFill/>
          <a:ln w="19050">
            <a:solidFill>
              <a:schemeClr val="tx1"/>
            </a:solidFill>
            <a:miter lim="800000"/>
            <a:headEnd/>
            <a:tailEnd/>
          </a:ln>
        </p:spPr>
        <p:txBody>
          <a:bodyPr wrap="square" lIns="90360" tIns="44280" rIns="90360" bIns="4428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dirty="0"/>
              <a:t>Comparison of different SNR estimates over TVAC tests (HAM A shown; HAM B is consistent).</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dirty="0"/>
              <a:t>		All multispectral and SWIR bands well above the baseline requirement.</a:t>
            </a:r>
          </a:p>
        </p:txBody>
      </p:sp>
      <p:pic>
        <p:nvPicPr>
          <p:cNvPr id="7" name="Picture 6">
            <a:extLst>
              <a:ext uri="{FF2B5EF4-FFF2-40B4-BE49-F238E27FC236}">
                <a16:creationId xmlns:a16="http://schemas.microsoft.com/office/drawing/2014/main" id="{FA082995-6C8F-467F-B4BA-50705CAC0525}"/>
              </a:ext>
            </a:extLst>
          </p:cNvPr>
          <p:cNvPicPr>
            <a:picLocks noChangeAspect="1"/>
          </p:cNvPicPr>
          <p:nvPr/>
        </p:nvPicPr>
        <p:blipFill>
          <a:blip r:embed="rId3"/>
          <a:stretch>
            <a:fillRect/>
          </a:stretch>
        </p:blipFill>
        <p:spPr>
          <a:xfrm>
            <a:off x="3850699" y="1993522"/>
            <a:ext cx="4495984" cy="4583575"/>
          </a:xfrm>
          <a:prstGeom prst="rect">
            <a:avLst/>
          </a:prstGeom>
        </p:spPr>
      </p:pic>
      <p:sp>
        <p:nvSpPr>
          <p:cNvPr id="9" name="TextBox 8">
            <a:extLst>
              <a:ext uri="{FF2B5EF4-FFF2-40B4-BE49-F238E27FC236}">
                <a16:creationId xmlns:a16="http://schemas.microsoft.com/office/drawing/2014/main" id="{5EFD84BF-C780-D2B6-56F7-8B304F5B63D3}"/>
              </a:ext>
            </a:extLst>
          </p:cNvPr>
          <p:cNvSpPr txBox="1"/>
          <p:nvPr/>
        </p:nvSpPr>
        <p:spPr>
          <a:xfrm>
            <a:off x="2390924" y="2417003"/>
            <a:ext cx="993221" cy="369332"/>
          </a:xfrm>
          <a:prstGeom prst="rect">
            <a:avLst/>
          </a:prstGeom>
          <a:noFill/>
        </p:spPr>
        <p:txBody>
          <a:bodyPr wrap="none" rtlCol="0">
            <a:spAutoFit/>
          </a:bodyPr>
          <a:lstStyle/>
          <a:p>
            <a:r>
              <a:rPr lang="en-US" dirty="0">
                <a:solidFill>
                  <a:srgbClr val="FF0000"/>
                </a:solidFill>
              </a:rPr>
              <a:t>Blue FPA</a:t>
            </a:r>
          </a:p>
        </p:txBody>
      </p:sp>
      <p:sp>
        <p:nvSpPr>
          <p:cNvPr id="10" name="TextBox 9">
            <a:extLst>
              <a:ext uri="{FF2B5EF4-FFF2-40B4-BE49-F238E27FC236}">
                <a16:creationId xmlns:a16="http://schemas.microsoft.com/office/drawing/2014/main" id="{605772CA-F04F-F6FB-BDA6-1DD4F74E18D3}"/>
              </a:ext>
            </a:extLst>
          </p:cNvPr>
          <p:cNvSpPr txBox="1"/>
          <p:nvPr/>
        </p:nvSpPr>
        <p:spPr>
          <a:xfrm>
            <a:off x="6025212" y="2417003"/>
            <a:ext cx="936282" cy="369332"/>
          </a:xfrm>
          <a:prstGeom prst="rect">
            <a:avLst/>
          </a:prstGeom>
          <a:noFill/>
        </p:spPr>
        <p:txBody>
          <a:bodyPr wrap="none" rtlCol="0">
            <a:spAutoFit/>
          </a:bodyPr>
          <a:lstStyle/>
          <a:p>
            <a:r>
              <a:rPr lang="en-US" dirty="0">
                <a:solidFill>
                  <a:srgbClr val="FF0000"/>
                </a:solidFill>
              </a:rPr>
              <a:t>Red FPA</a:t>
            </a:r>
          </a:p>
        </p:txBody>
      </p:sp>
      <p:pic>
        <p:nvPicPr>
          <p:cNvPr id="8" name="Picture 7">
            <a:extLst>
              <a:ext uri="{FF2B5EF4-FFF2-40B4-BE49-F238E27FC236}">
                <a16:creationId xmlns:a16="http://schemas.microsoft.com/office/drawing/2014/main" id="{5D8B211B-E2EF-E6EE-5338-8577EF912EE5}"/>
              </a:ext>
            </a:extLst>
          </p:cNvPr>
          <p:cNvPicPr>
            <a:picLocks noChangeAspect="1"/>
          </p:cNvPicPr>
          <p:nvPr/>
        </p:nvPicPr>
        <p:blipFill>
          <a:blip r:embed="rId4"/>
          <a:stretch>
            <a:fillRect/>
          </a:stretch>
        </p:blipFill>
        <p:spPr>
          <a:xfrm>
            <a:off x="7336915" y="1975364"/>
            <a:ext cx="4495984" cy="4483310"/>
          </a:xfrm>
          <a:prstGeom prst="rect">
            <a:avLst/>
          </a:prstGeom>
        </p:spPr>
      </p:pic>
      <p:sp>
        <p:nvSpPr>
          <p:cNvPr id="11" name="TextBox 10">
            <a:extLst>
              <a:ext uri="{FF2B5EF4-FFF2-40B4-BE49-F238E27FC236}">
                <a16:creationId xmlns:a16="http://schemas.microsoft.com/office/drawing/2014/main" id="{15A351CC-E14A-235A-CEA1-F7E421AB7DC5}"/>
              </a:ext>
            </a:extLst>
          </p:cNvPr>
          <p:cNvSpPr txBox="1"/>
          <p:nvPr/>
        </p:nvSpPr>
        <p:spPr>
          <a:xfrm>
            <a:off x="10017140" y="2417003"/>
            <a:ext cx="676724" cy="369332"/>
          </a:xfrm>
          <a:prstGeom prst="rect">
            <a:avLst/>
          </a:prstGeom>
          <a:noFill/>
        </p:spPr>
        <p:txBody>
          <a:bodyPr wrap="none" rtlCol="0">
            <a:spAutoFit/>
          </a:bodyPr>
          <a:lstStyle/>
          <a:p>
            <a:r>
              <a:rPr lang="en-US" dirty="0">
                <a:solidFill>
                  <a:srgbClr val="FF0000"/>
                </a:solidFill>
              </a:rPr>
              <a:t>SWIR</a:t>
            </a:r>
          </a:p>
        </p:txBody>
      </p:sp>
      <p:sp>
        <p:nvSpPr>
          <p:cNvPr id="5" name="TextBox 4">
            <a:extLst>
              <a:ext uri="{FF2B5EF4-FFF2-40B4-BE49-F238E27FC236}">
                <a16:creationId xmlns:a16="http://schemas.microsoft.com/office/drawing/2014/main" id="{B8E6DF8A-F144-B8AF-3651-D40FE509C48E}"/>
              </a:ext>
            </a:extLst>
          </p:cNvPr>
          <p:cNvSpPr txBox="1"/>
          <p:nvPr/>
        </p:nvSpPr>
        <p:spPr>
          <a:xfrm>
            <a:off x="10062779" y="3601846"/>
            <a:ext cx="2209516" cy="646331"/>
          </a:xfrm>
          <a:prstGeom prst="rect">
            <a:avLst/>
          </a:prstGeom>
          <a:noFill/>
        </p:spPr>
        <p:txBody>
          <a:bodyPr wrap="none" rtlCol="0">
            <a:spAutoFit/>
          </a:bodyPr>
          <a:lstStyle/>
          <a:p>
            <a:r>
              <a:rPr lang="en-US" dirty="0"/>
              <a:t>Slide from G. Meister,</a:t>
            </a:r>
          </a:p>
          <a:p>
            <a:r>
              <a:rPr lang="en-US" dirty="0"/>
              <a:t>IGARSS 2023. </a:t>
            </a:r>
          </a:p>
        </p:txBody>
      </p:sp>
    </p:spTree>
    <p:extLst>
      <p:ext uri="{BB962C8B-B14F-4D97-AF65-F5344CB8AC3E}">
        <p14:creationId xmlns:p14="http://schemas.microsoft.com/office/powerpoint/2010/main" val="1022686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FE846-153B-1639-A1C9-4A7FDA75C97D}"/>
              </a:ext>
            </a:extLst>
          </p:cNvPr>
          <p:cNvSpPr>
            <a:spLocks noGrp="1"/>
          </p:cNvSpPr>
          <p:nvPr>
            <p:ph type="title"/>
          </p:nvPr>
        </p:nvSpPr>
        <p:spPr>
          <a:xfrm>
            <a:off x="838200" y="365126"/>
            <a:ext cx="10515600" cy="532342"/>
          </a:xfrm>
        </p:spPr>
        <p:txBody>
          <a:bodyPr>
            <a:normAutofit fontScale="90000"/>
          </a:bodyPr>
          <a:lstStyle/>
          <a:p>
            <a:r>
              <a:rPr lang="en-US" dirty="0"/>
              <a:t>Selected OCI publications:</a:t>
            </a:r>
          </a:p>
        </p:txBody>
      </p:sp>
      <p:sp>
        <p:nvSpPr>
          <p:cNvPr id="3" name="Content Placeholder 2">
            <a:extLst>
              <a:ext uri="{FF2B5EF4-FFF2-40B4-BE49-F238E27FC236}">
                <a16:creationId xmlns:a16="http://schemas.microsoft.com/office/drawing/2014/main" id="{034A2038-51C0-F0A1-1C1B-4B8853BF51D9}"/>
              </a:ext>
            </a:extLst>
          </p:cNvPr>
          <p:cNvSpPr>
            <a:spLocks noGrp="1"/>
          </p:cNvSpPr>
          <p:nvPr>
            <p:ph idx="1"/>
          </p:nvPr>
        </p:nvSpPr>
        <p:spPr>
          <a:xfrm>
            <a:off x="838200" y="1845735"/>
            <a:ext cx="10515600" cy="4351338"/>
          </a:xfrm>
        </p:spPr>
        <p:txBody>
          <a:bodyPr>
            <a:normAutofit fontScale="47500" lnSpcReduction="20000"/>
          </a:bodyPr>
          <a:lstStyle/>
          <a:p>
            <a:pPr marL="0" indent="0">
              <a:buNone/>
            </a:pPr>
            <a:r>
              <a:rPr lang="en-US" dirty="0"/>
              <a:t>-	-	Jeff McIntire, Samuel Kitchen-McKinley, </a:t>
            </a:r>
            <a:r>
              <a:rPr lang="en-US" dirty="0" err="1"/>
              <a:t>Hyeungu</a:t>
            </a:r>
            <a:r>
              <a:rPr lang="en-US" dirty="0"/>
              <a:t> Choi, Gerhard Meister, "Progressive TDI measurements with the PACE OCI ETU," Proc. SPIE 11829, Earth Observing Systems XXVI, 118290S (1 August 2021); https://</a:t>
            </a:r>
            <a:r>
              <a:rPr lang="en-US" dirty="0" err="1"/>
              <a:t>doi.org</a:t>
            </a:r>
            <a:r>
              <a:rPr lang="en-US" dirty="0"/>
              <a:t>/10.1117/12.2594239</a:t>
            </a:r>
          </a:p>
          <a:p>
            <a:pPr marL="0" indent="0">
              <a:buNone/>
            </a:pPr>
            <a:r>
              <a:rPr lang="en-US" dirty="0"/>
              <a:t>-	Eugene </a:t>
            </a:r>
            <a:r>
              <a:rPr lang="en-US" dirty="0" err="1"/>
              <a:t>Waluschka</a:t>
            </a:r>
            <a:r>
              <a:rPr lang="en-US" dirty="0"/>
              <a:t>, Nicholas R. Collins, William B. Cook, Eric T. Gorman, George M. Hilton, Joseph J. Knuble, Gerhard Meister, Jeffrey W. McIntire, "PACE Ocean Color Instrument polarization testing and results," Proc. SPIE 11829, Earth Observing Systems XXVI, 118290R (1 August 2021); https://</a:t>
            </a:r>
            <a:r>
              <a:rPr lang="en-US" dirty="0" err="1"/>
              <a:t>doi.org</a:t>
            </a:r>
            <a:r>
              <a:rPr lang="en-US" dirty="0"/>
              <a:t>/10.1117/12.2594029</a:t>
            </a:r>
          </a:p>
          <a:p>
            <a:pPr marL="0" indent="0">
              <a:buNone/>
            </a:pPr>
            <a:r>
              <a:rPr lang="en-US" dirty="0"/>
              <a:t>-	Samuel Kitchen-McKinley, Jeff McIntire, </a:t>
            </a:r>
            <a:r>
              <a:rPr lang="en-US" dirty="0" err="1"/>
              <a:t>Hyeungu</a:t>
            </a:r>
            <a:r>
              <a:rPr lang="en-US" dirty="0"/>
              <a:t> Choi, Gerhard Meister, "PACE OCI pre-launch ETU spectral characterization and performance," Proc. SPIE 11829, Earth Observing Systems XXVI, 118290Q (1 August 2021); https://</a:t>
            </a:r>
            <a:r>
              <a:rPr lang="en-US" dirty="0" err="1"/>
              <a:t>doi.org</a:t>
            </a:r>
            <a:r>
              <a:rPr lang="en-US" dirty="0"/>
              <a:t>/10.1117/12.2594306</a:t>
            </a:r>
          </a:p>
          <a:p>
            <a:pPr marL="0" indent="0">
              <a:buNone/>
            </a:pPr>
            <a:r>
              <a:rPr lang="en-US" dirty="0"/>
              <a:t>-	Gerhard Meister, Joseph J. Knuble, William B. Cook, Eric T. Gorman, P. Jeremy </a:t>
            </a:r>
            <a:r>
              <a:rPr lang="en-US" dirty="0" err="1"/>
              <a:t>Werdell</a:t>
            </a:r>
            <a:r>
              <a:rPr lang="en-US" dirty="0"/>
              <a:t>, "Calibration plan for the Ocean Color Instrument (OCI) engineering test unit," Proc. SPIE 11151, Sensors, Systems, and Next-Generation Satellites XXIII, 111511W (10 October 2019); https://</a:t>
            </a:r>
            <a:r>
              <a:rPr lang="en-US" dirty="0" err="1"/>
              <a:t>doi.org</a:t>
            </a:r>
            <a:r>
              <a:rPr lang="en-US" dirty="0"/>
              <a:t>/10.1117/12.2550820</a:t>
            </a:r>
          </a:p>
          <a:p>
            <a:pPr marL="0" indent="0">
              <a:buNone/>
            </a:pPr>
            <a:r>
              <a:rPr lang="en-US" dirty="0"/>
              <a:t>-	Jeff McIntire, Sam Kitchen-McKinley, Dan Todaro, Gerhard Meister, "Simulating response versus scan angle characterization on OCI for the upcoming PACE mission," Proc. SPIE 11151, Sensors, Systems, and Next-Generation Satellites XXIII, 111511D (10 October 2019); https://</a:t>
            </a:r>
            <a:r>
              <a:rPr lang="en-US" dirty="0" err="1"/>
              <a:t>doi.org</a:t>
            </a:r>
            <a:r>
              <a:rPr lang="en-US" dirty="0"/>
              <a:t>/10.1117/12.2532782</a:t>
            </a:r>
          </a:p>
          <a:p>
            <a:pPr marL="0" indent="0">
              <a:buNone/>
            </a:pPr>
            <a:r>
              <a:rPr lang="en-US" dirty="0"/>
              <a:t>-	Gorman, E., D. A. </a:t>
            </a:r>
            <a:r>
              <a:rPr lang="en-US" dirty="0" err="1"/>
              <a:t>Kubalak</a:t>
            </a:r>
            <a:r>
              <a:rPr lang="en-US" dirty="0"/>
              <a:t>, P. Deepak, et al. 2019. "The NASA Plankton, Aerosol, Cloud, ocean Ecosystem (PACE) mission: an emerging era of global, hyperspectral Earth system remote sensing." Sensors, Systems, and Next-Generation Satellites XXIII 11151 111510G [10.1117/12.2537146] </a:t>
            </a:r>
          </a:p>
          <a:p>
            <a:pPr marL="0" indent="0">
              <a:buNone/>
            </a:pPr>
            <a:r>
              <a:rPr lang="en-US" dirty="0"/>
              <a:t>-	Gerhard Meister, Joseph J. Knuble, Leland H. </a:t>
            </a:r>
            <a:r>
              <a:rPr lang="en-US" dirty="0" err="1"/>
              <a:t>Chemerys</a:t>
            </a:r>
            <a:r>
              <a:rPr lang="en-US" dirty="0"/>
              <a:t>, </a:t>
            </a:r>
            <a:r>
              <a:rPr lang="en-US" dirty="0" err="1"/>
              <a:t>Hyeungu</a:t>
            </a:r>
            <a:r>
              <a:rPr lang="en-US" dirty="0"/>
              <a:t> Choi, Nicholas R. Collins, Robert E. </a:t>
            </a:r>
            <a:r>
              <a:rPr lang="en-US" dirty="0" err="1"/>
              <a:t>Eplee</a:t>
            </a:r>
            <a:r>
              <a:rPr lang="en-US" dirty="0"/>
              <a:t>, </a:t>
            </a:r>
            <a:r>
              <a:rPr lang="en-US" dirty="0" err="1"/>
              <a:t>Ulrik</a:t>
            </a:r>
            <a:r>
              <a:rPr lang="en-US" dirty="0"/>
              <a:t> Gliese, Eric T. Gorman, Kim Jepsen, Samuel Kitchen-McKinley, </a:t>
            </a:r>
            <a:r>
              <a:rPr lang="en-US" dirty="0" err="1"/>
              <a:t>Shihyan</a:t>
            </a:r>
            <a:r>
              <a:rPr lang="en-US" dirty="0"/>
              <a:t> Lee, Jeffrey W. </a:t>
            </a:r>
            <a:r>
              <a:rPr lang="en-US" dirty="0" err="1"/>
              <a:t>Mcintire</a:t>
            </a:r>
            <a:r>
              <a:rPr lang="en-US" dirty="0"/>
              <a:t>, Frederick S. </a:t>
            </a:r>
            <a:r>
              <a:rPr lang="en-US" dirty="0" err="1"/>
              <a:t>Patt</a:t>
            </a:r>
            <a:r>
              <a:rPr lang="en-US" dirty="0"/>
              <a:t>, Bradley C. </a:t>
            </a:r>
            <a:r>
              <a:rPr lang="en-US" dirty="0" err="1"/>
              <a:t>Tse</a:t>
            </a:r>
            <a:r>
              <a:rPr lang="en-US" dirty="0"/>
              <a:t>, Eugene </a:t>
            </a:r>
            <a:r>
              <a:rPr lang="en-US" dirty="0" err="1"/>
              <a:t>Waluschka</a:t>
            </a:r>
            <a:r>
              <a:rPr lang="en-US" dirty="0"/>
              <a:t>, P. Jeremy </a:t>
            </a:r>
            <a:r>
              <a:rPr lang="en-US" dirty="0" err="1"/>
              <a:t>Werdell</a:t>
            </a:r>
            <a:r>
              <a:rPr lang="en-US" dirty="0"/>
              <a:t>, “Test Results from the Prelaunch Characterization Campaign of the Engineering Test Unit of the Ocean Color Instrument of NASA’s Plankton, Aerosol, Cloud and Ocean Ecosystem Mission” Front. Remote Sens., 23 June 2022 Sec. Multi- and Hyper-Spectral Imaging https://</a:t>
            </a:r>
            <a:r>
              <a:rPr lang="en-US" dirty="0" err="1"/>
              <a:t>doi.org</a:t>
            </a:r>
            <a:r>
              <a:rPr lang="en-US" dirty="0"/>
              <a:t>/10.3389/frsen.2022.875863.  </a:t>
            </a:r>
          </a:p>
          <a:p>
            <a:pPr marL="0" indent="0">
              <a:buNone/>
            </a:pPr>
            <a:r>
              <a:rPr lang="en-US" dirty="0"/>
              <a:t>-  </a:t>
            </a:r>
            <a:r>
              <a:rPr lang="en-US" dirty="0" err="1"/>
              <a:t>J.Werdell</a:t>
            </a:r>
            <a:r>
              <a:rPr lang="en-US" dirty="0"/>
              <a:t>; M. </a:t>
            </a:r>
            <a:r>
              <a:rPr lang="en-US" dirty="0" err="1"/>
              <a:t>Behrenfeld</a:t>
            </a:r>
            <a:r>
              <a:rPr lang="en-US" dirty="0"/>
              <a:t>; P. </a:t>
            </a:r>
            <a:r>
              <a:rPr lang="en-US" dirty="0" err="1"/>
              <a:t>Bontempi</a:t>
            </a:r>
            <a:r>
              <a:rPr lang="en-US" dirty="0"/>
              <a:t>; E. Boss; B. Cairns; G. Davis; B. Franz; U. Gliese; E. Gorman; O. </a:t>
            </a:r>
            <a:r>
              <a:rPr lang="en-US" dirty="0" err="1"/>
              <a:t>Hasekamp</a:t>
            </a:r>
            <a:r>
              <a:rPr lang="en-US" dirty="0"/>
              <a:t>; K. </a:t>
            </a:r>
            <a:r>
              <a:rPr lang="en-US" dirty="0" err="1"/>
              <a:t>Knobelspiesse</a:t>
            </a:r>
            <a:r>
              <a:rPr lang="en-US" dirty="0"/>
              <a:t>; A. </a:t>
            </a:r>
            <a:r>
              <a:rPr lang="en-US" dirty="0" err="1"/>
              <a:t>Mannino</a:t>
            </a:r>
            <a:r>
              <a:rPr lang="en-US" dirty="0"/>
              <a:t>; V. Martins; C. McClain; G. Meister; L. Remer, "The Plankton, Aerosol, Cloud, ocean Ecosystem (PACE) mission: Status, science, advances." Bulletin of the American Meteorological Society 100 (9): 1775–1794, 2019, </a:t>
            </a:r>
            <a:r>
              <a:rPr lang="en-US" dirty="0" err="1"/>
              <a:t>doi</a:t>
            </a:r>
            <a:r>
              <a:rPr lang="en-US" dirty="0"/>
              <a:t>: 10.1175/bams-d-18-0056.1.</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C99DA380-D519-741C-E87B-88C32301BCF4}"/>
              </a:ext>
            </a:extLst>
          </p:cNvPr>
          <p:cNvSpPr>
            <a:spLocks noGrp="1"/>
          </p:cNvSpPr>
          <p:nvPr>
            <p:ph type="sldNum" sz="quarter" idx="12"/>
          </p:nvPr>
        </p:nvSpPr>
        <p:spPr/>
        <p:txBody>
          <a:bodyPr/>
          <a:lstStyle/>
          <a:p>
            <a:fld id="{06C6EF66-87B6-4EAA-814E-CDEB83F01DC2}" type="slidenum">
              <a:rPr lang="en-US" smtClean="0"/>
              <a:t>27</a:t>
            </a:fld>
            <a:endParaRPr lang="en-US"/>
          </a:p>
        </p:txBody>
      </p:sp>
    </p:spTree>
    <p:extLst>
      <p:ext uri="{BB962C8B-B14F-4D97-AF65-F5344CB8AC3E}">
        <p14:creationId xmlns:p14="http://schemas.microsoft.com/office/powerpoint/2010/main" val="3914535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FE846-153B-1639-A1C9-4A7FDA75C97D}"/>
              </a:ext>
            </a:extLst>
          </p:cNvPr>
          <p:cNvSpPr>
            <a:spLocks noGrp="1"/>
          </p:cNvSpPr>
          <p:nvPr>
            <p:ph type="title"/>
          </p:nvPr>
        </p:nvSpPr>
        <p:spPr>
          <a:xfrm>
            <a:off x="838200" y="365126"/>
            <a:ext cx="10515600" cy="532342"/>
          </a:xfrm>
        </p:spPr>
        <p:txBody>
          <a:bodyPr>
            <a:normAutofit fontScale="90000"/>
          </a:bodyPr>
          <a:lstStyle/>
          <a:p>
            <a:r>
              <a:rPr lang="en-US" dirty="0"/>
              <a:t>Selected OCI publications (continued):</a:t>
            </a:r>
          </a:p>
        </p:txBody>
      </p:sp>
      <p:sp>
        <p:nvSpPr>
          <p:cNvPr id="3" name="Content Placeholder 2">
            <a:extLst>
              <a:ext uri="{FF2B5EF4-FFF2-40B4-BE49-F238E27FC236}">
                <a16:creationId xmlns:a16="http://schemas.microsoft.com/office/drawing/2014/main" id="{034A2038-51C0-F0A1-1C1B-4B8853BF51D9}"/>
              </a:ext>
            </a:extLst>
          </p:cNvPr>
          <p:cNvSpPr>
            <a:spLocks noGrp="1"/>
          </p:cNvSpPr>
          <p:nvPr>
            <p:ph idx="1"/>
          </p:nvPr>
        </p:nvSpPr>
        <p:spPr>
          <a:xfrm>
            <a:off x="838200" y="897468"/>
            <a:ext cx="10515600" cy="4351338"/>
          </a:xfrm>
        </p:spPr>
        <p:txBody>
          <a:bodyPr>
            <a:normAutofit fontScale="25000" lnSpcReduction="20000"/>
          </a:bodyPr>
          <a:lstStyle/>
          <a:p>
            <a:pPr marL="0" indent="0">
              <a:buNone/>
            </a:pPr>
            <a:r>
              <a:rPr lang="en-US" dirty="0"/>
              <a:t>-	</a:t>
            </a:r>
            <a:r>
              <a:rPr lang="en-US" sz="4000" dirty="0" err="1"/>
              <a:t>Shihyan</a:t>
            </a:r>
            <a:r>
              <a:rPr lang="en-US" sz="4000" dirty="0"/>
              <a:t> Lee, Gerhard Meister, Samuel Kitchen-McKinley, Joseph Knuble, </a:t>
            </a:r>
            <a:r>
              <a:rPr lang="en-US" sz="4000" dirty="0" err="1"/>
              <a:t>Ulrik</a:t>
            </a:r>
            <a:r>
              <a:rPr lang="en-US" sz="4000" dirty="0"/>
              <a:t> Gliese, Robert Bousquet, "PACE OCI crosstalk characterization based on pre-launch testing," Proc. SPIE 12729, Sensors, Systems, and Next-Generation Satellites XXVII, 1272919 (19 October 2023); https://</a:t>
            </a:r>
            <a:r>
              <a:rPr lang="en-US" sz="4000" dirty="0" err="1"/>
              <a:t>doi.org</a:t>
            </a:r>
            <a:r>
              <a:rPr lang="en-US" sz="4000" dirty="0"/>
              <a:t>/10.1117/12.2677567</a:t>
            </a:r>
          </a:p>
          <a:p>
            <a:pPr marL="0" indent="0">
              <a:buNone/>
            </a:pPr>
            <a:r>
              <a:rPr lang="en-US" sz="4000" dirty="0"/>
              <a:t>-	Joseph J. Knuble, Gerhard Meister, </a:t>
            </a:r>
            <a:r>
              <a:rPr lang="en-US" sz="4000" dirty="0" err="1"/>
              <a:t>Hyeungu</a:t>
            </a:r>
            <a:r>
              <a:rPr lang="en-US" sz="4000" dirty="0"/>
              <a:t> Choi, Nicholas R. Collins, Kim Jepsen, </a:t>
            </a:r>
            <a:r>
              <a:rPr lang="en-US" sz="4000" dirty="0" err="1"/>
              <a:t>Shihyan</a:t>
            </a:r>
            <a:r>
              <a:rPr lang="en-US" sz="4000" dirty="0"/>
              <a:t> Lee, Jim McCarthy, Robert Bousquet, William B. Cook, Colby Jurgenson, </a:t>
            </a:r>
            <a:r>
              <a:rPr lang="en-US" sz="4000" dirty="0" err="1"/>
              <a:t>Ulrik</a:t>
            </a:r>
            <a:r>
              <a:rPr lang="en-US" sz="4000" dirty="0"/>
              <a:t> Gliese, Eric T. Gorman, "Measurement techniques for the high-contrast and in-field stray light performance of OCI," Proc. SPIE 12729, Sensors, Systems, and Next-Generation Satellites XXVII, 127290P (19 October 2023); https://</a:t>
            </a:r>
            <a:r>
              <a:rPr lang="en-US" sz="4000" dirty="0" err="1"/>
              <a:t>doi.org</a:t>
            </a:r>
            <a:r>
              <a:rPr lang="en-US" sz="4000" dirty="0"/>
              <a:t>/10.1117/12.2682126</a:t>
            </a:r>
          </a:p>
          <a:p>
            <a:pPr marL="0" indent="0">
              <a:buNone/>
            </a:pPr>
            <a:r>
              <a:rPr lang="en-US" sz="4000" dirty="0"/>
              <a:t>-	U. Gliese, Z. Rhodes, K. Squire, K. S. Jepsen, B. Cairns, B. L. Clemons, J. Cook, R. Esplin, R. H. Estep Jr., E. T. Gorman, E. Kan, G. Meister, W. Lu, D. B. Mott, F. S. </a:t>
            </a:r>
            <a:r>
              <a:rPr lang="en-US" sz="4000" dirty="0" err="1"/>
              <a:t>Patt</a:t>
            </a:r>
            <a:r>
              <a:rPr lang="en-US" sz="4000" dirty="0"/>
              <a:t>, J. Peterson, R. G. </a:t>
            </a:r>
            <a:r>
              <a:rPr lang="en-US" sz="4000" dirty="0" err="1"/>
              <a:t>Schnurr</a:t>
            </a:r>
            <a:r>
              <a:rPr lang="en-US" sz="4000" dirty="0"/>
              <a:t>, "Pulse response of the shortwave infrared detection system of the ocean color instrument for the NASA PACE Mission," Proc. SPIE 12729, Sensors, Systems, and Next-Generation Satellites XXVII, 127290O (19 October 2023); https://</a:t>
            </a:r>
            <a:r>
              <a:rPr lang="en-US" sz="4000" dirty="0" err="1"/>
              <a:t>doi.org</a:t>
            </a:r>
            <a:r>
              <a:rPr lang="en-US" sz="4000" dirty="0"/>
              <a:t>/10.1117/12.2684367</a:t>
            </a:r>
          </a:p>
          <a:p>
            <a:pPr marL="0" indent="0">
              <a:buNone/>
            </a:pPr>
            <a:r>
              <a:rPr lang="en-US" sz="4000" dirty="0"/>
              <a:t>-	Robert E. </a:t>
            </a:r>
            <a:r>
              <a:rPr lang="en-US" sz="4000" dirty="0" err="1"/>
              <a:t>Eplee</a:t>
            </a:r>
            <a:r>
              <a:rPr lang="en-US" sz="4000" dirty="0"/>
              <a:t> Jr., Gerhard Meister, </a:t>
            </a:r>
            <a:r>
              <a:rPr lang="en-US" sz="4000" dirty="0" err="1"/>
              <a:t>Shihyan</a:t>
            </a:r>
            <a:r>
              <a:rPr lang="en-US" sz="4000" dirty="0"/>
              <a:t> Lee, Kenneth J. Squire, </a:t>
            </a:r>
            <a:r>
              <a:rPr lang="en-US" sz="4000" dirty="0" err="1"/>
              <a:t>Ulrik</a:t>
            </a:r>
            <a:r>
              <a:rPr lang="en-US" sz="4000" dirty="0"/>
              <a:t> Gliese, Joseph J. Knuble, Deepak Patel, "Prelaunch radiometric calibration of the thermal response of the PACE Ocean Color Instrument," Proc. SPIE 12685, Earth Observing Systems XXVIII, 1268509 (4 October 2023); https://</a:t>
            </a:r>
            <a:r>
              <a:rPr lang="en-US" sz="4000" dirty="0" err="1"/>
              <a:t>doi.org</a:t>
            </a:r>
            <a:r>
              <a:rPr lang="en-US" sz="4000" dirty="0"/>
              <a:t>/10.1117/12.2677463</a:t>
            </a:r>
          </a:p>
          <a:p>
            <a:pPr marL="0" indent="0">
              <a:buNone/>
            </a:pPr>
            <a:r>
              <a:rPr lang="en-US" sz="4000" dirty="0"/>
              <a:t>-	Jeff McIntire, Eugene </a:t>
            </a:r>
            <a:r>
              <a:rPr lang="en-US" sz="4000" dirty="0" err="1"/>
              <a:t>Waluschka</a:t>
            </a:r>
            <a:r>
              <a:rPr lang="en-US" sz="4000" dirty="0"/>
              <a:t>, Gerhard Meister, Joseph Knuble, William B. Cook, "PACE OCI polarization sensitivity based on pre-launch testing," Proc. SPIE 12685, Earth Observing Systems XXVIII, 126850C (4 October 2023); https://</a:t>
            </a:r>
            <a:r>
              <a:rPr lang="en-US" sz="4000" dirty="0" err="1"/>
              <a:t>doi.org</a:t>
            </a:r>
            <a:r>
              <a:rPr lang="en-US" sz="4000" dirty="0"/>
              <a:t>/10.1117/12.2677522</a:t>
            </a:r>
          </a:p>
          <a:p>
            <a:pPr marL="0" indent="0">
              <a:buNone/>
            </a:pPr>
            <a:r>
              <a:rPr lang="en-US" sz="4000" dirty="0"/>
              <a:t>-	Samuel Kitchen-McKinley, Jeff McIntire, </a:t>
            </a:r>
            <a:r>
              <a:rPr lang="en-US" sz="4000" dirty="0" err="1"/>
              <a:t>Hyeungu</a:t>
            </a:r>
            <a:r>
              <a:rPr lang="en-US" sz="4000" dirty="0"/>
              <a:t> Choi, Gerhard Meister, Julia </a:t>
            </a:r>
            <a:r>
              <a:rPr lang="en-US" sz="4000" dirty="0" err="1"/>
              <a:t>Barsi</a:t>
            </a:r>
            <a:r>
              <a:rPr lang="en-US" sz="4000" dirty="0"/>
              <a:t>, Brendan McAndrew, Andrei </a:t>
            </a:r>
            <a:r>
              <a:rPr lang="en-US" sz="4000" dirty="0" err="1"/>
              <a:t>Sushkov</a:t>
            </a:r>
            <a:r>
              <a:rPr lang="en-US" sz="4000" dirty="0"/>
              <a:t>, Barbara </a:t>
            </a:r>
            <a:r>
              <a:rPr lang="en-US" sz="4000" dirty="0" err="1"/>
              <a:t>Zukowski</a:t>
            </a:r>
            <a:r>
              <a:rPr lang="en-US" sz="4000" dirty="0"/>
              <a:t>, William B. Cook, </a:t>
            </a:r>
            <a:r>
              <a:rPr lang="en-US" sz="4000" dirty="0" err="1"/>
              <a:t>Ulrik</a:t>
            </a:r>
            <a:r>
              <a:rPr lang="en-US" sz="4000" dirty="0"/>
              <a:t> Gliese, Kenneth Squire, Joseph Knuble, "Pace OCI Flight Unit Pre-Launch Spectral Characterization," IGARSS 2023 - 2023 IEEE International Geoscience and Remote Sensing Symposium, Pasadena, CA, USA, 2023, pp. 1349-1352, </a:t>
            </a:r>
            <a:r>
              <a:rPr lang="en-US" sz="4000" dirty="0" err="1"/>
              <a:t>doi</a:t>
            </a:r>
            <a:r>
              <a:rPr lang="en-US" sz="4000" dirty="0"/>
              <a:t>: 10.1109/IGARSS52108.2023.10283202. </a:t>
            </a:r>
          </a:p>
          <a:p>
            <a:pPr marL="0" indent="0">
              <a:buNone/>
            </a:pPr>
            <a:r>
              <a:rPr lang="en-US" sz="4000" dirty="0"/>
              <a:t>-	G. Meister et al., "Initial Look at the Results from the Prelaunch Characterization Campaign of OCI on the Pace Mission," IGARSS 2023 - 2023 IEEE International Geoscience and Remote Sensing Symposium, Pasadena, CA, USA, 2023, pp. 1345-1348, </a:t>
            </a:r>
            <a:r>
              <a:rPr lang="en-US" sz="4000" dirty="0" err="1"/>
              <a:t>doi</a:t>
            </a:r>
            <a:r>
              <a:rPr lang="en-US" sz="4000" dirty="0"/>
              <a:t>: 10.1109/IGARSS52108.2023.10281727. </a:t>
            </a:r>
          </a:p>
          <a:p>
            <a:pPr marL="0" indent="0">
              <a:buNone/>
            </a:pPr>
            <a:r>
              <a:rPr lang="en-US" sz="4000" dirty="0"/>
              <a:t>-	U. Gliese, D.A. </a:t>
            </a:r>
            <a:r>
              <a:rPr lang="en-US" sz="4000" dirty="0" err="1"/>
              <a:t>Kubalak</a:t>
            </a:r>
            <a:r>
              <a:rPr lang="en-US" sz="4000" dirty="0"/>
              <a:t>, C.R. </a:t>
            </a:r>
            <a:r>
              <a:rPr lang="en-US" sz="4000" dirty="0" err="1"/>
              <a:t>Auletti</a:t>
            </a:r>
            <a:r>
              <a:rPr lang="en-US" sz="4000" dirty="0"/>
              <a:t>, S.R. Babu, B. </a:t>
            </a:r>
            <a:r>
              <a:rPr lang="en-US" sz="4000" dirty="0" err="1"/>
              <a:t>Blagojevic</a:t>
            </a:r>
            <a:r>
              <a:rPr lang="en-US" sz="4000" dirty="0"/>
              <a:t>, K. Boggs, R.R. Bousquet, G. </a:t>
            </a:r>
            <a:r>
              <a:rPr lang="en-US" sz="4000" dirty="0" err="1"/>
              <a:t>Bredthauer</a:t>
            </a:r>
            <a:r>
              <a:rPr lang="en-US" sz="4000" dirty="0"/>
              <a:t>, G.L. Brown, N.T. Cao, T.L. Capon, J. Champagne, L.H. </a:t>
            </a:r>
            <a:r>
              <a:rPr lang="en-US" sz="4000" dirty="0" err="1"/>
              <a:t>Chemerys</a:t>
            </a:r>
            <a:r>
              <a:rPr lang="en-US" sz="4000" dirty="0"/>
              <a:t>, F.N. Chi, B.L. Clemons, J. Cook, W.B. Cook, N.P. </a:t>
            </a:r>
            <a:r>
              <a:rPr lang="en-US" sz="4000" dirty="0" err="1"/>
              <a:t>Costen</a:t>
            </a:r>
            <a:r>
              <a:rPr lang="en-US" sz="4000" dirty="0"/>
              <a:t>, K.R. </a:t>
            </a:r>
            <a:r>
              <a:rPr lang="en-US" sz="4000" dirty="0" err="1"/>
              <a:t>Dahya,P.V</a:t>
            </a:r>
            <a:r>
              <a:rPr lang="en-US" sz="4000" dirty="0"/>
              <a:t>. </a:t>
            </a:r>
            <a:r>
              <a:rPr lang="en-US" sz="4000" dirty="0" err="1"/>
              <a:t>Dizon</a:t>
            </a:r>
            <a:r>
              <a:rPr lang="en-US" sz="4000" dirty="0"/>
              <a:t>, R. Esplin, R.H. Estep, Jr., A.R. </a:t>
            </a:r>
            <a:r>
              <a:rPr lang="en-US" sz="4000" dirty="0" err="1"/>
              <a:t>Feizi</a:t>
            </a:r>
            <a:r>
              <a:rPr lang="en-US" sz="4000" dirty="0"/>
              <a:t>, S.H. Feng, E.T. Gorman, J.A. </a:t>
            </a:r>
            <a:r>
              <a:rPr lang="en-US" sz="4000" dirty="0" err="1"/>
              <a:t>Guzek</a:t>
            </a:r>
            <a:r>
              <a:rPr lang="en-US" sz="4000" dirty="0"/>
              <a:t>, O.A. Haddad, C.F. </a:t>
            </a:r>
            <a:r>
              <a:rPr lang="en-US" sz="4000" dirty="0" err="1"/>
              <a:t>Hakun</a:t>
            </a:r>
            <a:r>
              <a:rPr lang="en-US" sz="4000" dirty="0"/>
              <a:t>, L.B. Haynes, M.J. Hersh, C.S. Hill, D.G. Holliday, L.A. Ramos-</a:t>
            </a:r>
            <a:r>
              <a:rPr lang="en-US" sz="4000" dirty="0" err="1"/>
              <a:t>Izquierdo</a:t>
            </a:r>
            <a:r>
              <a:rPr lang="en-US" sz="4000" dirty="0"/>
              <a:t>, K.S. Jepsen, E. Kan, B.P. Kercheval, S. </a:t>
            </a:r>
            <a:r>
              <a:rPr lang="en-US" sz="4000" dirty="0" err="1"/>
              <a:t>Kholdebarin</a:t>
            </a:r>
            <a:r>
              <a:rPr lang="en-US" sz="4000" dirty="0"/>
              <a:t>, J.J. Knuble, A.T. La, E.D. </a:t>
            </a:r>
            <a:r>
              <a:rPr lang="en-US" sz="4000" dirty="0" err="1"/>
              <a:t>Laurila</a:t>
            </a:r>
            <a:r>
              <a:rPr lang="en-US" sz="4000" dirty="0"/>
              <a:t>, M.R. Lin, W. Lu, A.J. Mariano, L.A. Meier, G. Meister, B. </a:t>
            </a:r>
            <a:r>
              <a:rPr lang="en-US" sz="4000" dirty="0" err="1"/>
              <a:t>Monosmith</a:t>
            </a:r>
            <a:r>
              <a:rPr lang="en-US" sz="4000" dirty="0"/>
              <a:t>, D.B. Mott, M.M. </a:t>
            </a:r>
            <a:r>
              <a:rPr lang="en-US" sz="4000" dirty="0" err="1"/>
              <a:t>Mulloney</a:t>
            </a:r>
            <a:r>
              <a:rPr lang="en-US" sz="4000" dirty="0"/>
              <a:t>, Q.V. Nguyen, T.J. Nolan, M.A. Owens, J. Peterson, M.A. Quijada, K.A. Ray, Z. Rhodes, K. Squire, C.P. Stull, J. </a:t>
            </a:r>
            <a:r>
              <a:rPr lang="en-US" sz="4000" dirty="0" err="1"/>
              <a:t>Thomes</a:t>
            </a:r>
            <a:r>
              <a:rPr lang="en-US" sz="4000" dirty="0"/>
              <a:t>, E. </a:t>
            </a:r>
            <a:r>
              <a:rPr lang="en-US" sz="4000" dirty="0" err="1"/>
              <a:t>Waluschka</a:t>
            </a:r>
            <a:r>
              <a:rPr lang="en-US" sz="4000" dirty="0"/>
              <a:t>, Y. Wen, M.E. Wilson, and P.J. </a:t>
            </a:r>
            <a:r>
              <a:rPr lang="en-US" sz="4000" dirty="0" err="1"/>
              <a:t>Werdell</a:t>
            </a:r>
            <a:r>
              <a:rPr lang="en-US" sz="4000" dirty="0"/>
              <a:t>, "Optical and Detector Design of the Ocean Color Instrument for the NASA Pace Mission," IGARSS 2023 - 2023 IEEE International Geoscience and Remote Sensing Symposium, Pasadena, CA, USA, 2023, pp. 1337-1340, </a:t>
            </a:r>
            <a:r>
              <a:rPr lang="en-US" sz="4000" dirty="0" err="1"/>
              <a:t>doi</a:t>
            </a:r>
            <a:r>
              <a:rPr lang="en-US" sz="4000" dirty="0"/>
              <a:t>: 10.1109/IGARSS52108.2023.10281729.</a:t>
            </a:r>
          </a:p>
          <a:p>
            <a:pPr marL="0" indent="0">
              <a:buNone/>
            </a:pPr>
            <a:r>
              <a:rPr lang="en-US" sz="4000" dirty="0"/>
              <a:t>-	Joseph J.  Knuble, Gerhard Meister, Leland H. </a:t>
            </a:r>
            <a:r>
              <a:rPr lang="en-US" sz="4000" dirty="0" err="1"/>
              <a:t>Chemerys</a:t>
            </a:r>
            <a:r>
              <a:rPr lang="en-US" sz="4000" dirty="0"/>
              <a:t>, et al., "Pre-Launch Calibration Methods of OCI on the Pace Mission," IGARSS 2023 - 2023 IEEE International Geoscience and Remote Sensing Symposium, Pasadena, CA, USA, 2023, pp. 1341-1344, </a:t>
            </a:r>
            <a:r>
              <a:rPr lang="en-US" sz="4000" dirty="0" err="1"/>
              <a:t>doi</a:t>
            </a:r>
            <a:r>
              <a:rPr lang="en-US" sz="4000" dirty="0"/>
              <a:t>: 10.1109/IGARSS52108.2023.10282804. </a:t>
            </a:r>
          </a:p>
          <a:p>
            <a:pPr marL="0" indent="0">
              <a:buNone/>
            </a:pPr>
            <a:r>
              <a:rPr lang="en-US" sz="4000" dirty="0"/>
              <a:t>-	</a:t>
            </a:r>
            <a:r>
              <a:rPr lang="en-US" sz="4000" dirty="0" err="1"/>
              <a:t>Hyeungu</a:t>
            </a:r>
            <a:r>
              <a:rPr lang="en-US" sz="4000" dirty="0"/>
              <a:t> Choi, Jeff McIntire, Samuel Kitchen-McKinley, Gerhard Meister, Leland </a:t>
            </a:r>
            <a:r>
              <a:rPr lang="en-US" sz="4000" dirty="0" err="1"/>
              <a:t>Chemerys</a:t>
            </a:r>
            <a:r>
              <a:rPr lang="en-US" sz="4000" dirty="0"/>
              <a:t>, </a:t>
            </a:r>
            <a:r>
              <a:rPr lang="en-US" sz="4000" dirty="0" err="1"/>
              <a:t>Shihyan</a:t>
            </a:r>
            <a:r>
              <a:rPr lang="en-US" sz="4000" dirty="0"/>
              <a:t> Lee, "Spatial characterization of PACE OCI ETU using time-delay mode," Proc. SPIE 12232, Earth Observing Systems XXVII, 1223211 (30 September 2022); https://</a:t>
            </a:r>
            <a:r>
              <a:rPr lang="en-US" sz="4000" dirty="0" err="1"/>
              <a:t>doi.org</a:t>
            </a:r>
            <a:r>
              <a:rPr lang="en-US" sz="4000" dirty="0"/>
              <a:t>/10.1117/12.2632640</a:t>
            </a:r>
          </a:p>
          <a:p>
            <a:pPr marL="0" indent="0">
              <a:buNone/>
            </a:pPr>
            <a:r>
              <a:rPr lang="en-US" sz="4000" dirty="0"/>
              <a:t>-	Kenneth J. Squire, Jacob K. </a:t>
            </a:r>
            <a:r>
              <a:rPr lang="en-US" sz="4000" dirty="0" err="1"/>
              <a:t>Hedelius</a:t>
            </a:r>
            <a:r>
              <a:rPr lang="en-US" sz="4000" dirty="0"/>
              <a:t>, David K. Moser, James Q. Peterson, Eric T. Gorman, Emily Kan, D. Brent Mott, </a:t>
            </a:r>
            <a:r>
              <a:rPr lang="en-US" sz="4000" dirty="0" err="1"/>
              <a:t>Ulrik</a:t>
            </a:r>
            <a:r>
              <a:rPr lang="en-US" sz="4000" dirty="0"/>
              <a:t> B. Gliese, Gerhard Meister, "PACE OCI short-wave infrared detection assembly frequency-dependent linearity characterization and uncertainty analysis," Proc. SPIE 12232, Earth Observing Systems XXVII, 1223212 (30 September 2022); https://</a:t>
            </a:r>
            <a:r>
              <a:rPr lang="en-US" sz="4000" dirty="0" err="1"/>
              <a:t>doi.org</a:t>
            </a:r>
            <a:r>
              <a:rPr lang="en-US" sz="4000" dirty="0"/>
              <a:t>/10.1117/12.2633617</a:t>
            </a:r>
          </a:p>
          <a:p>
            <a:pPr marL="0" indent="0">
              <a:buNone/>
            </a:pPr>
            <a:r>
              <a:rPr lang="en-US" sz="4000" dirty="0"/>
              <a:t>-	Jacob K. </a:t>
            </a:r>
            <a:r>
              <a:rPr lang="en-US" sz="4000" dirty="0" err="1"/>
              <a:t>Hedelius</a:t>
            </a:r>
            <a:r>
              <a:rPr lang="en-US" sz="4000" dirty="0"/>
              <a:t>, Kenneth J. Squire, James Q. Peterson, </a:t>
            </a:r>
            <a:r>
              <a:rPr lang="en-US" sz="4000" dirty="0" err="1"/>
              <a:t>Branimir</a:t>
            </a:r>
            <a:r>
              <a:rPr lang="en-US" sz="4000" dirty="0"/>
              <a:t> </a:t>
            </a:r>
            <a:r>
              <a:rPr lang="en-US" sz="4000" dirty="0" err="1"/>
              <a:t>Blagojević</a:t>
            </a:r>
            <a:r>
              <a:rPr lang="en-US" sz="4000" dirty="0"/>
              <a:t>, </a:t>
            </a:r>
            <a:r>
              <a:rPr lang="en-US" sz="4000" dirty="0" err="1"/>
              <a:t>Ulrik</a:t>
            </a:r>
            <a:r>
              <a:rPr lang="en-US" sz="4000" dirty="0"/>
              <a:t> B Gliese, Eric T. Gorman, David K. Moser, Zakk Rhodes, Pedro Sevilla, Gerhard Meister, "Infrared spectral responses of the Ocean Color Instrument (OCI) pre-assembly and integration," Proc. SPIE 12232, Earth Observing Systems XXVII, 1223210 (30 September 2022); https://</a:t>
            </a:r>
            <a:r>
              <a:rPr lang="en-US" sz="4000" dirty="0" err="1"/>
              <a:t>doi.org</a:t>
            </a:r>
            <a:r>
              <a:rPr lang="en-US" sz="4000" dirty="0"/>
              <a:t>/10.1117/12.2631201</a:t>
            </a:r>
            <a:endParaRPr lang="en-US" dirty="0"/>
          </a:p>
        </p:txBody>
      </p:sp>
      <p:sp>
        <p:nvSpPr>
          <p:cNvPr id="4" name="Slide Number Placeholder 3">
            <a:extLst>
              <a:ext uri="{FF2B5EF4-FFF2-40B4-BE49-F238E27FC236}">
                <a16:creationId xmlns:a16="http://schemas.microsoft.com/office/drawing/2014/main" id="{C99DA380-D519-741C-E87B-88C32301BCF4}"/>
              </a:ext>
            </a:extLst>
          </p:cNvPr>
          <p:cNvSpPr>
            <a:spLocks noGrp="1"/>
          </p:cNvSpPr>
          <p:nvPr>
            <p:ph type="sldNum" sz="quarter" idx="12"/>
          </p:nvPr>
        </p:nvSpPr>
        <p:spPr/>
        <p:txBody>
          <a:bodyPr/>
          <a:lstStyle/>
          <a:p>
            <a:fld id="{06C6EF66-87B6-4EAA-814E-CDEB83F01DC2}" type="slidenum">
              <a:rPr lang="en-US" smtClean="0"/>
              <a:t>28</a:t>
            </a:fld>
            <a:endParaRPr lang="en-US"/>
          </a:p>
        </p:txBody>
      </p:sp>
    </p:spTree>
    <p:extLst>
      <p:ext uri="{BB962C8B-B14F-4D97-AF65-F5344CB8AC3E}">
        <p14:creationId xmlns:p14="http://schemas.microsoft.com/office/powerpoint/2010/main" val="3983561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71D91-27F9-6023-F79E-D206343BAA4B}"/>
              </a:ext>
            </a:extLst>
          </p:cNvPr>
          <p:cNvSpPr>
            <a:spLocks noGrp="1"/>
          </p:cNvSpPr>
          <p:nvPr>
            <p:ph type="title"/>
          </p:nvPr>
        </p:nvSpPr>
        <p:spPr>
          <a:xfrm>
            <a:off x="838200" y="76729"/>
            <a:ext cx="10515600" cy="1325563"/>
          </a:xfrm>
        </p:spPr>
        <p:txBody>
          <a:bodyPr/>
          <a:lstStyle/>
          <a:p>
            <a:r>
              <a:rPr lang="en-US" dirty="0"/>
              <a:t>OCI image acquisition</a:t>
            </a:r>
          </a:p>
        </p:txBody>
      </p:sp>
      <p:sp>
        <p:nvSpPr>
          <p:cNvPr id="3" name="Content Placeholder 2">
            <a:extLst>
              <a:ext uri="{FF2B5EF4-FFF2-40B4-BE49-F238E27FC236}">
                <a16:creationId xmlns:a16="http://schemas.microsoft.com/office/drawing/2014/main" id="{1D3B879F-DB2E-1B3F-273B-8CCF72A95DA7}"/>
              </a:ext>
            </a:extLst>
          </p:cNvPr>
          <p:cNvSpPr>
            <a:spLocks noGrp="1"/>
          </p:cNvSpPr>
          <p:nvPr>
            <p:ph idx="1"/>
          </p:nvPr>
        </p:nvSpPr>
        <p:spPr>
          <a:xfrm>
            <a:off x="838200" y="1402292"/>
            <a:ext cx="10515600" cy="4351338"/>
          </a:xfrm>
        </p:spPr>
        <p:txBody>
          <a:bodyPr/>
          <a:lstStyle/>
          <a:p>
            <a:r>
              <a:rPr lang="en-US" dirty="0"/>
              <a:t>OCI is a rotating scanner, similar to </a:t>
            </a:r>
            <a:r>
              <a:rPr lang="en-US" dirty="0" err="1"/>
              <a:t>SeaWiFS</a:t>
            </a:r>
            <a:r>
              <a:rPr lang="en-US" dirty="0"/>
              <a:t> and VIIRS (rotating telescope and half angle mirror); rotation rate is 5.7Hz</a:t>
            </a:r>
          </a:p>
          <a:p>
            <a:r>
              <a:rPr lang="en-US" dirty="0"/>
              <a:t>Image is acquired via motion of spacecraft in earth view mode (see picture below)</a:t>
            </a:r>
          </a:p>
          <a:p>
            <a:r>
              <a:rPr lang="en-US" dirty="0"/>
              <a:t>Image is acquired via rotation of the spacecraft for lunar measurements</a:t>
            </a:r>
          </a:p>
        </p:txBody>
      </p:sp>
      <p:sp>
        <p:nvSpPr>
          <p:cNvPr id="4" name="Slide Number Placeholder 3">
            <a:extLst>
              <a:ext uri="{FF2B5EF4-FFF2-40B4-BE49-F238E27FC236}">
                <a16:creationId xmlns:a16="http://schemas.microsoft.com/office/drawing/2014/main" id="{DFB6069A-654C-F9A8-88B5-48AE53809CE5}"/>
              </a:ext>
            </a:extLst>
          </p:cNvPr>
          <p:cNvSpPr>
            <a:spLocks noGrp="1"/>
          </p:cNvSpPr>
          <p:nvPr>
            <p:ph type="sldNum" sz="quarter" idx="12"/>
          </p:nvPr>
        </p:nvSpPr>
        <p:spPr/>
        <p:txBody>
          <a:bodyPr/>
          <a:lstStyle/>
          <a:p>
            <a:fld id="{06C6EF66-87B6-4EAA-814E-CDEB83F01DC2}" type="slidenum">
              <a:rPr lang="en-US" smtClean="0"/>
              <a:t>3</a:t>
            </a:fld>
            <a:endParaRPr lang="en-US"/>
          </a:p>
        </p:txBody>
      </p:sp>
      <p:pic>
        <p:nvPicPr>
          <p:cNvPr id="5" name="Picture 4">
            <a:extLst>
              <a:ext uri="{FF2B5EF4-FFF2-40B4-BE49-F238E27FC236}">
                <a16:creationId xmlns:a16="http://schemas.microsoft.com/office/drawing/2014/main" id="{AB4AE747-B053-F74F-CF6F-FCB99F35EBAD}"/>
              </a:ext>
            </a:extLst>
          </p:cNvPr>
          <p:cNvPicPr>
            <a:picLocks noChangeAspect="1"/>
          </p:cNvPicPr>
          <p:nvPr/>
        </p:nvPicPr>
        <p:blipFill rotWithShape="1">
          <a:blip r:embed="rId2"/>
          <a:srcRect l="8320" t="6446" r="14102" b="13444"/>
          <a:stretch/>
        </p:blipFill>
        <p:spPr>
          <a:xfrm>
            <a:off x="3995269" y="3765712"/>
            <a:ext cx="5986931" cy="3043835"/>
          </a:xfrm>
          <a:prstGeom prst="rect">
            <a:avLst/>
          </a:prstGeom>
        </p:spPr>
      </p:pic>
      <p:sp>
        <p:nvSpPr>
          <p:cNvPr id="6" name="TextBox 5">
            <a:extLst>
              <a:ext uri="{FF2B5EF4-FFF2-40B4-BE49-F238E27FC236}">
                <a16:creationId xmlns:a16="http://schemas.microsoft.com/office/drawing/2014/main" id="{D1961943-F128-4F8A-FC0F-73646FCEC62D}"/>
              </a:ext>
            </a:extLst>
          </p:cNvPr>
          <p:cNvSpPr txBox="1"/>
          <p:nvPr/>
        </p:nvSpPr>
        <p:spPr>
          <a:xfrm>
            <a:off x="982133" y="5753630"/>
            <a:ext cx="2551148" cy="923330"/>
          </a:xfrm>
          <a:prstGeom prst="rect">
            <a:avLst/>
          </a:prstGeom>
          <a:noFill/>
        </p:spPr>
        <p:txBody>
          <a:bodyPr wrap="none" rtlCol="0">
            <a:spAutoFit/>
          </a:bodyPr>
          <a:lstStyle/>
          <a:p>
            <a:r>
              <a:rPr lang="en-US" dirty="0"/>
              <a:t>Image from U. Gliese,</a:t>
            </a:r>
          </a:p>
          <a:p>
            <a:r>
              <a:rPr lang="en-US" dirty="0"/>
              <a:t>IGARSS 2023. See backup</a:t>
            </a:r>
          </a:p>
          <a:p>
            <a:r>
              <a:rPr lang="en-US" dirty="0"/>
              <a:t>for full citations.</a:t>
            </a:r>
          </a:p>
        </p:txBody>
      </p:sp>
    </p:spTree>
    <p:extLst>
      <p:ext uri="{BB962C8B-B14F-4D97-AF65-F5344CB8AC3E}">
        <p14:creationId xmlns:p14="http://schemas.microsoft.com/office/powerpoint/2010/main" val="3250077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462245"/>
            <a:ext cx="9372601" cy="839500"/>
          </a:xfrm>
        </p:spPr>
        <p:txBody>
          <a:bodyPr>
            <a:noAutofit/>
          </a:bodyPr>
          <a:lstStyle/>
          <a:p>
            <a:r>
              <a:rPr lang="en-US" dirty="0"/>
              <a:t>OCI Optical System (from U. Gliese, IGARSS 2023)</a:t>
            </a:r>
            <a:endParaRPr lang="en-US" b="0" dirty="0">
              <a:solidFill>
                <a:schemeClr val="tx1"/>
              </a:solidFill>
            </a:endParaRPr>
          </a:p>
        </p:txBody>
      </p:sp>
      <p:sp>
        <p:nvSpPr>
          <p:cNvPr id="7" name="Date Placeholder 6"/>
          <p:cNvSpPr>
            <a:spLocks noGrp="1"/>
          </p:cNvSpPr>
          <p:nvPr>
            <p:ph type="dt" sz="half" idx="10"/>
          </p:nvPr>
        </p:nvSpPr>
        <p:spPr/>
        <p:txBody>
          <a:bodyPr/>
          <a:lstStyle/>
          <a:p>
            <a:r>
              <a:rPr lang="en-US"/>
              <a:t>July 20, 2023</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4</a:t>
            </a:fld>
            <a:endParaRPr lang="en-US" dirty="0"/>
          </a:p>
        </p:txBody>
      </p:sp>
      <p:sp>
        <p:nvSpPr>
          <p:cNvPr id="9" name="Footer Placeholder 8"/>
          <p:cNvSpPr>
            <a:spLocks noGrp="1"/>
          </p:cNvSpPr>
          <p:nvPr>
            <p:ph type="ftr" sz="quarter" idx="3"/>
          </p:nvPr>
        </p:nvSpPr>
        <p:spPr>
          <a:xfrm>
            <a:off x="2369575" y="6553201"/>
            <a:ext cx="7452851" cy="212725"/>
          </a:xfrm>
          <a:prstGeom prst="rect">
            <a:avLst/>
          </a:prstGeom>
        </p:spPr>
        <p:txBody>
          <a:bodyPr/>
          <a:lstStyle>
            <a:defPPr>
              <a:defRPr lang="en-US"/>
            </a:defPPr>
            <a:lvl1pPr marL="0" algn="ctr" defTabSz="914400" rtl="0" eaLnBrk="1" latinLnBrk="0" hangingPunct="1">
              <a:defRPr sz="1000" kern="1200">
                <a:solidFill>
                  <a:schemeClr val="tx1">
                    <a:lumMod val="50000"/>
                    <a:lumOff val="50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OPTICAL AND DETECTOR DESIGN OF THE OCEAN COLOR INSTRUMENT FOR THE NASA PACE MISSION</a:t>
            </a:r>
            <a:endParaRPr lang="en-US" dirty="0"/>
          </a:p>
        </p:txBody>
      </p:sp>
      <p:pic>
        <p:nvPicPr>
          <p:cNvPr id="8" name="Picture 64">
            <a:extLst>
              <a:ext uri="{FF2B5EF4-FFF2-40B4-BE49-F238E27FC236}">
                <a16:creationId xmlns:a16="http://schemas.microsoft.com/office/drawing/2014/main" id="{042A33C5-5D91-734D-B88B-8075A92108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6934" y="169769"/>
            <a:ext cx="629985" cy="50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701" y="1233505"/>
            <a:ext cx="7685817" cy="49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445635DD-4F5A-55F1-F165-DE27A401FCCA}"/>
              </a:ext>
            </a:extLst>
          </p:cNvPr>
          <p:cNvSpPr>
            <a:spLocks noGrp="1"/>
          </p:cNvSpPr>
          <p:nvPr>
            <p:ph idx="1"/>
          </p:nvPr>
        </p:nvSpPr>
        <p:spPr/>
        <p:txBody>
          <a:bodyPr/>
          <a:lstStyle/>
          <a:p>
            <a:endParaRPr lang="en-US"/>
          </a:p>
        </p:txBody>
      </p:sp>
      <p:sp>
        <p:nvSpPr>
          <p:cNvPr id="6" name="TextBox 5">
            <a:extLst>
              <a:ext uri="{FF2B5EF4-FFF2-40B4-BE49-F238E27FC236}">
                <a16:creationId xmlns:a16="http://schemas.microsoft.com/office/drawing/2014/main" id="{2C373671-6653-D49C-BF8A-17623D6EAB79}"/>
              </a:ext>
            </a:extLst>
          </p:cNvPr>
          <p:cNvSpPr txBox="1"/>
          <p:nvPr/>
        </p:nvSpPr>
        <p:spPr>
          <a:xfrm>
            <a:off x="8268747" y="4100286"/>
            <a:ext cx="3923253" cy="1569660"/>
          </a:xfrm>
          <a:prstGeom prst="rect">
            <a:avLst/>
          </a:prstGeom>
          <a:noFill/>
        </p:spPr>
        <p:txBody>
          <a:bodyPr wrap="none" rtlCol="0">
            <a:spAutoFit/>
          </a:bodyPr>
          <a:lstStyle/>
          <a:p>
            <a:r>
              <a:rPr lang="en-US" sz="2400" dirty="0"/>
              <a:t>Signal is acquired via time-</a:t>
            </a:r>
          </a:p>
          <a:p>
            <a:r>
              <a:rPr lang="en-US" sz="2400" dirty="0"/>
              <a:t>Delay Integration (TDI) in scan</a:t>
            </a:r>
          </a:p>
          <a:p>
            <a:r>
              <a:rPr lang="en-US" sz="2400" dirty="0"/>
              <a:t>direction (16:1 for CCDs, 8:1 </a:t>
            </a:r>
          </a:p>
          <a:p>
            <a:r>
              <a:rPr lang="en-US" sz="2400" dirty="0"/>
              <a:t>to 2:1 for SWIR bands)</a:t>
            </a:r>
          </a:p>
        </p:txBody>
      </p:sp>
    </p:spTree>
    <p:extLst>
      <p:ext uri="{BB962C8B-B14F-4D97-AF65-F5344CB8AC3E}">
        <p14:creationId xmlns:p14="http://schemas.microsoft.com/office/powerpoint/2010/main" val="1084227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2BD2CE-DDA2-415F-9C45-3DA40B95E6F7}"/>
              </a:ext>
            </a:extLst>
          </p:cNvPr>
          <p:cNvSpPr>
            <a:spLocks noGrp="1"/>
          </p:cNvSpPr>
          <p:nvPr>
            <p:ph idx="1"/>
          </p:nvPr>
        </p:nvSpPr>
        <p:spPr>
          <a:xfrm>
            <a:off x="838200" y="1871663"/>
            <a:ext cx="10515600" cy="4762500"/>
          </a:xfrm>
        </p:spPr>
        <p:txBody>
          <a:bodyPr>
            <a:normAutofit/>
          </a:bodyPr>
          <a:lstStyle/>
          <a:p>
            <a:pPr>
              <a:lnSpc>
                <a:spcPct val="100000"/>
              </a:lnSpc>
              <a:spcBef>
                <a:spcPts val="0"/>
              </a:spcBef>
            </a:pPr>
            <a:r>
              <a:rPr lang="en-US" dirty="0"/>
              <a:t>Ground Sampling Distance (GSD) along scan/track: 0.0888deg/0.0881 deg (distance between pixel centers)</a:t>
            </a:r>
          </a:p>
          <a:p>
            <a:pPr>
              <a:lnSpc>
                <a:spcPct val="100000"/>
              </a:lnSpc>
              <a:spcBef>
                <a:spcPts val="0"/>
              </a:spcBef>
            </a:pPr>
            <a:r>
              <a:rPr lang="en-US" dirty="0"/>
              <a:t> Instantaneous Field of View (</a:t>
            </a:r>
            <a:r>
              <a:rPr lang="en-US" dirty="0" err="1"/>
              <a:t>IFoV</a:t>
            </a:r>
            <a:r>
              <a:rPr lang="en-US" dirty="0"/>
              <a:t>) along scan/track: 0.0889deg/0.0929deg (area imaged by a pixel) </a:t>
            </a:r>
          </a:p>
          <a:p>
            <a:pPr>
              <a:lnSpc>
                <a:spcPct val="100000"/>
              </a:lnSpc>
              <a:spcBef>
                <a:spcPts val="0"/>
              </a:spcBef>
            </a:pPr>
            <a:r>
              <a:rPr lang="en-US" dirty="0"/>
              <a:t> Effective spatial resolution for PACE orbit including 20deg tilt at ‘nadir’: </a:t>
            </a:r>
            <a:r>
              <a:rPr lang="en-US" b="1" dirty="0"/>
              <a:t>1.2km </a:t>
            </a:r>
            <a:r>
              <a:rPr lang="en-US" dirty="0"/>
              <a:t>(similar to </a:t>
            </a:r>
            <a:r>
              <a:rPr lang="en-US" dirty="0" err="1"/>
              <a:t>SeaWiFS</a:t>
            </a:r>
            <a:r>
              <a:rPr lang="en-US" dirty="0"/>
              <a:t>, larger than MODIS (1km))</a:t>
            </a:r>
            <a:endParaRPr lang="en-US" b="1" dirty="0"/>
          </a:p>
          <a:p>
            <a:pPr>
              <a:lnSpc>
                <a:spcPct val="100000"/>
              </a:lnSpc>
              <a:spcBef>
                <a:spcPts val="0"/>
              </a:spcBef>
            </a:pPr>
            <a:r>
              <a:rPr lang="en-US" dirty="0"/>
              <a:t>A lunar image will be about 7-8 pixels wide in scan direction (up to 32 in track direction due to oversampling) </a:t>
            </a:r>
          </a:p>
        </p:txBody>
      </p:sp>
      <p:sp>
        <p:nvSpPr>
          <p:cNvPr id="2" name="Title 1">
            <a:extLst>
              <a:ext uri="{FF2B5EF4-FFF2-40B4-BE49-F238E27FC236}">
                <a16:creationId xmlns:a16="http://schemas.microsoft.com/office/drawing/2014/main" id="{FB57FA01-D2CB-880A-D901-B417DD667343}"/>
              </a:ext>
            </a:extLst>
          </p:cNvPr>
          <p:cNvSpPr>
            <a:spLocks noGrp="1"/>
          </p:cNvSpPr>
          <p:nvPr>
            <p:ph type="title"/>
          </p:nvPr>
        </p:nvSpPr>
        <p:spPr>
          <a:xfrm>
            <a:off x="838200" y="365125"/>
            <a:ext cx="10515600" cy="1325563"/>
          </a:xfrm>
        </p:spPr>
        <p:txBody>
          <a:bodyPr/>
          <a:lstStyle/>
          <a:p>
            <a:r>
              <a:rPr lang="en-US" b="1" dirty="0"/>
              <a:t>OCI Spatial Performance (GSD, IFOV, </a:t>
            </a:r>
            <a:r>
              <a:rPr lang="en-US" b="1" dirty="0" err="1"/>
              <a:t>FoR</a:t>
            </a:r>
            <a:r>
              <a:rPr lang="en-US" b="1" dirty="0"/>
              <a:t>)</a:t>
            </a:r>
          </a:p>
        </p:txBody>
      </p:sp>
      <p:sp>
        <p:nvSpPr>
          <p:cNvPr id="4" name="Slide Number Placeholder 3">
            <a:extLst>
              <a:ext uri="{FF2B5EF4-FFF2-40B4-BE49-F238E27FC236}">
                <a16:creationId xmlns:a16="http://schemas.microsoft.com/office/drawing/2014/main" id="{05145349-9540-C672-C531-085B82A1FC1B}"/>
              </a:ext>
            </a:extLst>
          </p:cNvPr>
          <p:cNvSpPr>
            <a:spLocks noGrp="1"/>
          </p:cNvSpPr>
          <p:nvPr>
            <p:ph type="sldNum" sz="quarter" idx="12"/>
          </p:nvPr>
        </p:nvSpPr>
        <p:spPr/>
        <p:txBody>
          <a:bodyPr/>
          <a:lstStyle/>
          <a:p>
            <a:fld id="{06C6EF66-87B6-4EAA-814E-CDEB83F01DC2}" type="slidenum">
              <a:rPr lang="en-US" smtClean="0"/>
              <a:t>5</a:t>
            </a:fld>
            <a:endParaRPr lang="en-US"/>
          </a:p>
        </p:txBody>
      </p:sp>
      <p:sp>
        <p:nvSpPr>
          <p:cNvPr id="5" name="TextBox 4">
            <a:extLst>
              <a:ext uri="{FF2B5EF4-FFF2-40B4-BE49-F238E27FC236}">
                <a16:creationId xmlns:a16="http://schemas.microsoft.com/office/drawing/2014/main" id="{7A3ADE51-6C7A-4D2F-1F14-7E358BEB1429}"/>
              </a:ext>
            </a:extLst>
          </p:cNvPr>
          <p:cNvSpPr txBox="1"/>
          <p:nvPr/>
        </p:nvSpPr>
        <p:spPr>
          <a:xfrm>
            <a:off x="270933" y="6215746"/>
            <a:ext cx="2209516" cy="646331"/>
          </a:xfrm>
          <a:prstGeom prst="rect">
            <a:avLst/>
          </a:prstGeom>
          <a:noFill/>
        </p:spPr>
        <p:txBody>
          <a:bodyPr wrap="none" rtlCol="0">
            <a:spAutoFit/>
          </a:bodyPr>
          <a:lstStyle/>
          <a:p>
            <a:r>
              <a:rPr lang="en-US" dirty="0"/>
              <a:t>Slide from G. Meister,</a:t>
            </a:r>
          </a:p>
          <a:p>
            <a:r>
              <a:rPr lang="en-US" dirty="0"/>
              <a:t>IGARSS 2023. </a:t>
            </a:r>
          </a:p>
        </p:txBody>
      </p:sp>
    </p:spTree>
    <p:extLst>
      <p:ext uri="{BB962C8B-B14F-4D97-AF65-F5344CB8AC3E}">
        <p14:creationId xmlns:p14="http://schemas.microsoft.com/office/powerpoint/2010/main" val="1821496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OCI Tilting on Spacecraft +/-20deg</a:t>
            </a:r>
          </a:p>
        </p:txBody>
      </p:sp>
      <p:pic>
        <p:nvPicPr>
          <p:cNvPr id="7" name="GSFC_20221205_PACE_08336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33499" y="846138"/>
            <a:ext cx="9290829" cy="5230812"/>
          </a:xfrm>
        </p:spPr>
      </p:pic>
      <p:sp>
        <p:nvSpPr>
          <p:cNvPr id="5" name="Slide Number Placeholder 4"/>
          <p:cNvSpPr>
            <a:spLocks noGrp="1"/>
          </p:cNvSpPr>
          <p:nvPr>
            <p:ph type="sldNum" sz="quarter" idx="12"/>
          </p:nvPr>
        </p:nvSpPr>
        <p:spPr/>
        <p:txBody>
          <a:bodyPr/>
          <a:lstStyle/>
          <a:p>
            <a:fld id="{B0D1B106-9B78-43E7-9216-5A30474DFCE2}" type="slidenum">
              <a:rPr lang="en-US" smtClean="0"/>
              <a:pPr/>
              <a:t>6</a:t>
            </a:fld>
            <a:endParaRPr lang="en-US" dirty="0"/>
          </a:p>
        </p:txBody>
      </p:sp>
      <p:sp>
        <p:nvSpPr>
          <p:cNvPr id="3" name="Title 1">
            <a:extLst>
              <a:ext uri="{FF2B5EF4-FFF2-40B4-BE49-F238E27FC236}">
                <a16:creationId xmlns:a16="http://schemas.microsoft.com/office/drawing/2014/main" id="{66F01288-C855-1930-F251-0C6ACA1E6207}"/>
              </a:ext>
            </a:extLst>
          </p:cNvPr>
          <p:cNvSpPr txBox="1">
            <a:spLocks/>
          </p:cNvSpPr>
          <p:nvPr/>
        </p:nvSpPr>
        <p:spPr>
          <a:xfrm>
            <a:off x="1333498" y="152400"/>
            <a:ext cx="10248901" cy="5334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en-US" sz="2800" dirty="0"/>
              <a:t>OCI Tilting on Spacecraft (from J. Knuble, IGARSS 2023)</a:t>
            </a:r>
          </a:p>
        </p:txBody>
      </p:sp>
    </p:spTree>
    <p:extLst>
      <p:ext uri="{BB962C8B-B14F-4D97-AF65-F5344CB8AC3E}">
        <p14:creationId xmlns:p14="http://schemas.microsoft.com/office/powerpoint/2010/main" val="3771067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EF2A7-A7B8-2F47-7061-FB0AE68DC300}"/>
              </a:ext>
            </a:extLst>
          </p:cNvPr>
          <p:cNvSpPr>
            <a:spLocks noGrp="1"/>
          </p:cNvSpPr>
          <p:nvPr>
            <p:ph type="title"/>
          </p:nvPr>
        </p:nvSpPr>
        <p:spPr/>
        <p:txBody>
          <a:bodyPr/>
          <a:lstStyle/>
          <a:p>
            <a:r>
              <a:rPr lang="en-US" b="1" dirty="0"/>
              <a:t>OCI on-orbit calibration </a:t>
            </a:r>
          </a:p>
        </p:txBody>
      </p:sp>
      <p:sp>
        <p:nvSpPr>
          <p:cNvPr id="3" name="Content Placeholder 2">
            <a:extLst>
              <a:ext uri="{FF2B5EF4-FFF2-40B4-BE49-F238E27FC236}">
                <a16:creationId xmlns:a16="http://schemas.microsoft.com/office/drawing/2014/main" id="{1DACCABD-A9F3-0497-0396-ACAABDDFC8F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3F26434-977B-9C89-9D44-5D345C450A94}"/>
              </a:ext>
            </a:extLst>
          </p:cNvPr>
          <p:cNvSpPr>
            <a:spLocks noGrp="1"/>
          </p:cNvSpPr>
          <p:nvPr>
            <p:ph type="sldNum" sz="quarter" idx="12"/>
          </p:nvPr>
        </p:nvSpPr>
        <p:spPr/>
        <p:txBody>
          <a:bodyPr/>
          <a:lstStyle/>
          <a:p>
            <a:fld id="{06C6EF66-87B6-4EAA-814E-CDEB83F01DC2}" type="slidenum">
              <a:rPr lang="en-US" smtClean="0"/>
              <a:t>7</a:t>
            </a:fld>
            <a:endParaRPr lang="en-US"/>
          </a:p>
        </p:txBody>
      </p:sp>
    </p:spTree>
    <p:extLst>
      <p:ext uri="{BB962C8B-B14F-4D97-AF65-F5344CB8AC3E}">
        <p14:creationId xmlns:p14="http://schemas.microsoft.com/office/powerpoint/2010/main" val="2148106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5F776-BB2C-27CD-ADE7-78E0BB8635AA}"/>
              </a:ext>
            </a:extLst>
          </p:cNvPr>
          <p:cNvSpPr>
            <a:spLocks noGrp="1"/>
          </p:cNvSpPr>
          <p:nvPr>
            <p:ph idx="1"/>
          </p:nvPr>
        </p:nvSpPr>
        <p:spPr>
          <a:xfrm>
            <a:off x="834916" y="1292778"/>
            <a:ext cx="10515600" cy="5483280"/>
          </a:xfrm>
        </p:spPr>
        <p:txBody>
          <a:bodyPr>
            <a:normAutofit fontScale="92500" lnSpcReduction="10000"/>
          </a:bodyPr>
          <a:lstStyle/>
          <a:p>
            <a:pPr marL="0" indent="0">
              <a:buNone/>
            </a:pPr>
            <a:r>
              <a:rPr lang="en-US" sz="3200" b="1" dirty="0"/>
              <a:t>Lt = K1*K2(t)*(1-K3(T-</a:t>
            </a:r>
            <a:r>
              <a:rPr lang="en-US" sz="3200" b="1" dirty="0" err="1"/>
              <a:t>Tref</a:t>
            </a:r>
            <a:r>
              <a:rPr lang="en-US" sz="3200" b="1" dirty="0"/>
              <a:t>))*K4(</a:t>
            </a:r>
            <a:r>
              <a:rPr lang="el-GR" sz="3200" b="1" dirty="0"/>
              <a:t>θ</a:t>
            </a:r>
            <a:r>
              <a:rPr lang="en-US" sz="3200" b="1" dirty="0"/>
              <a:t>) *K5(</a:t>
            </a:r>
            <a:r>
              <a:rPr lang="en-US" sz="3200" b="1" dirty="0" err="1"/>
              <a:t>dn</a:t>
            </a:r>
            <a:r>
              <a:rPr lang="en-US" sz="3200" b="1" dirty="0"/>
              <a:t>)</a:t>
            </a:r>
            <a:r>
              <a:rPr lang="en-US" sz="3200" b="1" dirty="0">
                <a:solidFill>
                  <a:schemeClr val="bg2">
                    <a:lumMod val="75000"/>
                  </a:schemeClr>
                </a:solidFill>
              </a:rPr>
              <a:t>*</a:t>
            </a:r>
            <a:r>
              <a:rPr lang="en-US" sz="3200" b="1" dirty="0" err="1">
                <a:solidFill>
                  <a:schemeClr val="bg2">
                    <a:lumMod val="75000"/>
                  </a:schemeClr>
                </a:solidFill>
              </a:rPr>
              <a:t>Kp</a:t>
            </a:r>
            <a:r>
              <a:rPr lang="en-US" sz="3200" b="1" dirty="0"/>
              <a:t>*</a:t>
            </a:r>
            <a:r>
              <a:rPr lang="en-US" sz="3200" b="1" dirty="0" err="1"/>
              <a:t>dn</a:t>
            </a:r>
            <a:br>
              <a:rPr lang="en-US" sz="3200" b="1" dirty="0"/>
            </a:br>
            <a:endParaRPr lang="en-US" sz="3200" b="1" dirty="0"/>
          </a:p>
          <a:p>
            <a:pPr>
              <a:lnSpc>
                <a:spcPct val="100000"/>
              </a:lnSpc>
              <a:spcBef>
                <a:spcPts val="0"/>
              </a:spcBef>
            </a:pPr>
            <a:r>
              <a:rPr lang="en-US" sz="1800" dirty="0"/>
              <a:t>Lt = Radiance, unit: W /( m</a:t>
            </a:r>
            <a:r>
              <a:rPr lang="en-US" sz="1800" baseline="30000" dirty="0"/>
              <a:t>2</a:t>
            </a:r>
            <a:r>
              <a:rPr lang="en-US" sz="1800" dirty="0"/>
              <a:t> </a:t>
            </a:r>
            <a:r>
              <a:rPr lang="el-GR" sz="1800" dirty="0"/>
              <a:t>μ</a:t>
            </a:r>
            <a:r>
              <a:rPr lang="en-US" sz="1800" dirty="0"/>
              <a:t>m </a:t>
            </a:r>
            <a:r>
              <a:rPr lang="en-US" sz="1800" dirty="0" err="1"/>
              <a:t>sr</a:t>
            </a:r>
            <a:r>
              <a:rPr lang="en-US" sz="1800" dirty="0"/>
              <a:t>)</a:t>
            </a:r>
          </a:p>
          <a:p>
            <a:pPr>
              <a:lnSpc>
                <a:spcPct val="100000"/>
              </a:lnSpc>
              <a:spcBef>
                <a:spcPts val="0"/>
              </a:spcBef>
            </a:pPr>
            <a:r>
              <a:rPr lang="en-US" sz="1800" dirty="0"/>
              <a:t>K1 = absolute gain factor; unit: (W /(m</a:t>
            </a:r>
            <a:r>
              <a:rPr lang="en-US" sz="1800" baseline="30000" dirty="0"/>
              <a:t>2</a:t>
            </a:r>
            <a:r>
              <a:rPr lang="en-US" sz="1800" dirty="0"/>
              <a:t> </a:t>
            </a:r>
            <a:r>
              <a:rPr lang="el-GR" sz="1800" dirty="0"/>
              <a:t>μ</a:t>
            </a:r>
            <a:r>
              <a:rPr lang="en-US" sz="1800" dirty="0"/>
              <a:t>m </a:t>
            </a:r>
            <a:r>
              <a:rPr lang="en-US" sz="1800" dirty="0" err="1"/>
              <a:t>sr</a:t>
            </a:r>
            <a:r>
              <a:rPr lang="en-US" sz="1800" dirty="0"/>
              <a:t>))/</a:t>
            </a:r>
            <a:r>
              <a:rPr lang="en-US" sz="1800" dirty="0" err="1"/>
              <a:t>dn</a:t>
            </a:r>
            <a:r>
              <a:rPr lang="en-US" sz="1800" dirty="0"/>
              <a:t> </a:t>
            </a:r>
          </a:p>
          <a:p>
            <a:pPr>
              <a:lnSpc>
                <a:spcPct val="100000"/>
              </a:lnSpc>
              <a:spcBef>
                <a:spcPts val="0"/>
              </a:spcBef>
            </a:pPr>
            <a:r>
              <a:rPr lang="en-US" sz="1800" dirty="0"/>
              <a:t>K2(t) = relative gain factor as a function of time t; unitless </a:t>
            </a:r>
          </a:p>
          <a:p>
            <a:pPr>
              <a:lnSpc>
                <a:spcPct val="100000"/>
              </a:lnSpc>
              <a:spcBef>
                <a:spcPts val="0"/>
              </a:spcBef>
            </a:pPr>
            <a:r>
              <a:rPr lang="en-US" sz="1800" dirty="0"/>
              <a:t>K3 = temperature correction [(deg C)</a:t>
            </a:r>
            <a:r>
              <a:rPr lang="en-US" sz="1800" baseline="30000" dirty="0"/>
              <a:t>-1</a:t>
            </a:r>
            <a:r>
              <a:rPr lang="en-US" sz="1800" dirty="0"/>
              <a:t>] (vector)</a:t>
            </a:r>
          </a:p>
          <a:p>
            <a:pPr>
              <a:lnSpc>
                <a:spcPct val="100000"/>
              </a:lnSpc>
              <a:spcBef>
                <a:spcPts val="0"/>
              </a:spcBef>
            </a:pPr>
            <a:r>
              <a:rPr lang="en-US" sz="1800" dirty="0"/>
              <a:t>T = Temperatures measured at relevant locations [deg C] (vector)</a:t>
            </a:r>
          </a:p>
          <a:p>
            <a:pPr>
              <a:lnSpc>
                <a:spcPct val="100000"/>
              </a:lnSpc>
              <a:spcBef>
                <a:spcPts val="0"/>
              </a:spcBef>
            </a:pPr>
            <a:r>
              <a:rPr lang="en-US" sz="1800" dirty="0" err="1"/>
              <a:t>Tref</a:t>
            </a:r>
            <a:r>
              <a:rPr lang="en-US" sz="1800" dirty="0"/>
              <a:t> =  Reference Temperature [deg C]</a:t>
            </a:r>
          </a:p>
          <a:p>
            <a:pPr>
              <a:lnSpc>
                <a:spcPct val="100000"/>
              </a:lnSpc>
              <a:spcBef>
                <a:spcPts val="0"/>
              </a:spcBef>
            </a:pPr>
            <a:r>
              <a:rPr lang="el-GR" sz="1800" dirty="0"/>
              <a:t>θ</a:t>
            </a:r>
            <a:r>
              <a:rPr lang="en-US" sz="1800" dirty="0"/>
              <a:t> =scan angle [deg] </a:t>
            </a:r>
          </a:p>
          <a:p>
            <a:pPr>
              <a:lnSpc>
                <a:spcPct val="100000"/>
              </a:lnSpc>
              <a:spcBef>
                <a:spcPts val="0"/>
              </a:spcBef>
            </a:pPr>
            <a:r>
              <a:rPr lang="en-US" sz="1800" dirty="0"/>
              <a:t>K4 = (</a:t>
            </a:r>
            <a:r>
              <a:rPr lang="el-GR" sz="1800" dirty="0"/>
              <a:t>θ</a:t>
            </a:r>
            <a:r>
              <a:rPr lang="en-US" sz="1800" dirty="0"/>
              <a:t>) response versus scan ; unitless</a:t>
            </a:r>
          </a:p>
          <a:p>
            <a:pPr>
              <a:lnSpc>
                <a:spcPct val="100000"/>
              </a:lnSpc>
              <a:spcBef>
                <a:spcPts val="0"/>
              </a:spcBef>
            </a:pPr>
            <a:r>
              <a:rPr lang="en-US" sz="1800" dirty="0"/>
              <a:t>K5 = nonlinearity factor ; unitless</a:t>
            </a:r>
          </a:p>
          <a:p>
            <a:pPr>
              <a:lnSpc>
                <a:spcPct val="100000"/>
              </a:lnSpc>
              <a:spcBef>
                <a:spcPts val="0"/>
              </a:spcBef>
            </a:pPr>
            <a:r>
              <a:rPr lang="en-US" sz="1800" dirty="0" err="1"/>
              <a:t>dn</a:t>
            </a:r>
            <a:r>
              <a:rPr lang="en-US" sz="1800" dirty="0"/>
              <a:t> = dark-corrected instrument counts</a:t>
            </a:r>
          </a:p>
          <a:p>
            <a:pPr marL="0" indent="0">
              <a:buNone/>
            </a:pPr>
            <a:r>
              <a:rPr lang="en-US" sz="1800" dirty="0" err="1"/>
              <a:t>Kp</a:t>
            </a:r>
            <a:r>
              <a:rPr lang="en-US" sz="1800" dirty="0"/>
              <a:t>: polarization correction applied in Level-2 code (correction needs TOA radiance polarization information)</a:t>
            </a:r>
          </a:p>
          <a:p>
            <a:pPr marL="0" indent="0">
              <a:buNone/>
            </a:pPr>
            <a:endParaRPr lang="en-US" sz="1800" dirty="0"/>
          </a:p>
          <a:p>
            <a:pPr marL="0" indent="0">
              <a:buNone/>
            </a:pPr>
            <a:r>
              <a:rPr lang="en-US" sz="3200" b="1" dirty="0"/>
              <a:t>        </a:t>
            </a:r>
            <a:r>
              <a:rPr lang="en-US" sz="2200" b="1" dirty="0"/>
              <a:t>K1, </a:t>
            </a:r>
            <a:r>
              <a:rPr lang="en-US" sz="2200" b="1" dirty="0" err="1"/>
              <a:t>Kp</a:t>
            </a:r>
            <a:r>
              <a:rPr lang="en-US" sz="2200" b="1" dirty="0"/>
              <a:t> and K3-K5 have been derived for all bands </a:t>
            </a:r>
            <a:br>
              <a:rPr lang="en-US" sz="3200" b="1" dirty="0"/>
            </a:br>
            <a:r>
              <a:rPr lang="en-US" sz="3200" b="1" dirty="0"/>
              <a:t>          </a:t>
            </a:r>
            <a:r>
              <a:rPr lang="en-US" sz="2000" b="1" dirty="0"/>
              <a:t>- K2 will be derived on-orbit from solar diffuser and lunar measurements</a:t>
            </a:r>
          </a:p>
          <a:p>
            <a:pPr marL="0" indent="0">
              <a:buNone/>
            </a:pPr>
            <a:r>
              <a:rPr lang="en-US" sz="2000" b="1" dirty="0"/>
              <a:t>	- K1 will be updated with solar diffuser measurements</a:t>
            </a:r>
          </a:p>
        </p:txBody>
      </p:sp>
      <p:sp>
        <p:nvSpPr>
          <p:cNvPr id="4" name="Slide Number Placeholder 3">
            <a:extLst>
              <a:ext uri="{FF2B5EF4-FFF2-40B4-BE49-F238E27FC236}">
                <a16:creationId xmlns:a16="http://schemas.microsoft.com/office/drawing/2014/main" id="{BF126275-AB81-09DB-5741-8F818F34A8A3}"/>
              </a:ext>
            </a:extLst>
          </p:cNvPr>
          <p:cNvSpPr>
            <a:spLocks noGrp="1"/>
          </p:cNvSpPr>
          <p:nvPr>
            <p:ph type="sldNum" sz="quarter" idx="12"/>
          </p:nvPr>
        </p:nvSpPr>
        <p:spPr/>
        <p:txBody>
          <a:bodyPr/>
          <a:lstStyle/>
          <a:p>
            <a:fld id="{06C6EF66-87B6-4EAA-814E-CDEB83F01DC2}" type="slidenum">
              <a:rPr lang="en-US" smtClean="0"/>
              <a:t>8</a:t>
            </a:fld>
            <a:endParaRPr lang="en-US"/>
          </a:p>
        </p:txBody>
      </p:sp>
      <p:sp>
        <p:nvSpPr>
          <p:cNvPr id="6" name="Text Box 2">
            <a:extLst>
              <a:ext uri="{FF2B5EF4-FFF2-40B4-BE49-F238E27FC236}">
                <a16:creationId xmlns:a16="http://schemas.microsoft.com/office/drawing/2014/main" id="{2DC19997-701D-B399-C876-7A91EA5BAF76}"/>
              </a:ext>
            </a:extLst>
          </p:cNvPr>
          <p:cNvSpPr txBox="1">
            <a:spLocks noChangeArrowheads="1"/>
          </p:cNvSpPr>
          <p:nvPr/>
        </p:nvSpPr>
        <p:spPr bwMode="auto">
          <a:xfrm>
            <a:off x="2000250" y="134939"/>
            <a:ext cx="8229600" cy="460375"/>
          </a:xfrm>
          <a:prstGeom prst="rect">
            <a:avLst/>
          </a:prstGeom>
          <a:noFill/>
          <a:ln w="9525">
            <a:noFill/>
            <a:round/>
            <a:headEnd/>
            <a:tailEnd/>
          </a:ln>
        </p:spPr>
        <p:txBody>
          <a:bodyPr lIns="90000" tIns="46800" rIns="90000" bIns="468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a:t>Radiance Calibration Equation</a:t>
            </a:r>
          </a:p>
        </p:txBody>
      </p:sp>
      <p:sp>
        <p:nvSpPr>
          <p:cNvPr id="2" name="TextBox 1">
            <a:extLst>
              <a:ext uri="{FF2B5EF4-FFF2-40B4-BE49-F238E27FC236}">
                <a16:creationId xmlns:a16="http://schemas.microsoft.com/office/drawing/2014/main" id="{C1992A53-45EF-CC17-76FE-04D482EF7406}"/>
              </a:ext>
            </a:extLst>
          </p:cNvPr>
          <p:cNvSpPr txBox="1"/>
          <p:nvPr/>
        </p:nvSpPr>
        <p:spPr>
          <a:xfrm>
            <a:off x="9982484" y="2855068"/>
            <a:ext cx="2209516" cy="646331"/>
          </a:xfrm>
          <a:prstGeom prst="rect">
            <a:avLst/>
          </a:prstGeom>
          <a:noFill/>
        </p:spPr>
        <p:txBody>
          <a:bodyPr wrap="none" rtlCol="0">
            <a:spAutoFit/>
          </a:bodyPr>
          <a:lstStyle/>
          <a:p>
            <a:r>
              <a:rPr lang="en-US" dirty="0"/>
              <a:t>Slide from G. Meister,</a:t>
            </a:r>
          </a:p>
          <a:p>
            <a:r>
              <a:rPr lang="en-US" dirty="0"/>
              <a:t>IGARSS 2023. </a:t>
            </a:r>
          </a:p>
        </p:txBody>
      </p:sp>
    </p:spTree>
    <p:extLst>
      <p:ext uri="{BB962C8B-B14F-4D97-AF65-F5344CB8AC3E}">
        <p14:creationId xmlns:p14="http://schemas.microsoft.com/office/powerpoint/2010/main" val="4101435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5936-1921-DBD6-3964-8127E8D3E207}"/>
              </a:ext>
            </a:extLst>
          </p:cNvPr>
          <p:cNvSpPr>
            <a:spLocks noGrp="1"/>
          </p:cNvSpPr>
          <p:nvPr>
            <p:ph type="title"/>
          </p:nvPr>
        </p:nvSpPr>
        <p:spPr/>
        <p:txBody>
          <a:bodyPr/>
          <a:lstStyle/>
          <a:p>
            <a:r>
              <a:rPr lang="en-US" dirty="0"/>
              <a:t>Solar Diffuser</a:t>
            </a:r>
          </a:p>
        </p:txBody>
      </p:sp>
      <p:sp>
        <p:nvSpPr>
          <p:cNvPr id="3" name="Content Placeholder 2">
            <a:extLst>
              <a:ext uri="{FF2B5EF4-FFF2-40B4-BE49-F238E27FC236}">
                <a16:creationId xmlns:a16="http://schemas.microsoft.com/office/drawing/2014/main" id="{85C656B9-609A-128C-10B0-CC20EFAF5648}"/>
              </a:ext>
            </a:extLst>
          </p:cNvPr>
          <p:cNvSpPr>
            <a:spLocks noGrp="1"/>
          </p:cNvSpPr>
          <p:nvPr>
            <p:ph idx="1"/>
          </p:nvPr>
        </p:nvSpPr>
        <p:spPr>
          <a:xfrm>
            <a:off x="838200" y="1639225"/>
            <a:ext cx="10515600" cy="4351338"/>
          </a:xfrm>
        </p:spPr>
        <p:txBody>
          <a:bodyPr/>
          <a:lstStyle/>
          <a:p>
            <a:r>
              <a:rPr lang="en-US" dirty="0"/>
              <a:t>Daily/monthly for short/medium term (up to 2 years) tracking of radiometric gain changes</a:t>
            </a:r>
          </a:p>
          <a:p>
            <a:r>
              <a:rPr lang="en-US" dirty="0"/>
              <a:t>3 diffusers (2 bright, one dim for linearity) mounted on</a:t>
            </a:r>
            <a:br>
              <a:rPr lang="en-US" dirty="0"/>
            </a:br>
            <a:r>
              <a:rPr lang="en-US" dirty="0"/>
              <a:t>a 3-sided wheel, see picture </a:t>
            </a:r>
          </a:p>
          <a:p>
            <a:r>
              <a:rPr lang="en-US" dirty="0"/>
              <a:t>Long term tracking via lunar irradiance measurements</a:t>
            </a:r>
          </a:p>
        </p:txBody>
      </p:sp>
      <p:sp>
        <p:nvSpPr>
          <p:cNvPr id="4" name="Slide Number Placeholder 3">
            <a:extLst>
              <a:ext uri="{FF2B5EF4-FFF2-40B4-BE49-F238E27FC236}">
                <a16:creationId xmlns:a16="http://schemas.microsoft.com/office/drawing/2014/main" id="{0A948D9F-F3B2-9883-1653-FD015213B4D7}"/>
              </a:ext>
            </a:extLst>
          </p:cNvPr>
          <p:cNvSpPr>
            <a:spLocks noGrp="1"/>
          </p:cNvSpPr>
          <p:nvPr>
            <p:ph type="sldNum" sz="quarter" idx="12"/>
          </p:nvPr>
        </p:nvSpPr>
        <p:spPr/>
        <p:txBody>
          <a:bodyPr/>
          <a:lstStyle/>
          <a:p>
            <a:fld id="{06C6EF66-87B6-4EAA-814E-CDEB83F01DC2}" type="slidenum">
              <a:rPr lang="en-US" smtClean="0"/>
              <a:t>9</a:t>
            </a:fld>
            <a:endParaRPr lang="en-US"/>
          </a:p>
        </p:txBody>
      </p:sp>
      <p:pic>
        <p:nvPicPr>
          <p:cNvPr id="6" name="Picture 5" descr="A metal object on a table&#10;&#10;Description automatically generated">
            <a:extLst>
              <a:ext uri="{FF2B5EF4-FFF2-40B4-BE49-F238E27FC236}">
                <a16:creationId xmlns:a16="http://schemas.microsoft.com/office/drawing/2014/main" id="{98C43C53-E431-B77C-8173-6DEC0D72F2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9937" y="2081874"/>
            <a:ext cx="2562063" cy="3838839"/>
          </a:xfrm>
          <a:prstGeom prst="rect">
            <a:avLst/>
          </a:prstGeom>
        </p:spPr>
      </p:pic>
    </p:spTree>
    <p:extLst>
      <p:ext uri="{BB962C8B-B14F-4D97-AF65-F5344CB8AC3E}">
        <p14:creationId xmlns:p14="http://schemas.microsoft.com/office/powerpoint/2010/main" val="2095446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ff86ce8-8b2b-4be5-86b9-8aa765feba67">
      <Terms xmlns="http://schemas.microsoft.com/office/infopath/2007/PartnerControls"/>
    </lcf76f155ced4ddcb4097134ff3c332f>
    <TaxCatchAll xmlns="8150f1b6-ff22-4fc9-b268-14d2a3c82e3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996563A25A2A4CA5B916640B8C47C5" ma:contentTypeVersion="10" ma:contentTypeDescription="Create a new document." ma:contentTypeScope="" ma:versionID="8dd347221513e038d41a239783c3b295">
  <xsd:schema xmlns:xsd="http://www.w3.org/2001/XMLSchema" xmlns:xs="http://www.w3.org/2001/XMLSchema" xmlns:p="http://schemas.microsoft.com/office/2006/metadata/properties" xmlns:ns2="fff86ce8-8b2b-4be5-86b9-8aa765feba67" xmlns:ns3="8150f1b6-ff22-4fc9-b268-14d2a3c82e39" targetNamespace="http://schemas.microsoft.com/office/2006/metadata/properties" ma:root="true" ma:fieldsID="5f0c2a52e5604cc2cfaa186a101f05ea" ns2:_="" ns3:_="">
    <xsd:import namespace="fff86ce8-8b2b-4be5-86b9-8aa765feba67"/>
    <xsd:import namespace="8150f1b6-ff22-4fc9-b268-14d2a3c82e3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f86ce8-8b2b-4be5-86b9-8aa765feba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150f1b6-ff22-4fc9-b268-14d2a3c82e3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f0222df-7d89-412e-acf2-71599a8074b8}" ma:internalName="TaxCatchAll" ma:showField="CatchAllData" ma:web="8150f1b6-ff22-4fc9-b268-14d2a3c82e39">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3BEB3D-5D40-4CAC-8AB8-94F06C74CB35}">
  <ds:schemaRefs>
    <ds:schemaRef ds:uri="http://schemas.microsoft.com/sharepoint/v3/contenttype/forms"/>
  </ds:schemaRefs>
</ds:datastoreItem>
</file>

<file path=customXml/itemProps2.xml><?xml version="1.0" encoding="utf-8"?>
<ds:datastoreItem xmlns:ds="http://schemas.openxmlformats.org/officeDocument/2006/customXml" ds:itemID="{B6A9BA6D-484A-4341-832E-1E955BA5B08B}">
  <ds:schemaRefs>
    <ds:schemaRef ds:uri="http://schemas.microsoft.com/office/2006/metadata/properties"/>
    <ds:schemaRef ds:uri="http://schemas.microsoft.com/office/infopath/2007/PartnerControls"/>
    <ds:schemaRef ds:uri="fff86ce8-8b2b-4be5-86b9-8aa765feba67"/>
    <ds:schemaRef ds:uri="8150f1b6-ff22-4fc9-b268-14d2a3c82e39"/>
  </ds:schemaRefs>
</ds:datastoreItem>
</file>

<file path=customXml/itemProps3.xml><?xml version="1.0" encoding="utf-8"?>
<ds:datastoreItem xmlns:ds="http://schemas.openxmlformats.org/officeDocument/2006/customXml" ds:itemID="{177B14BA-E527-4957-805B-30F3EDDB9D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f86ce8-8b2b-4be5-86b9-8aa765feba67"/>
    <ds:schemaRef ds:uri="8150f1b6-ff22-4fc9-b268-14d2a3c82e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36229</TotalTime>
  <Words>3649</Words>
  <Application>Microsoft Macintosh PowerPoint</Application>
  <PresentationFormat>Widescreen</PresentationFormat>
  <Paragraphs>252</Paragraphs>
  <Slides>28</Slides>
  <Notes>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Times New Roman</vt:lpstr>
      <vt:lpstr>Office Theme</vt:lpstr>
      <vt:lpstr>Lunar Measurements with OCI1  during the PACE2 Mission</vt:lpstr>
      <vt:lpstr>OCI Hardware (from U. Gliese, IGARSS 2023)</vt:lpstr>
      <vt:lpstr>OCI image acquisition</vt:lpstr>
      <vt:lpstr>OCI Optical System (from U. Gliese, IGARSS 2023)</vt:lpstr>
      <vt:lpstr>OCI Spatial Performance (GSD, IFOV, FoR)</vt:lpstr>
      <vt:lpstr>OCI Tilting on Spacecraft +/-20deg</vt:lpstr>
      <vt:lpstr>OCI on-orbit calibration </vt:lpstr>
      <vt:lpstr>PowerPoint Presentation</vt:lpstr>
      <vt:lpstr>Solar Diffuser</vt:lpstr>
      <vt:lpstr>Lunar measurements</vt:lpstr>
      <vt:lpstr>OCI radiometric gain trending: approach</vt:lpstr>
      <vt:lpstr>OCI prelaunch calibration</vt:lpstr>
      <vt:lpstr>PowerPoint Presentation</vt:lpstr>
      <vt:lpstr>GLAMR Test Video</vt:lpstr>
      <vt:lpstr>Hyperspectral bands: spectral coverage</vt:lpstr>
      <vt:lpstr>K1 (gain), dispersion, bandwidth, out-of-band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vt:lpstr>
      <vt:lpstr>Backup</vt:lpstr>
      <vt:lpstr>PowerPoint Presentation</vt:lpstr>
      <vt:lpstr>Selected OCI publications:</vt:lpstr>
      <vt:lpstr>Selected OCI publications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PACE SDS End-to-End Testing Quarterly Review Stage 1</dc:title>
  <dc:creator>Frederick</dc:creator>
  <cp:lastModifiedBy>Meister, Gerhard. (GSFC-6160)</cp:lastModifiedBy>
  <cp:revision>115</cp:revision>
  <cp:lastPrinted>2023-11-30T19:09:57Z</cp:lastPrinted>
  <dcterms:created xsi:type="dcterms:W3CDTF">2022-04-26T12:59:56Z</dcterms:created>
  <dcterms:modified xsi:type="dcterms:W3CDTF">2023-12-02T20:36:22Z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0x0101001E996563A25A2A4CA5B916640B8C47C5</vt:lpwstr>
  </property>
</Properties>
</file>