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60" r:id="rId4"/>
    <p:sldId id="290" r:id="rId5"/>
    <p:sldId id="295" r:id="rId6"/>
    <p:sldId id="303" r:id="rId7"/>
    <p:sldId id="283" r:id="rId8"/>
    <p:sldId id="288" r:id="rId9"/>
    <p:sldId id="289" r:id="rId10"/>
    <p:sldId id="317" r:id="rId11"/>
    <p:sldId id="296" r:id="rId12"/>
    <p:sldId id="292" r:id="rId13"/>
    <p:sldId id="298" r:id="rId14"/>
    <p:sldId id="299" r:id="rId15"/>
    <p:sldId id="300" r:id="rId16"/>
    <p:sldId id="291" r:id="rId17"/>
    <p:sldId id="301" r:id="rId18"/>
    <p:sldId id="302" r:id="rId19"/>
    <p:sldId id="316" r:id="rId20"/>
    <p:sldId id="293" r:id="rId21"/>
    <p:sldId id="2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91E7"/>
    <a:srgbClr val="E1C763"/>
    <a:srgbClr val="7CB4FF"/>
    <a:srgbClr val="F3827C"/>
    <a:srgbClr val="3B8BF7"/>
    <a:srgbClr val="B056D8"/>
    <a:srgbClr val="EE2501"/>
    <a:srgbClr val="D3A700"/>
    <a:srgbClr val="DAA51F"/>
    <a:srgbClr val="F28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/>
    <p:restoredTop sz="96327"/>
  </p:normalViewPr>
  <p:slideViewPr>
    <p:cSldViewPr snapToGrid="0">
      <p:cViewPr varScale="1">
        <p:scale>
          <a:sx n="152" d="100"/>
          <a:sy n="152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E1DFB-2638-EE4F-840C-04CA3293240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82573-A308-4045-AF2D-7BE1FE76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4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443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20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75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46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782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3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5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92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142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971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2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94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168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35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MODIS combines EV imagery with OBC observations each scan.</a:t>
            </a:r>
          </a:p>
          <a:p>
            <a:r>
              <a:rPr lang="en-US" dirty="0"/>
              <a:t>Main RSB calibrator is the SD.</a:t>
            </a:r>
          </a:p>
          <a:p>
            <a:r>
              <a:rPr lang="en-US" dirty="0"/>
              <a:t>Degradation of SD measured by the SDSM.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SV primarily used for BG, but can view the Moon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The Moon is at a different AOI, used for RVS.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96EBA-FE65-F74E-A710-A2E9F66725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15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MODIS combines EV imagery with OBC observations each scan.</a:t>
            </a:r>
          </a:p>
          <a:p>
            <a:r>
              <a:rPr lang="en-US" dirty="0"/>
              <a:t>Main RSB calibrator is the SD.</a:t>
            </a:r>
          </a:p>
          <a:p>
            <a:r>
              <a:rPr lang="en-US" dirty="0"/>
              <a:t>Degradation of SD measured by the SDSM.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SV primarily used for BG, but can view the Moon</a:t>
            </a:r>
          </a:p>
          <a:p>
            <a:r>
              <a:rPr lang="en-US" dirty="0"/>
              <a:t>&lt;click&gt;</a:t>
            </a:r>
          </a:p>
          <a:p>
            <a:r>
              <a:rPr lang="en-US" dirty="0"/>
              <a:t>The Moon is at a different AOI, used for RVS.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96EBA-FE65-F74E-A710-A2E9F66725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96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61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36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64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45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FE4A-41E6-436A-A364-DE0E298753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227607" y="702279"/>
            <a:ext cx="4499627" cy="34653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031" tIns="41515" rIns="83031" bIns="4151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95802" y="4388445"/>
            <a:ext cx="5553681" cy="4146937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7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AFF2-ADA4-D749-B06F-C61127052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AE21-E269-BE46-BDFB-49C236F78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13E9D-72D6-E349-98BC-F7544EA2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4ABF-95F6-B547-873B-F14E40849042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E9CF-BA9A-A247-A021-0D2498FF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57BF1-8D89-8D43-9456-0D6EEF04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A732-7757-4943-A609-730DF90E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64F3B-F43C-5944-ACAC-7793317B6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8DEE4-5FE3-4046-A8E2-B4519F3A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79F5-B7FA-CF4A-8547-38FDDC3C5736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BC677-F6D3-4747-8488-E6DC324E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5D1A-265E-2A44-BEC4-E94B9151A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1BB3CF-088B-1B4E-A9FB-65438CA01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3375F-5ECE-2041-8A1A-CEB7244AD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F026D-2140-9347-AAFC-F1D4AAE5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BF54-914D-E94A-9272-E0F9B862F894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9FF1D-E448-FE43-A90F-4E6AE48E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2F5DC-D7D0-3D4F-94CC-0E97C49A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9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612EA-F8CD-BF40-B1D8-1CB3C2F7F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6B82-B59E-3E47-9E1D-53286D585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D0E07-D870-3940-A2AC-141B8166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94D3B-DBA8-1E46-8592-3FB805C989B0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7C54E-D64E-9B47-94B9-9F2B6701F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09595-594B-DE49-BF6A-FAA1577C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4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02B28-8621-A247-9688-01E3DEA3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CBFE3-AD8A-0D43-A3E1-A78017DBA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ADBA0-B4C2-2044-896B-3CDEEAB2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964F-E5E1-2745-9508-DD957A9797B5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33967-0BB8-3844-9A47-D9833D6F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B0916-4C39-F04C-A843-FC43F2A0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0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6B94-BF79-8E4A-A0D3-C7760C7A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C106D-2171-C946-9150-551D1365A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B58AE-4466-D943-8C88-BB5608F6A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E7FDB-791D-A445-8071-F678411FE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DF296-F401-2843-BB57-20109D38DCAF}" type="datetime1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57685-1017-9646-BC8B-F48D37B5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CE4A2-F614-F348-89A2-AF99BD6E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7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403D-3B88-3041-87DE-9B225C1E1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C6C15-05AE-5240-A159-0EA4B364D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1DD33-998F-B64D-AFCA-8AEAC7A3F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4BF1B-2469-BE42-AC65-75CF02D68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54C52-3105-8B41-A101-D8DBA1A9B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4000D-9CDF-EA43-B2CA-377C58370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07B2E-4B11-3947-86D4-78C76FFC7CEB}" type="datetime1">
              <a:rPr lang="en-US" smtClean="0"/>
              <a:t>12/5/23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88C6A-0A30-574F-8DEA-CB37B9B0C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DDA4B3-D547-8B4E-8DFD-15F95E4A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2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A5F1-0486-7A4B-9E9E-15597136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D982BB-79F4-F744-8B2E-2EB589A8A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E324-F3D7-C541-9BBA-5C1C3EE0A9F4}" type="datetime1">
              <a:rPr lang="en-US" smtClean="0"/>
              <a:t>12/5/23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82C71-7623-8342-8721-A68D674F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0F88D-BB1F-EF4B-A631-B34780BB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6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429BF6-A9C5-2747-A97A-63F7E310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AAAF-8076-4B42-AD14-31A00594DBAC}" type="datetime1">
              <a:rPr lang="en-US" smtClean="0"/>
              <a:t>12/5/23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FD535-C796-984F-AF97-81DEE5F1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9D1DB-6BC6-9746-B683-9F24D413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1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DFF1-63BE-7543-BCFA-EFBA00C2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2946D-FE85-954A-B5AC-A0195662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BE3A5-3997-7349-935F-050D35E61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B0371-BDBB-AE43-9916-9A8C7906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B5B3-46ED-2647-82C5-49E00592197C}" type="datetime1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FE470-A2BC-3442-B79B-18E5C069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561C9-597D-F346-8794-33BDC705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0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ED45-9532-2F47-9DCC-D6C2373E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4EC5D-BD90-2C44-AA18-70BA194CB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3F957A-C76D-3345-9C90-1BC7B12AB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943F5-0187-BE4B-9815-6B954AC1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0F02-3B30-934B-BB85-7B0643AD52DF}" type="datetime1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F70FD-5433-9341-9A28-249ABEB7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FF092-13CF-7745-96A6-4A80815D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54E2D2-1644-6B4C-B12F-DD9F5822C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63504-984F-5341-9B57-157DC8095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DEE06-E8E3-B148-A33F-CCB2C4168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39E33-9842-9143-BA51-28D60568A058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DE4F-7EBB-AE4A-A713-3D7C79655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00B15-D016-4346-B9F4-FFE33D518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29A42-D344-B148-8DF0-B46AD670A1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DB243-2B90-DE4C-9BE6-4E3506131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96731"/>
            <a:ext cx="1371600" cy="11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7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8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92151" y="2514599"/>
            <a:ext cx="11407698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Impacts of Orbital Drift on the MODIS Lunar Calibration</a:t>
            </a:r>
          </a:p>
          <a:p>
            <a:pPr algn="ctr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endParaRPr kumimoji="0" lang="en-GB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3733801"/>
            <a:ext cx="8382000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Wilson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, Amit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Angal</a:t>
            </a:r>
            <a:r>
              <a:rPr lang="en-US" sz="2800" baseline="30000" dirty="0" err="1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, 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Xiaoxiong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Xiong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Systems and Applications, Inc.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Exploration Directorate, NASA/GSFC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EDC6B-BF44-8A46-953F-915B8B7E18F6}"/>
              </a:ext>
            </a:extLst>
          </p:cNvPr>
          <p:cNvSpPr txBox="1"/>
          <p:nvPr/>
        </p:nvSpPr>
        <p:spPr>
          <a:xfrm>
            <a:off x="681318" y="6171684"/>
            <a:ext cx="1022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Fourth Joint GSICS/IVOS Lunar Calibration Workshop, 4-8 December 2023, Darmstadt, Germany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6C43C-65AA-B54E-ACF9-69BDE3CB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9A42-D344-B148-8DF0-B46AD670A1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988400-20BE-7D4C-AA23-F8A2F875248B}"/>
              </a:ext>
            </a:extLst>
          </p:cNvPr>
          <p:cNvSpPr/>
          <p:nvPr/>
        </p:nvSpPr>
        <p:spPr>
          <a:xfrm>
            <a:off x="10908254" y="6356350"/>
            <a:ext cx="60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0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28836" y="141393"/>
            <a:ext cx="1219719" cy="9240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ROLO Model Phase Dependence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A3B5D5-3B6C-B60F-594A-66AEE0848350}"/>
              </a:ext>
            </a:extLst>
          </p:cNvPr>
          <p:cNvGrpSpPr/>
          <p:nvPr/>
        </p:nvGrpSpPr>
        <p:grpSpPr>
          <a:xfrm>
            <a:off x="3042109" y="1291973"/>
            <a:ext cx="9190225" cy="5216678"/>
            <a:chOff x="1546931" y="1291973"/>
            <a:chExt cx="9190225" cy="5216678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1B3E147-9E14-290F-2081-A13FE8807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546931" y="1291973"/>
              <a:ext cx="9098135" cy="5216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B431A7-9C02-9945-601A-BBA3028BCB7B}"/>
                </a:ext>
              </a:extLst>
            </p:cNvPr>
            <p:cNvSpPr txBox="1"/>
            <p:nvPr/>
          </p:nvSpPr>
          <p:spPr>
            <a:xfrm>
              <a:off x="7166918" y="1421028"/>
              <a:ext cx="2162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Terra Band 8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07DD39-D448-A0AF-EE80-519B0F425C04}"/>
                </a:ext>
              </a:extLst>
            </p:cNvPr>
            <p:cNvSpPr txBox="1"/>
            <p:nvPr/>
          </p:nvSpPr>
          <p:spPr>
            <a:xfrm>
              <a:off x="3550507" y="4020064"/>
              <a:ext cx="2162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Aqua Band 19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50EC35-51ED-8952-B3E3-AC5E2FB81D41}"/>
                </a:ext>
              </a:extLst>
            </p:cNvPr>
            <p:cNvSpPr txBox="1"/>
            <p:nvPr/>
          </p:nvSpPr>
          <p:spPr>
            <a:xfrm>
              <a:off x="8600304" y="3064478"/>
              <a:ext cx="1633151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Where we’ve been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0A70DC-CD5E-7680-797A-D271BAAEC10F}"/>
                </a:ext>
              </a:extLst>
            </p:cNvPr>
            <p:cNvSpPr txBox="1"/>
            <p:nvPr/>
          </p:nvSpPr>
          <p:spPr>
            <a:xfrm>
              <a:off x="2401331" y="1746821"/>
              <a:ext cx="1633151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Where we’re going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AA99C0-AB57-4C7E-460F-A51B384B063F}"/>
                </a:ext>
              </a:extLst>
            </p:cNvPr>
            <p:cNvSpPr txBox="1"/>
            <p:nvPr/>
          </p:nvSpPr>
          <p:spPr>
            <a:xfrm>
              <a:off x="8600303" y="4050841"/>
              <a:ext cx="1633151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Where we’re going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3589EB-FA52-3D04-9DAF-FEDE0129B33F}"/>
                </a:ext>
              </a:extLst>
            </p:cNvPr>
            <p:cNvSpPr txBox="1"/>
            <p:nvPr/>
          </p:nvSpPr>
          <p:spPr>
            <a:xfrm>
              <a:off x="2401330" y="5381683"/>
              <a:ext cx="1633151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Where we’ve been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6F8D9BC-BC4F-7EB5-3E9F-8C18CA65554A}"/>
                </a:ext>
              </a:extLst>
            </p:cNvPr>
            <p:cNvGrpSpPr/>
            <p:nvPr/>
          </p:nvGrpSpPr>
          <p:grpSpPr>
            <a:xfrm>
              <a:off x="6283687" y="1595002"/>
              <a:ext cx="1377502" cy="338554"/>
              <a:chOff x="6283687" y="1595002"/>
              <a:chExt cx="1377502" cy="33855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AD42B1-3115-B820-F9F3-A329B919EEA8}"/>
                  </a:ext>
                </a:extLst>
              </p:cNvPr>
              <p:cNvSpPr txBox="1"/>
              <p:nvPr/>
            </p:nvSpPr>
            <p:spPr>
              <a:xfrm>
                <a:off x="6450227" y="1595002"/>
                <a:ext cx="1210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History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2399AA5-07BA-DECA-3C82-205F95B7CB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3687" y="1762552"/>
                <a:ext cx="21596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8369C7-CBA9-C47B-26B7-E0BD938A553A}"/>
                </a:ext>
              </a:extLst>
            </p:cNvPr>
            <p:cNvGrpSpPr/>
            <p:nvPr/>
          </p:nvGrpSpPr>
          <p:grpSpPr>
            <a:xfrm>
              <a:off x="5520794" y="1780608"/>
              <a:ext cx="1377502" cy="338554"/>
              <a:chOff x="6283687" y="1595002"/>
              <a:chExt cx="1377502" cy="338554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575E8E9-C733-11C2-9FE3-CB79CC0929C2}"/>
                  </a:ext>
                </a:extLst>
              </p:cNvPr>
              <p:cNvSpPr txBox="1"/>
              <p:nvPr/>
            </p:nvSpPr>
            <p:spPr>
              <a:xfrm>
                <a:off x="6450227" y="1595002"/>
                <a:ext cx="1210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2023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957E301-7301-25F3-0ED3-04A6AD3682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3687" y="1762552"/>
                <a:ext cx="215966" cy="0"/>
              </a:xfrm>
              <a:prstGeom prst="straightConnector1">
                <a:avLst/>
              </a:prstGeom>
              <a:ln w="28575">
                <a:solidFill>
                  <a:srgbClr val="F3827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48320A-1D8D-66A0-E577-4BBF80465DB8}"/>
                </a:ext>
              </a:extLst>
            </p:cNvPr>
            <p:cNvGrpSpPr/>
            <p:nvPr/>
          </p:nvGrpSpPr>
          <p:grpSpPr>
            <a:xfrm>
              <a:off x="4613461" y="1999833"/>
              <a:ext cx="1377502" cy="338554"/>
              <a:chOff x="6283687" y="1595002"/>
              <a:chExt cx="1377502" cy="33855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6AC475-BAE0-6198-3994-3DD16ED21CF4}"/>
                  </a:ext>
                </a:extLst>
              </p:cNvPr>
              <p:cNvSpPr txBox="1"/>
              <p:nvPr/>
            </p:nvSpPr>
            <p:spPr>
              <a:xfrm>
                <a:off x="6450227" y="1595002"/>
                <a:ext cx="1210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2024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91D37804-21A9-FF30-7468-F926AF109E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3687" y="1762552"/>
                <a:ext cx="215966" cy="0"/>
              </a:xfrm>
              <a:prstGeom prst="straightConnector1">
                <a:avLst/>
              </a:prstGeom>
              <a:ln w="28575">
                <a:solidFill>
                  <a:srgbClr val="7CB4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F6BF7E-AE0D-26C9-123F-403194A8B918}"/>
                </a:ext>
              </a:extLst>
            </p:cNvPr>
            <p:cNvGrpSpPr/>
            <p:nvPr/>
          </p:nvGrpSpPr>
          <p:grpSpPr>
            <a:xfrm>
              <a:off x="3780276" y="2260514"/>
              <a:ext cx="1377502" cy="338554"/>
              <a:chOff x="6283687" y="1595002"/>
              <a:chExt cx="1377502" cy="338554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108CA12-F4EB-0D29-8B20-AE9B72065515}"/>
                  </a:ext>
                </a:extLst>
              </p:cNvPr>
              <p:cNvSpPr txBox="1"/>
              <p:nvPr/>
            </p:nvSpPr>
            <p:spPr>
              <a:xfrm>
                <a:off x="6450227" y="1595002"/>
                <a:ext cx="1210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2025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788FA02-3252-48E5-F98C-E0AB363AF6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3687" y="1762552"/>
                <a:ext cx="215966" cy="0"/>
              </a:xfrm>
              <a:prstGeom prst="straightConnector1">
                <a:avLst/>
              </a:prstGeom>
              <a:ln w="28575">
                <a:solidFill>
                  <a:srgbClr val="E1C76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11A5F41-4C70-F060-BC58-F3727C9FD3CE}"/>
                </a:ext>
              </a:extLst>
            </p:cNvPr>
            <p:cNvGrpSpPr/>
            <p:nvPr/>
          </p:nvGrpSpPr>
          <p:grpSpPr>
            <a:xfrm>
              <a:off x="2384574" y="2462977"/>
              <a:ext cx="1377502" cy="338554"/>
              <a:chOff x="6283687" y="1595002"/>
              <a:chExt cx="1377502" cy="338554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10899C1-4632-BB1B-BC3D-3A4ADB362A08}"/>
                  </a:ext>
                </a:extLst>
              </p:cNvPr>
              <p:cNvSpPr txBox="1"/>
              <p:nvPr/>
            </p:nvSpPr>
            <p:spPr>
              <a:xfrm>
                <a:off x="6450227" y="1595002"/>
                <a:ext cx="1210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2026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C1FE1E0-7FE1-8122-9573-A414C3F74A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3687" y="1762552"/>
                <a:ext cx="215966" cy="0"/>
              </a:xfrm>
              <a:prstGeom prst="straightConnector1">
                <a:avLst/>
              </a:prstGeom>
              <a:ln w="28575">
                <a:solidFill>
                  <a:srgbClr val="CB91E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95B3068-74B9-5A0A-7B9A-BE7A9B82EB50}"/>
                </a:ext>
              </a:extLst>
            </p:cNvPr>
            <p:cNvGrpSpPr/>
            <p:nvPr/>
          </p:nvGrpSpPr>
          <p:grpSpPr>
            <a:xfrm>
              <a:off x="5432570" y="4303853"/>
              <a:ext cx="1210962" cy="338554"/>
              <a:chOff x="5432570" y="4303853"/>
              <a:chExt cx="1210962" cy="338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D513B7-3A45-6D02-2C3A-65BA4F0156B0}"/>
                  </a:ext>
                </a:extLst>
              </p:cNvPr>
              <p:cNvSpPr txBox="1"/>
              <p:nvPr/>
            </p:nvSpPr>
            <p:spPr>
              <a:xfrm>
                <a:off x="5432570" y="4303853"/>
                <a:ext cx="1210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History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C3268E01-6A5B-3162-2073-A0210EB70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5722" y="4471403"/>
                <a:ext cx="21596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380265-B307-9FB6-D255-ACFBDF1B9BDE}"/>
                </a:ext>
              </a:extLst>
            </p:cNvPr>
            <p:cNvGrpSpPr/>
            <p:nvPr/>
          </p:nvGrpSpPr>
          <p:grpSpPr>
            <a:xfrm>
              <a:off x="6429072" y="4469662"/>
              <a:ext cx="1210962" cy="338554"/>
              <a:chOff x="6429072" y="4469662"/>
              <a:chExt cx="1210962" cy="338554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1AC23B5-E0C8-5ED0-884B-8F3FF0249517}"/>
                  </a:ext>
                </a:extLst>
              </p:cNvPr>
              <p:cNvSpPr txBox="1"/>
              <p:nvPr/>
            </p:nvSpPr>
            <p:spPr>
              <a:xfrm>
                <a:off x="6429072" y="4469662"/>
                <a:ext cx="1210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2023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9F13F403-ACEC-CE19-713E-E40C5DCF3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4511" y="4637212"/>
                <a:ext cx="215966" cy="0"/>
              </a:xfrm>
              <a:prstGeom prst="straightConnector1">
                <a:avLst/>
              </a:prstGeom>
              <a:ln w="28575">
                <a:solidFill>
                  <a:srgbClr val="F3827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FA7894-73B5-106F-2F2E-2C695DD17855}"/>
                </a:ext>
              </a:extLst>
            </p:cNvPr>
            <p:cNvGrpSpPr/>
            <p:nvPr/>
          </p:nvGrpSpPr>
          <p:grpSpPr>
            <a:xfrm>
              <a:off x="7364627" y="4638939"/>
              <a:ext cx="1210962" cy="338554"/>
              <a:chOff x="6425513" y="1595002"/>
              <a:chExt cx="1210962" cy="33855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0DF853-4C18-7895-AE0B-C4D642E0DA3C}"/>
                  </a:ext>
                </a:extLst>
              </p:cNvPr>
              <p:cNvSpPr txBox="1"/>
              <p:nvPr/>
            </p:nvSpPr>
            <p:spPr>
              <a:xfrm>
                <a:off x="6425513" y="1595002"/>
                <a:ext cx="1210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2024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808048A8-2483-CA95-06F2-B875A77A17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3311" y="1762552"/>
                <a:ext cx="215966" cy="0"/>
              </a:xfrm>
              <a:prstGeom prst="straightConnector1">
                <a:avLst/>
              </a:prstGeom>
              <a:ln w="28575">
                <a:solidFill>
                  <a:srgbClr val="7CB4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13EF844-C733-9580-1B97-BB59BA7C4A01}"/>
                </a:ext>
              </a:extLst>
            </p:cNvPr>
            <p:cNvGrpSpPr/>
            <p:nvPr/>
          </p:nvGrpSpPr>
          <p:grpSpPr>
            <a:xfrm>
              <a:off x="8144276" y="4811256"/>
              <a:ext cx="1210962" cy="338554"/>
              <a:chOff x="6413156" y="1595002"/>
              <a:chExt cx="1210962" cy="338554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EB5356B-D5F2-9161-5CE1-E5460CC9E84F}"/>
                  </a:ext>
                </a:extLst>
              </p:cNvPr>
              <p:cNvSpPr txBox="1"/>
              <p:nvPr/>
            </p:nvSpPr>
            <p:spPr>
              <a:xfrm>
                <a:off x="6413156" y="1595002"/>
                <a:ext cx="1210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2025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B92A58A-FED6-167B-F42C-5176CB75DA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3312" y="1762552"/>
                <a:ext cx="215966" cy="0"/>
              </a:xfrm>
              <a:prstGeom prst="straightConnector1">
                <a:avLst/>
              </a:prstGeom>
              <a:ln w="28575">
                <a:solidFill>
                  <a:srgbClr val="E1C76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E69C961-86BB-461E-FC42-3A160FCFB354}"/>
                </a:ext>
              </a:extLst>
            </p:cNvPr>
            <p:cNvGrpSpPr/>
            <p:nvPr/>
          </p:nvGrpSpPr>
          <p:grpSpPr>
            <a:xfrm>
              <a:off x="9526194" y="4975582"/>
              <a:ext cx="1210962" cy="338554"/>
              <a:chOff x="6450227" y="1595002"/>
              <a:chExt cx="1210962" cy="338554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84307C7-B555-2B82-9B3A-1088179EFB99}"/>
                  </a:ext>
                </a:extLst>
              </p:cNvPr>
              <p:cNvSpPr txBox="1"/>
              <p:nvPr/>
            </p:nvSpPr>
            <p:spPr>
              <a:xfrm>
                <a:off x="6450227" y="1595002"/>
                <a:ext cx="12109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2026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186E34C8-F71E-FF85-4B25-83FAD2EE0D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384" y="1762552"/>
                <a:ext cx="215966" cy="0"/>
              </a:xfrm>
              <a:prstGeom prst="straightConnector1">
                <a:avLst/>
              </a:prstGeom>
              <a:ln w="28575">
                <a:solidFill>
                  <a:srgbClr val="CB91E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58842BA-7EC5-6782-BB58-BB55E7C8E4C6}"/>
              </a:ext>
            </a:extLst>
          </p:cNvPr>
          <p:cNvSpPr txBox="1"/>
          <p:nvPr/>
        </p:nvSpPr>
        <p:spPr>
          <a:xfrm>
            <a:off x="123381" y="2119162"/>
            <a:ext cx="2849317" cy="32932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help characterize the new phase angle range, special data collects have been performed in the new phase angle 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These are paired with a range of unscheduled Moon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These opportunities will be available 2-4 times per year going forward.</a:t>
            </a:r>
          </a:p>
        </p:txBody>
      </p:sp>
    </p:spTree>
    <p:extLst>
      <p:ext uri="{BB962C8B-B14F-4D97-AF65-F5344CB8AC3E}">
        <p14:creationId xmlns:p14="http://schemas.microsoft.com/office/powerpoint/2010/main" val="28240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38472D-E0B6-5CAF-CCE8-4B833D0D7D8F}"/>
              </a:ext>
            </a:extLst>
          </p:cNvPr>
          <p:cNvSpPr txBox="1"/>
          <p:nvPr/>
        </p:nvSpPr>
        <p:spPr>
          <a:xfrm>
            <a:off x="7306593" y="6455206"/>
            <a:ext cx="309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*Coordinates for the observer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6C43C-65AA-B54E-ACF9-69BDE3CB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9A42-D344-B148-8DF0-B46AD670A1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988400-20BE-7D4C-AA23-F8A2F875248B}"/>
              </a:ext>
            </a:extLst>
          </p:cNvPr>
          <p:cNvSpPr/>
          <p:nvPr/>
        </p:nvSpPr>
        <p:spPr>
          <a:xfrm>
            <a:off x="10908254" y="6356350"/>
            <a:ext cx="60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Moon Cycles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8E8EF-14BF-783C-68B6-B315B40B372F}"/>
              </a:ext>
            </a:extLst>
          </p:cNvPr>
          <p:cNvSpPr txBox="1"/>
          <p:nvPr/>
        </p:nvSpPr>
        <p:spPr>
          <a:xfrm>
            <a:off x="345673" y="1370966"/>
            <a:ext cx="5655078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few times each year, unscheduled Moon data is available near the same time as a scheduled Moon.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data collects to extend the phase range (blue).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Moon Cycle -&gt; No significant changes to the gain.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22A73C-AD96-1AF8-8213-A2CD7D6F1A3D}"/>
              </a:ext>
            </a:extLst>
          </p:cNvPr>
          <p:cNvGrpSpPr/>
          <p:nvPr/>
        </p:nvGrpSpPr>
        <p:grpSpPr>
          <a:xfrm>
            <a:off x="68541" y="3384550"/>
            <a:ext cx="6027458" cy="3473450"/>
            <a:chOff x="68542" y="3248026"/>
            <a:chExt cx="6027458" cy="3473450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3DCE236-2EF4-67AA-D351-52C00559C6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42" y="3248026"/>
              <a:ext cx="6027458" cy="347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E34EBA-55E9-32C0-84D8-FEFB403218A9}"/>
                </a:ext>
              </a:extLst>
            </p:cNvPr>
            <p:cNvSpPr txBox="1"/>
            <p:nvPr/>
          </p:nvSpPr>
          <p:spPr>
            <a:xfrm>
              <a:off x="3002078" y="3564999"/>
              <a:ext cx="178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Aqua MODIS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268E3-6FF6-0727-DD40-1EB169F84783}"/>
              </a:ext>
            </a:extLst>
          </p:cNvPr>
          <p:cNvSpPr/>
          <p:nvPr/>
        </p:nvSpPr>
        <p:spPr>
          <a:xfrm>
            <a:off x="1986247" y="3701523"/>
            <a:ext cx="145335" cy="1785512"/>
          </a:xfrm>
          <a:prstGeom prst="rect">
            <a:avLst/>
          </a:prstGeom>
          <a:noFill/>
          <a:ln w="25400">
            <a:solidFill>
              <a:srgbClr val="3E9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D777A-1047-0173-42FA-DC58E107B814}"/>
              </a:ext>
            </a:extLst>
          </p:cNvPr>
          <p:cNvSpPr/>
          <p:nvPr/>
        </p:nvSpPr>
        <p:spPr>
          <a:xfrm>
            <a:off x="5212914" y="3701523"/>
            <a:ext cx="145335" cy="178551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BA403C-F7FC-DA4E-AA6C-A510298E5783}"/>
              </a:ext>
            </a:extLst>
          </p:cNvPr>
          <p:cNvGrpSpPr/>
          <p:nvPr/>
        </p:nvGrpSpPr>
        <p:grpSpPr>
          <a:xfrm>
            <a:off x="6269445" y="1289574"/>
            <a:ext cx="5172186" cy="5172186"/>
            <a:chOff x="6269445" y="1289574"/>
            <a:chExt cx="5172186" cy="5172186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3ED59847-78C8-64EF-A695-70D09DD36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6269445" y="1289574"/>
              <a:ext cx="5172186" cy="5172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63847B-C952-DCB0-8CF9-BE5C50943AD7}"/>
                </a:ext>
              </a:extLst>
            </p:cNvPr>
            <p:cNvSpPr txBox="1"/>
            <p:nvPr/>
          </p:nvSpPr>
          <p:spPr>
            <a:xfrm>
              <a:off x="7010128" y="2738219"/>
              <a:ext cx="1600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Aqua MODIS</a:t>
              </a:r>
            </a:p>
            <a:p>
              <a:pPr algn="ctr"/>
              <a:r>
                <a:rPr lang="en-US" b="1" dirty="0"/>
                <a:t>Band 3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84A0DE5-E452-3F8E-C342-1E3FEA4EE82E}"/>
              </a:ext>
            </a:extLst>
          </p:cNvPr>
          <p:cNvSpPr/>
          <p:nvPr/>
        </p:nvSpPr>
        <p:spPr>
          <a:xfrm>
            <a:off x="6269445" y="3866606"/>
            <a:ext cx="5172186" cy="2896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7F68C3E-3E25-955A-6C66-2D08ACB7C46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15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Developing a Phase Correction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941AD-852F-F08A-D3B5-BB16F4D01A17}"/>
              </a:ext>
            </a:extLst>
          </p:cNvPr>
          <p:cNvSpPr txBox="1"/>
          <p:nvPr/>
        </p:nvSpPr>
        <p:spPr>
          <a:xfrm>
            <a:off x="186316" y="1382146"/>
            <a:ext cx="117847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Use the unscheduled Moon data to derive slopes.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magnitude of the slope for each cycle is dependent on the </a:t>
            </a:r>
            <a:r>
              <a:rPr lang="en-US" sz="2200" dirty="0" err="1"/>
              <a:t>libration</a:t>
            </a:r>
            <a:r>
              <a:rPr lang="en-US" sz="2200" dirty="0"/>
              <a:t> angles.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Require a phase angle range &gt; 12°, at least 6 unscheduled Moon events.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87 cycles for Terra, 70 for Aqua.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Thresholds are adjustable if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Extrapolate to arbitrary phase angles using a weighted-average approach.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7109CC-771E-0C9A-EDE4-22DABD65DFF6}"/>
              </a:ext>
            </a:extLst>
          </p:cNvPr>
          <p:cNvGrpSpPr/>
          <p:nvPr/>
        </p:nvGrpSpPr>
        <p:grpSpPr>
          <a:xfrm>
            <a:off x="3067826" y="3594433"/>
            <a:ext cx="6056345" cy="3096879"/>
            <a:chOff x="3067826" y="3639718"/>
            <a:chExt cx="6056345" cy="3096879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592721A2-F127-9A5B-FE5E-C5FE8D5457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67826" y="3639718"/>
              <a:ext cx="6056345" cy="309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F7B576-D573-22CD-B6B9-6A958057443E}"/>
                </a:ext>
              </a:extLst>
            </p:cNvPr>
            <p:cNvSpPr/>
            <p:nvPr/>
          </p:nvSpPr>
          <p:spPr>
            <a:xfrm rot="19370774">
              <a:off x="4277305" y="4103931"/>
              <a:ext cx="243281" cy="3547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5D2C72-B92F-E8D2-081B-5D5F36ED1432}"/>
                </a:ext>
              </a:extLst>
            </p:cNvPr>
            <p:cNvSpPr/>
            <p:nvPr/>
          </p:nvSpPr>
          <p:spPr>
            <a:xfrm>
              <a:off x="7583365" y="4731415"/>
              <a:ext cx="180243" cy="28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EEA14D6-7129-332B-5225-D3FC910F53A3}"/>
              </a:ext>
            </a:extLst>
          </p:cNvPr>
          <p:cNvSpPr txBox="1"/>
          <p:nvPr/>
        </p:nvSpPr>
        <p:spPr>
          <a:xfrm>
            <a:off x="6073092" y="4396534"/>
            <a:ext cx="25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7DE78E-71B1-9EC5-D081-1460778C1BB7}"/>
              </a:ext>
            </a:extLst>
          </p:cNvPr>
          <p:cNvGrpSpPr/>
          <p:nvPr/>
        </p:nvGrpSpPr>
        <p:grpSpPr>
          <a:xfrm>
            <a:off x="5396459" y="4362154"/>
            <a:ext cx="1016408" cy="712016"/>
            <a:chOff x="5396459" y="4362154"/>
            <a:chExt cx="1016408" cy="71201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6CD9D03-3E8E-D968-FACA-1BCEA2B769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6203" y="4676317"/>
              <a:ext cx="354765" cy="39785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35A1CE4-2BB8-8CBD-C71A-B963C68D9D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6459" y="4611180"/>
              <a:ext cx="699118" cy="749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6925B24-9320-64B5-2B8D-038B3F2660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0665" y="4573705"/>
              <a:ext cx="132202" cy="266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DC048BC-7EE2-B4B6-A2D6-9AA3A4F841A3}"/>
                </a:ext>
              </a:extLst>
            </p:cNvPr>
            <p:cNvCxnSpPr>
              <a:cxnSpLocks/>
            </p:cNvCxnSpPr>
            <p:nvPr/>
          </p:nvCxnSpPr>
          <p:spPr>
            <a:xfrm>
              <a:off x="6137530" y="4362154"/>
              <a:ext cx="59540" cy="13491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67894D0-CB46-FE84-2A62-1D9704D885FC}"/>
                </a:ext>
              </a:extLst>
            </p:cNvPr>
            <p:cNvCxnSpPr>
              <a:cxnSpLocks/>
            </p:cNvCxnSpPr>
            <p:nvPr/>
          </p:nvCxnSpPr>
          <p:spPr>
            <a:xfrm>
              <a:off x="6078703" y="4428617"/>
              <a:ext cx="74668" cy="11605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041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extLst>
              <a:ext uri="{FF2B5EF4-FFF2-40B4-BE49-F238E27FC236}">
                <a16:creationId xmlns:a16="http://schemas.microsoft.com/office/drawing/2014/main" id="{B0DE30D5-C7A0-CE25-A6EC-48C9552F8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21391" y="4091471"/>
            <a:ext cx="5851234" cy="278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Developing a Phase Correction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941AD-852F-F08A-D3B5-BB16F4D01A17}"/>
              </a:ext>
            </a:extLst>
          </p:cNvPr>
          <p:cNvSpPr txBox="1"/>
          <p:nvPr/>
        </p:nvSpPr>
        <p:spPr>
          <a:xfrm>
            <a:off x="177565" y="1314388"/>
            <a:ext cx="57950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Example correction for data from </a:t>
            </a:r>
            <a:r>
              <a:rPr lang="en-US" sz="2200" b="1" dirty="0"/>
              <a:t>Nov. 2007</a:t>
            </a:r>
            <a:r>
              <a:rPr lang="en-US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Example weighting using 3 Moon Cycles: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B8BF7"/>
                </a:solidFill>
              </a:rPr>
              <a:t>May 2005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DAA51F"/>
                </a:solidFill>
              </a:rPr>
              <a:t>December 2008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EE2501"/>
                </a:solidFill>
              </a:rPr>
              <a:t>May 2020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3C0A16F-86CB-47B7-33FD-B426E9865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038024" y="1277264"/>
            <a:ext cx="6032585" cy="27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8AB35F5-CC40-EC38-FB8C-923509CFC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111952" y="4059668"/>
            <a:ext cx="5884727" cy="27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53B29C-2E43-09FF-52DD-606AB2C4B263}"/>
                  </a:ext>
                </a:extLst>
              </p:cNvPr>
              <p:cNvSpPr txBox="1"/>
              <p:nvPr/>
            </p:nvSpPr>
            <p:spPr>
              <a:xfrm>
                <a:off x="907924" y="3077153"/>
                <a:ext cx="4124468" cy="911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53B29C-2E43-09FF-52DD-606AB2C4B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924" y="3077153"/>
                <a:ext cx="4124468" cy="911660"/>
              </a:xfrm>
              <a:prstGeom prst="rect">
                <a:avLst/>
              </a:prstGeom>
              <a:blipFill>
                <a:blip r:embed="rId7"/>
                <a:stretch>
                  <a:fillRect t="-148611" b="-20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EF6FECD5-B992-F71E-3DF1-AA3ABD1E8ECD}"/>
              </a:ext>
            </a:extLst>
          </p:cNvPr>
          <p:cNvGrpSpPr/>
          <p:nvPr/>
        </p:nvGrpSpPr>
        <p:grpSpPr>
          <a:xfrm>
            <a:off x="10324672" y="1951642"/>
            <a:ext cx="95072" cy="3980794"/>
            <a:chOff x="4430092" y="1922610"/>
            <a:chExt cx="95072" cy="398079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98881D-A8FC-86EC-CCC8-6E875BB86F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3712" y="2467432"/>
              <a:ext cx="0" cy="5164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DC17D89-6A16-6217-1887-06E7700756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5164" y="2497036"/>
              <a:ext cx="0" cy="516400"/>
            </a:xfrm>
            <a:prstGeom prst="straightConnector1">
              <a:avLst/>
            </a:prstGeom>
            <a:ln w="44450">
              <a:solidFill>
                <a:srgbClr val="D3A7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A5E75A3-4141-BA80-1CF2-A837CFBEBC4F}"/>
                </a:ext>
              </a:extLst>
            </p:cNvPr>
            <p:cNvCxnSpPr>
              <a:cxnSpLocks/>
            </p:cNvCxnSpPr>
            <p:nvPr/>
          </p:nvCxnSpPr>
          <p:spPr>
            <a:xfrm>
              <a:off x="4483760" y="1922610"/>
              <a:ext cx="0" cy="376152"/>
            </a:xfrm>
            <a:prstGeom prst="straightConnector1">
              <a:avLst/>
            </a:prstGeom>
            <a:ln w="44450">
              <a:solidFill>
                <a:srgbClr val="3B8BF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AC98FAE-6C10-A542-E41F-280119FC26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0092" y="5506571"/>
              <a:ext cx="0" cy="138633"/>
            </a:xfrm>
            <a:prstGeom prst="straightConnector1">
              <a:avLst/>
            </a:prstGeom>
            <a:ln w="44450">
              <a:solidFill>
                <a:srgbClr val="3B8BF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E69AED5-038E-73C1-B408-3A425A1999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9762" y="5506571"/>
              <a:ext cx="0" cy="396833"/>
            </a:xfrm>
            <a:prstGeom prst="straightConnector1">
              <a:avLst/>
            </a:prstGeom>
            <a:ln w="44450">
              <a:solidFill>
                <a:srgbClr val="D3A7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AEE42B6-7C85-643F-9DAB-E7FBB3CF42DD}"/>
                </a:ext>
              </a:extLst>
            </p:cNvPr>
            <p:cNvCxnSpPr>
              <a:cxnSpLocks/>
            </p:cNvCxnSpPr>
            <p:nvPr/>
          </p:nvCxnSpPr>
          <p:spPr>
            <a:xfrm>
              <a:off x="4463712" y="5254145"/>
              <a:ext cx="0" cy="195829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62C2BCC3-A2B1-2127-DF40-B4749D6A0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21391" y="4091471"/>
            <a:ext cx="5851234" cy="278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AF2853-D8B2-1958-0137-BF8DF986ED4A}"/>
              </a:ext>
            </a:extLst>
          </p:cNvPr>
          <p:cNvSpPr txBox="1"/>
          <p:nvPr/>
        </p:nvSpPr>
        <p:spPr>
          <a:xfrm>
            <a:off x="3616547" y="4198374"/>
            <a:ext cx="1415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Uncorrected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BB548-3F78-57DA-DE9D-18F2D8E75722}"/>
              </a:ext>
            </a:extLst>
          </p:cNvPr>
          <p:cNvSpPr txBox="1"/>
          <p:nvPr/>
        </p:nvSpPr>
        <p:spPr>
          <a:xfrm>
            <a:off x="3616547" y="4401485"/>
            <a:ext cx="1415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B056D8"/>
                </a:solidFill>
              </a:rPr>
              <a:t>Corrected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5959A-9AE4-E39E-D384-2BFF407F5D14}"/>
              </a:ext>
            </a:extLst>
          </p:cNvPr>
          <p:cNvSpPr txBox="1"/>
          <p:nvPr/>
        </p:nvSpPr>
        <p:spPr>
          <a:xfrm>
            <a:off x="2357379" y="4198374"/>
            <a:ext cx="966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Fit Lines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2FF922-8FE8-32F8-9E80-8F508AFE78D7}"/>
              </a:ext>
            </a:extLst>
          </p:cNvPr>
          <p:cNvCxnSpPr>
            <a:cxnSpLocks/>
          </p:cNvCxnSpPr>
          <p:nvPr/>
        </p:nvCxnSpPr>
        <p:spPr>
          <a:xfrm flipH="1">
            <a:off x="2766899" y="4431661"/>
            <a:ext cx="63448" cy="16927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05C50A-87CB-1C6A-7510-39587DF7CFFD}"/>
              </a:ext>
            </a:extLst>
          </p:cNvPr>
          <p:cNvSpPr txBox="1"/>
          <p:nvPr/>
        </p:nvSpPr>
        <p:spPr>
          <a:xfrm>
            <a:off x="3616547" y="5880114"/>
            <a:ext cx="1415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Aqua Band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50EE50-DA63-51CE-93B3-3016EEB2802E}"/>
              </a:ext>
            </a:extLst>
          </p:cNvPr>
          <p:cNvSpPr txBox="1"/>
          <p:nvPr/>
        </p:nvSpPr>
        <p:spPr>
          <a:xfrm>
            <a:off x="4013200" y="2735542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+</a:t>
            </a:r>
            <a:r>
              <a:rPr lang="en-US" sz="1200" dirty="0"/>
              <a:t> 55.5°</a:t>
            </a:r>
            <a:endParaRPr lang="en-US" sz="1200" u="sng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082D7E-FD42-274E-A7F7-F01ADE8BC222}"/>
              </a:ext>
            </a:extLst>
          </p:cNvPr>
          <p:cNvSpPr txBox="1"/>
          <p:nvPr/>
        </p:nvSpPr>
        <p:spPr>
          <a:xfrm>
            <a:off x="4108450" y="3905098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Phase Angle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FA7D247-5DF7-FB00-06D9-B62F45ABDFC8}"/>
              </a:ext>
            </a:extLst>
          </p:cNvPr>
          <p:cNvCxnSpPr/>
          <p:nvPr/>
        </p:nvCxnSpPr>
        <p:spPr>
          <a:xfrm flipH="1">
            <a:off x="3937000" y="3010997"/>
            <a:ext cx="171450" cy="154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92C45AE-BCA6-229F-176E-FE54A53BEE96}"/>
              </a:ext>
            </a:extLst>
          </p:cNvPr>
          <p:cNvCxnSpPr>
            <a:cxnSpLocks/>
          </p:cNvCxnSpPr>
          <p:nvPr/>
        </p:nvCxnSpPr>
        <p:spPr>
          <a:xfrm flipH="1" flipV="1">
            <a:off x="4011661" y="3816169"/>
            <a:ext cx="205920" cy="121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3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F4D3F4DE-3363-14A3-D976-332F2BF3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824728" y="1153449"/>
            <a:ext cx="6088125" cy="28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Application to MODIS Unscheduled Moon Data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941AD-852F-F08A-D3B5-BB16F4D01A17}"/>
              </a:ext>
            </a:extLst>
          </p:cNvPr>
          <p:cNvSpPr txBox="1"/>
          <p:nvPr/>
        </p:nvSpPr>
        <p:spPr>
          <a:xfrm>
            <a:off x="279146" y="2191599"/>
            <a:ext cx="5485415" cy="3477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Use unscheduled Moon as a test of the correction.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dirty="0">
                <a:solidFill>
                  <a:srgbClr val="FF0000"/>
                </a:solidFill>
              </a:rPr>
              <a:t>correction</a:t>
            </a:r>
            <a:r>
              <a:rPr lang="en-US" sz="2200" dirty="0"/>
              <a:t> brings the </a:t>
            </a:r>
            <a:r>
              <a:rPr lang="en-US" sz="2200" dirty="0">
                <a:solidFill>
                  <a:srgbClr val="3B8BF7"/>
                </a:solidFill>
              </a:rPr>
              <a:t>unscheduled Moon</a:t>
            </a:r>
            <a:r>
              <a:rPr lang="en-US" sz="2200" dirty="0"/>
              <a:t> back in line with the </a:t>
            </a:r>
            <a:r>
              <a:rPr lang="en-US" sz="2200" b="1" dirty="0"/>
              <a:t>scheduled Moon Data</a:t>
            </a:r>
            <a:r>
              <a:rPr lang="en-US" sz="22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For cycles where the phase range or number of events did not meet the criteria, the correction still works well.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2AE5114D-6656-2FDB-0592-B1BC67477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824728" y="3930537"/>
            <a:ext cx="6088126" cy="28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418B9EE-F685-088E-E4F4-284C34B56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5824728" y="1153450"/>
            <a:ext cx="6088125" cy="28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73BE9A0-21E5-569B-2E23-6038C6D9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5824728" y="1153448"/>
            <a:ext cx="6088123" cy="28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1EA2F-624D-BA5E-81C5-01372DAEFBA4}"/>
              </a:ext>
            </a:extLst>
          </p:cNvPr>
          <p:cNvSpPr txBox="1"/>
          <p:nvPr/>
        </p:nvSpPr>
        <p:spPr>
          <a:xfrm>
            <a:off x="6757416" y="2998997"/>
            <a:ext cx="221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Terra MODIS Band 8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96575303-7336-57BB-88AC-1088BD0AD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824725" y="3930537"/>
            <a:ext cx="6088125" cy="28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6DCD8644-FA7A-3DAF-D865-45C1225C5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824721" y="3930538"/>
            <a:ext cx="6088125" cy="28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1100EE-149F-6FA9-EB70-4CDC362103A0}"/>
              </a:ext>
            </a:extLst>
          </p:cNvPr>
          <p:cNvSpPr txBox="1"/>
          <p:nvPr/>
        </p:nvSpPr>
        <p:spPr>
          <a:xfrm>
            <a:off x="6757416" y="580264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Aqua MODIS Band 19</a:t>
            </a:r>
          </a:p>
        </p:txBody>
      </p:sp>
    </p:spTree>
    <p:extLst>
      <p:ext uri="{BB962C8B-B14F-4D97-AF65-F5344CB8AC3E}">
        <p14:creationId xmlns:p14="http://schemas.microsoft.com/office/powerpoint/2010/main" val="24036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1200" y="141393"/>
            <a:ext cx="1177355" cy="8919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-21768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Test: Application to N20 VIIRS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941AD-852F-F08A-D3B5-BB16F4D01A17}"/>
              </a:ext>
            </a:extLst>
          </p:cNvPr>
          <p:cNvSpPr txBox="1"/>
          <p:nvPr/>
        </p:nvSpPr>
        <p:spPr>
          <a:xfrm>
            <a:off x="186315" y="1382146"/>
            <a:ext cx="58369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VIIRS unscheduled Moons occur over a wider phase angle 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VIIRS and MODIS have several spectrally matched band pairs.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VIIRS narrow SV FOV prevents having many unscheduled Moons in a single cycle for a given band.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same methodology to derive the correction from VIIRS data is not possible.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We see a reduction in the standard deviation for many of the tested bands.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F807B8B-2455-40DD-6A81-3DE10030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355800" y="895785"/>
            <a:ext cx="5262400" cy="59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61EE2F95-35F4-14C1-8E58-0EAA2655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355800" y="895785"/>
            <a:ext cx="5262399" cy="59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4A466B-D789-026B-737D-763CCBC8C96A}"/>
              </a:ext>
            </a:extLst>
          </p:cNvPr>
          <p:cNvSpPr txBox="1"/>
          <p:nvPr/>
        </p:nvSpPr>
        <p:spPr>
          <a:xfrm>
            <a:off x="10132932" y="3077746"/>
            <a:ext cx="1415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N20 Band M1</a:t>
            </a:r>
          </a:p>
        </p:txBody>
      </p:sp>
    </p:spTree>
    <p:extLst>
      <p:ext uri="{BB962C8B-B14F-4D97-AF65-F5344CB8AC3E}">
        <p14:creationId xmlns:p14="http://schemas.microsoft.com/office/powerpoint/2010/main" val="935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Predicting the Future Impact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4511CC71-A7C1-F519-F2F2-3D049F0A7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608940"/>
              </p:ext>
            </p:extLst>
          </p:nvPr>
        </p:nvGraphicFramePr>
        <p:xfrm>
          <a:off x="354270" y="1428998"/>
          <a:ext cx="501015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050">
                  <a:extLst>
                    <a:ext uri="{9D8B030D-6E8A-4147-A177-3AD203B41FA5}">
                      <a16:colId xmlns:a16="http://schemas.microsoft.com/office/drawing/2014/main" val="2661983543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3508140867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4222966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Terra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Aqua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950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Before 2023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55° to 56°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-55° to -56°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104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50° to 51°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-50° to -51°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29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44° to 45°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-44° to -45°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08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39° to 40°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-39° to -40°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472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30° to 31°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-30° to -31°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6923046"/>
                  </a:ext>
                </a:extLst>
              </a:tr>
            </a:tbl>
          </a:graphicData>
        </a:graphic>
      </p:graphicFrame>
      <p:pic>
        <p:nvPicPr>
          <p:cNvPr id="3076" name="Picture 4">
            <a:extLst>
              <a:ext uri="{FF2B5EF4-FFF2-40B4-BE49-F238E27FC236}">
                <a16:creationId xmlns:a16="http://schemas.microsoft.com/office/drawing/2014/main" id="{5590914B-F073-1B8F-8019-66B9C0E5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516856" y="1302662"/>
            <a:ext cx="6492287" cy="552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C2A038-D929-25C6-631E-7E5CE396F779}"/>
              </a:ext>
            </a:extLst>
          </p:cNvPr>
          <p:cNvSpPr txBox="1"/>
          <p:nvPr/>
        </p:nvSpPr>
        <p:spPr>
          <a:xfrm>
            <a:off x="182857" y="3947546"/>
            <a:ext cx="518156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Using predicted observation geometries, we derive correction factors through the end of 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Drifts of a few percent can be seen for some bands and will impact the calibration if left uncorrected.</a:t>
            </a:r>
          </a:p>
        </p:txBody>
      </p:sp>
    </p:spTree>
    <p:extLst>
      <p:ext uri="{BB962C8B-B14F-4D97-AF65-F5344CB8AC3E}">
        <p14:creationId xmlns:p14="http://schemas.microsoft.com/office/powerpoint/2010/main" val="4029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Predicting the Future Impact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941AD-852F-F08A-D3B5-BB16F4D01A17}"/>
              </a:ext>
            </a:extLst>
          </p:cNvPr>
          <p:cNvSpPr txBox="1"/>
          <p:nvPr/>
        </p:nvSpPr>
        <p:spPr>
          <a:xfrm>
            <a:off x="171449" y="1458238"/>
            <a:ext cx="118342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magnitude of the impact shows a strong wavelength dependence.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Biggest impact: Terra at short wavelengths, Aqua at long wavelengths.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This impact matches what we’ve seen in previous analysis.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3CF769-C2CD-264D-278E-7D7129AB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9" y="3429000"/>
            <a:ext cx="11849099" cy="321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Conclusions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3B8A9-B9B7-4ACC-1A4C-0483D156F2EA}"/>
              </a:ext>
            </a:extLst>
          </p:cNvPr>
          <p:cNvSpPr txBox="1"/>
          <p:nvPr/>
        </p:nvSpPr>
        <p:spPr>
          <a:xfrm>
            <a:off x="384988" y="1360593"/>
            <a:ext cx="114220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Orbit drift causes a phase angle change in the lunar calibration.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Phase dependence of the ROLO model view geometry correction is expected to cause a drift in the lunar calibration.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Using unscheduled Moon data, we developed a correction methodology based on the phase dependence at different observation geometries.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Using predicted orbits, we calculated the future view geometries and predicted the magnitude of the expected drift.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For short wavelength bands in Terra, the change can be a few percent by 2026. For long wavelength bands in Aqua, the change can be greater than 1%.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correction will need to be monitored as the mission continues.</a:t>
            </a:r>
          </a:p>
        </p:txBody>
      </p:sp>
    </p:spTree>
    <p:extLst>
      <p:ext uri="{BB962C8B-B14F-4D97-AF65-F5344CB8AC3E}">
        <p14:creationId xmlns:p14="http://schemas.microsoft.com/office/powerpoint/2010/main" val="14490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819400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Backup Slides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71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6C43C-65AA-B54E-ACF9-69BDE3CB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9A42-D344-B148-8DF0-B46AD670A1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988400-20BE-7D4C-AA23-F8A2F875248B}"/>
              </a:ext>
            </a:extLst>
          </p:cNvPr>
          <p:cNvSpPr/>
          <p:nvPr/>
        </p:nvSpPr>
        <p:spPr>
          <a:xfrm>
            <a:off x="10908254" y="6356350"/>
            <a:ext cx="60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Outline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A37C8B8-7FA6-FB20-05F0-58430B69896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94BF3-01D8-D68C-003B-5ACB6E95AC64}"/>
              </a:ext>
            </a:extLst>
          </p:cNvPr>
          <p:cNvSpPr txBox="1"/>
          <p:nvPr/>
        </p:nvSpPr>
        <p:spPr>
          <a:xfrm>
            <a:off x="120282" y="1491992"/>
            <a:ext cx="57110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Lunar Observation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Satellite Orbit Drift and It’s Impacts</a:t>
            </a:r>
          </a:p>
          <a:p>
            <a:pPr lvl="1"/>
            <a:endParaRPr lang="en-US" sz="3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Lunar Calibration Phase Angle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Predicted Impact on the Lunar Calibration Trends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72A4D7-C98D-BC92-B69A-A77AF0945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751"/>
          <a:stretch/>
        </p:blipFill>
        <p:spPr>
          <a:xfrm>
            <a:off x="6439896" y="1195487"/>
            <a:ext cx="5099810" cy="560976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E36F12-9BEE-9E5E-C4ED-EE6BDE82E927}"/>
              </a:ext>
            </a:extLst>
          </p:cNvPr>
          <p:cNvCxnSpPr/>
          <p:nvPr/>
        </p:nvCxnSpPr>
        <p:spPr>
          <a:xfrm>
            <a:off x="9524088" y="5020284"/>
            <a:ext cx="405114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2406F3-9CB3-844F-2D05-E2A3A58089BB}"/>
              </a:ext>
            </a:extLst>
          </p:cNvPr>
          <p:cNvCxnSpPr/>
          <p:nvPr/>
        </p:nvCxnSpPr>
        <p:spPr>
          <a:xfrm>
            <a:off x="9531667" y="5272371"/>
            <a:ext cx="405114" cy="0"/>
          </a:xfrm>
          <a:prstGeom prst="line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203E1F-F252-22E8-05AA-ACDA7B7931FD}"/>
              </a:ext>
            </a:extLst>
          </p:cNvPr>
          <p:cNvCxnSpPr>
            <a:cxnSpLocks/>
          </p:cNvCxnSpPr>
          <p:nvPr/>
        </p:nvCxnSpPr>
        <p:spPr>
          <a:xfrm flipV="1">
            <a:off x="9737124" y="4707926"/>
            <a:ext cx="296562" cy="185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5342A7-DD20-1EAD-2B82-0CCE45B70E82}"/>
              </a:ext>
            </a:extLst>
          </p:cNvPr>
          <p:cNvCxnSpPr>
            <a:cxnSpLocks/>
          </p:cNvCxnSpPr>
          <p:nvPr/>
        </p:nvCxnSpPr>
        <p:spPr>
          <a:xfrm flipH="1" flipV="1">
            <a:off x="8156962" y="4662619"/>
            <a:ext cx="245631" cy="1853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Lunar Geometry Definitions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941AD-852F-F08A-D3B5-BB16F4D01A17}"/>
              </a:ext>
            </a:extLst>
          </p:cNvPr>
          <p:cNvSpPr txBox="1"/>
          <p:nvPr/>
        </p:nvSpPr>
        <p:spPr>
          <a:xfrm>
            <a:off x="186316" y="1382146"/>
            <a:ext cx="11624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ROLO model is used to account for geometric differences in the lunar observations.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 geometric differences can be described using 6 parameters.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Selenographic Coordinates refer to locations (projections) on the lunar surface.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7">
                <a:extLst>
                  <a:ext uri="{FF2B5EF4-FFF2-40B4-BE49-F238E27FC236}">
                    <a16:creationId xmlns:a16="http://schemas.microsoft.com/office/drawing/2014/main" id="{9EC94627-6193-DB54-550F-C9B2F9AC9D5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73235" y="2933906"/>
              <a:ext cx="6019376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0236">
                      <a:extLst>
                        <a:ext uri="{9D8B030D-6E8A-4147-A177-3AD203B41FA5}">
                          <a16:colId xmlns:a16="http://schemas.microsoft.com/office/drawing/2014/main" val="26107415"/>
                        </a:ext>
                      </a:extLst>
                    </a:gridCol>
                    <a:gridCol w="4409140">
                      <a:extLst>
                        <a:ext uri="{9D8B030D-6E8A-4147-A177-3AD203B41FA5}">
                          <a16:colId xmlns:a16="http://schemas.microsoft.com/office/drawing/2014/main" val="28813293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Parameter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Definition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7488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</a:t>
                          </a:r>
                          <a:r>
                            <a:rPr lang="en-US" i="1" baseline="-25000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Sat</a:t>
                          </a:r>
                          <a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-Moon</a:t>
                          </a:r>
                          <a:endParaRPr lang="en-US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Distance between the satellite and the Moon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533071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i="1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</a:t>
                          </a:r>
                          <a:r>
                            <a:rPr lang="en-US" i="1" baseline="-25000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Sun</a:t>
                          </a:r>
                          <a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-Moon</a:t>
                          </a:r>
                          <a:endParaRPr lang="en-US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Distance between the Sun and the Moon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64737239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i="0" u="sng" dirty="0" err="1">
                              <a:latin typeface="+mn-lt"/>
                              <a:ea typeface="Cambria Math" panose="02040503050406030204" pitchFamily="18" charset="0"/>
                            </a:rPr>
                            <a:t>Libration</a:t>
                          </a:r>
                          <a:r>
                            <a:rPr lang="en-US" b="1" i="0" u="sng" dirty="0">
                              <a:latin typeface="+mn-lt"/>
                              <a:ea typeface="Cambria Math" panose="02040503050406030204" pitchFamily="18" charset="0"/>
                            </a:rPr>
                            <a:t> Angles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636539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𝑆𝑎𝑡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Longitude of the Observer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8914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𝑆𝑎𝑡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Latitude of the Observer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6967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𝑆𝑢𝑛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Longitude of the Sun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54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𝑆𝑢𝑛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Selenographic Latitude of the Sun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33828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7">
                <a:extLst>
                  <a:ext uri="{FF2B5EF4-FFF2-40B4-BE49-F238E27FC236}">
                    <a16:creationId xmlns:a16="http://schemas.microsoft.com/office/drawing/2014/main" id="{9EC94627-6193-DB54-550F-C9B2F9AC9D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3999372"/>
                  </p:ext>
                </p:extLst>
              </p:nvPr>
            </p:nvGraphicFramePr>
            <p:xfrm>
              <a:off x="573235" y="2933906"/>
              <a:ext cx="6019376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0236">
                      <a:extLst>
                        <a:ext uri="{9D8B030D-6E8A-4147-A177-3AD203B41FA5}">
                          <a16:colId xmlns:a16="http://schemas.microsoft.com/office/drawing/2014/main" val="26107415"/>
                        </a:ext>
                      </a:extLst>
                    </a:gridCol>
                    <a:gridCol w="4409140">
                      <a:extLst>
                        <a:ext uri="{9D8B030D-6E8A-4147-A177-3AD203B41FA5}">
                          <a16:colId xmlns:a16="http://schemas.microsoft.com/office/drawing/2014/main" val="28813293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Parameter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Definition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7488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</a:t>
                          </a:r>
                          <a:r>
                            <a:rPr lang="en-US" i="1" baseline="-25000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Sat</a:t>
                          </a:r>
                          <a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-Moon</a:t>
                          </a:r>
                          <a:endParaRPr lang="en-US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Distance between the satellite and the Moon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533071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i="1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</a:t>
                          </a:r>
                          <a:r>
                            <a:rPr lang="en-US" i="1" baseline="-25000" dirty="0" err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Sun</a:t>
                          </a:r>
                          <a:r>
                            <a:rPr lang="en-US" i="1" baseline="-25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-Moon</a:t>
                          </a:r>
                          <a:endParaRPr lang="en-US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Distance between the Sun and the Moon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64737239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i="0" u="sng" dirty="0" err="1">
                              <a:latin typeface="+mn-lt"/>
                              <a:ea typeface="Cambria Math" panose="02040503050406030204" pitchFamily="18" charset="0"/>
                            </a:rPr>
                            <a:t>Libration</a:t>
                          </a:r>
                          <a:r>
                            <a:rPr lang="en-US" b="1" i="0" u="sng" dirty="0">
                              <a:latin typeface="+mn-lt"/>
                              <a:ea typeface="Cambria Math" panose="02040503050406030204" pitchFamily="18" charset="0"/>
                            </a:rPr>
                            <a:t> Angles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636539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75" t="-413793" r="-276378" b="-3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Longitude of the Observer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8914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75" t="-496667" r="-276378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Latitude of the Observer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837D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6967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75" t="-617241" r="-276378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Selenographic Longitude of the Sun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7954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75" t="-717241" r="-276378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Selenographic Latitude of the Sun</a:t>
                          </a:r>
                        </a:p>
                      </a:txBody>
                      <a:tcPr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7CB4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33828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76C6F136-0956-0A31-09EF-9C06A5C0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474430" y="2825883"/>
            <a:ext cx="3864792" cy="363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83A49-C303-AB7B-97FE-4F8E3C65AAE1}"/>
              </a:ext>
            </a:extLst>
          </p:cNvPr>
          <p:cNvSpPr txBox="1"/>
          <p:nvPr/>
        </p:nvSpPr>
        <p:spPr>
          <a:xfrm>
            <a:off x="6820948" y="6473765"/>
            <a:ext cx="7482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Example shadow image produced with the SP Model developed by AIST, Japan.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211B2-D1A4-188F-992E-0D7E210E9C98}"/>
              </a:ext>
            </a:extLst>
          </p:cNvPr>
          <p:cNvSpPr txBox="1"/>
          <p:nvPr/>
        </p:nvSpPr>
        <p:spPr>
          <a:xfrm>
            <a:off x="573235" y="6006517"/>
            <a:ext cx="6019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angle between the observer and solar coordinates is the lunar phase angle. (Aqua MODIS observation at -50.3°, right)</a:t>
            </a:r>
          </a:p>
        </p:txBody>
      </p:sp>
    </p:spTree>
    <p:extLst>
      <p:ext uri="{BB962C8B-B14F-4D97-AF65-F5344CB8AC3E}">
        <p14:creationId xmlns:p14="http://schemas.microsoft.com/office/powerpoint/2010/main" val="18967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MODIS Lunar Observation Range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B5A59F-E6B9-0FAB-1769-DDF6A43D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24" y="1529909"/>
            <a:ext cx="5263147" cy="494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F357344-E118-74B3-8E29-6CDF2A9F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424693" y="1530107"/>
            <a:ext cx="5263147" cy="494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CBCECB-3AE3-FF6B-AEE9-6487091D1E26}"/>
              </a:ext>
            </a:extLst>
          </p:cNvPr>
          <p:cNvSpPr txBox="1"/>
          <p:nvPr/>
        </p:nvSpPr>
        <p:spPr>
          <a:xfrm>
            <a:off x="6820949" y="6473765"/>
            <a:ext cx="447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Moon albedo map produced by the LROC.</a:t>
            </a:r>
          </a:p>
          <a:p>
            <a:r>
              <a:rPr lang="en-US" sz="1000" dirty="0"/>
              <a:t>Example shadow image produced with the SP Model developed by AIST, Japan.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22711FA-405D-8417-0854-10ADD1BA1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424945" y="1530107"/>
            <a:ext cx="5262642" cy="494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0AA8ED7-207B-F13F-4032-E6AE76FC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42186" y="1529710"/>
            <a:ext cx="5238317" cy="494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C912AF-657B-C03C-BBC0-86F5AAE045A6}"/>
              </a:ext>
            </a:extLst>
          </p:cNvPr>
          <p:cNvSpPr txBox="1"/>
          <p:nvPr/>
        </p:nvSpPr>
        <p:spPr>
          <a:xfrm>
            <a:off x="1756856" y="1162677"/>
            <a:ext cx="260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Terra MODIS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54232-8DF2-3AC8-5A67-03A9379894A4}"/>
              </a:ext>
            </a:extLst>
          </p:cNvPr>
          <p:cNvSpPr txBox="1"/>
          <p:nvPr/>
        </p:nvSpPr>
        <p:spPr>
          <a:xfrm>
            <a:off x="7751778" y="1160179"/>
            <a:ext cx="2608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Aqua MODIS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720922-781E-FB05-A58A-9872375B09EB}"/>
              </a:ext>
            </a:extLst>
          </p:cNvPr>
          <p:cNvSpPr txBox="1"/>
          <p:nvPr/>
        </p:nvSpPr>
        <p:spPr>
          <a:xfrm>
            <a:off x="5334000" y="5410200"/>
            <a:ext cx="148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Observer</a:t>
            </a:r>
          </a:p>
          <a:p>
            <a:pPr algn="ctr"/>
            <a:r>
              <a:rPr lang="en-US" b="1" dirty="0">
                <a:solidFill>
                  <a:srgbClr val="3B8BF7"/>
                </a:solidFill>
              </a:rPr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8946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781CD-0151-1F45-AEF4-F307EF6A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29A42-D344-B148-8DF0-B46AD670A1B7}" type="slidenum">
              <a:rPr lang="en-US" smtClean="0"/>
              <a:t>3</a:t>
            </a:fld>
            <a:endParaRPr lang="en-US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1ED3D3C0-E9C8-7A48-948A-1D3E3AE0A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Instrument Operation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pic>
        <p:nvPicPr>
          <p:cNvPr id="4" name="Picture 8" descr="Light vertical">
            <a:extLst>
              <a:ext uri="{FF2B5EF4-FFF2-40B4-BE49-F238E27FC236}">
                <a16:creationId xmlns:a16="http://schemas.microsoft.com/office/drawing/2014/main" id="{C391AED0-19B6-D14E-B1BE-4C160F9F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8792E28-B76A-0441-9F7C-FD98C89381BA}"/>
              </a:ext>
            </a:extLst>
          </p:cNvPr>
          <p:cNvSpPr txBox="1"/>
          <p:nvPr/>
        </p:nvSpPr>
        <p:spPr>
          <a:xfrm>
            <a:off x="186316" y="1382146"/>
            <a:ext cx="386146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Double-sided scan mirror with alternating Views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Earth –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Solar Diffuser – SD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SRCA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Blackbody - BB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Space View - SV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Earth view imagery: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Bands at 250-m (2), </a:t>
            </a:r>
          </a:p>
          <a:p>
            <a:pPr marL="750888" lvl="1"/>
            <a:r>
              <a:rPr lang="en-US" sz="2200" dirty="0"/>
              <a:t>500-m (5), and 1-km (29) nadir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Views of the Moon through the SV after roll maneuvers.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3FB9D-6103-13AF-107A-BABC3294A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736" y="1216139"/>
            <a:ext cx="6482064" cy="56097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D8275B-528A-DAAC-3946-0E35D38AEBBE}"/>
              </a:ext>
            </a:extLst>
          </p:cNvPr>
          <p:cNvSpPr/>
          <p:nvPr/>
        </p:nvSpPr>
        <p:spPr>
          <a:xfrm>
            <a:off x="7472363" y="1216139"/>
            <a:ext cx="2628900" cy="1484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11C326-3CCD-050F-7F8A-373CC43B2B9B}"/>
              </a:ext>
            </a:extLst>
          </p:cNvPr>
          <p:cNvSpPr/>
          <p:nvPr/>
        </p:nvSpPr>
        <p:spPr>
          <a:xfrm>
            <a:off x="8786813" y="4471988"/>
            <a:ext cx="2143125" cy="1528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E3CD5FE-40E7-7550-68DE-1F984E8AD2CA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189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>
            <a:extLst>
              <a:ext uri="{FF2B5EF4-FFF2-40B4-BE49-F238E27FC236}">
                <a16:creationId xmlns:a16="http://schemas.microsoft.com/office/drawing/2014/main" id="{1ED3D3C0-E9C8-7A48-948A-1D3E3AE0A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MODIS Lunar Observations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pic>
        <p:nvPicPr>
          <p:cNvPr id="4" name="Picture 8" descr="Light vertical">
            <a:extLst>
              <a:ext uri="{FF2B5EF4-FFF2-40B4-BE49-F238E27FC236}">
                <a16:creationId xmlns:a16="http://schemas.microsoft.com/office/drawing/2014/main" id="{C391AED0-19B6-D14E-B1BE-4C160F9F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8792E28-B76A-0441-9F7C-FD98C89381BA}"/>
              </a:ext>
            </a:extLst>
          </p:cNvPr>
          <p:cNvSpPr txBox="1"/>
          <p:nvPr/>
        </p:nvSpPr>
        <p:spPr>
          <a:xfrm>
            <a:off x="214317" y="1536174"/>
            <a:ext cx="47665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Lunar observations are made through the SV 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Terra/Aqua can be rolled about the x’-axis during </a:t>
            </a:r>
            <a:r>
              <a:rPr lang="en-US" sz="2000" b="1" i="1" dirty="0"/>
              <a:t>scheduled</a:t>
            </a:r>
            <a:r>
              <a:rPr lang="en-US" sz="2000" dirty="0"/>
              <a:t> observations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Target phase: </a:t>
            </a:r>
            <a:r>
              <a:rPr lang="en-US" sz="2000" u="sng" dirty="0"/>
              <a:t>+</a:t>
            </a:r>
            <a:r>
              <a:rPr lang="en-US" sz="2000" dirty="0"/>
              <a:t> 55.5°.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SV sector FOV is narrow but is replaced by the EV sector.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Unscheduled</a:t>
            </a:r>
            <a:r>
              <a:rPr lang="en-US" sz="2000" dirty="0"/>
              <a:t> observations can occur if the Moon is within 1.2° of the SV center.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Observations between: </a:t>
            </a:r>
            <a:r>
              <a:rPr lang="en-US" sz="2000" u="sng" dirty="0"/>
              <a:t>+</a:t>
            </a:r>
            <a:r>
              <a:rPr lang="en-US" sz="2000" dirty="0"/>
              <a:t> (50° – 80°)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E3CD5FE-40E7-7550-68DE-1F984E8AD2CA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209FD8-0BE4-A2F4-D5DC-52A9038BD3C8}"/>
              </a:ext>
            </a:extLst>
          </p:cNvPr>
          <p:cNvGrpSpPr/>
          <p:nvPr/>
        </p:nvGrpSpPr>
        <p:grpSpPr>
          <a:xfrm>
            <a:off x="4965555" y="1382146"/>
            <a:ext cx="7359795" cy="4695741"/>
            <a:chOff x="4355294" y="1995571"/>
            <a:chExt cx="7359795" cy="46957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6A71927-899E-A6E3-9C32-7E28F5643346}"/>
                </a:ext>
              </a:extLst>
            </p:cNvPr>
            <p:cNvGrpSpPr/>
            <p:nvPr/>
          </p:nvGrpSpPr>
          <p:grpSpPr>
            <a:xfrm>
              <a:off x="5069653" y="2808702"/>
              <a:ext cx="6645436" cy="3882610"/>
              <a:chOff x="5707828" y="2658233"/>
              <a:chExt cx="6645436" cy="388261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E3D7E70-F852-BD25-9100-DF89F2674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07828" y="2658233"/>
                <a:ext cx="6110344" cy="3645494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852F2C-85CA-FEC9-9A18-6FEEAF13B156}"/>
                  </a:ext>
                </a:extLst>
              </p:cNvPr>
              <p:cNvSpPr txBox="1"/>
              <p:nvPr/>
            </p:nvSpPr>
            <p:spPr>
              <a:xfrm>
                <a:off x="9864064" y="5925290"/>
                <a:ext cx="248920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/>
                  <a:t>ẟ = -8.425°</a:t>
                </a:r>
              </a:p>
              <a:p>
                <a:pPr algn="ctr"/>
                <a:r>
                  <a:rPr lang="en-US" sz="1700" dirty="0"/>
                  <a:t>Roll Range – [0°, -20°]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77297FB-CCF2-3C4E-BB50-A2F7ACDF9C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90571" y="2972117"/>
                <a:ext cx="287737" cy="2635877"/>
              </a:xfrm>
              <a:prstGeom prst="line">
                <a:avLst/>
              </a:prstGeom>
              <a:ln w="6350">
                <a:solidFill>
                  <a:srgbClr val="07830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FDEA74A-34BD-5DFE-4C30-9694270DBF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90571" y="3002168"/>
                <a:ext cx="473493" cy="2605826"/>
              </a:xfrm>
              <a:prstGeom prst="line">
                <a:avLst/>
              </a:prstGeom>
              <a:ln w="6350">
                <a:solidFill>
                  <a:srgbClr val="07830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68D2AD-472E-D8FA-E663-809B7DC380D5}"/>
                  </a:ext>
                </a:extLst>
              </p:cNvPr>
              <p:cNvSpPr txBox="1"/>
              <p:nvPr/>
            </p:nvSpPr>
            <p:spPr>
              <a:xfrm>
                <a:off x="9597680" y="2879057"/>
                <a:ext cx="96539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u="sng" dirty="0"/>
                  <a:t>+</a:t>
                </a:r>
                <a:r>
                  <a:rPr lang="en-US" sz="1000" dirty="0"/>
                  <a:t> 1.2°</a:t>
                </a:r>
                <a:endParaRPr lang="en-US" sz="1000" u="sng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8EF6F3-5218-1C1C-0883-072705F8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5294" y="1995571"/>
              <a:ext cx="4211346" cy="2635878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51FB500-E929-B08E-1029-ACCB1F4513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28"/>
          <a:stretch/>
        </p:blipFill>
        <p:spPr>
          <a:xfrm rot="16200000">
            <a:off x="4498726" y="1879420"/>
            <a:ext cx="971760" cy="89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8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Lunar Irradiance Measurements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82637B08-F88A-8EFE-CF7D-3FB400F23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025361"/>
              </p:ext>
            </p:extLst>
          </p:nvPr>
        </p:nvGraphicFramePr>
        <p:xfrm>
          <a:off x="695749" y="2683472"/>
          <a:ext cx="561951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271">
                  <a:extLst>
                    <a:ext uri="{9D8B030D-6E8A-4147-A177-3AD203B41FA5}">
                      <a16:colId xmlns:a16="http://schemas.microsoft.com/office/drawing/2014/main" val="26107415"/>
                    </a:ext>
                  </a:extLst>
                </a:gridCol>
                <a:gridCol w="4116248">
                  <a:extLst>
                    <a:ext uri="{9D8B030D-6E8A-4147-A177-3AD203B41FA5}">
                      <a16:colId xmlns:a16="http://schemas.microsoft.com/office/drawing/2014/main" val="2881329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488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r>
                        <a:rPr lang="en-US" i="1" baseline="-250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Sun</a:t>
                      </a:r>
                      <a:r>
                        <a:rPr lang="en-US" i="0" baseline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/𝜋</a:t>
                      </a:r>
                      <a:endParaRPr lang="en-US" i="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Solar Spectral Irradiance (RSR Integrated)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30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Ω</a:t>
                      </a:r>
                      <a:endPara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Pixel Solid Angle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737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</a:t>
                      </a:r>
                      <a:r>
                        <a:rPr lang="en-US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Calibration Coefficient (SD AOI)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891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RVS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Response Versus Scan Angle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696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dn</a:t>
                      </a:r>
                      <a:endPara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Background-Subtracted Counts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95421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28F357-37AA-B29F-E739-9F3F419E92CE}"/>
                  </a:ext>
                </a:extLst>
              </p:cNvPr>
              <p:cNvSpPr txBox="1"/>
              <p:nvPr/>
            </p:nvSpPr>
            <p:spPr>
              <a:xfrm>
                <a:off x="-428200" y="1400093"/>
                <a:ext cx="7867419" cy="9244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𝑆𝑢𝑛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𝑆𝐹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𝑑𝑛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𝑅𝑉𝑆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28F357-37AA-B29F-E739-9F3F419E9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8200" y="1400093"/>
                <a:ext cx="7867419" cy="924484"/>
              </a:xfrm>
              <a:prstGeom prst="rect">
                <a:avLst/>
              </a:prstGeom>
              <a:blipFill>
                <a:blip r:embed="rId4"/>
                <a:stretch>
                  <a:fillRect t="-146575" b="-197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7853919-72E2-310E-CA93-C24451906418}"/>
              </a:ext>
            </a:extLst>
          </p:cNvPr>
          <p:cNvGrpSpPr/>
          <p:nvPr/>
        </p:nvGrpSpPr>
        <p:grpSpPr>
          <a:xfrm>
            <a:off x="6688454" y="1225872"/>
            <a:ext cx="4955859" cy="2253927"/>
            <a:chOff x="6976315" y="1589939"/>
            <a:chExt cx="4955859" cy="22539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E4DA29-04ED-D127-485A-5FDB68501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6315" y="1589939"/>
              <a:ext cx="4955859" cy="2253927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F65D2CC-EB88-E474-B69F-52A0218036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27454" y="1977008"/>
              <a:ext cx="0" cy="3847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D8F392-0181-EE91-5A15-1B9F98F18505}"/>
                </a:ext>
              </a:extLst>
            </p:cNvPr>
            <p:cNvSpPr txBox="1"/>
            <p:nvPr/>
          </p:nvSpPr>
          <p:spPr>
            <a:xfrm>
              <a:off x="9483476" y="2327529"/>
              <a:ext cx="1497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Moon Shadow off FPA</a:t>
              </a: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89AD88F5-F0C1-0850-6A13-A1ECEAEC4A67}"/>
                </a:ext>
              </a:extLst>
            </p:cNvPr>
            <p:cNvSpPr/>
            <p:nvPr/>
          </p:nvSpPr>
          <p:spPr>
            <a:xfrm rot="5400000">
              <a:off x="10155325" y="1720810"/>
              <a:ext cx="157744" cy="303852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B82668-64B2-DCA2-B08A-E6DA78C33DE2}"/>
                  </a:ext>
                </a:extLst>
              </p:cNvPr>
              <p:cNvSpPr txBox="1"/>
              <p:nvPr/>
            </p:nvSpPr>
            <p:spPr>
              <a:xfrm>
                <a:off x="-209242" y="5267407"/>
                <a:ext cx="3714750" cy="8033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𝐺𝑎𝑖𝑛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𝑅𝑂𝐿𝑂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B82668-64B2-DCA2-B08A-E6DA78C33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9242" y="5267407"/>
                <a:ext cx="3714750" cy="803361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E865EB7-C91B-0767-2523-FBC4A2DF9C0F}"/>
              </a:ext>
            </a:extLst>
          </p:cNvPr>
          <p:cNvSpPr txBox="1"/>
          <p:nvPr/>
        </p:nvSpPr>
        <p:spPr>
          <a:xfrm>
            <a:off x="2850231" y="5267407"/>
            <a:ext cx="3476818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Use Scan and Mirror-Side Averages</a:t>
            </a:r>
          </a:p>
          <a:p>
            <a:endParaRPr lang="en-US" dirty="0"/>
          </a:p>
          <a:p>
            <a:r>
              <a:rPr lang="en-US" dirty="0"/>
              <a:t>Use on-orbit m</a:t>
            </a:r>
            <a:r>
              <a:rPr lang="en-US" baseline="-25000" dirty="0"/>
              <a:t>1</a:t>
            </a:r>
            <a:r>
              <a:rPr lang="en-US" dirty="0"/>
              <a:t> and RVS to assess calibration stability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C841E9-7A67-C02D-1C9B-DFECD69C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6648450" y="4128630"/>
            <a:ext cx="5401042" cy="256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045F8F-B84F-BA59-5991-CB5B1E2BB8E8}"/>
              </a:ext>
            </a:extLst>
          </p:cNvPr>
          <p:cNvSpPr txBox="1"/>
          <p:nvPr/>
        </p:nvSpPr>
        <p:spPr>
          <a:xfrm>
            <a:off x="7085831" y="3488364"/>
            <a:ext cx="45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Offsets with ROLO are well known.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trends are normalized to the early mission.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5BACD-8B7F-37D4-BA9C-0536AA61F94C}"/>
              </a:ext>
            </a:extLst>
          </p:cNvPr>
          <p:cNvSpPr txBox="1"/>
          <p:nvPr/>
        </p:nvSpPr>
        <p:spPr>
          <a:xfrm>
            <a:off x="7355330" y="6064452"/>
            <a:ext cx="115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B8BF7"/>
                </a:solidFill>
              </a:rPr>
              <a:t>Measured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75F90-48E7-E3AC-8A7B-55F7250819F3}"/>
              </a:ext>
            </a:extLst>
          </p:cNvPr>
          <p:cNvSpPr txBox="1"/>
          <p:nvPr/>
        </p:nvSpPr>
        <p:spPr>
          <a:xfrm>
            <a:off x="8773417" y="6064452"/>
            <a:ext cx="1151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E2501"/>
                </a:solidFill>
              </a:rPr>
              <a:t>ROLO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FDA57-D72A-41C8-6B58-F37394E75794}"/>
              </a:ext>
            </a:extLst>
          </p:cNvPr>
          <p:cNvSpPr txBox="1"/>
          <p:nvPr/>
        </p:nvSpPr>
        <p:spPr>
          <a:xfrm>
            <a:off x="9856549" y="6064452"/>
            <a:ext cx="1472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Measured/ROLO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D4A32E-447E-9FD5-34F1-824A28CE3692}"/>
              </a:ext>
            </a:extLst>
          </p:cNvPr>
          <p:cNvSpPr txBox="1"/>
          <p:nvPr/>
        </p:nvSpPr>
        <p:spPr>
          <a:xfrm>
            <a:off x="8345661" y="4639510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Aqua Band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75B7F5-A6F0-7876-C3DB-FC7B54031D7D}"/>
              </a:ext>
            </a:extLst>
          </p:cNvPr>
          <p:cNvSpPr txBox="1"/>
          <p:nvPr/>
        </p:nvSpPr>
        <p:spPr>
          <a:xfrm>
            <a:off x="9057810" y="2556802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Aqua Band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7A7644-F9EE-D0B5-810F-2C3ED3EA6B1E}"/>
              </a:ext>
            </a:extLst>
          </p:cNvPr>
          <p:cNvSpPr txBox="1"/>
          <p:nvPr/>
        </p:nvSpPr>
        <p:spPr>
          <a:xfrm>
            <a:off x="685800" y="6523566"/>
            <a:ext cx="4470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*ROLO Developed by USGS</a:t>
            </a:r>
          </a:p>
        </p:txBody>
      </p:sp>
    </p:spTree>
    <p:extLst>
      <p:ext uri="{BB962C8B-B14F-4D97-AF65-F5344CB8AC3E}">
        <p14:creationId xmlns:p14="http://schemas.microsoft.com/office/powerpoint/2010/main" val="136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FE5D1FC-4ADB-43E1-5AE3-E039E132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215395" y="1248784"/>
            <a:ext cx="6833160" cy="542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8836" y="141393"/>
            <a:ext cx="1219719" cy="9240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4000" b="1" dirty="0">
                <a:solidFill>
                  <a:srgbClr val="0000CC"/>
                </a:solidFill>
                <a:latin typeface="Calibri" panose="020F0502020204030204"/>
                <a:ea typeface="Bitstream Vera Sans" charset="0"/>
                <a:cs typeface="Bitstream Vera Sans" charset="0"/>
              </a:rPr>
              <a:t>ROLO Model Phase Dependence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Bitstream Vera Sans" charset="0"/>
              <a:cs typeface="Bitstream Vera Sans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27766-00BE-6BD9-3DD9-F2A57806A193}"/>
              </a:ext>
            </a:extLst>
          </p:cNvPr>
          <p:cNvSpPr txBox="1"/>
          <p:nvPr/>
        </p:nvSpPr>
        <p:spPr>
          <a:xfrm>
            <a:off x="143445" y="1528002"/>
            <a:ext cx="48926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Our existing unscheduled Moon data shows a strong phase dependence for some bands.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Can be different between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scheduled Moon data is historically kept in a narrow 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This is now changing due to orbit drift. (next slides)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F53CE9-83AE-88B1-25C6-C3E93728FDCD}"/>
              </a:ext>
            </a:extLst>
          </p:cNvPr>
          <p:cNvSpPr txBox="1"/>
          <p:nvPr/>
        </p:nvSpPr>
        <p:spPr>
          <a:xfrm>
            <a:off x="7549978" y="1742303"/>
            <a:ext cx="92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Aqua</a:t>
            </a:r>
          </a:p>
          <a:p>
            <a:pPr algn="ctr"/>
            <a:r>
              <a:rPr lang="en-US" sz="1600" b="1" dirty="0"/>
              <a:t>Band 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D64EC-CD69-D860-57F4-07123A727155}"/>
              </a:ext>
            </a:extLst>
          </p:cNvPr>
          <p:cNvSpPr txBox="1"/>
          <p:nvPr/>
        </p:nvSpPr>
        <p:spPr>
          <a:xfrm>
            <a:off x="9368484" y="1742302"/>
            <a:ext cx="92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Terra</a:t>
            </a:r>
          </a:p>
          <a:p>
            <a:pPr algn="ctr"/>
            <a:r>
              <a:rPr lang="en-US" sz="1600" b="1" dirty="0"/>
              <a:t>Band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4DB34-D5A9-F16A-7EE5-1D4525DEAF77}"/>
              </a:ext>
            </a:extLst>
          </p:cNvPr>
          <p:cNvSpPr txBox="1"/>
          <p:nvPr/>
        </p:nvSpPr>
        <p:spPr>
          <a:xfrm>
            <a:off x="7549978" y="4369073"/>
            <a:ext cx="92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Aqua</a:t>
            </a:r>
          </a:p>
          <a:p>
            <a:pPr algn="ctr"/>
            <a:r>
              <a:rPr lang="en-US" sz="1600" b="1" dirty="0"/>
              <a:t>Band 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76E76-490B-C5B6-8959-473039DCB760}"/>
              </a:ext>
            </a:extLst>
          </p:cNvPr>
          <p:cNvSpPr txBox="1"/>
          <p:nvPr/>
        </p:nvSpPr>
        <p:spPr>
          <a:xfrm>
            <a:off x="9368484" y="4369072"/>
            <a:ext cx="92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Terra</a:t>
            </a:r>
          </a:p>
          <a:p>
            <a:pPr algn="ctr"/>
            <a:r>
              <a:rPr lang="en-US" sz="1600" b="1" dirty="0"/>
              <a:t>Band 19</a:t>
            </a:r>
          </a:p>
        </p:txBody>
      </p:sp>
    </p:spTree>
    <p:extLst>
      <p:ext uri="{BB962C8B-B14F-4D97-AF65-F5344CB8AC3E}">
        <p14:creationId xmlns:p14="http://schemas.microsoft.com/office/powerpoint/2010/main" val="455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85D8F1-B9E6-4E7D-8D59-6A98B1152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31" y="1248232"/>
            <a:ext cx="11270535" cy="56097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70E941-D965-A8B5-E903-13EB9B2639DE}"/>
              </a:ext>
            </a:extLst>
          </p:cNvPr>
          <p:cNvSpPr/>
          <p:nvPr/>
        </p:nvSpPr>
        <p:spPr>
          <a:xfrm>
            <a:off x="5708030" y="1216139"/>
            <a:ext cx="6263149" cy="5641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6C43C-65AA-B54E-ACF9-69BDE3CB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9A42-D344-B148-8DF0-B46AD670A1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988400-20BE-7D4C-AA23-F8A2F875248B}"/>
              </a:ext>
            </a:extLst>
          </p:cNvPr>
          <p:cNvSpPr/>
          <p:nvPr/>
        </p:nvSpPr>
        <p:spPr>
          <a:xfrm>
            <a:off x="10908254" y="6356350"/>
            <a:ext cx="60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Satellite Orbit Drift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F2B831-70AC-B19B-F7EB-A42AD5BDF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891250" y="1205634"/>
            <a:ext cx="5609768" cy="560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5F0EF7-9214-3F49-580A-9C05E09C9074}"/>
              </a:ext>
            </a:extLst>
          </p:cNvPr>
          <p:cNvCxnSpPr/>
          <p:nvPr/>
        </p:nvCxnSpPr>
        <p:spPr>
          <a:xfrm>
            <a:off x="3518704" y="5069711"/>
            <a:ext cx="405114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4D1C1C-E0E7-7555-E6E5-692661FD5428}"/>
              </a:ext>
            </a:extLst>
          </p:cNvPr>
          <p:cNvCxnSpPr/>
          <p:nvPr/>
        </p:nvCxnSpPr>
        <p:spPr>
          <a:xfrm>
            <a:off x="3526283" y="5321798"/>
            <a:ext cx="405114" cy="0"/>
          </a:xfrm>
          <a:prstGeom prst="line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B77B564-1DD3-AB16-7107-A9FD7CE98181}"/>
              </a:ext>
            </a:extLst>
          </p:cNvPr>
          <p:cNvSpPr txBox="1"/>
          <p:nvPr/>
        </p:nvSpPr>
        <p:spPr>
          <a:xfrm>
            <a:off x="6646607" y="1288027"/>
            <a:ext cx="162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Terra	</a:t>
            </a:r>
            <a:r>
              <a:rPr lang="en-US" sz="1600" dirty="0">
                <a:solidFill>
                  <a:srgbClr val="FF0000"/>
                </a:solidFill>
              </a:rPr>
              <a:t>Aqua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76A891-C906-E3D1-4053-BD124D8EE987}"/>
              </a:ext>
            </a:extLst>
          </p:cNvPr>
          <p:cNvSpPr txBox="1"/>
          <p:nvPr/>
        </p:nvSpPr>
        <p:spPr>
          <a:xfrm>
            <a:off x="6646606" y="3147363"/>
            <a:ext cx="162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Terra	</a:t>
            </a:r>
            <a:r>
              <a:rPr lang="en-US" sz="1600" dirty="0">
                <a:solidFill>
                  <a:srgbClr val="FF0000"/>
                </a:solidFill>
              </a:rPr>
              <a:t>Aqua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9EBED4-B7EC-61F4-551B-389AB7268ED2}"/>
              </a:ext>
            </a:extLst>
          </p:cNvPr>
          <p:cNvSpPr txBox="1"/>
          <p:nvPr/>
        </p:nvSpPr>
        <p:spPr>
          <a:xfrm>
            <a:off x="6646605" y="6047292"/>
            <a:ext cx="162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Terra	</a:t>
            </a:r>
            <a:r>
              <a:rPr lang="en-US" sz="1600" dirty="0">
                <a:solidFill>
                  <a:srgbClr val="FF0000"/>
                </a:solidFill>
              </a:rPr>
              <a:t>Aqua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060F406-83B0-C046-4DEE-D12BCAE2EAD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D275-E681-9B43-4EB6-23C35C1425F4}"/>
              </a:ext>
            </a:extLst>
          </p:cNvPr>
          <p:cNvSpPr txBox="1"/>
          <p:nvPr/>
        </p:nvSpPr>
        <p:spPr>
          <a:xfrm>
            <a:off x="460732" y="6331840"/>
            <a:ext cx="4777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Orbit simulations provided by Earth Science Mission Operations (ESMO) Flight Dynamics System (FDS) at NASA/GSFC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79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85D8F1-B9E6-4E7D-8D59-6A98B1152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31" y="1248232"/>
            <a:ext cx="11270535" cy="5609768"/>
          </a:xfrm>
          <a:prstGeom prst="rect">
            <a:avLst/>
          </a:prstGeom>
        </p:spPr>
      </p:pic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Satellite Orbit Drift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5F0EF7-9214-3F49-580A-9C05E09C9074}"/>
              </a:ext>
            </a:extLst>
          </p:cNvPr>
          <p:cNvCxnSpPr/>
          <p:nvPr/>
        </p:nvCxnSpPr>
        <p:spPr>
          <a:xfrm>
            <a:off x="3518704" y="5069711"/>
            <a:ext cx="405114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4D1C1C-E0E7-7555-E6E5-692661FD5428}"/>
              </a:ext>
            </a:extLst>
          </p:cNvPr>
          <p:cNvCxnSpPr/>
          <p:nvPr/>
        </p:nvCxnSpPr>
        <p:spPr>
          <a:xfrm>
            <a:off x="3526283" y="5321798"/>
            <a:ext cx="405114" cy="0"/>
          </a:xfrm>
          <a:prstGeom prst="line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49DE3-2355-FC28-82F1-3FBAB98235EF}"/>
              </a:ext>
            </a:extLst>
          </p:cNvPr>
          <p:cNvSpPr txBox="1"/>
          <p:nvPr/>
        </p:nvSpPr>
        <p:spPr>
          <a:xfrm>
            <a:off x="6484681" y="1423338"/>
            <a:ext cx="162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Terra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25A89-64B3-D33E-6110-136712F9F859}"/>
              </a:ext>
            </a:extLst>
          </p:cNvPr>
          <p:cNvSpPr txBox="1"/>
          <p:nvPr/>
        </p:nvSpPr>
        <p:spPr>
          <a:xfrm>
            <a:off x="6484681" y="4490388"/>
            <a:ext cx="162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Aqua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7B8A1C-D5BA-762F-7BF1-3F5482A20317}"/>
              </a:ext>
            </a:extLst>
          </p:cNvPr>
          <p:cNvSpPr txBox="1"/>
          <p:nvPr/>
        </p:nvSpPr>
        <p:spPr>
          <a:xfrm>
            <a:off x="460732" y="6331840"/>
            <a:ext cx="4777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Orbit simulations provided by Earth Science Mission Operations (ESMO) Flight Dynamics System (FDS) at NASA/GSFC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61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85D8F1-B9E6-4E7D-8D59-6A98B1152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31" y="1248232"/>
            <a:ext cx="11270535" cy="5609768"/>
          </a:xfrm>
          <a:prstGeom prst="rect">
            <a:avLst/>
          </a:prstGeom>
        </p:spPr>
      </p:pic>
      <p:pic>
        <p:nvPicPr>
          <p:cNvPr id="7" name="Picture 8" descr="Light vertical">
            <a:extLst>
              <a:ext uri="{FF2B5EF4-FFF2-40B4-BE49-F238E27FC236}">
                <a16:creationId xmlns:a16="http://schemas.microsoft.com/office/drawing/2014/main" id="{E17A953E-22C3-DD17-24C6-B50B8718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9890" y="141393"/>
            <a:ext cx="1418665" cy="1074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3B6B7310-E0AB-D9AC-8FEC-D5FBD13A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42" y="29032"/>
            <a:ext cx="9869714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Bitstream Vera Sans" charset="0"/>
                <a:cs typeface="Bitstream Vera Sans" charset="0"/>
              </a:rPr>
              <a:t>Satellite Orbit Drift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5F0EF7-9214-3F49-580A-9C05E09C9074}"/>
              </a:ext>
            </a:extLst>
          </p:cNvPr>
          <p:cNvCxnSpPr/>
          <p:nvPr/>
        </p:nvCxnSpPr>
        <p:spPr>
          <a:xfrm>
            <a:off x="3518704" y="5160883"/>
            <a:ext cx="405114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4D1C1C-E0E7-7555-E6E5-692661FD5428}"/>
              </a:ext>
            </a:extLst>
          </p:cNvPr>
          <p:cNvCxnSpPr/>
          <p:nvPr/>
        </p:nvCxnSpPr>
        <p:spPr>
          <a:xfrm>
            <a:off x="3526283" y="5412970"/>
            <a:ext cx="405114" cy="0"/>
          </a:xfrm>
          <a:prstGeom prst="line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A2A2BB8-2FE6-D1EF-AF8E-3EFCB7EF081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629A42-D344-B148-8DF0-B46AD670A1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49DE3-2355-FC28-82F1-3FBAB98235EF}"/>
              </a:ext>
            </a:extLst>
          </p:cNvPr>
          <p:cNvSpPr txBox="1"/>
          <p:nvPr/>
        </p:nvSpPr>
        <p:spPr>
          <a:xfrm>
            <a:off x="6484681" y="1423338"/>
            <a:ext cx="162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Terra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25A89-64B3-D33E-6110-136712F9F859}"/>
              </a:ext>
            </a:extLst>
          </p:cNvPr>
          <p:cNvSpPr txBox="1"/>
          <p:nvPr/>
        </p:nvSpPr>
        <p:spPr>
          <a:xfrm>
            <a:off x="6484681" y="4490388"/>
            <a:ext cx="162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Aqua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CA4C63-15FD-05C9-0BB3-35266D736EA3}"/>
              </a:ext>
            </a:extLst>
          </p:cNvPr>
          <p:cNvSpPr/>
          <p:nvPr/>
        </p:nvSpPr>
        <p:spPr>
          <a:xfrm>
            <a:off x="685800" y="1323975"/>
            <a:ext cx="5010150" cy="51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03A7C29-A536-1B70-98AF-69DB5BB6A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46887"/>
              </p:ext>
            </p:extLst>
          </p:nvPr>
        </p:nvGraphicFramePr>
        <p:xfrm>
          <a:off x="460731" y="3716422"/>
          <a:ext cx="501015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050">
                  <a:extLst>
                    <a:ext uri="{9D8B030D-6E8A-4147-A177-3AD203B41FA5}">
                      <a16:colId xmlns:a16="http://schemas.microsoft.com/office/drawing/2014/main" val="2661983543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3508140867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4222966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Terra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Aqua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950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Before 2023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55° to 56°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-55° to -56°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104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3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50° to 51°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3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-50° to -51°*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3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29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44° to 45°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-44° to -45°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08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6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39° to 40°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6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-39° to -40°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C6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472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91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30° to 31°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91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-30° to -31°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9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9230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629F825-4D95-B5E0-3C44-70EB8D41047F}"/>
              </a:ext>
            </a:extLst>
          </p:cNvPr>
          <p:cNvSpPr txBox="1"/>
          <p:nvPr/>
        </p:nvSpPr>
        <p:spPr>
          <a:xfrm>
            <a:off x="460731" y="6110739"/>
            <a:ext cx="503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*Close to the VIIRS Phase Angle Range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941AD-852F-F08A-D3B5-BB16F4D01A17}"/>
              </a:ext>
            </a:extLst>
          </p:cNvPr>
          <p:cNvSpPr txBox="1"/>
          <p:nvPr/>
        </p:nvSpPr>
        <p:spPr>
          <a:xfrm>
            <a:off x="186316" y="1382146"/>
            <a:ext cx="55210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Observations at the historical target phase are lost by late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current proposed angles are listed below. The actual angles are subject to change.</a:t>
            </a:r>
          </a:p>
        </p:txBody>
      </p:sp>
    </p:spTree>
    <p:extLst>
      <p:ext uri="{BB962C8B-B14F-4D97-AF65-F5344CB8AC3E}">
        <p14:creationId xmlns:p14="http://schemas.microsoft.com/office/powerpoint/2010/main" val="363186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"/>
    </mc:Choice>
    <mc:Fallback xmlns="">
      <p:transition spd="slow" advTm="4721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8253</TotalTime>
  <Words>1484</Words>
  <Application>Microsoft Macintosh PowerPoint</Application>
  <PresentationFormat>Widescreen</PresentationFormat>
  <Paragraphs>316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Truman (GSFC-618.0)[SCIENCE SYSTEMS AND APPLICATIONS INC]</dc:creator>
  <cp:lastModifiedBy>Wilson, Truman (GSFC-618.0)[SCIENCE SYSTEMS AND APPLICATIONS INC]</cp:lastModifiedBy>
  <cp:revision>32</cp:revision>
  <dcterms:created xsi:type="dcterms:W3CDTF">2023-07-26T20:34:22Z</dcterms:created>
  <dcterms:modified xsi:type="dcterms:W3CDTF">2023-12-05T22:33:45Z</dcterms:modified>
</cp:coreProperties>
</file>