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14"/>
  </p:notesMasterIdLst>
  <p:handoutMasterIdLst>
    <p:handoutMasterId r:id="rId15"/>
  </p:handoutMasterIdLst>
  <p:sldIdLst>
    <p:sldId id="612" r:id="rId5"/>
    <p:sldId id="619" r:id="rId6"/>
    <p:sldId id="613" r:id="rId7"/>
    <p:sldId id="614" r:id="rId8"/>
    <p:sldId id="615" r:id="rId9"/>
    <p:sldId id="616" r:id="rId10"/>
    <p:sldId id="617" r:id="rId11"/>
    <p:sldId id="620" r:id="rId12"/>
    <p:sldId id="609" r:id="rId13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72" d="100"/>
          <a:sy n="72" d="100"/>
        </p:scale>
        <p:origin x="92" y="10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1" y="1884152"/>
            <a:ext cx="5310909" cy="2641062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Thermal </a:t>
            </a: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Infrared and Microwave Session </a:t>
            </a:r>
          </a:p>
          <a:p>
            <a:pPr>
              <a:defRPr/>
            </a:pP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Chair: Tim Hewison (EUMETSAT)</a:t>
            </a:r>
            <a:endParaRPr lang="en-GB" sz="1800" b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Thermal Infrared and Microwave Session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Session Scope:  Status of </a:t>
            </a:r>
            <a:r>
              <a:rPr lang="en-GB" dirty="0" smtClean="0"/>
              <a:t>use of Moon for calibration of instruments at IR and MW channels (and othe</a:t>
            </a:r>
            <a:r>
              <a:rPr lang="en-GB" dirty="0" smtClean="0"/>
              <a:t>r astronomical targets)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Goals for this session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dirty="0" smtClean="0"/>
              <a:t>Consider </a:t>
            </a:r>
            <a:r>
              <a:rPr lang="en-GB" dirty="0" smtClean="0"/>
              <a:t>application of lunar calibration for IR/MW sensors</a:t>
            </a:r>
          </a:p>
          <a:p>
            <a:r>
              <a:rPr lang="en-GB" dirty="0" smtClean="0"/>
              <a:t>Capability v Requirements</a:t>
            </a:r>
          </a:p>
          <a:p>
            <a:r>
              <a:rPr lang="en-GB" dirty="0" smtClean="0"/>
              <a:t>Possible development of common tools/model</a:t>
            </a:r>
          </a:p>
          <a:p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3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 – Thermal Infrared and Microwave session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625151"/>
              </p:ext>
            </p:extLst>
          </p:nvPr>
        </p:nvGraphicFramePr>
        <p:xfrm>
          <a:off x="145053" y="951591"/>
          <a:ext cx="11885023" cy="5638350"/>
        </p:xfrm>
        <a:graphic>
          <a:graphicData uri="http://schemas.openxmlformats.org/drawingml/2006/table">
            <a:tbl>
              <a:tblPr/>
              <a:tblGrid>
                <a:gridCol w="898040">
                  <a:extLst>
                    <a:ext uri="{9D8B030D-6E8A-4147-A177-3AD203B41FA5}">
                      <a16:colId xmlns:a16="http://schemas.microsoft.com/office/drawing/2014/main" val="4181066773"/>
                    </a:ext>
                  </a:extLst>
                </a:gridCol>
                <a:gridCol w="1718125">
                  <a:extLst>
                    <a:ext uri="{9D8B030D-6E8A-4147-A177-3AD203B41FA5}">
                      <a16:colId xmlns:a16="http://schemas.microsoft.com/office/drawing/2014/main" val="1478411980"/>
                    </a:ext>
                  </a:extLst>
                </a:gridCol>
                <a:gridCol w="2282270">
                  <a:extLst>
                    <a:ext uri="{9D8B030D-6E8A-4147-A177-3AD203B41FA5}">
                      <a16:colId xmlns:a16="http://schemas.microsoft.com/office/drawing/2014/main" val="575131994"/>
                    </a:ext>
                  </a:extLst>
                </a:gridCol>
                <a:gridCol w="5190508">
                  <a:extLst>
                    <a:ext uri="{9D8B030D-6E8A-4147-A177-3AD203B41FA5}">
                      <a16:colId xmlns:a16="http://schemas.microsoft.com/office/drawing/2014/main" val="823393159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1225705221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2774917017"/>
                    </a:ext>
                  </a:extLst>
                </a:gridCol>
              </a:tblGrid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Hewison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Introduction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the session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4a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4326"/>
                  </a:ext>
                </a:extLst>
              </a:tr>
              <a:tr h="32750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09:10</a:t>
                      </a:r>
                    </a:p>
                  </a:txBody>
                  <a:tcPr marL="36000" marR="36000" marT="5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Venus as an Alternative to the Moon for Infrared Imagers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4b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58629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09:25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Wohlfarth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 Dortmund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advanced thermal roughness model for airless planetary bodies - applications to the Moon and Mercury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4c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48198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09:50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Modelling the Microwave Radiation of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4d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4875"/>
                  </a:ext>
                </a:extLst>
              </a:tr>
              <a:tr h="37490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10:15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 (Tiger) Yang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of Maryland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Lunar Microwave Radiative Transfer Model Validation with NOAA-20 and NOAA-21 Two-Dimension Moon Scan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47931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10:40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4f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45700"/>
                  </a:ext>
                </a:extLst>
              </a:tr>
              <a:tr h="24177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00:20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63067"/>
                  </a:ext>
                </a:extLst>
              </a:tr>
              <a:tr h="51712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11:30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Moon at thermal infrared wavelengths: Comparison between NOAA/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-B, TIROS-N HIRS measurements and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thermophysical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model predictions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4g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54948"/>
                  </a:ext>
                </a:extLst>
              </a:tr>
              <a:tr h="3512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11:55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Bojan Sic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Noveltis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Potential of the Moon as a calibration target for IASI instruments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4h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99049"/>
                  </a:ext>
                </a:extLst>
              </a:tr>
              <a:tr h="3231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12:20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Inter-Calibration of CrIS on SNPP and NOAA-20 Using Lunar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4i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05972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 break - EUMETSAT canteen, to be paid by participants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01:00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28978"/>
                  </a:ext>
                </a:extLst>
              </a:tr>
              <a:tr h="47406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Diogo Rio Fernandes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Fatima Kahil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OroraTech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Towards a constellation of thermal infrared sensors for wildfire detection: inter-calibration of FOREST-2 with Sentinel-3 SLSTR using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4j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70110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Jack Xiong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 GSFC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MODIS and VIIRS Thermal Emissive Bands Lunar Calibration and Calibration Inter-comparisons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4k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9324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14:35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4l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0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8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Lunar Radiometric Discussion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Current </a:t>
            </a:r>
            <a:r>
              <a:rPr lang="en-GB" dirty="0"/>
              <a:t>status of lunar models</a:t>
            </a:r>
          </a:p>
          <a:p>
            <a:pPr lvl="1"/>
            <a:r>
              <a:rPr lang="en-GB" dirty="0"/>
              <a:t>Short-comings</a:t>
            </a:r>
          </a:p>
          <a:p>
            <a:pPr lvl="1"/>
            <a:r>
              <a:rPr lang="en-GB" dirty="0"/>
              <a:t>Uncertainty levels – now and potential</a:t>
            </a:r>
          </a:p>
          <a:p>
            <a:pPr lvl="1"/>
            <a:r>
              <a:rPr lang="en-GB" dirty="0"/>
              <a:t>Requirements for different applications</a:t>
            </a:r>
          </a:p>
          <a:p>
            <a:pPr lvl="0"/>
            <a:r>
              <a:rPr lang="en-GB" dirty="0"/>
              <a:t>Possible Counterpart of GIRO/LSICS model/framework for IR/MW?</a:t>
            </a:r>
          </a:p>
          <a:p>
            <a:pPr lvl="1"/>
            <a:r>
              <a:rPr lang="en-GB" dirty="0"/>
              <a:t>GIRO-counterpart = Communal model of lunar disk-integrated brightness temperature</a:t>
            </a:r>
          </a:p>
          <a:p>
            <a:pPr lvl="1"/>
            <a:r>
              <a:rPr lang="en-GB" dirty="0"/>
              <a:t>LSICS-counterpart = Common framework to drive model(s)</a:t>
            </a:r>
          </a:p>
          <a:p>
            <a:pPr lvl="1"/>
            <a:r>
              <a:rPr lang="en-GB" dirty="0"/>
              <a:t>Over range of wavelengths/frequencies</a:t>
            </a:r>
          </a:p>
          <a:p>
            <a:pPr lvl="1"/>
            <a:r>
              <a:rPr lang="en-GB" dirty="0"/>
              <a:t>Incorporating Emissivity + Skin/Profile Temperature models (disk-average)</a:t>
            </a:r>
          </a:p>
          <a:p>
            <a:pPr lvl="1"/>
            <a:r>
              <a:rPr lang="en-GB" dirty="0"/>
              <a:t>Possible integration into LSICS? - What inputs are needed? E.g. solid angle</a:t>
            </a:r>
          </a:p>
          <a:p>
            <a:pPr lvl="0"/>
            <a:r>
              <a:rPr lang="en-GB" dirty="0"/>
              <a:t>Potential of Spatially-resolved Models</a:t>
            </a:r>
          </a:p>
          <a:p>
            <a:pPr lvl="1"/>
            <a:r>
              <a:rPr lang="en-GB" dirty="0"/>
              <a:t>Emissivity + Skin/Profile Temperature </a:t>
            </a:r>
          </a:p>
          <a:p>
            <a:pPr lvl="1"/>
            <a:r>
              <a:rPr lang="en-GB" dirty="0"/>
              <a:t>– classified by surface type map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6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Lunar Geometric Discussion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MW Pointing alignment/verification</a:t>
            </a:r>
          </a:p>
          <a:p>
            <a:pPr lvl="0"/>
            <a:r>
              <a:rPr lang="en-GB" dirty="0"/>
              <a:t>FOV Mapping</a:t>
            </a:r>
          </a:p>
          <a:p>
            <a:pPr lvl="0"/>
            <a:r>
              <a:rPr lang="en-GB" dirty="0"/>
              <a:t>Lunar eclipses:</a:t>
            </a:r>
          </a:p>
          <a:p>
            <a:pPr lvl="1"/>
            <a:r>
              <a:rPr lang="en-GB" dirty="0"/>
              <a:t>Potential interest? E.g. non-saturated IR observations</a:t>
            </a:r>
          </a:p>
          <a:p>
            <a:pPr lvl="1"/>
            <a:r>
              <a:rPr lang="en-GB" dirty="0"/>
              <a:t>How to treat in model?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543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Non-Lunar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Current status &amp; Potential of Planets/Stars</a:t>
            </a:r>
          </a:p>
          <a:p>
            <a:pPr lvl="1"/>
            <a:r>
              <a:rPr lang="en-GB" dirty="0"/>
              <a:t>Radiometric applications</a:t>
            </a:r>
          </a:p>
          <a:p>
            <a:pPr lvl="1"/>
            <a:r>
              <a:rPr lang="en-GB" dirty="0"/>
              <a:t>Geometric applications</a:t>
            </a:r>
          </a:p>
          <a:p>
            <a:pPr lvl="1"/>
            <a:r>
              <a:rPr lang="en-GB" dirty="0"/>
              <a:t>Spectral?</a:t>
            </a:r>
          </a:p>
          <a:p>
            <a:pPr lvl="1"/>
            <a:r>
              <a:rPr lang="en-GB" dirty="0"/>
              <a:t>Limitations – LEO satellites?</a:t>
            </a:r>
          </a:p>
          <a:p>
            <a:pPr lvl="1"/>
            <a:r>
              <a:rPr lang="en-GB" dirty="0"/>
              <a:t>Uncertainty levels – now and potential</a:t>
            </a:r>
          </a:p>
          <a:p>
            <a:pPr lvl="1"/>
            <a:r>
              <a:rPr lang="en-GB" dirty="0"/>
              <a:t>Requirements for different applications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23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Discussion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Data sharing</a:t>
            </a:r>
          </a:p>
          <a:p>
            <a:pPr lvl="1"/>
            <a:r>
              <a:rPr lang="en-GB" dirty="0"/>
              <a:t>Are more observations needed to develop models?</a:t>
            </a:r>
          </a:p>
          <a:p>
            <a:pPr lvl="1"/>
            <a:r>
              <a:rPr lang="en-GB" dirty="0"/>
              <a:t>Have these observations already been made?</a:t>
            </a:r>
          </a:p>
          <a:p>
            <a:pPr lvl="1"/>
            <a:r>
              <a:rPr lang="en-GB" dirty="0"/>
              <a:t>Can we process and share them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Inputs from Martin Burgdorf:</a:t>
            </a:r>
          </a:p>
          <a:p>
            <a:pPr lvl="2"/>
            <a:r>
              <a:rPr lang="en-GB" dirty="0"/>
              <a:t>SEVIRI level 1.0 can only be obtained from the EUM archive by special permission for three months. </a:t>
            </a:r>
            <a:endParaRPr lang="en-GB" dirty="0" smtClean="0"/>
          </a:p>
          <a:p>
            <a:pPr lvl="2"/>
            <a:r>
              <a:rPr lang="en-GB" dirty="0" err="1" smtClean="0"/>
              <a:t>Himawari</a:t>
            </a:r>
            <a:r>
              <a:rPr lang="en-GB" dirty="0" smtClean="0"/>
              <a:t> </a:t>
            </a:r>
            <a:r>
              <a:rPr lang="en-GB" dirty="0"/>
              <a:t>raw data can only be processed with a special program </a:t>
            </a:r>
            <a:r>
              <a:rPr lang="en-GB" dirty="0" smtClean="0"/>
              <a:t>that is </a:t>
            </a:r>
            <a:r>
              <a:rPr lang="en-GB" dirty="0"/>
              <a:t>to my knowledge not publicly available. </a:t>
            </a:r>
            <a:endParaRPr lang="en-GB" dirty="0" smtClean="0"/>
          </a:p>
          <a:p>
            <a:pPr lvl="2"/>
            <a:r>
              <a:rPr lang="en-GB" dirty="0" smtClean="0"/>
              <a:t>Data </a:t>
            </a:r>
            <a:r>
              <a:rPr lang="en-GB" dirty="0"/>
              <a:t>from GIIRS on FY-4A were processed with an old pipeline that introduces artefacts into the spectra. Observations of the Moon with </a:t>
            </a:r>
            <a:r>
              <a:rPr lang="en-GB" dirty="0" smtClean="0"/>
              <a:t>GIIRS on </a:t>
            </a:r>
            <a:r>
              <a:rPr lang="en-GB" dirty="0"/>
              <a:t>FY-4B do not appear in the archive, probably because they are classified as useless because of saturation. This is true for a few </a:t>
            </a:r>
            <a:r>
              <a:rPr lang="en-GB" dirty="0" err="1"/>
              <a:t>pointings</a:t>
            </a:r>
            <a:r>
              <a:rPr lang="en-GB" dirty="0"/>
              <a:t>, but they eliminate whole files with most </a:t>
            </a:r>
            <a:r>
              <a:rPr lang="en-GB" dirty="0" err="1" smtClean="0"/>
              <a:t>pointings</a:t>
            </a:r>
            <a:r>
              <a:rPr lang="en-GB" dirty="0" smtClean="0"/>
              <a:t> </a:t>
            </a:r>
            <a:r>
              <a:rPr lang="en-GB" dirty="0"/>
              <a:t>having probably perfectly valid spectra. 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621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 – Thermal Infrared and Microwave session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/>
          </p:nvPr>
        </p:nvGraphicFramePr>
        <p:xfrm>
          <a:off x="145053" y="951591"/>
          <a:ext cx="11885023" cy="5638350"/>
        </p:xfrm>
        <a:graphic>
          <a:graphicData uri="http://schemas.openxmlformats.org/drawingml/2006/table">
            <a:tbl>
              <a:tblPr/>
              <a:tblGrid>
                <a:gridCol w="898040">
                  <a:extLst>
                    <a:ext uri="{9D8B030D-6E8A-4147-A177-3AD203B41FA5}">
                      <a16:colId xmlns:a16="http://schemas.microsoft.com/office/drawing/2014/main" val="4181066773"/>
                    </a:ext>
                  </a:extLst>
                </a:gridCol>
                <a:gridCol w="1718125">
                  <a:extLst>
                    <a:ext uri="{9D8B030D-6E8A-4147-A177-3AD203B41FA5}">
                      <a16:colId xmlns:a16="http://schemas.microsoft.com/office/drawing/2014/main" val="1478411980"/>
                    </a:ext>
                  </a:extLst>
                </a:gridCol>
                <a:gridCol w="2282270">
                  <a:extLst>
                    <a:ext uri="{9D8B030D-6E8A-4147-A177-3AD203B41FA5}">
                      <a16:colId xmlns:a16="http://schemas.microsoft.com/office/drawing/2014/main" val="575131994"/>
                    </a:ext>
                  </a:extLst>
                </a:gridCol>
                <a:gridCol w="5190508">
                  <a:extLst>
                    <a:ext uri="{9D8B030D-6E8A-4147-A177-3AD203B41FA5}">
                      <a16:colId xmlns:a16="http://schemas.microsoft.com/office/drawing/2014/main" val="823393159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1225705221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2774917017"/>
                    </a:ext>
                  </a:extLst>
                </a:gridCol>
              </a:tblGrid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Hewison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Introduction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the session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4a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4326"/>
                  </a:ext>
                </a:extLst>
              </a:tr>
              <a:tr h="32750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09:10</a:t>
                      </a:r>
                    </a:p>
                  </a:txBody>
                  <a:tcPr marL="36000" marR="36000" marT="5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Venus as an Alternative to the Moon for Infrared Imagers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4b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58629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09:25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Wohlfarth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 Dortmund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advanced thermal roughness model for airless planetary bodies - applications to the Moon and Mercury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4c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48198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09:50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Modelling the Microwave Radiation of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4d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4875"/>
                  </a:ext>
                </a:extLst>
              </a:tr>
              <a:tr h="37490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10:15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 (Tiger) Yang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of Maryland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Lunar Microwave Radiative Transfer Model Validation with NOAA-20 and NOAA-21 Two-Dimension Moon Scan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47931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10:40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4f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45700"/>
                  </a:ext>
                </a:extLst>
              </a:tr>
              <a:tr h="24177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00:20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63067"/>
                  </a:ext>
                </a:extLst>
              </a:tr>
              <a:tr h="51712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11:30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Moon at thermal infrared wavelengths: Comparison between NOAA/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-B, TIROS-N HIRS measurements and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thermophysical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model predictions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4g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54948"/>
                  </a:ext>
                </a:extLst>
              </a:tr>
              <a:tr h="3512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11:55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Bojan Sic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Noveltis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Potential of the Moon as a calibration target for IASI instruments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4h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99049"/>
                  </a:ext>
                </a:extLst>
              </a:tr>
              <a:tr h="3231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12:20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Inter-Calibration of CrIS on SNPP and NOAA-20 Using Lunar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4i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05972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 break - EUMETSAT canteen, to be paid by participants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01:00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28978"/>
                  </a:ext>
                </a:extLst>
              </a:tr>
              <a:tr h="47406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Diogo Rio Fernandes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Fatima Kahil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OroraTech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Towards a constellation of thermal infrared sensors for wildfire detection: inter-calibration of FOREST-2 with Sentinel-3 SLSTR using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4j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70110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Jack Xiong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 GSFC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MODIS and VIIRS Thermal Emissive Bands Lunar Calibration and Calibration Inter-comparisons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4k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9324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14:35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4l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0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05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F162B5-2E6E-4C8D-881A-803D0DC84FC9}">
  <ds:schemaRefs>
    <ds:schemaRef ds:uri="http://purl.org/dc/dcmitype/"/>
    <ds:schemaRef ds:uri="4c0d32b7-afc5-4577-b835-8ee209ff46e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3434cde1-f776-4c3f-9525-3f132e87b81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503</TotalTime>
  <Words>827</Words>
  <Application>Microsoft Office PowerPoint</Application>
  <PresentationFormat>Widescreen</PresentationFormat>
  <Paragraphs>210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Title &amp; Seperator Slides</vt:lpstr>
      <vt:lpstr>PowerPoint Presentation</vt:lpstr>
      <vt:lpstr>Thermal Infrared and Microwave Session </vt:lpstr>
      <vt:lpstr>Agenda – Thermal Infrared and Microwave session</vt:lpstr>
      <vt:lpstr>Lunar Radiometric Discussion Topics</vt:lpstr>
      <vt:lpstr>Lunar Geometric Discussion Topics</vt:lpstr>
      <vt:lpstr>Non-Lunar Topics</vt:lpstr>
      <vt:lpstr>General Discussion Topics</vt:lpstr>
      <vt:lpstr>Agenda – Thermal Infrared and Microwave session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Tim Hewison</cp:lastModifiedBy>
  <cp:revision>14</cp:revision>
  <cp:lastPrinted>2006-03-06T14:11:17Z</cp:lastPrinted>
  <dcterms:created xsi:type="dcterms:W3CDTF">2023-11-20T10:10:17Z</dcterms:created>
  <dcterms:modified xsi:type="dcterms:W3CDTF">2023-12-04T16:33:20Z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