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</p:sldMasterIdLst>
  <p:notesMasterIdLst>
    <p:notesMasterId r:id="rId15"/>
  </p:notesMasterIdLst>
  <p:handoutMasterIdLst>
    <p:handoutMasterId r:id="rId16"/>
  </p:handoutMasterIdLst>
  <p:sldIdLst>
    <p:sldId id="666" r:id="rId5"/>
    <p:sldId id="675" r:id="rId6"/>
    <p:sldId id="765" r:id="rId7"/>
    <p:sldId id="741" r:id="rId8"/>
    <p:sldId id="683" r:id="rId9"/>
    <p:sldId id="772" r:id="rId10"/>
    <p:sldId id="760" r:id="rId11"/>
    <p:sldId id="771" r:id="rId12"/>
    <p:sldId id="770" r:id="rId13"/>
    <p:sldId id="668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TheSans UHH" panose="020B0502050302020203" pitchFamily="34" charset="77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3E2AF788-D441-43C8-93DE-ADBF878BAA7E}">
          <p14:sldIdLst>
            <p14:sldId id="666"/>
            <p14:sldId id="675"/>
            <p14:sldId id="765"/>
            <p14:sldId id="741"/>
            <p14:sldId id="683"/>
            <p14:sldId id="772"/>
            <p14:sldId id="760"/>
            <p14:sldId id="771"/>
            <p14:sldId id="770"/>
            <p14:sldId id="668"/>
          </p14:sldIdLst>
        </p14:section>
        <p14:section name="Agenda" id="{51DFB730-FB59-D749-AB4F-2445B42367D8}">
          <p14:sldIdLst/>
        </p14:section>
        <p14:section name="Kapiteltrenner" id="{392D2362-1FF5-9049-9F3B-1FC2553BDC38}">
          <p14:sldIdLst/>
        </p14:section>
        <p14:section name="Einfache Inhaltsfolien" id="{F0BE1CB9-9001-6D48-83A6-F560ABC4AF47}">
          <p14:sldIdLst/>
        </p14:section>
        <p14:section name="Diagramme, Tabellen und Zahlen" id="{4914A71D-4988-D448-9E1F-E7E889389AC6}">
          <p14:sldIdLst/>
        </p14:section>
        <p14:section name="Projektmanagement/Organisation" id="{216768CA-8D7C-2B42-8963-41329D60051B}">
          <p14:sldIdLst/>
        </p14:section>
        <p14:section name="Abschlussfolien" id="{09F17C64-0048-7B4E-B3BF-653559FD0B2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312597-6606-9E3A-D41D-F5C602AFE954}" name="Tobias Wegener" initials="TW" userId="S::tobias.wegener@uni-hamburg.de::6b6b4fba-7ccc-4b6b-a6f1-d5cf079027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e Neumann" initials="AN" lastIdx="3" clrIdx="0">
    <p:extLst>
      <p:ext uri="{19B8F6BF-5375-455C-9EA6-DF929625EA0E}">
        <p15:presenceInfo xmlns:p15="http://schemas.microsoft.com/office/powerpoint/2012/main" userId="Ariane Neu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271BB"/>
    <a:srgbClr val="3B515B"/>
    <a:srgbClr val="3C515B"/>
    <a:srgbClr val="80B8DD"/>
    <a:srgbClr val="E2001A"/>
    <a:srgbClr val="E5F5FA"/>
    <a:srgbClr val="000000"/>
    <a:srgbClr val="9DA8AD"/>
    <a:srgbClr val="B6B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7" autoAdjust="0"/>
    <p:restoredTop sz="95777" autoAdjust="0"/>
  </p:normalViewPr>
  <p:slideViewPr>
    <p:cSldViewPr snapToObjects="1">
      <p:cViewPr varScale="1">
        <p:scale>
          <a:sx n="146" d="100"/>
          <a:sy n="146" d="100"/>
        </p:scale>
        <p:origin x="7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498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2579-3BCF-D748-A2B1-13C370832227}" type="datetimeFigureOut">
              <a:rPr lang="de-DE" smtClean="0">
                <a:latin typeface="TheSans UHH" panose="020B0502050302020203" pitchFamily="34" charset="0"/>
              </a:rPr>
              <a:t>05.12.23</a:t>
            </a:fld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7AD7-FD44-8444-A38A-7B8FFD50E3B1}" type="slidenum">
              <a:rPr lang="de-DE" smtClean="0">
                <a:latin typeface="TheSans UHH" panose="020B0502050302020203" pitchFamily="34" charset="0"/>
              </a:rPr>
              <a:t>‹#›</a:t>
            </a:fld>
            <a:endParaRPr lang="de-DE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6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heSans UHH" panose="020B0502050302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heSans UHH" panose="020B0502050302020203" pitchFamily="34" charset="0"/>
              </a:defRPr>
            </a:lvl1pPr>
          </a:lstStyle>
          <a:p>
            <a:fld id="{B2E59258-C19A-D949-846D-8B6CB38182F3}" type="datetimeFigureOut">
              <a:rPr lang="de-DE" smtClean="0"/>
              <a:pPr/>
              <a:t>05.12.23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heSans UHH" panose="020B0502050302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heSans UHH" panose="020B0502050302020203" pitchFamily="34" charset="0"/>
              </a:defRPr>
            </a:lvl1pPr>
          </a:lstStyle>
          <a:p>
            <a:fld id="{3C606240-9D1C-3843-B28E-77756B6151F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27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39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996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303444"/>
            <a:ext cx="4824536" cy="492443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5" y="4083918"/>
            <a:ext cx="4824536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371950"/>
            <a:ext cx="4824536" cy="4318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6264" y="0"/>
            <a:ext cx="3482192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8404" y="4869835"/>
            <a:ext cx="490052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2725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3507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375967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4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968230" cy="575841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08190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9901" y="0"/>
            <a:ext cx="3481933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49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2807990" cy="57584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2807990" cy="295275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0" y="0"/>
            <a:ext cx="5651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69835"/>
            <a:ext cx="786607" cy="273665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9" name="UHH-Logo">
            <a:extLst>
              <a:ext uri="{FF2B5EF4-FFF2-40B4-BE49-F238E27FC236}">
                <a16:creationId xmlns:a16="http://schemas.microsoft.com/office/drawing/2014/main" id="{3BDE8800-7D43-0D06-238E-1FA0D202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83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62364" y="0"/>
            <a:ext cx="348163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5256262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50074" y="1131888"/>
            <a:ext cx="2870076" cy="1922866"/>
          </a:xfrm>
        </p:spPr>
        <p:txBody>
          <a:bodyPr lIns="0" anchor="t" anchorCtr="0">
            <a:normAutofit/>
          </a:bodyPr>
          <a:lstStyle>
            <a:lvl1pPr marL="285750" indent="-28575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2364" y="4615010"/>
            <a:ext cx="24997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24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49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77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11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3330"/>
            <a:ext cx="3960117" cy="61193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60033" y="1133330"/>
            <a:ext cx="396011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3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42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131888"/>
            <a:ext cx="3168650" cy="2952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39503"/>
            <a:ext cx="4932362" cy="3745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53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543050"/>
            <a:ext cx="3168650" cy="254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67944" y="339725"/>
            <a:ext cx="4752206" cy="37449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9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405505"/>
            <a:ext cx="2879996" cy="422039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6" y="4083918"/>
            <a:ext cx="2879998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400" b="1" i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4206"/>
            <a:ext cx="2883933" cy="4318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de-DE"/>
              <a:t>Datum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1" y="0"/>
            <a:ext cx="5651499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8860" y="4869835"/>
            <a:ext cx="459596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21992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44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13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219822"/>
            <a:ext cx="6912768" cy="1027845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24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672" y="4432093"/>
            <a:ext cx="5976664" cy="319630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3958"/>
            <a:ext cx="1084057" cy="44145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11467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2952751"/>
          </a:xfrm>
        </p:spPr>
        <p:txBody>
          <a:bodyPr lIns="0">
            <a:normAutofit/>
          </a:bodyPr>
          <a:lstStyle>
            <a:lvl1pPr marL="342900" indent="-432000">
              <a:lnSpc>
                <a:spcPct val="110000"/>
              </a:lnSpc>
              <a:spcBef>
                <a:spcPts val="1800"/>
              </a:spcBef>
              <a:buSzPct val="180000"/>
              <a:buFont typeface="+mj-lt"/>
              <a:buAutoNum type="arabicPlain"/>
              <a:defRPr sz="2000"/>
            </a:lvl1pPr>
            <a:lvl2pPr marL="8001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29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9622"/>
            <a:ext cx="8064574" cy="2448695"/>
          </a:xfrm>
        </p:spPr>
        <p:txBody>
          <a:bodyPr lIns="0" numCol="2" spcCol="180000"/>
          <a:lstStyle>
            <a:lvl1pPr marL="342900" indent="-342900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742950" indent="-28575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28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480009"/>
            <a:ext cx="4481836" cy="1027845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2614" y="402468"/>
            <a:ext cx="4577458" cy="1987980"/>
          </a:xfrm>
        </p:spPr>
        <p:txBody>
          <a:bodyPr wrap="square" lIns="0">
            <a:spAutoFit/>
          </a:bodyPr>
          <a:lstStyle>
            <a:lvl1pPr marL="0" indent="0">
              <a:buNone/>
              <a:defRPr sz="11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00" y="0"/>
            <a:ext cx="3492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6" name="Datumsplatzhalter">
            <a:extLst>
              <a:ext uri="{FF2B5EF4-FFF2-40B4-BE49-F238E27FC236}">
                <a16:creationId xmlns:a16="http://schemas.microsoft.com/office/drawing/2014/main" id="{6F15DAC3-6FD9-0866-D987-4FF0DF5E7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57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2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499"/>
            <a:ext cx="3419872" cy="1283937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09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B302F5-284F-3079-6EAC-C920CD7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23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>
            <a:extLst>
              <a:ext uri="{FF2B5EF4-FFF2-40B4-BE49-F238E27FC236}">
                <a16:creationId xmlns:a16="http://schemas.microsoft.com/office/drawing/2014/main" id="{3CB7C4BB-7B9F-D5C9-4EC5-58F8D7EE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729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1887"/>
            <a:ext cx="8496300" cy="29333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A38D8480-7034-8749-BB95-7BE05B39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8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9" r:id="rId2"/>
    <p:sldLayoutId id="2147483720" r:id="rId3"/>
    <p:sldLayoutId id="2147483738" r:id="rId4"/>
    <p:sldLayoutId id="2147483739" r:id="rId5"/>
    <p:sldLayoutId id="2147483711" r:id="rId6"/>
    <p:sldLayoutId id="2147483735" r:id="rId7"/>
    <p:sldLayoutId id="2147483710" r:id="rId8"/>
    <p:sldLayoutId id="2147483722" r:id="rId9"/>
    <p:sldLayoutId id="2147483740" r:id="rId10"/>
    <p:sldLayoutId id="2147483727" r:id="rId11"/>
    <p:sldLayoutId id="2147483728" r:id="rId12"/>
    <p:sldLayoutId id="2147483726" r:id="rId13"/>
    <p:sldLayoutId id="2147483714" r:id="rId14"/>
    <p:sldLayoutId id="2147483715" r:id="rId15"/>
    <p:sldLayoutId id="2147483712" r:id="rId16"/>
    <p:sldLayoutId id="2147483713" r:id="rId17"/>
    <p:sldLayoutId id="2147483716" r:id="rId18"/>
    <p:sldLayoutId id="2147483717" r:id="rId19"/>
    <p:sldLayoutId id="2147483718" r:id="rId20"/>
    <p:sldLayoutId id="2147483719" r:id="rId2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lang="de-DE" sz="26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orient="horz" pos="2573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560" userDrawn="1">
          <p15:clr>
            <a:srgbClr val="F26B43"/>
          </p15:clr>
        </p15:guide>
        <p15:guide id="8" pos="2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86956"/>
            <a:ext cx="1656184" cy="42574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0705C76A-0CEE-5B65-5E61-E23757629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131590"/>
            <a:ext cx="3528392" cy="2664297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Inter-Calibration of Infrared Imagers Using Observations of Venus </a:t>
            </a:r>
            <a:endParaRPr lang="de-DE" dirty="0"/>
          </a:p>
        </p:txBody>
      </p:sp>
      <p:sp>
        <p:nvSpPr>
          <p:cNvPr id="3" name="Untertitel">
            <a:extLst>
              <a:ext uri="{FF2B5EF4-FFF2-40B4-BE49-F238E27FC236}">
                <a16:creationId xmlns:a16="http://schemas.microsoft.com/office/drawing/2014/main" id="{6ABA5C89-5204-85CE-7E3B-09DDAC7DF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5" y="3795887"/>
            <a:ext cx="3312369" cy="642927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Presenter</a:t>
            </a:r>
            <a:r>
              <a:rPr lang="de-DE" dirty="0"/>
              <a:t>: Martin Burgdorf</a:t>
            </a:r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D. Taniguchi </a:t>
            </a:r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1494E04C-AED1-60FB-0958-39C2E55F99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Dec</a:t>
            </a:r>
            <a:r>
              <a:rPr lang="de-DE" dirty="0"/>
              <a:t> 7, 2023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F1297-8593-C02D-C150-03A82106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54921" y="1224137"/>
            <a:ext cx="36346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0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B4BE4660-5F58-43BF-4953-56B0640E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 dirty="0"/>
              <a:t>Summary and </a:t>
            </a:r>
            <a:r>
              <a:rPr lang="de-DE" dirty="0" err="1"/>
              <a:t>Conclusions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EFECC579-7045-6F53-5CE8-847112E8B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de-DE" dirty="0"/>
                  <a:t>Venus‘ </a:t>
                </a:r>
                <a:r>
                  <a:rPr lang="de-DE" dirty="0" err="1"/>
                  <a:t>night</a:t>
                </a:r>
                <a:r>
                  <a:rPr lang="de-DE" dirty="0"/>
                  <a:t> </a:t>
                </a:r>
                <a:r>
                  <a:rPr lang="de-DE" dirty="0" err="1"/>
                  <a:t>side</a:t>
                </a:r>
                <a:r>
                  <a:rPr lang="de-DE" dirty="0"/>
                  <a:t>: a </a:t>
                </a:r>
                <a:r>
                  <a:rPr lang="de-DE" dirty="0" err="1"/>
                  <a:t>homogeneous</a:t>
                </a:r>
                <a:r>
                  <a:rPr lang="de-DE" dirty="0"/>
                  <a:t> </a:t>
                </a:r>
                <a:r>
                  <a:rPr lang="de-DE" dirty="0" err="1"/>
                  <a:t>extended</a:t>
                </a:r>
                <a:r>
                  <a:rPr lang="de-DE" dirty="0"/>
                  <a:t> source </a:t>
                </a:r>
                <a:r>
                  <a:rPr lang="de-DE" dirty="0" err="1"/>
                  <a:t>with</a:t>
                </a:r>
                <a:r>
                  <a:rPr lang="de-DE" dirty="0"/>
                  <a:t> a </a:t>
                </a:r>
                <a:r>
                  <a:rPr lang="de-DE" dirty="0" err="1"/>
                  <a:t>radiance</a:t>
                </a:r>
                <a:r>
                  <a:rPr lang="de-DE" dirty="0"/>
                  <a:t> </a:t>
                </a:r>
                <a:r>
                  <a:rPr lang="de-DE" dirty="0" err="1"/>
                  <a:t>slightly</a:t>
                </a:r>
                <a:r>
                  <a:rPr lang="de-DE" dirty="0"/>
                  <a:t> </a:t>
                </a:r>
                <a:r>
                  <a:rPr lang="de-DE" dirty="0" err="1"/>
                  <a:t>lower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Earth</a:t>
                </a:r>
              </a:p>
              <a:p>
                <a:r>
                  <a:rPr lang="de-DE" dirty="0"/>
                  <a:t>STDEV in </a:t>
                </a:r>
                <a:r>
                  <a:rPr lang="de-DE" dirty="0" err="1"/>
                  <a:t>radiance</a:t>
                </a:r>
                <a:r>
                  <a:rPr lang="de-DE" dirty="0"/>
                  <a:t> &lt; 1% at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de-DE" dirty="0"/>
                  <a:t> 8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/>
                  <a:t>m </a:t>
                </a:r>
                <a:r>
                  <a:rPr lang="de-DE" dirty="0" err="1"/>
                  <a:t>during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inferior </a:t>
                </a:r>
                <a:r>
                  <a:rPr lang="de-DE" dirty="0" err="1"/>
                  <a:t>conjunction</a:t>
                </a:r>
                <a:r>
                  <a:rPr lang="de-DE" dirty="0"/>
                  <a:t> =&gt; Venus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suitable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inter-</a:t>
                </a:r>
                <a:r>
                  <a:rPr lang="de-DE" dirty="0" err="1"/>
                  <a:t>calibration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Inter-</a:t>
                </a:r>
                <a:r>
                  <a:rPr lang="de-DE" dirty="0" err="1"/>
                  <a:t>calibration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Himawari-8 and -9: </a:t>
                </a:r>
                <a:r>
                  <a:rPr lang="de-DE" dirty="0" err="1"/>
                  <a:t>agreement</a:t>
                </a:r>
                <a:r>
                  <a:rPr lang="de-DE" dirty="0"/>
                  <a:t> </a:t>
                </a:r>
                <a:r>
                  <a:rPr lang="de-DE" dirty="0" err="1"/>
                  <a:t>within</a:t>
                </a:r>
                <a:r>
                  <a:rPr lang="de-DE" dirty="0"/>
                  <a:t> 0.5% in </a:t>
                </a:r>
                <a:r>
                  <a:rPr lang="de-DE" dirty="0" err="1"/>
                  <a:t>radiance</a:t>
                </a:r>
                <a:r>
                  <a:rPr lang="de-DE" dirty="0"/>
                  <a:t> / 0.3 K in </a:t>
                </a:r>
                <a:r>
                  <a:rPr lang="de-DE" dirty="0" err="1"/>
                  <a:t>brightness</a:t>
                </a:r>
                <a:r>
                  <a:rPr lang="de-DE" dirty="0"/>
                  <a:t> </a:t>
                </a:r>
                <a:r>
                  <a:rPr lang="de-DE" dirty="0" err="1"/>
                  <a:t>temperature</a:t>
                </a:r>
                <a:r>
                  <a:rPr lang="de-DE" dirty="0"/>
                  <a:t>, </a:t>
                </a:r>
                <a:r>
                  <a:rPr lang="de-DE" dirty="0" err="1"/>
                  <a:t>six</a:t>
                </a:r>
                <a:r>
                  <a:rPr lang="de-DE" dirty="0"/>
                  <a:t> </a:t>
                </a:r>
                <a:r>
                  <a:rPr lang="de-DE" dirty="0" err="1"/>
                  <a:t>years</a:t>
                </a:r>
                <a:r>
                  <a:rPr lang="de-DE" dirty="0"/>
                  <a:t> apart (13.4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/>
                  <a:t>m) </a:t>
                </a:r>
              </a:p>
              <a:p>
                <a:r>
                  <a:rPr lang="de-DE" dirty="0"/>
                  <a:t>Spot </a:t>
                </a:r>
                <a:r>
                  <a:rPr lang="de-DE" dirty="0" err="1"/>
                  <a:t>checks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radiometric</a:t>
                </a:r>
                <a:r>
                  <a:rPr lang="de-DE" dirty="0"/>
                  <a:t> </a:t>
                </a:r>
                <a:r>
                  <a:rPr lang="de-DE" dirty="0" err="1"/>
                  <a:t>stability</a:t>
                </a:r>
                <a:r>
                  <a:rPr lang="de-DE" dirty="0"/>
                  <a:t> in different </a:t>
                </a:r>
                <a:r>
                  <a:rPr lang="de-DE" dirty="0" err="1"/>
                  <a:t>years</a:t>
                </a:r>
                <a:r>
                  <a:rPr lang="de-DE" dirty="0"/>
                  <a:t>: SEVIRI on METEOSAT-9 and -10 </a:t>
                </a:r>
                <a:r>
                  <a:rPr lang="de-DE" dirty="0" err="1"/>
                  <a:t>better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0.5 K </a:t>
                </a:r>
                <a:r>
                  <a:rPr lang="de-DE" i="1" dirty="0"/>
                  <a:t>on </a:t>
                </a:r>
                <a:r>
                  <a:rPr lang="de-DE" i="1" dirty="0" err="1"/>
                  <a:t>counts</a:t>
                </a:r>
                <a:r>
                  <a:rPr lang="de-DE" i="1" dirty="0"/>
                  <a:t> </a:t>
                </a:r>
                <a:r>
                  <a:rPr lang="de-DE" i="1" dirty="0" err="1"/>
                  <a:t>level</a:t>
                </a:r>
                <a:r>
                  <a:rPr lang="de-DE" i="1" dirty="0"/>
                  <a:t> </a:t>
                </a:r>
                <a:r>
                  <a:rPr lang="de-DE" dirty="0"/>
                  <a:t>(13.4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/>
                  <a:t>m)  </a:t>
                </a:r>
              </a:p>
              <a:p>
                <a:r>
                  <a:rPr lang="de-DE" dirty="0">
                    <a:solidFill>
                      <a:srgbClr val="C00000"/>
                    </a:solidFill>
                  </a:rPr>
                  <a:t>Venus </a:t>
                </a:r>
                <a:r>
                  <a:rPr lang="de-DE" dirty="0" err="1">
                    <a:solidFill>
                      <a:srgbClr val="C00000"/>
                    </a:solidFill>
                  </a:rPr>
                  <a:t>well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>
                    <a:solidFill>
                      <a:srgbClr val="C00000"/>
                    </a:solidFill>
                  </a:rPr>
                  <a:t>suited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>
                    <a:solidFill>
                      <a:srgbClr val="C00000"/>
                    </a:solidFill>
                  </a:rPr>
                  <a:t>for</a:t>
                </a:r>
                <a:r>
                  <a:rPr lang="de-DE" dirty="0">
                    <a:solidFill>
                      <a:srgbClr val="C00000"/>
                    </a:solidFill>
                  </a:rPr>
                  <a:t> inter-</a:t>
                </a:r>
                <a:r>
                  <a:rPr lang="de-DE" dirty="0" err="1">
                    <a:solidFill>
                      <a:srgbClr val="C00000"/>
                    </a:solidFill>
                  </a:rPr>
                  <a:t>calibration</a:t>
                </a:r>
                <a:r>
                  <a:rPr lang="de-DE" dirty="0">
                    <a:solidFill>
                      <a:srgbClr val="C00000"/>
                    </a:solidFill>
                  </a:rPr>
                  <a:t>, check </a:t>
                </a:r>
                <a:r>
                  <a:rPr lang="de-DE" dirty="0" err="1">
                    <a:solidFill>
                      <a:srgbClr val="C00000"/>
                    </a:solidFill>
                  </a:rPr>
                  <a:t>stability</a:t>
                </a:r>
                <a:r>
                  <a:rPr lang="de-DE" dirty="0">
                    <a:solidFill>
                      <a:srgbClr val="C00000"/>
                    </a:solidFill>
                  </a:rPr>
                  <a:t> at 13.4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EFECC579-7045-6F53-5CE8-847112E8B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40" t="-858" b="-17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con" descr="Illustration eines Fragezeichens">
            <a:extLst>
              <a:ext uri="{FF2B5EF4-FFF2-40B4-BE49-F238E27FC236}">
                <a16:creationId xmlns:a16="http://schemas.microsoft.com/office/drawing/2014/main" id="{8CFEDCB6-B266-0410-DE27-395F1C1B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0"/>
            <a:ext cx="2051720" cy="32962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71FF067C-94F6-675F-69F7-3693F8D7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fld id="{309D5144-004E-1E45-907B-65C86CA25C3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0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">
            <a:extLst>
              <a:ext uri="{FF2B5EF4-FFF2-40B4-BE49-F238E27FC236}">
                <a16:creationId xmlns:a16="http://schemas.microsoft.com/office/drawing/2014/main" id="{94BCFC1B-EDB1-71E4-AC4F-B5EEE916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 dirty="0"/>
              <a:t>Agenda </a:t>
            </a:r>
          </a:p>
        </p:txBody>
      </p:sp>
      <p:sp>
        <p:nvSpPr>
          <p:cNvPr id="21" name="Inhaltsplatzhalter">
            <a:extLst>
              <a:ext uri="{FF2B5EF4-FFF2-40B4-BE49-F238E27FC236}">
                <a16:creationId xmlns:a16="http://schemas.microsoft.com/office/drawing/2014/main" id="{68C495D2-F20C-BBD9-ED55-DAC439DF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2952751"/>
          </a:xfrm>
        </p:spPr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de-DE" dirty="0"/>
              <a:t>“Third Point“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Infrared </a:t>
            </a:r>
            <a:r>
              <a:rPr lang="de-DE" dirty="0" err="1"/>
              <a:t>Imagers</a:t>
            </a:r>
            <a:endParaRPr lang="de-DE" dirty="0"/>
          </a:p>
          <a:p>
            <a:pPr>
              <a:buSzPct val="100000"/>
              <a:buFont typeface="Wingdings" pitchFamily="2" charset="2"/>
              <a:buChar char="§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Venus?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de-DE" dirty="0"/>
              <a:t>First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Inter-</a:t>
            </a:r>
            <a:r>
              <a:rPr lang="de-DE" dirty="0" err="1"/>
              <a:t>Calibration</a:t>
            </a:r>
            <a:endParaRPr lang="de-DE" dirty="0"/>
          </a:p>
          <a:p>
            <a:pPr>
              <a:buSzPct val="100000"/>
              <a:buFont typeface="Wingdings" pitchFamily="2" charset="2"/>
              <a:buChar char="§"/>
            </a:pPr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2C5475E3-B666-AE18-C8AE-B07CBFA9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fld id="{3449650F-E03B-624E-B2AD-4F9591B58B1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75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3842CE5-7CCC-D947-6372-30E436BA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Celestial Targets Considered Fit for Calibration</a:t>
            </a:r>
            <a:br>
              <a:rPr lang="en-GB" b="1" dirty="0"/>
            </a:b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C3970C-3E74-3AFC-2DBB-29A541DD6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3330"/>
            <a:ext cx="3960117" cy="358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dirty="0"/>
              <a:t>Moon (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Solar Bands)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D97EFA-323F-86C0-8127-E8A0C4B497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Temperatures</a:t>
            </a:r>
            <a:r>
              <a:rPr lang="de-DE" dirty="0"/>
              <a:t> 100 - 400 K on </a:t>
            </a:r>
            <a:r>
              <a:rPr lang="de-DE" dirty="0" err="1"/>
              <a:t>surface</a:t>
            </a:r>
            <a:endParaRPr lang="de-DE" dirty="0"/>
          </a:p>
          <a:p>
            <a:r>
              <a:rPr lang="de-DE" dirty="0"/>
              <a:t>Model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New ☾</a:t>
            </a:r>
          </a:p>
          <a:p>
            <a:r>
              <a:rPr lang="de-DE" dirty="0" err="1"/>
              <a:t>Inconsistent</a:t>
            </a:r>
            <a:r>
              <a:rPr lang="de-DE" dirty="0"/>
              <a:t> </a:t>
            </a:r>
            <a:r>
              <a:rPr lang="de-DE" dirty="0" err="1"/>
              <a:t>spatiotemporal</a:t>
            </a:r>
            <a:r>
              <a:rPr lang="de-DE" dirty="0"/>
              <a:t> </a:t>
            </a:r>
            <a:r>
              <a:rPr lang="de-DE" dirty="0" err="1"/>
              <a:t>sampling</a:t>
            </a:r>
            <a:r>
              <a:rPr lang="de-DE" dirty="0"/>
              <a:t> in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stitching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A2B850-35AD-65E6-B0F9-545F310A5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60033" y="1133331"/>
            <a:ext cx="3960117" cy="358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dirty="0"/>
              <a:t>Mercury (Bremer, SPIE, 2010)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BE4618-9D8A-4FD9-EA02-5A130A3B8C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Large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PSF and </a:t>
            </a:r>
            <a:r>
              <a:rPr lang="de-DE" dirty="0" err="1"/>
              <a:t>pointing</a:t>
            </a:r>
            <a:r>
              <a:rPr lang="de-DE" dirty="0"/>
              <a:t> essential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3B95EC0-F695-04B6-6569-6C07E52A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9" name="Picture 8" descr="A diagram of a phase angle&#10;&#10;Description automatically generated with medium confidence">
            <a:extLst>
              <a:ext uri="{FF2B5EF4-FFF2-40B4-BE49-F238E27FC236}">
                <a16:creationId xmlns:a16="http://schemas.microsoft.com/office/drawing/2014/main" id="{77939B3E-14B1-3F6B-1422-BAA13C0B7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947783"/>
            <a:ext cx="3331963" cy="2195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097244-8FAE-C2D6-4828-5011BDAC395B}"/>
              </a:ext>
            </a:extLst>
          </p:cNvPr>
          <p:cNvSpPr txBox="1"/>
          <p:nvPr/>
        </p:nvSpPr>
        <p:spPr>
          <a:xfrm>
            <a:off x="3655811" y="4680887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DE" sz="1000" dirty="0">
                <a:latin typeface="TheSans UHH" panose="020B0502050302020203" pitchFamily="34" charset="77"/>
              </a:rPr>
              <a:t>Fulbright et al., 2023</a:t>
            </a:r>
          </a:p>
        </p:txBody>
      </p:sp>
    </p:spTree>
    <p:extLst>
      <p:ext uri="{BB962C8B-B14F-4D97-AF65-F5344CB8AC3E}">
        <p14:creationId xmlns:p14="http://schemas.microsoft.com/office/powerpoint/2010/main" val="234610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048755AD-3788-E309-9397-66E6A2F7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 anchor="t">
            <a:normAutofit/>
          </a:bodyPr>
          <a:lstStyle/>
          <a:p>
            <a:r>
              <a:rPr lang="de-DE" dirty="0"/>
              <a:t>Venus: a Possible </a:t>
            </a:r>
            <a:r>
              <a:rPr lang="de-DE" dirty="0" err="1"/>
              <a:t>Radiometric</a:t>
            </a:r>
            <a:r>
              <a:rPr lang="de-DE" dirty="0"/>
              <a:t> </a:t>
            </a:r>
            <a:r>
              <a:rPr lang="de-DE" dirty="0" err="1"/>
              <a:t>Ca</a:t>
            </a:r>
            <a:r>
              <a:rPr lang="de-DE" dirty="0" err="1">
                <a:solidFill>
                  <a:schemeClr val="bg1"/>
                </a:solidFill>
              </a:rPr>
              <a:t>librator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28571464-1D08-02DA-1636-935AB311C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5256262" cy="2952750"/>
          </a:xfrm>
        </p:spPr>
        <p:txBody>
          <a:bodyPr>
            <a:normAutofit/>
          </a:bodyPr>
          <a:lstStyle/>
          <a:p>
            <a:r>
              <a:rPr lang="de-DE" dirty="0"/>
              <a:t>Venus </a:t>
            </a:r>
            <a:r>
              <a:rPr lang="de-DE" dirty="0" err="1"/>
              <a:t>has</a:t>
            </a:r>
            <a:r>
              <a:rPr lang="de-DE" dirty="0"/>
              <a:t> an </a:t>
            </a:r>
            <a:r>
              <a:rPr lang="de-DE" dirty="0" err="1"/>
              <a:t>atmosphere</a:t>
            </a:r>
            <a:r>
              <a:rPr lang="de-DE" dirty="0"/>
              <a:t>, so…</a:t>
            </a:r>
          </a:p>
          <a:p>
            <a:r>
              <a:rPr lang="de-DE" dirty="0"/>
              <a:t>Q: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i="1" dirty="0"/>
              <a:t>T</a:t>
            </a:r>
            <a:r>
              <a:rPr lang="de-DE" i="1" baseline="-25000" dirty="0"/>
              <a:t>b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variable?</a:t>
            </a:r>
          </a:p>
          <a:p>
            <a:r>
              <a:rPr lang="de-DE" dirty="0"/>
              <a:t>A: </a:t>
            </a:r>
            <a:r>
              <a:rPr lang="de-DE" dirty="0" err="1"/>
              <a:t>Reproducible</a:t>
            </a:r>
            <a:r>
              <a:rPr lang="de-DE" dirty="0"/>
              <a:t> </a:t>
            </a:r>
            <a:r>
              <a:rPr lang="de-DE" dirty="0" err="1"/>
              <a:t>diurnal</a:t>
            </a:r>
            <a:r>
              <a:rPr lang="de-DE" dirty="0"/>
              <a:t> </a:t>
            </a:r>
            <a:r>
              <a:rPr lang="de-DE" dirty="0" err="1"/>
              <a:t>variations</a:t>
            </a:r>
            <a:r>
              <a:rPr lang="de-DE" dirty="0"/>
              <a:t> </a:t>
            </a:r>
          </a:p>
          <a:p>
            <a:r>
              <a:rPr lang="de-DE" dirty="0"/>
              <a:t>Q: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– </a:t>
            </a:r>
            <a:r>
              <a:rPr lang="de-DE" dirty="0" err="1"/>
              <a:t>availability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?</a:t>
            </a:r>
          </a:p>
          <a:p>
            <a:r>
              <a:rPr lang="de-DE" dirty="0"/>
              <a:t>A: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inter- and </a:t>
            </a:r>
            <a:r>
              <a:rPr lang="de-DE" dirty="0" err="1"/>
              <a:t>cross-calibration</a:t>
            </a:r>
            <a:r>
              <a:rPr lang="de-DE" dirty="0"/>
              <a:t>!</a:t>
            </a:r>
          </a:p>
          <a:p>
            <a:r>
              <a:rPr lang="de-DE" dirty="0"/>
              <a:t>Q: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variations</a:t>
            </a:r>
            <a:r>
              <a:rPr lang="de-DE" dirty="0"/>
              <a:t>?</a:t>
            </a:r>
          </a:p>
          <a:p>
            <a:r>
              <a:rPr lang="de-DE" dirty="0"/>
              <a:t>A: Average </a:t>
            </a:r>
            <a:r>
              <a:rPr lang="de-DE" dirty="0" err="1"/>
              <a:t>over</a:t>
            </a:r>
            <a:r>
              <a:rPr lang="de-DE" dirty="0"/>
              <a:t> large </a:t>
            </a:r>
            <a:r>
              <a:rPr lang="de-DE" dirty="0" err="1"/>
              <a:t>fraction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disk</a:t>
            </a:r>
            <a:r>
              <a:rPr lang="de-DE" dirty="0"/>
              <a:t>!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8A10DD1F-47B6-8669-6350-77375E29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309D5144-004E-1E45-907B-65C86CA25C3F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E3F06-B186-A32F-14E0-E5A41D19E8FE}"/>
              </a:ext>
            </a:extLst>
          </p:cNvPr>
          <p:cNvSpPr txBox="1"/>
          <p:nvPr/>
        </p:nvSpPr>
        <p:spPr>
          <a:xfrm>
            <a:off x="6203359" y="3822065"/>
            <a:ext cx="2940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DE" sz="1000" dirty="0">
                <a:solidFill>
                  <a:schemeClr val="bg1"/>
                </a:solidFill>
                <a:latin typeface="TheSans UHH" panose="020B0502050302020203" pitchFamily="34" charset="77"/>
              </a:rPr>
              <a:t>PSG spectrum from Angerhausen et al. (2023)</a:t>
            </a:r>
          </a:p>
        </p:txBody>
      </p:sp>
      <p:pic>
        <p:nvPicPr>
          <p:cNvPr id="3" name="Picture 2" descr="A graph showing a number of different types of light&#10;&#10;Description automatically generated with medium confidence">
            <a:extLst>
              <a:ext uri="{FF2B5EF4-FFF2-40B4-BE49-F238E27FC236}">
                <a16:creationId xmlns:a16="http://schemas.microsoft.com/office/drawing/2014/main" id="{65E6CDF4-DADB-7FE7-0987-D9D276297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24101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1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6B7494B-BA38-4050-23E0-5AC5ADC8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Observing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: Inferior </a:t>
            </a:r>
            <a:r>
              <a:rPr lang="de-DE" dirty="0" err="1"/>
              <a:t>Conju</a:t>
            </a:r>
            <a:r>
              <a:rPr lang="de-DE" dirty="0" err="1">
                <a:solidFill>
                  <a:schemeClr val="bg1"/>
                </a:solidFill>
              </a:rPr>
              <a:t>nctions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Venus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" descr="Bitte Alternativtext einfügen.">
                <a:extLst>
                  <a:ext uri="{FF2B5EF4-FFF2-40B4-BE49-F238E27FC236}">
                    <a16:creationId xmlns:a16="http://schemas.microsoft.com/office/drawing/2014/main" id="{CE44E852-2813-D94B-F2DA-F03535D3D4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3309622"/>
                  </p:ext>
                </p:extLst>
              </p:nvPr>
            </p:nvGraphicFramePr>
            <p:xfrm>
              <a:off x="333904" y="1203598"/>
              <a:ext cx="4248150" cy="2514604"/>
            </p:xfrm>
            <a:graphic>
              <a:graphicData uri="http://schemas.openxmlformats.org/drawingml/2006/table">
                <a:tbl>
                  <a:tblPr firstRow="1" lastRow="1" bandRow="1">
                    <a:tableStyleId>{2D5ABB26-0587-4C30-8999-92F81FD0307C}</a:tableStyleId>
                  </a:tblPr>
                  <a:tblGrid>
                    <a:gridCol w="23762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59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59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b="1" i="0" dirty="0">
                              <a:solidFill>
                                <a:schemeClr val="tx1"/>
                              </a:solidFill>
                              <a:latin typeface="+mn-lt"/>
                              <a:cs typeface="TheSans UHH Semilight Caps"/>
                            </a:rPr>
                            <a:t>Date and Time</a:t>
                          </a:r>
                        </a:p>
                      </a:txBody>
                      <a:tcPr marL="45720" marR="45720" anchor="ctr"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0" i="0" dirty="0" err="1">
                              <a:solidFill>
                                <a:schemeClr val="tx1"/>
                              </a:solidFill>
                              <a:latin typeface="+mn-lt"/>
                              <a:cs typeface="TheSans UHH Bold" panose="020B0604020202020204" charset="0"/>
                            </a:rPr>
                            <a:t>Dec</a:t>
                          </a:r>
                          <a:endParaRPr lang="de-DE" sz="1400" b="0" i="0" dirty="0">
                            <a:solidFill>
                              <a:schemeClr val="tx1"/>
                            </a:solidFill>
                            <a:latin typeface="+mn-lt"/>
                            <a:cs typeface="TheSans UHH Bold" panose="020B0604020202020204" charset="0"/>
                          </a:endParaRPr>
                        </a:p>
                      </a:txBody>
                      <a:tcPr marL="45720" marR="45720"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rgbClr val="3B515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0" i="0" dirty="0">
                              <a:solidFill>
                                <a:schemeClr val="tx1"/>
                              </a:solidFill>
                              <a:latin typeface="+mn-lt"/>
                              <a:cs typeface="TheSans UHH Bold" panose="020B0604020202020204" charset="0"/>
                            </a:rPr>
                            <a:t>Diameter</a:t>
                          </a:r>
                        </a:p>
                      </a:txBody>
                      <a:tcPr marL="45720" marR="45720"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2007 Aug 18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+5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eSans UHH Regular"/>
                                </a:rPr>
                                <m:t>°</m:t>
                              </m:r>
                            </m:oMath>
                          </a14:m>
                          <a:endParaRPr lang="de-DE" sz="1400" dirty="0">
                            <a:solidFill>
                              <a:schemeClr val="tx1"/>
                            </a:solidFill>
                            <a:latin typeface="+mn-lt"/>
                            <a:cs typeface="TheSans UHH Regular"/>
                          </a:endParaRP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3B515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60“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2009 March 27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+10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eSans UHH Regular"/>
                                </a:rPr>
                                <m:t>°</m:t>
                              </m:r>
                            </m:oMath>
                          </a14:m>
                          <a:endParaRPr lang="de-DE" sz="1400" dirty="0">
                            <a:solidFill>
                              <a:schemeClr val="tx1"/>
                            </a:solidFill>
                            <a:latin typeface="+mn-lt"/>
                            <a:cs typeface="TheSans UHH Regular"/>
                          </a:endParaRP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59“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2015 Aug. 15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+6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eSans UHH Regular"/>
                                </a:rPr>
                                <m:t>°</m:t>
                              </m:r>
                            </m:oMath>
                          </a14:m>
                          <a:endParaRPr lang="de-DE" sz="1400" dirty="0">
                            <a:solidFill>
                              <a:schemeClr val="tx1"/>
                            </a:solidFill>
                            <a:latin typeface="+mn-lt"/>
                            <a:cs typeface="TheSans UHH Regular"/>
                          </a:endParaRP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58“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2017 March 25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+9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eSans UHH Regular"/>
                                </a:rPr>
                                <m:t>°</m:t>
                              </m:r>
                            </m:oMath>
                          </a14:m>
                          <a:endParaRPr lang="de-DE" sz="1400" dirty="0">
                            <a:solidFill>
                              <a:schemeClr val="tx1"/>
                            </a:solidFill>
                            <a:latin typeface="+mn-lt"/>
                            <a:cs typeface="TheSans UHH Regular"/>
                          </a:endParaRP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59“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2023 Aug. 13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 panose="020B0604020202020204" charset="0"/>
                            </a:rPr>
                            <a:t>+7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eSans UHH Regular" panose="020B0604020202020204" charset="0"/>
                                </a:rPr>
                                <m:t>°</m:t>
                              </m:r>
                            </m:oMath>
                          </a14:m>
                          <a:endParaRPr lang="de-DE" sz="1400" dirty="0">
                            <a:solidFill>
                              <a:schemeClr val="tx1"/>
                            </a:solidFill>
                            <a:latin typeface="+mn-lt"/>
                            <a:cs typeface="TheSans UHH Regular" panose="020B0604020202020204" charset="0"/>
                          </a:endParaRP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58“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b="0" i="0" dirty="0">
                              <a:solidFill>
                                <a:schemeClr val="tx1"/>
                              </a:solidFill>
                              <a:latin typeface="+mn-lt"/>
                              <a:cs typeface="TheSans UHH Bold"/>
                            </a:rPr>
                            <a:t>2025 Mar 23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0" i="0" dirty="0">
                              <a:solidFill>
                                <a:schemeClr val="tx1"/>
                              </a:solidFill>
                              <a:latin typeface="+mn-lt"/>
                              <a:cs typeface="TheSans UHH Bold" panose="020B0604020202020204" charset="0"/>
                            </a:rPr>
                            <a:t>+8</a:t>
                          </a:r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eSans UHH Bold" panose="020B0604020202020204" charset="0"/>
                                </a:rPr>
                                <m:t>°</m:t>
                              </m:r>
                            </m:oMath>
                          </a14:m>
                          <a:endParaRPr lang="de-DE" sz="1400" b="0" i="0" dirty="0">
                            <a:solidFill>
                              <a:schemeClr val="tx1"/>
                            </a:solidFill>
                            <a:latin typeface="+mn-lt"/>
                            <a:cs typeface="TheSans UHH Bold" panose="020B0604020202020204" charset="0"/>
                          </a:endParaRP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0" i="0" dirty="0">
                              <a:solidFill>
                                <a:schemeClr val="tx1"/>
                              </a:solidFill>
                              <a:latin typeface="+mn-lt"/>
                              <a:cs typeface="TheSans UHH Bold" panose="020B0604020202020204" charset="0"/>
                            </a:rPr>
                            <a:t>60“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" descr="Bitte Alternativtext einfügen.">
                <a:extLst>
                  <a:ext uri="{FF2B5EF4-FFF2-40B4-BE49-F238E27FC236}">
                    <a16:creationId xmlns:a16="http://schemas.microsoft.com/office/drawing/2014/main" id="{CE44E852-2813-D94B-F2DA-F03535D3D4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3309622"/>
                  </p:ext>
                </p:extLst>
              </p:nvPr>
            </p:nvGraphicFramePr>
            <p:xfrm>
              <a:off x="333904" y="1203598"/>
              <a:ext cx="4248150" cy="2514604"/>
            </p:xfrm>
            <a:graphic>
              <a:graphicData uri="http://schemas.openxmlformats.org/drawingml/2006/table">
                <a:tbl>
                  <a:tblPr firstRow="1" lastRow="1" bandRow="1">
                    <a:tableStyleId>{2D5ABB26-0587-4C30-8999-92F81FD0307C}</a:tableStyleId>
                  </a:tblPr>
                  <a:tblGrid>
                    <a:gridCol w="23762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59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59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b="1" i="0" dirty="0">
                              <a:solidFill>
                                <a:schemeClr val="tx1"/>
                              </a:solidFill>
                              <a:latin typeface="+mn-lt"/>
                              <a:cs typeface="TheSans UHH Semilight Caps"/>
                            </a:rPr>
                            <a:t>Date and Time</a:t>
                          </a:r>
                        </a:p>
                      </a:txBody>
                      <a:tcPr marL="45720" marR="45720" anchor="ctr"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0" i="0" dirty="0" err="1">
                              <a:solidFill>
                                <a:schemeClr val="tx1"/>
                              </a:solidFill>
                              <a:latin typeface="+mn-lt"/>
                              <a:cs typeface="TheSans UHH Bold" panose="020B0604020202020204" charset="0"/>
                            </a:rPr>
                            <a:t>Dec</a:t>
                          </a:r>
                          <a:endParaRPr lang="de-DE" sz="1400" b="0" i="0" dirty="0">
                            <a:solidFill>
                              <a:schemeClr val="tx1"/>
                            </a:solidFill>
                            <a:latin typeface="+mn-lt"/>
                            <a:cs typeface="TheSans UHH Bold" panose="020B0604020202020204" charset="0"/>
                          </a:endParaRPr>
                        </a:p>
                      </a:txBody>
                      <a:tcPr marL="45720" marR="45720"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rgbClr val="3B515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0" i="0" dirty="0">
                              <a:solidFill>
                                <a:schemeClr val="tx1"/>
                              </a:solidFill>
                              <a:latin typeface="+mn-lt"/>
                              <a:cs typeface="TheSans UHH Bold" panose="020B0604020202020204" charset="0"/>
                            </a:rPr>
                            <a:t>Diameter</a:t>
                          </a:r>
                        </a:p>
                      </a:txBody>
                      <a:tcPr marL="45720" marR="45720"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2007 Aug 18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3B515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054" t="-86207" r="-102703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60“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2009 March 27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054" t="-186207" r="-102703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59“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2015 Aug. 15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054" t="-286207" r="-10270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58“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2017 March 25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054" t="-386207" r="-102703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59“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2023 Aug. 13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054" t="-486207" r="-10270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dirty="0">
                              <a:solidFill>
                                <a:schemeClr val="tx1"/>
                              </a:solidFill>
                              <a:latin typeface="+mn-lt"/>
                              <a:cs typeface="TheSans UHH Regular"/>
                            </a:rPr>
                            <a:t>58“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b="0" i="0" dirty="0">
                              <a:solidFill>
                                <a:schemeClr val="tx1"/>
                              </a:solidFill>
                              <a:latin typeface="+mn-lt"/>
                              <a:cs typeface="TheSans UHH Bold"/>
                            </a:rPr>
                            <a:t>2025 Mar 23</a:t>
                          </a:r>
                        </a:p>
                      </a:txBody>
                      <a:tcPr marL="45720" marR="45720"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054" t="-586207" r="-102703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0" i="0" dirty="0">
                              <a:solidFill>
                                <a:schemeClr val="tx1"/>
                              </a:solidFill>
                              <a:latin typeface="+mn-lt"/>
                              <a:cs typeface="TheSans UHH Bold" panose="020B0604020202020204" charset="0"/>
                            </a:rPr>
                            <a:t>60“</a:t>
                          </a:r>
                        </a:p>
                      </a:txBody>
                      <a:tcPr marL="45720" marR="4572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CFCB3835-A2D2-77E6-F59A-69E12963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fld id="{309D5144-004E-1E45-907B-65C86CA25C3F}" type="slidenum">
              <a:rPr lang="de-DE" smtClean="0"/>
              <a:t>5</a:t>
            </a:fld>
            <a:endParaRPr lang="de-DE"/>
          </a:p>
        </p:txBody>
      </p:sp>
      <p:pic>
        <p:nvPicPr>
          <p:cNvPr id="9" name="Picture 8" descr="Diagram of the solar system&#10;&#10;Description automatically generated">
            <a:extLst>
              <a:ext uri="{FF2B5EF4-FFF2-40B4-BE49-F238E27FC236}">
                <a16:creationId xmlns:a16="http://schemas.microsoft.com/office/drawing/2014/main" id="{9550B5D6-4F52-171B-CBA2-7FD774000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911355"/>
            <a:ext cx="3880114" cy="2204794"/>
          </a:xfrm>
          <a:prstGeom prst="rect">
            <a:avLst/>
          </a:prstGeom>
        </p:spPr>
      </p:pic>
      <p:pic>
        <p:nvPicPr>
          <p:cNvPr id="11" name="Picture 10" descr="A planet with green and blue continents&#10;&#10;Description automatically generated with medium confidence">
            <a:extLst>
              <a:ext uri="{FF2B5EF4-FFF2-40B4-BE49-F238E27FC236}">
                <a16:creationId xmlns:a16="http://schemas.microsoft.com/office/drawing/2014/main" id="{F16383CD-40C8-5564-C019-D07DFA875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398" y="3116148"/>
            <a:ext cx="1995601" cy="19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9AAB956-39AB-1BA4-BD74-1BF1D0BC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dirty="0"/>
              <a:t>Observations of Venus with SEVIRI (uncalibrated)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43AB65-0DB3-F1C2-3324-17928F884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158" y="1133330"/>
            <a:ext cx="3304761" cy="611932"/>
          </a:xfrm>
        </p:spPr>
        <p:txBody>
          <a:bodyPr>
            <a:noAutofit/>
          </a:bodyPr>
          <a:lstStyle/>
          <a:p>
            <a:r>
              <a:rPr lang="en-DE" sz="1800" b="0" dirty="0"/>
              <a:t>Signal from Meteosat 8 – 11</a:t>
            </a:r>
          </a:p>
          <a:p>
            <a:r>
              <a:rPr lang="en-DE" sz="1800" b="0" dirty="0"/>
              <a:t>Channels max(counts)&gt;170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376508-F487-D87E-762C-9854251D4A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69720" y="1133330"/>
            <a:ext cx="2940049" cy="619125"/>
          </a:xfrm>
        </p:spPr>
        <p:txBody>
          <a:bodyPr>
            <a:normAutofit/>
          </a:bodyPr>
          <a:lstStyle/>
          <a:p>
            <a:r>
              <a:rPr lang="en-DE" sz="1800" b="0" dirty="0"/>
              <a:t>Channels max(counts)&lt;160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99B32-57B5-32A7-B7AF-2E3820BA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5144-004E-1E45-907B-65C86CA25C3F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Content Placeholder 5" descr="A graph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670AFCFF-8021-20CF-CC89-4995193010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520" y="1879600"/>
            <a:ext cx="3304761" cy="2478572"/>
          </a:xfrm>
        </p:spPr>
      </p:pic>
      <p:pic>
        <p:nvPicPr>
          <p:cNvPr id="17" name="Content Placeholder 16" descr="A graph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3243BA7C-3BE4-0C46-E17C-E1F61566A3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69719" y="1879600"/>
            <a:ext cx="3304761" cy="2478571"/>
          </a:xfrm>
        </p:spPr>
      </p:pic>
    </p:spTree>
    <p:extLst>
      <p:ext uri="{BB962C8B-B14F-4D97-AF65-F5344CB8AC3E}">
        <p14:creationId xmlns:p14="http://schemas.microsoft.com/office/powerpoint/2010/main" val="174856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8A801A98-3010-A70A-36EA-FCBA7BD8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Inter-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SEVIRI on METEOSAT-8…-11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" descr="Bitte Alternativtext einfügen.">
                <a:extLst>
                  <a:ext uri="{FF2B5EF4-FFF2-40B4-BE49-F238E27FC236}">
                    <a16:creationId xmlns:a16="http://schemas.microsoft.com/office/drawing/2014/main" id="{359E6DF2-F48F-C10C-45C1-1FB0B0FA276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5425022"/>
                  </p:ext>
                </p:extLst>
              </p:nvPr>
            </p:nvGraphicFramePr>
            <p:xfrm>
              <a:off x="323850" y="1131888"/>
              <a:ext cx="8496299" cy="2736006"/>
            </p:xfrm>
            <a:graphic>
              <a:graphicData uri="http://schemas.openxmlformats.org/drawingml/2006/table">
                <a:tbl>
                  <a:tblPr firstRow="1" lastRow="1" bandRow="1">
                    <a:tableStyleId>{5940675A-B579-460E-94D1-54222C63F5DA}</a:tableStyleId>
                  </a:tblPr>
                  <a:tblGrid>
                    <a:gridCol w="35280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340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39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08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b="1" dirty="0" err="1"/>
                            <a:t>Satellite</a:t>
                          </a:r>
                          <a:r>
                            <a:rPr lang="de-DE" sz="1400" b="1" dirty="0"/>
                            <a:t> and Date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1" dirty="0"/>
                            <a:t>Counts (8.7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de-DE" sz="1400" b="1" dirty="0"/>
                            <a:t>m)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1" dirty="0"/>
                            <a:t>Counts (9.7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de-DE" sz="1400" b="1" dirty="0"/>
                            <a:t>m)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b="1" dirty="0"/>
                            <a:t>Counts (13.4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de-DE" sz="1400" b="1" dirty="0"/>
                            <a:t>m) 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METEOSAT-11 / MSG4, </a:t>
                          </a:r>
                          <a:r>
                            <a:rPr lang="de-DE" sz="1400" noProof="0" dirty="0"/>
                            <a:t>2023/08/13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89.8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113.2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156.8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METEOSAT-10 / MSG3, </a:t>
                          </a:r>
                          <a:r>
                            <a:rPr lang="de-DE" sz="1400" noProof="0" dirty="0"/>
                            <a:t>2023/08/30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87.5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1.2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111.9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1.3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154.0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1.8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METEOSAT-10 / MSG3, </a:t>
                          </a:r>
                          <a:r>
                            <a:rPr lang="de-DE" sz="1400" noProof="0" dirty="0"/>
                            <a:t>2017/03/30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93.1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112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noProof="0" dirty="0"/>
                            <a:t>153.3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sz="1400" dirty="0"/>
                            <a:t>0.6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METEOSAT-9 / MSG2, </a:t>
                          </a:r>
                          <a:r>
                            <a:rPr lang="de-DE" sz="1400" noProof="0" dirty="0"/>
                            <a:t>2017/04/02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89.2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114.8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152.6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sz="1400" dirty="0"/>
                            <a:t>0.9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METEOSAT-9 / MSG2, </a:t>
                          </a:r>
                          <a:r>
                            <a:rPr lang="de-DE" sz="1400" noProof="0" dirty="0"/>
                            <a:t>2015/08/21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97.2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121.8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1.0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i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</a:rPr>
                            <a:t>152.4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sz="140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METEOSAT-8 / MSG1, </a:t>
                          </a:r>
                          <a:r>
                            <a:rPr lang="de-DE" sz="1400" noProof="0" dirty="0"/>
                            <a:t>2017/04/11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84.3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111.9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400" i="0" noProof="0" dirty="0">
                              <a:latin typeface="+mn-lt"/>
                              <a:ea typeface="+mn-ea"/>
                            </a:rPr>
                            <a:t>156.7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400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de-DE" sz="1400" dirty="0"/>
                            <a:t>.3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" descr="Bitte Alternativtext einfügen.">
                <a:extLst>
                  <a:ext uri="{FF2B5EF4-FFF2-40B4-BE49-F238E27FC236}">
                    <a16:creationId xmlns:a16="http://schemas.microsoft.com/office/drawing/2014/main" id="{359E6DF2-F48F-C10C-45C1-1FB0B0FA276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5425022"/>
                  </p:ext>
                </p:extLst>
              </p:nvPr>
            </p:nvGraphicFramePr>
            <p:xfrm>
              <a:off x="323850" y="1131888"/>
              <a:ext cx="8496299" cy="2736006"/>
            </p:xfrm>
            <a:graphic>
              <a:graphicData uri="http://schemas.openxmlformats.org/drawingml/2006/table">
                <a:tbl>
                  <a:tblPr firstRow="1" lastRow="1" bandRow="1">
                    <a:tableStyleId>{5940675A-B579-460E-94D1-54222C63F5DA}</a:tableStyleId>
                  </a:tblPr>
                  <a:tblGrid>
                    <a:gridCol w="35280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340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39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08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400" b="1" dirty="0" err="1"/>
                            <a:t>Satellite</a:t>
                          </a:r>
                          <a:r>
                            <a:rPr lang="de-DE" sz="1400" b="1" dirty="0"/>
                            <a:t> and Date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96479" t="-3226" r="-176761" b="-6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326357" t="-3226" r="-94574" b="-6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454545" t="-3226" r="-826" b="-6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METEOSAT-11 / MSG4, </a:t>
                          </a:r>
                          <a:r>
                            <a:rPr lang="de-DE" sz="1400" noProof="0" dirty="0"/>
                            <a:t>2023/08/13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96479" t="-103226" r="-176761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326357" t="-103226" r="-94574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454545" t="-103226" r="-826" b="-5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METEOSAT-10 / MSG3, </a:t>
                          </a:r>
                          <a:r>
                            <a:rPr lang="de-DE" sz="1400" noProof="0" dirty="0"/>
                            <a:t>2023/08/30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96479" t="-203226" r="-176761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326357" t="-203226" r="-94574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454545" t="-203226" r="-826" b="-4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METEOSAT-10 / MSG3, </a:t>
                          </a:r>
                          <a:r>
                            <a:rPr lang="de-DE" sz="1400" noProof="0" dirty="0"/>
                            <a:t>2017/03/30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96479" t="-313333" r="-176761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326357" t="-313333" r="-94574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454545" t="-313333" r="-826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METEOSAT-9 / MSG2, </a:t>
                          </a:r>
                          <a:r>
                            <a:rPr lang="de-DE" sz="1400" noProof="0" dirty="0"/>
                            <a:t>2017/04/02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96479" t="-400000" r="-176761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326357" t="-400000" r="-94574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454545" t="-400000" r="-826" b="-2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METEOSAT-9 / MSG2, </a:t>
                          </a:r>
                          <a:r>
                            <a:rPr lang="de-DE" sz="1400" noProof="0" dirty="0"/>
                            <a:t>2015/08/21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96479" t="-500000" r="-176761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326357" t="-500000" r="-94574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454545" t="-500000" r="-826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08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METEOSAT-8 / MSG1, </a:t>
                          </a:r>
                          <a:r>
                            <a:rPr lang="de-DE" sz="1400" noProof="0" dirty="0"/>
                            <a:t>2017/04/11</a:t>
                          </a:r>
                          <a:endParaRPr lang="de-DE" sz="1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96479" t="-600000" r="-176761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326357" t="-600000" r="-94574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454545" t="-600000" r="-826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C9F8FB0-EF78-4B72-3C4E-E5542C798071}"/>
              </a:ext>
            </a:extLst>
          </p:cNvPr>
          <p:cNvSpPr txBox="1"/>
          <p:nvPr/>
        </p:nvSpPr>
        <p:spPr>
          <a:xfrm>
            <a:off x="683568" y="4083918"/>
            <a:ext cx="815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DE" sz="1600" dirty="0">
                <a:solidFill>
                  <a:srgbClr val="FFFF00"/>
                </a:solidFill>
                <a:latin typeface="TheSans UHH" panose="020B0502050302020203" pitchFamily="34" charset="77"/>
              </a:rPr>
              <a:t>Counts had background of 51 or 102 subtracted, therefore they scale directly with radiance.</a:t>
            </a:r>
          </a:p>
        </p:txBody>
      </p:sp>
    </p:spTree>
    <p:extLst>
      <p:ext uri="{BB962C8B-B14F-4D97-AF65-F5344CB8AC3E}">
        <p14:creationId xmlns:p14="http://schemas.microsoft.com/office/powerpoint/2010/main" val="131557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524BC6-5024-CCDA-A853-58DE26E0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dirty="0"/>
              <a:t>Observations of Venus with AHI (calibrated)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424EAFFA-85FD-5B36-6B35-791D375D6ED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3851" y="1133330"/>
                <a:ext cx="3168030" cy="61193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DE" b="0" dirty="0"/>
                  <a:t>Radiance from Himawari-8 and -9</a:t>
                </a:r>
              </a:p>
              <a:p>
                <a:r>
                  <a:rPr lang="en-DE" b="0" dirty="0"/>
                  <a:t>Local minimum of T</a:t>
                </a:r>
                <a:r>
                  <a:rPr lang="en-DE" b="0" baseline="-25000" dirty="0"/>
                  <a:t>B </a:t>
                </a:r>
                <a:r>
                  <a:rPr lang="en-DE" b="0" dirty="0"/>
                  <a:t>just below </a:t>
                </a:r>
                <a:r>
                  <a:rPr lang="en-DE" sz="2000" b="0" dirty="0"/>
                  <a:t>10</a:t>
                </a:r>
                <a14:m>
                  <m:oMath xmlns:m="http://schemas.openxmlformats.org/officeDocument/2006/math">
                    <m:r>
                      <a:rPr lang="en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DE" sz="2000" dirty="0"/>
                  <a:t> </a:t>
                </a:r>
                <a:endParaRPr lang="en-DE" b="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424EAFFA-85FD-5B36-6B35-791D375D6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1" y="1133330"/>
                <a:ext cx="3168030" cy="611932"/>
              </a:xfrm>
              <a:blipFill>
                <a:blip r:embed="rId2"/>
                <a:stretch>
                  <a:fillRect l="-3586" t="-6122" b="-1020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12AB07EE-46D9-9BA4-CA4D-2619A7A9885A}"/>
                  </a:ext>
                </a:extLst>
              </p:cNvPr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4860033" y="1133330"/>
                <a:ext cx="2808311" cy="619125"/>
              </a:xfrm>
            </p:spPr>
            <p:txBody>
              <a:bodyPr>
                <a:normAutofit/>
              </a:bodyPr>
              <a:lstStyle/>
              <a:p>
                <a:r>
                  <a:rPr lang="en-DE" sz="1400" b="0" dirty="0"/>
                  <a:t>Close to CO</a:t>
                </a:r>
                <a:r>
                  <a:rPr lang="en-DE" sz="1400" b="0" baseline="-25000" dirty="0"/>
                  <a:t>2 </a:t>
                </a:r>
                <a:r>
                  <a:rPr lang="en-DE" sz="1400" b="0" dirty="0"/>
                  <a:t>15</a:t>
                </a:r>
                <a14:m>
                  <m:oMath xmlns:m="http://schemas.openxmlformats.org/officeDocument/2006/math">
                    <m:r>
                      <a:rPr lang="en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DE" sz="1400" dirty="0"/>
                  <a:t> </a:t>
                </a:r>
                <a:r>
                  <a:rPr lang="en-DE" sz="1400" b="0" dirty="0"/>
                  <a:t>fundamental band </a:t>
                </a:r>
                <a:endParaRPr lang="en-DE" sz="1400" dirty="0"/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12AB07EE-46D9-9BA4-CA4D-2619A7A98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4860033" y="1133330"/>
                <a:ext cx="2808311" cy="619125"/>
              </a:xfrm>
              <a:blipFill>
                <a:blip r:embed="rId3"/>
                <a:stretch>
                  <a:fillRect l="-4054" b="-1020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2E1CA-A2EF-9DB8-A10F-87D5C6D4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5144-004E-1E45-907B-65C86CA25C3F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1" name="Content Placeholder 10" descr="A graph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1C35E97D-F7A8-3D2C-3516-69BA86CD00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24755" y="1831058"/>
            <a:ext cx="3450431" cy="2587824"/>
          </a:xfrm>
          <a:prstGeom prst="rect">
            <a:avLst/>
          </a:prstGeom>
        </p:spPr>
      </p:pic>
      <p:pic>
        <p:nvPicPr>
          <p:cNvPr id="17" name="Content Placeholder 16" descr="A diagram of a number of planets&#10;&#10;Description automatically generated">
            <a:extLst>
              <a:ext uri="{FF2B5EF4-FFF2-40B4-BE49-F238E27FC236}">
                <a16:creationId xmlns:a16="http://schemas.microsoft.com/office/drawing/2014/main" id="{8631796D-D760-FBA8-1F54-E88CD1B47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23850" y="1831058"/>
            <a:ext cx="3450431" cy="2587824"/>
          </a:xfrm>
        </p:spPr>
      </p:pic>
    </p:spTree>
    <p:extLst>
      <p:ext uri="{BB962C8B-B14F-4D97-AF65-F5344CB8AC3E}">
        <p14:creationId xmlns:p14="http://schemas.microsoft.com/office/powerpoint/2010/main" val="341798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048755AD-3788-E309-9397-66E6A2F7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 anchor="t">
            <a:normAutofit/>
          </a:bodyPr>
          <a:lstStyle/>
          <a:p>
            <a:r>
              <a:rPr lang="de-DE" dirty="0"/>
              <a:t>Inter-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AHI on Himaw</a:t>
            </a:r>
            <a:r>
              <a:rPr lang="de-DE" dirty="0">
                <a:solidFill>
                  <a:schemeClr val="bg1"/>
                </a:solidFill>
              </a:rPr>
              <a:t>ari-8 and -9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28571464-1D08-02DA-1636-935AB311C1C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849" y="915343"/>
                <a:ext cx="5346759" cy="316929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de-DE" dirty="0"/>
                  <a:t>Phase angle </a:t>
                </a:r>
                <a:r>
                  <a:rPr lang="de-DE" dirty="0" err="1"/>
                  <a:t>range</a:t>
                </a:r>
                <a:r>
                  <a:rPr lang="de-DE" dirty="0"/>
                  <a:t> 155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e-DE" dirty="0"/>
                  <a:t> - 165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covered</a:t>
                </a:r>
                <a:r>
                  <a:rPr lang="de-DE" dirty="0"/>
                  <a:t> </a:t>
                </a:r>
                <a:r>
                  <a:rPr lang="de-DE" dirty="0" err="1"/>
                  <a:t>three</a:t>
                </a:r>
                <a:r>
                  <a:rPr lang="de-DE" dirty="0"/>
                  <a:t> </a:t>
                </a:r>
                <a:r>
                  <a:rPr lang="de-DE" dirty="0" err="1"/>
                  <a:t>times</a:t>
                </a:r>
                <a:endParaRPr lang="de-DE" dirty="0"/>
              </a:p>
              <a:p>
                <a:r>
                  <a:rPr lang="de-DE" dirty="0"/>
                  <a:t>Examples: AHI Channels 12 (9.63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1040 cm</a:t>
                </a:r>
                <a:r>
                  <a:rPr lang="de-DE" baseline="30000" dirty="0"/>
                  <a:t>-1</a:t>
                </a:r>
                <a:r>
                  <a:rPr lang="de-DE" dirty="0"/>
                  <a:t>)  and 16 (13.3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750 cm</a:t>
                </a:r>
                <a:r>
                  <a:rPr lang="de-DE" baseline="30000" dirty="0"/>
                  <a:t>-1</a:t>
                </a:r>
                <a:r>
                  <a:rPr lang="de-DE" dirty="0"/>
                  <a:t>)</a:t>
                </a:r>
              </a:p>
              <a:p>
                <a:r>
                  <a:rPr lang="de-DE" dirty="0"/>
                  <a:t>H-8, 2015: 2.087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de-DE" dirty="0"/>
                  <a:t> 0.011 W m</a:t>
                </a:r>
                <a:r>
                  <a:rPr lang="de-DE" baseline="30000" dirty="0"/>
                  <a:t>-2 </a:t>
                </a:r>
                <a:r>
                  <a:rPr lang="de-DE" dirty="0"/>
                  <a:t>sr</a:t>
                </a:r>
                <a:r>
                  <a:rPr lang="de-DE" baseline="30000" dirty="0"/>
                  <a:t>-1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baseline="30000" dirty="0"/>
                  <a:t>-1</a:t>
                </a:r>
                <a:r>
                  <a:rPr lang="de-DE" dirty="0"/>
                  <a:t>,                         1.948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de-DE" dirty="0"/>
                  <a:t> 0.008 W m</a:t>
                </a:r>
                <a:r>
                  <a:rPr lang="de-DE" baseline="30000" dirty="0"/>
                  <a:t>-2 </a:t>
                </a:r>
                <a:r>
                  <a:rPr lang="de-DE" dirty="0"/>
                  <a:t>sr</a:t>
                </a:r>
                <a:r>
                  <a:rPr lang="de-DE" baseline="30000" dirty="0"/>
                  <a:t>-1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baseline="30000" dirty="0"/>
                  <a:t>-1</a:t>
                </a:r>
                <a:endParaRPr lang="de-DE" dirty="0"/>
              </a:p>
              <a:p>
                <a:r>
                  <a:rPr lang="de-DE" dirty="0"/>
                  <a:t>H-8, 2017: 1.938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de-DE" dirty="0"/>
                  <a:t> 0.016 W m</a:t>
                </a:r>
                <a:r>
                  <a:rPr lang="de-DE" baseline="30000" dirty="0"/>
                  <a:t>-2 </a:t>
                </a:r>
                <a:r>
                  <a:rPr lang="de-DE" dirty="0"/>
                  <a:t>sr</a:t>
                </a:r>
                <a:r>
                  <a:rPr lang="de-DE" baseline="30000" dirty="0"/>
                  <a:t>-1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baseline="30000" dirty="0"/>
                  <a:t>-1</a:t>
                </a:r>
                <a:r>
                  <a:rPr lang="de-DE" dirty="0"/>
                  <a:t>,                             2.005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de-DE" dirty="0"/>
                  <a:t> 0.007 W m</a:t>
                </a:r>
                <a:r>
                  <a:rPr lang="de-DE" baseline="30000" dirty="0"/>
                  <a:t>-2 </a:t>
                </a:r>
                <a:r>
                  <a:rPr lang="de-DE" dirty="0"/>
                  <a:t>sr</a:t>
                </a:r>
                <a:r>
                  <a:rPr lang="de-DE" baseline="30000" dirty="0"/>
                  <a:t>-1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baseline="30000" dirty="0"/>
                  <a:t>-1</a:t>
                </a:r>
              </a:p>
              <a:p>
                <a:r>
                  <a:rPr lang="de-DE" dirty="0"/>
                  <a:t>H-9, 2023: 1.871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de-DE" dirty="0"/>
                  <a:t> 0.01 W m</a:t>
                </a:r>
                <a:r>
                  <a:rPr lang="de-DE" baseline="30000" dirty="0"/>
                  <a:t>-2 </a:t>
                </a:r>
                <a:r>
                  <a:rPr lang="de-DE" dirty="0"/>
                  <a:t>sr</a:t>
                </a:r>
                <a:r>
                  <a:rPr lang="de-DE" baseline="30000" dirty="0"/>
                  <a:t>-1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baseline="30000" dirty="0"/>
                  <a:t>-1</a:t>
                </a:r>
                <a:r>
                  <a:rPr lang="de-DE" dirty="0"/>
                  <a:t>,                          1.993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de-DE" dirty="0"/>
                  <a:t> 0.01 W m</a:t>
                </a:r>
                <a:r>
                  <a:rPr lang="de-DE" baseline="30000" dirty="0"/>
                  <a:t>-2 </a:t>
                </a:r>
                <a:r>
                  <a:rPr lang="de-DE" dirty="0"/>
                  <a:t>sr</a:t>
                </a:r>
                <a:r>
                  <a:rPr lang="de-DE" baseline="30000" dirty="0"/>
                  <a:t>-1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baseline="30000" dirty="0"/>
                  <a:t>-1</a:t>
                </a:r>
                <a:endParaRPr lang="de-DE" dirty="0"/>
              </a:p>
              <a:p>
                <a:r>
                  <a:rPr lang="de-DE" dirty="0"/>
                  <a:t>Agreement </a:t>
                </a:r>
                <a:r>
                  <a:rPr lang="de-DE" dirty="0" err="1"/>
                  <a:t>between</a:t>
                </a:r>
                <a:r>
                  <a:rPr lang="de-DE" dirty="0"/>
                  <a:t> Himawari-8 and -9 a </a:t>
                </a:r>
                <a:r>
                  <a:rPr lang="de-DE" dirty="0" err="1"/>
                  <a:t>few</a:t>
                </a:r>
                <a:r>
                  <a:rPr lang="de-DE" dirty="0"/>
                  <a:t> %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better</a:t>
                </a:r>
                <a:endParaRPr lang="de-DE" dirty="0"/>
              </a:p>
              <a:p>
                <a:r>
                  <a:rPr lang="de-DE" dirty="0"/>
                  <a:t>2015: T</a:t>
                </a:r>
                <a:r>
                  <a:rPr lang="de-DE" baseline="-25000" dirty="0"/>
                  <a:t>B</a:t>
                </a:r>
                <a14:m>
                  <m:oMath xmlns:m="http://schemas.openxmlformats.org/officeDocument/2006/math">
                    <m:r>
                      <a:rPr lang="de-DE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de-DE" dirty="0"/>
                  <a:t> in </a:t>
                </a:r>
                <a:r>
                  <a:rPr lang="de-DE" dirty="0" err="1"/>
                  <a:t>most</a:t>
                </a:r>
                <a:r>
                  <a:rPr lang="de-DE" dirty="0"/>
                  <a:t> </a:t>
                </a:r>
                <a:r>
                  <a:rPr lang="de-DE" dirty="0" err="1"/>
                  <a:t>channels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AHI and SEVIRI =&gt; ♀︎ </a:t>
                </a:r>
                <a:r>
                  <a:rPr lang="de-DE" dirty="0" err="1"/>
                  <a:t>atm</a:t>
                </a:r>
                <a:r>
                  <a:rPr lang="de-DE" dirty="0"/>
                  <a:t>. </a:t>
                </a:r>
                <a:r>
                  <a:rPr lang="de-DE" dirty="0" err="1"/>
                  <a:t>Changed</a:t>
                </a:r>
                <a:endParaRPr lang="de-DE" dirty="0"/>
              </a:p>
            </p:txBody>
          </p:sp>
        </mc:Choice>
        <mc:Fallback xmlns="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28571464-1D08-02DA-1636-935AB311C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849" y="915343"/>
                <a:ext cx="5346759" cy="3169295"/>
              </a:xfrm>
              <a:blipFill>
                <a:blip r:embed="rId3"/>
                <a:stretch>
                  <a:fillRect l="-1896" t="-2000" b="-12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8A10DD1F-47B6-8669-6350-77375E29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309D5144-004E-1E45-907B-65C86CA25C3F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pic>
        <p:nvPicPr>
          <p:cNvPr id="4" name="Picture Placeholder 6" descr="A graph of a graph showing the number of different types of objects&#10;&#10;Description automatically generated with medium confidence">
            <a:extLst>
              <a:ext uri="{FF2B5EF4-FFF2-40B4-BE49-F238E27FC236}">
                <a16:creationId xmlns:a16="http://schemas.microsoft.com/office/drawing/2014/main" id="{BF11C0B7-C832-BC98-8D47-83E603BD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92" b="2392"/>
          <a:stretch/>
        </p:blipFill>
        <p:spPr>
          <a:xfrm>
            <a:off x="5670609" y="1340529"/>
            <a:ext cx="3473391" cy="2736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23561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1E6C15FD80AF49AEB1DEFF5F33194F" ma:contentTypeVersion="4" ma:contentTypeDescription="Ein neues Dokument erstellen." ma:contentTypeScope="" ma:versionID="b71729b5ce3a8ea50c81940ea1098782">
  <xsd:schema xmlns:xsd="http://www.w3.org/2001/XMLSchema" xmlns:xs="http://www.w3.org/2001/XMLSchema" xmlns:p="http://schemas.microsoft.com/office/2006/metadata/properties" xmlns:ns2="a8d2fd8b-ea47-4297-a2a4-bbaafe68126a" targetNamespace="http://schemas.microsoft.com/office/2006/metadata/properties" ma:root="true" ma:fieldsID="d825ee8331a942623613287f67bffd49" ns2:_="">
    <xsd:import namespace="a8d2fd8b-ea47-4297-a2a4-bbaafe681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2fd8b-ea47-4297-a2a4-bbaafe681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8E9F1F-EDFC-4B9F-90D6-FF7629612A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BA0E0-62B6-46F5-8A82-BCE103D7A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2fd8b-ea47-4297-a2a4-bbaafe681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76099-763A-4686-B3F5-939F3E16EF65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d2fd8b-ea47-4297-a2a4-bbaafe68126a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11012</TotalTime>
  <Words>653</Words>
  <Application>Microsoft Macintosh PowerPoint</Application>
  <PresentationFormat>On-screen Show (16:9)</PresentationFormat>
  <Paragraphs>111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TheSans UHH</vt:lpstr>
      <vt:lpstr>Wingdings</vt:lpstr>
      <vt:lpstr>Benutzerdefiniertes Design</vt:lpstr>
      <vt:lpstr>Inter-Calibration of Infrared Imagers Using Observations of Venus </vt:lpstr>
      <vt:lpstr>Agenda </vt:lpstr>
      <vt:lpstr>Celestial Targets Considered Fit for Calibration </vt:lpstr>
      <vt:lpstr>Venus: a Possible Radiometric Calibrator?</vt:lpstr>
      <vt:lpstr>Observing Strategy: Inferior Conjunctions of Venus</vt:lpstr>
      <vt:lpstr>Observations of Venus with SEVIRI (uncalibrated)</vt:lpstr>
      <vt:lpstr>Inter-Calibration of SEVIRI on METEOSAT-8…-11</vt:lpstr>
      <vt:lpstr>Observations of Venus with AHI (calibrated)</vt:lpstr>
      <vt:lpstr>Inter-Calibration of AHI on Himawari-8 and -9</vt:lpstr>
      <vt:lpstr>Summary and 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 der Universität Hamburg</dc:title>
  <dc:subject/>
  <dc:creator>Ute Kreis</dc:creator>
  <cp:keywords/>
  <dc:description/>
  <cp:lastModifiedBy>Martin Burgdorf</cp:lastModifiedBy>
  <cp:revision>128</cp:revision>
  <dcterms:created xsi:type="dcterms:W3CDTF">2023-05-30T13:23:33Z</dcterms:created>
  <dcterms:modified xsi:type="dcterms:W3CDTF">2023-12-06T18:02:32Z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lpwstr>Deutsch</vt:lpwstr>
  </property>
  <property fmtid="{D5CDD505-2E9C-101B-9397-08002B2CF9AE}" pid="3" name="ContentTypeId">
    <vt:lpwstr>0x0101004E1E6C15FD80AF49AEB1DEFF5F33194F</vt:lpwstr>
  </property>
</Properties>
</file>