
<file path=[Content_Types].xml><?xml version="1.0" encoding="utf-8"?>
<Types xmlns="http://schemas.openxmlformats.org/package/2006/content-types">
  <Default Extension="wmf" ContentType="image/x-wmf"/>
  <Default Extension="gif" ContentType="image/gi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3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22.xml" ContentType="application/vnd.openxmlformats-officedocument.presentationml.notesSlide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4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</p:sldIdLst>
  <p:sldSz cx="9144000" cy="5143500" type="screen16x9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howGuides="1">
      <p:cViewPr varScale="1">
        <p:scale>
          <a:sx n="92" d="100"/>
          <a:sy n="92" d="100"/>
        </p:scale>
        <p:origin x="448" y="44"/>
      </p:cViewPr>
      <p:guideLst>
        <p:guide pos="2160" orient="horz"/>
        <p:guide pos="2880"/>
        <p:guide pos="162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 /><Relationship Id="rId43" Type="http://schemas.openxmlformats.org/officeDocument/2006/relationships/tableStyles" Target="tableStyles.xml" /><Relationship Id="rId44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8453681-B421-4645-9992-05504BFA46EA}" type="datetimeFigureOut">
              <a:rPr lang="en-US"/>
              <a:t>12/6/2023</a:t>
            </a:fld>
            <a:endParaRPr lang="en-US"/>
          </a:p>
        </p:txBody>
      </p:sp>
      <p:sp>
        <p:nvSpPr>
          <p:cNvPr id="4" name="Folienbildplatzhalt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00AEBD0-D883-49B3-8638-BF28820DF54F}" type="slidenum">
              <a:rPr lang="en-US"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 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 ?>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 ?>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 ?>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 ?>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 ?>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 ?>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 ?>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 ?>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 ?>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D0F86C-AC8F-4683-8C8E-74CC3154BCC6}" type="slidenum">
              <a:rPr lang="de-DE"/>
              <a:t>1</a:t>
            </a:fld>
            <a:endParaRPr lang="de-DE"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211D748-E79F-E4D9-BDB5-879951CF380A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D397B95-82CE-4C0A-38CC-B31F3A2F8074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9C319B1-008C-DF9C-24C5-278BB567498E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9329A75-4396-EFF1-180E-A3B2FAA73DF7}" type="slidenum">
              <a:rPr/>
              <a:t/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EABFE61-663C-9574-2E5A-7EDF7E1421CC}" type="slidenum">
              <a:rPr/>
              <a:t/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2C8088A-39BB-8F3C-90CF-87A5F91AC604}" type="slidenum">
              <a:rPr/>
              <a:t/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008D14C-26BA-836C-13A7-E697D40CE8A5}" type="slidenum">
              <a:rPr/>
              <a:t/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B75202A-8074-965D-5EDF-43A964B4E177}" type="slidenum">
              <a:rPr/>
              <a:t/>
            </a:fld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DD53DA1-C672-0EE0-DED1-E21580EEFF12}" type="slidenum">
              <a:rPr/>
              <a:t/>
            </a:fld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111051D-0E3A-8468-7F94-5FB00CFEFAFB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F6D1496-12DD-0B24-86A7-DB0452648DFF}" type="slidenum">
              <a:rPr/>
              <a:t/>
            </a:fld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D0F86C-AC8F-4683-8C8E-74CC3154BCC6}" type="slidenum">
              <a:rPr lang="de-DE"/>
              <a:t>20</a:t>
            </a:fld>
            <a:endParaRPr lang="de-DE"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D0F86C-AC8F-4683-8C8E-74CC3154BCC6}" type="slidenum">
              <a:rPr lang="de-DE"/>
              <a:t>21</a:t>
            </a:fld>
            <a:endParaRPr lang="de-DE"/>
          </a:p>
        </p:txBody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D0F86C-AC8F-4683-8C8E-74CC3154BCC6}" type="slidenum">
              <a:rPr lang="de-DE"/>
              <a:t>22</a:t>
            </a:fld>
            <a:endParaRPr lang="de-DE"/>
          </a:p>
        </p:txBody>
      </p:sp>
    </p:spTree>
  </p:cSld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D0F86C-AC8F-4683-8C8E-74CC3154BCC6}" type="slidenum">
              <a:rPr lang="de-DE"/>
              <a:t>23</a:t>
            </a:fld>
            <a:endParaRPr lang="de-DE"/>
          </a:p>
        </p:txBody>
      </p:sp>
    </p:spTree>
  </p:cSld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D0F86C-AC8F-4683-8C8E-74CC3154BCC6}" type="slidenum">
              <a:rPr lang="de-DE"/>
              <a:t>24</a:t>
            </a:fld>
            <a:endParaRPr lang="de-DE"/>
          </a:p>
        </p:txBody>
      </p:sp>
    </p:spTree>
  </p:cSld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7F2EB3C-8D77-3FEA-B69B-179F5C2E71B2}" type="slidenum">
              <a:rPr/>
              <a:t/>
            </a:fld>
            <a:endParaRPr/>
          </a:p>
        </p:txBody>
      </p:sp>
    </p:spTree>
  </p:cSld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3322288-8EB1-CE8F-B4F3-4A441970E8FE}" type="slidenum">
              <a:rPr/>
              <a:t/>
            </a:fld>
            <a:endParaRPr/>
          </a:p>
        </p:txBody>
      </p:sp>
    </p:spTree>
  </p:cSld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5092001-C21D-6D65-D896-2425F3A371E3}" type="slidenum">
              <a:rPr/>
              <a:t/>
            </a:fld>
            <a:endParaRPr/>
          </a:p>
        </p:txBody>
      </p:sp>
    </p:spTree>
  </p:cSld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503DD92-A1AE-EA55-115D-6C703F89DE0D}" type="slidenum">
              <a:rPr/>
              <a:t/>
            </a:fld>
            <a:endParaRPr/>
          </a:p>
        </p:txBody>
      </p:sp>
    </p:spTree>
  </p:cSld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6BD4CED-9401-A6E7-3667-6A4789990B79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D0F86C-AC8F-4683-8C8E-74CC3154BCC6}" type="slidenum">
              <a:rPr lang="de-DE"/>
              <a:t>3</a:t>
            </a:fld>
            <a:endParaRPr lang="de-DE"/>
          </a:p>
        </p:txBody>
      </p:sp>
    </p:spTree>
  </p:cSld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231C54B-43A4-6ECA-B495-47D5F98DE8CB}" type="slidenum">
              <a:rPr/>
              <a:t/>
            </a:fld>
            <a:endParaRPr/>
          </a:p>
        </p:txBody>
      </p:sp>
    </p:spTree>
  </p:cSld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1895211-35B4-2214-CBEC-0BED28743065}" type="slidenum">
              <a:rPr/>
              <a:t/>
            </a:fld>
            <a:endParaRPr/>
          </a:p>
        </p:txBody>
      </p:sp>
    </p:spTree>
  </p:cSld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4499693-7B15-6F85-21F4-11A8B24DE0BA}" type="slidenum">
              <a:rPr/>
              <a:t/>
            </a:fld>
            <a:endParaRPr/>
          </a:p>
        </p:txBody>
      </p:sp>
    </p:spTree>
  </p:cSld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4471051-94C8-ECEA-47B7-AD81AB9C2C8C}" type="slidenum">
              <a:rPr/>
              <a:t/>
            </a:fld>
            <a:endParaRPr/>
          </a:p>
        </p:txBody>
      </p:sp>
    </p:spTree>
  </p:cSld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C772908-2B66-2A11-58C8-31FA2AC4C41E}" type="slidenum">
              <a:rPr/>
              <a:t/>
            </a:fld>
            <a:endParaRPr/>
          </a:p>
        </p:txBody>
      </p:sp>
    </p:spTree>
  </p:cSld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10101B4-1248-88C1-1CDF-74DAE3DEFCAC}" type="slidenum">
              <a:rPr/>
              <a:t/>
            </a:fld>
            <a:endParaRPr/>
          </a:p>
        </p:txBody>
      </p:sp>
    </p:spTree>
  </p:cSld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D0F86C-AC8F-4683-8C8E-74CC3154BCC6}" type="slidenum">
              <a:rPr lang="de-DE"/>
              <a:t>36</a:t>
            </a:fld>
            <a:endParaRPr lang="de-DE"/>
          </a:p>
        </p:txBody>
      </p:sp>
    </p:spTree>
  </p:cSld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D0F86C-AC8F-4683-8C8E-74CC3154BCC6}" type="slidenum">
              <a:rPr lang="de-DE"/>
              <a:t>37</a:t>
            </a:fld>
            <a:endParaRPr lang="de-DE"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D0F86C-AC8F-4683-8C8E-74CC3154BCC6}" type="slidenum">
              <a:rPr lang="de-DE"/>
              <a:t>4</a:t>
            </a:fld>
            <a:endParaRPr lang="de-DE"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D0F86C-AC8F-4683-8C8E-74CC3154BCC6}" type="slidenum">
              <a:rPr lang="de-DE"/>
              <a:t>5</a:t>
            </a:fld>
            <a:endParaRPr lang="de-DE"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D0F86C-AC8F-4683-8C8E-74CC3154BCC6}" type="slidenum">
              <a:rPr lang="de-DE"/>
              <a:t>6</a:t>
            </a:fld>
            <a:endParaRPr lang="de-DE"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D0F86C-AC8F-4683-8C8E-74CC3154BCC6}" type="slidenum">
              <a:rPr lang="de-DE"/>
              <a:t>7</a:t>
            </a:fld>
            <a:endParaRPr lang="de-DE"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D0F86C-AC8F-4683-8C8E-74CC3154BCC6}" type="slidenum">
              <a:rPr lang="de-DE"/>
              <a:t>8</a:t>
            </a:fld>
            <a:endParaRPr lang="de-DE"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E08C367-9B67-EEC4-3D53-73163E288C01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246841" y="1653649"/>
            <a:ext cx="8640960" cy="1254512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Titel der Präsentation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Überschrift +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251520" y="951570"/>
            <a:ext cx="8640960" cy="432048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84B818"/>
                </a:solidFill>
                <a:latin typeface="Akkurat"/>
                <a:cs typeface="Arial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251520" y="1491630"/>
            <a:ext cx="8640960" cy="3348372"/>
          </a:xfrm>
          <a:prstGeom prst="rect">
            <a:avLst/>
          </a:prstGeom>
        </p:spPr>
        <p:txBody>
          <a:bodyPr/>
          <a:lstStyle>
            <a:lvl1pPr>
              <a:buClr>
                <a:srgbClr val="84B818"/>
              </a:buClr>
              <a:defRPr sz="2400">
                <a:solidFill>
                  <a:schemeClr val="bg1"/>
                </a:solidFill>
                <a:latin typeface="Akkurat"/>
                <a:cs typeface="Arial"/>
              </a:defRPr>
            </a:lvl1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2 Spalt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251520" y="951570"/>
            <a:ext cx="8640960" cy="432048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84B818"/>
                </a:solidFill>
                <a:latin typeface="Akkurat"/>
                <a:cs typeface="Arial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  <p:sp>
        <p:nvSpPr>
          <p:cNvPr id="10" name="Inhaltsplatzhalter 2"/>
          <p:cNvSpPr>
            <a:spLocks noGrp="1"/>
          </p:cNvSpPr>
          <p:nvPr>
            <p:ph sz="half" idx="12"/>
          </p:nvPr>
        </p:nvSpPr>
        <p:spPr bwMode="auto">
          <a:xfrm>
            <a:off x="251520" y="1491631"/>
            <a:ext cx="4104456" cy="3232454"/>
          </a:xfrm>
          <a:prstGeom prst="rect">
            <a:avLst/>
          </a:prstGeom>
        </p:spPr>
        <p:txBody>
          <a:bodyPr/>
          <a:lstStyle>
            <a:lvl1pPr>
              <a:buClr>
                <a:srgbClr val="84B818"/>
              </a:buClr>
              <a:defRPr sz="2400">
                <a:solidFill>
                  <a:srgbClr val="565656"/>
                </a:solidFill>
                <a:latin typeface="Akkurat"/>
                <a:cs typeface="Arial"/>
              </a:defRPr>
            </a:lvl1pPr>
            <a:lvl2pPr>
              <a:defRPr sz="24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8" name="Inhaltsplatzhalter 2"/>
          <p:cNvSpPr>
            <a:spLocks noGrp="1"/>
          </p:cNvSpPr>
          <p:nvPr>
            <p:ph sz="half" idx="11"/>
          </p:nvPr>
        </p:nvSpPr>
        <p:spPr bwMode="auto">
          <a:xfrm>
            <a:off x="4788024" y="1491631"/>
            <a:ext cx="4104456" cy="3232454"/>
          </a:xfrm>
          <a:prstGeom prst="rect">
            <a:avLst/>
          </a:prstGeom>
        </p:spPr>
        <p:txBody>
          <a:bodyPr/>
          <a:lstStyle>
            <a:lvl1pPr>
              <a:buClr>
                <a:srgbClr val="84B818"/>
              </a:buClr>
              <a:defRPr sz="2400">
                <a:solidFill>
                  <a:srgbClr val="565656"/>
                </a:solidFill>
                <a:latin typeface="Akkurat"/>
                <a:cs typeface="Arial"/>
              </a:defRPr>
            </a:lvl1pPr>
            <a:lvl2pPr>
              <a:defRPr sz="2400">
                <a:latin typeface="Akkurat"/>
              </a:defRPr>
            </a:lvl2pPr>
            <a:lvl3pPr>
              <a:defRPr sz="2000">
                <a:latin typeface="Akkurat"/>
              </a:defRPr>
            </a:lvl3pPr>
            <a:lvl4pPr>
              <a:defRPr sz="1800">
                <a:latin typeface="Akkurat"/>
              </a:defRPr>
            </a:lvl4pPr>
            <a:lvl5pPr>
              <a:defRPr sz="1800">
                <a:latin typeface="Akkura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198352" y="4894008"/>
            <a:ext cx="550360" cy="209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4B818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63CECEBB-547B-4598-95D8-3FB4D608B5D5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Bild + Sp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 bwMode="auto">
          <a:xfrm>
            <a:off x="251520" y="951570"/>
            <a:ext cx="8640960" cy="432048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84B818"/>
                </a:solidFill>
                <a:latin typeface="Akkurat"/>
                <a:cs typeface="Arial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  <p:sp>
        <p:nvSpPr>
          <p:cNvPr id="7" name="Bildplatzhalter 2"/>
          <p:cNvSpPr>
            <a:spLocks noGrp="1"/>
          </p:cNvSpPr>
          <p:nvPr>
            <p:ph type="pic" idx="1"/>
          </p:nvPr>
        </p:nvSpPr>
        <p:spPr bwMode="auto">
          <a:xfrm>
            <a:off x="251524" y="1491631"/>
            <a:ext cx="4104453" cy="3225931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84B818"/>
              </a:buClr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/>
              <a:t>Bild</a:t>
            </a:r>
            <a:endParaRPr/>
          </a:p>
        </p:txBody>
      </p:sp>
      <p:sp>
        <p:nvSpPr>
          <p:cNvPr id="8" name="Inhaltsplatzhalter 2"/>
          <p:cNvSpPr>
            <a:spLocks noGrp="1"/>
          </p:cNvSpPr>
          <p:nvPr>
            <p:ph sz="half" idx="11"/>
          </p:nvPr>
        </p:nvSpPr>
        <p:spPr bwMode="auto">
          <a:xfrm>
            <a:off x="4788024" y="1491631"/>
            <a:ext cx="4104456" cy="3232454"/>
          </a:xfrm>
          <a:prstGeom prst="rect">
            <a:avLst/>
          </a:prstGeom>
        </p:spPr>
        <p:txBody>
          <a:bodyPr/>
          <a:lstStyle>
            <a:lvl1pPr>
              <a:buClr>
                <a:srgbClr val="84B818"/>
              </a:buClr>
              <a:defRPr sz="2400">
                <a:solidFill>
                  <a:srgbClr val="565656"/>
                </a:solidFill>
                <a:latin typeface="Akkurat"/>
                <a:cs typeface="Arial"/>
              </a:defRPr>
            </a:lvl1pPr>
            <a:lvl2pPr>
              <a:defRPr sz="2400">
                <a:latin typeface="Akkurat"/>
              </a:defRPr>
            </a:lvl2pPr>
            <a:lvl3pPr>
              <a:defRPr sz="2000">
                <a:latin typeface="Akkurat"/>
              </a:defRPr>
            </a:lvl3pPr>
            <a:lvl4pPr>
              <a:defRPr sz="1800">
                <a:latin typeface="Akkurat"/>
              </a:defRPr>
            </a:lvl4pPr>
            <a:lvl5pPr>
              <a:defRPr sz="1800">
                <a:latin typeface="Akkura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198352" y="4894008"/>
            <a:ext cx="550360" cy="209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4B818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63CECEBB-547B-4598-95D8-3FB4D608B5D5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palte +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 bwMode="auto">
          <a:xfrm>
            <a:off x="251520" y="951570"/>
            <a:ext cx="8640960" cy="432048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84B818"/>
                </a:solidFill>
                <a:latin typeface="Akkurat"/>
                <a:cs typeface="Arial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  <p:sp>
        <p:nvSpPr>
          <p:cNvPr id="8" name="Inhaltsplatzhalter 2"/>
          <p:cNvSpPr>
            <a:spLocks noGrp="1"/>
          </p:cNvSpPr>
          <p:nvPr>
            <p:ph sz="half" idx="11"/>
          </p:nvPr>
        </p:nvSpPr>
        <p:spPr bwMode="auto">
          <a:xfrm>
            <a:off x="251520" y="1491631"/>
            <a:ext cx="4104456" cy="3232454"/>
          </a:xfrm>
          <a:prstGeom prst="rect">
            <a:avLst/>
          </a:prstGeom>
        </p:spPr>
        <p:txBody>
          <a:bodyPr/>
          <a:lstStyle>
            <a:lvl1pPr>
              <a:buClr>
                <a:srgbClr val="84B818"/>
              </a:buClr>
              <a:defRPr sz="2400">
                <a:solidFill>
                  <a:srgbClr val="565656"/>
                </a:solidFill>
                <a:latin typeface="Akkurat"/>
                <a:cs typeface="Arial"/>
              </a:defRPr>
            </a:lvl1pPr>
            <a:lvl2pPr>
              <a:defRPr sz="2400">
                <a:latin typeface="Akkurat"/>
              </a:defRPr>
            </a:lvl2pPr>
            <a:lvl3pPr>
              <a:defRPr sz="2000">
                <a:latin typeface="Akkurat"/>
              </a:defRPr>
            </a:lvl3pPr>
            <a:lvl4pPr>
              <a:defRPr sz="1800">
                <a:latin typeface="Akkurat"/>
              </a:defRPr>
            </a:lvl4pPr>
            <a:lvl5pPr>
              <a:defRPr sz="1800">
                <a:latin typeface="Akkura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7" name="Bildplatzhalter 2"/>
          <p:cNvSpPr>
            <a:spLocks noGrp="1"/>
          </p:cNvSpPr>
          <p:nvPr>
            <p:ph type="pic" idx="1"/>
          </p:nvPr>
        </p:nvSpPr>
        <p:spPr bwMode="auto">
          <a:xfrm>
            <a:off x="4788029" y="1493477"/>
            <a:ext cx="4104453" cy="322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 sz="2400">
                <a:latin typeface="Arial"/>
                <a:cs typeface="Arial"/>
              </a:rPr>
              <a:t>Bild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198352" y="4894008"/>
            <a:ext cx="550360" cy="209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4B818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63CECEBB-547B-4598-95D8-3FB4D608B5D5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Überschrift + 2 Bil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 bwMode="auto">
          <a:xfrm>
            <a:off x="251520" y="951570"/>
            <a:ext cx="8640960" cy="432048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84B818"/>
                </a:solidFill>
                <a:latin typeface="Akkurat"/>
                <a:cs typeface="Arial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  <p:sp>
        <p:nvSpPr>
          <p:cNvPr id="10" name="Bildplatzhalter 2"/>
          <p:cNvSpPr>
            <a:spLocks noGrp="1"/>
          </p:cNvSpPr>
          <p:nvPr>
            <p:ph type="pic" idx="10"/>
          </p:nvPr>
        </p:nvSpPr>
        <p:spPr bwMode="auto">
          <a:xfrm>
            <a:off x="251520" y="1491631"/>
            <a:ext cx="4104453" cy="322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 sz="2400">
                <a:latin typeface="Arial"/>
                <a:cs typeface="Arial"/>
              </a:rPr>
              <a:t>Bild</a:t>
            </a:r>
            <a:endParaRPr lang="de-DE"/>
          </a:p>
        </p:txBody>
      </p:sp>
      <p:sp>
        <p:nvSpPr>
          <p:cNvPr id="9" name="Bildplatzhalter 2"/>
          <p:cNvSpPr>
            <a:spLocks noGrp="1"/>
          </p:cNvSpPr>
          <p:nvPr>
            <p:ph type="pic" idx="1"/>
          </p:nvPr>
        </p:nvSpPr>
        <p:spPr bwMode="auto">
          <a:xfrm>
            <a:off x="4788029" y="1493477"/>
            <a:ext cx="4104453" cy="3225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 sz="2400">
                <a:latin typeface="Arial"/>
                <a:cs typeface="Arial"/>
              </a:rPr>
              <a:t>Bild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198352" y="4894008"/>
            <a:ext cx="550360" cy="209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4B818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63CECEBB-547B-4598-95D8-3FB4D608B5D5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Bild groß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 bwMode="auto">
          <a:xfrm>
            <a:off x="251520" y="951570"/>
            <a:ext cx="8640960" cy="432048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84B818"/>
                </a:solidFill>
                <a:latin typeface="Akkurat"/>
                <a:cs typeface="Arial"/>
              </a:defRPr>
            </a:lvl1pPr>
          </a:lstStyle>
          <a:p>
            <a:pPr>
              <a:defRPr/>
            </a:pPr>
            <a:r>
              <a:rPr lang="de-DE"/>
              <a:t>Titel</a:t>
            </a:r>
            <a:endParaRPr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 bwMode="auto">
          <a:xfrm>
            <a:off x="251520" y="1491630"/>
            <a:ext cx="8640960" cy="3240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 sz="2400">
                <a:latin typeface="Arial"/>
                <a:cs typeface="Arial"/>
              </a:rPr>
              <a:t>Bild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8198352" y="4894008"/>
            <a:ext cx="550360" cy="209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4B818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63CECEBB-547B-4598-95D8-3FB4D608B5D5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chlus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 descr="Das Foto zeigt den Mathetower, auf dem sich das grüne TU-Logo dreht.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209676" y="1010407"/>
            <a:ext cx="6724649" cy="3469892"/>
          </a:xfrm>
          <a:prstGeom prst="roundRect">
            <a:avLst>
              <a:gd name="adj" fmla="val 8551"/>
            </a:avLst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 bwMode="auto">
          <a:xfrm>
            <a:off x="0" y="771550"/>
            <a:ext cx="9144000" cy="4371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8" name="Picture 15" descr="tud_logo_rgb_150dpi"/>
          <p:cNvPicPr>
            <a:picLocks noChangeAspect="1" noChangeArrowheads="1"/>
          </p:cNvPicPr>
          <p:nvPr userDrawn="1"/>
        </p:nvPicPr>
        <p:blipFill>
          <a:blip r:embed="rId10"/>
          <a:stretch/>
        </p:blipFill>
        <p:spPr bwMode="auto">
          <a:xfrm>
            <a:off x="395539" y="195487"/>
            <a:ext cx="2592287" cy="4119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erade Verbindung 8"/>
          <p:cNvCxnSpPr>
            <a:cxnSpLocks/>
          </p:cNvCxnSpPr>
          <p:nvPr userDrawn="1"/>
        </p:nvCxnSpPr>
        <p:spPr bwMode="auto">
          <a:xfrm>
            <a:off x="-2390" y="771551"/>
            <a:ext cx="9194688" cy="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Rectangle 13"/>
          <p:cNvSpPr>
            <a:spLocks noChangeArrowheads="1"/>
          </p:cNvSpPr>
          <p:nvPr userDrawn="1"/>
        </p:nvSpPr>
        <p:spPr bwMode="auto">
          <a:xfrm>
            <a:off x="4923281" y="141647"/>
            <a:ext cx="3960813" cy="4616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r">
              <a:defRPr/>
            </a:pPr>
            <a:r>
              <a:rPr lang="nl-NL"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 Unicode MS"/>
                <a:cs typeface="Arial"/>
              </a:rPr>
              <a:t>Image Analysis Group</a:t>
            </a:r>
            <a:endParaRPr/>
          </a:p>
          <a:p>
            <a:pPr algn="r">
              <a:defRPr/>
            </a:pPr>
            <a:r>
              <a:rPr lang="nl-NL"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Arial Unicode MS"/>
                <a:cs typeface="Arial"/>
              </a:rPr>
              <a:t>TU Dortmund University</a:t>
            </a:r>
            <a:endParaRPr/>
          </a:p>
        </p:txBody>
      </p:sp>
      <p:sp>
        <p:nvSpPr>
          <p:cNvPr id="11" name="Rectangle 4"/>
          <p:cNvSpPr txBox="1">
            <a:spLocks noChangeArrowheads="1"/>
          </p:cNvSpPr>
          <p:nvPr userDrawn="1"/>
        </p:nvSpPr>
        <p:spPr bwMode="auto">
          <a:xfrm>
            <a:off x="137567" y="4894008"/>
            <a:ext cx="3056704" cy="255426"/>
          </a:xfrm>
          <a:prstGeom prst="rect">
            <a:avLst/>
          </a:prstGeom>
          <a:noFill/>
          <a:ln/>
        </p:spPr>
        <p:txBody>
          <a:bodyPr/>
          <a:lstStyle>
            <a:defPPr>
              <a:defRPr lang="de-DE"/>
            </a:defPPr>
            <a:lvl1pPr marL="0" algn="l" defTabSz="914400">
              <a:spcBef>
                <a:spcPts val="0"/>
              </a:spcBef>
              <a:buClr>
                <a:schemeClr val="folHlink"/>
              </a:buClr>
              <a:buFont typeface="Wingdings"/>
              <a:buChar char="§"/>
              <a:defRPr sz="1800">
                <a:solidFill>
                  <a:srgbClr val="565656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Clr>
                <a:schemeClr val="folHlink"/>
              </a:buClr>
              <a:buFont typeface="Wingdings"/>
              <a:buChar char="§"/>
              <a:defRPr sz="16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Clr>
                <a:schemeClr val="folHlink"/>
              </a:buClr>
              <a:buFont typeface="Wingdings"/>
              <a:buChar char="§"/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Clr>
                <a:schemeClr val="folHlink"/>
              </a:buClr>
              <a:buFont typeface="Wingdings"/>
              <a:buChar char="§"/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Clr>
                <a:schemeClr val="folHlink"/>
              </a:buClr>
              <a:buFont typeface="Wingdings"/>
              <a:buChar char="§"/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Font typeface="Wingdings"/>
              <a:buChar char="§"/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Font typeface="Wingdings"/>
              <a:buChar char="§"/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Font typeface="Wingdings"/>
              <a:buChar char="§"/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Font typeface="Wingdings"/>
              <a:buChar char="§"/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Tx/>
              <a:buFontTx/>
              <a:buNone/>
              <a:defRPr/>
            </a:pPr>
            <a:r>
              <a:rPr lang="de-DE" sz="1200">
                <a:solidFill>
                  <a:schemeClr val="bg1">
                    <a:lumMod val="85000"/>
                  </a:schemeClr>
                </a:solidFill>
                <a:latin typeface="Akkurat"/>
                <a:cs typeface="Arial"/>
              </a:rPr>
              <a:t>K. Wohlfarth</a:t>
            </a:r>
            <a:r>
              <a:rPr lang="de-DE" sz="1200">
                <a:solidFill>
                  <a:schemeClr val="bg1">
                    <a:lumMod val="85000"/>
                  </a:schemeClr>
                </a:solidFill>
                <a:latin typeface="Akkurat"/>
                <a:cs typeface="Arial"/>
              </a:rPr>
              <a:t> </a:t>
            </a:r>
            <a:r>
              <a:rPr lang="de-DE" sz="1200">
                <a:solidFill>
                  <a:schemeClr val="bg1">
                    <a:lumMod val="85000"/>
                  </a:schemeClr>
                </a:solidFill>
                <a:latin typeface="Akkurat"/>
                <a:cs typeface="Arial"/>
              </a:rPr>
              <a:t>| 2023/07/12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emf"/><Relationship Id="rId4" Type="http://schemas.openxmlformats.org/officeDocument/2006/relationships/image" Target="../media/image18.emf"/><Relationship Id="rId5" Type="http://schemas.openxmlformats.org/officeDocument/2006/relationships/image" Target="../media/image17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emf"/><Relationship Id="rId4" Type="http://schemas.openxmlformats.org/officeDocument/2006/relationships/image" Target="../media/image18.emf"/><Relationship Id="rId5" Type="http://schemas.openxmlformats.org/officeDocument/2006/relationships/image" Target="../media/image17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emf"/><Relationship Id="rId4" Type="http://schemas.openxmlformats.org/officeDocument/2006/relationships/image" Target="../media/image18.emf"/><Relationship Id="rId5" Type="http://schemas.openxmlformats.org/officeDocument/2006/relationships/image" Target="../media/image17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emf"/><Relationship Id="rId4" Type="http://schemas.openxmlformats.org/officeDocument/2006/relationships/image" Target="../media/image18.emf"/><Relationship Id="rId5" Type="http://schemas.openxmlformats.org/officeDocument/2006/relationships/image" Target="../media/image17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18.emf"/><Relationship Id="rId6" Type="http://schemas.openxmlformats.org/officeDocument/2006/relationships/image" Target="../media/image17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18.emf"/><Relationship Id="rId6" Type="http://schemas.openxmlformats.org/officeDocument/2006/relationships/image" Target="../media/image17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emf"/><Relationship Id="rId4" Type="http://schemas.openxmlformats.org/officeDocument/2006/relationships/image" Target="../media/image28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emf"/><Relationship Id="rId4" Type="http://schemas.openxmlformats.org/officeDocument/2006/relationships/image" Target="../media/image29.emf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emf"/><Relationship Id="rId4" Type="http://schemas.openxmlformats.org/officeDocument/2006/relationships/image" Target="../media/image30.emf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emf"/><Relationship Id="rId4" Type="http://schemas.openxmlformats.org/officeDocument/2006/relationships/image" Target="../media/image31.emf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emf"/><Relationship Id="rId4" Type="http://schemas.openxmlformats.org/officeDocument/2006/relationships/image" Target="../media/image32.emf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emf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gif"/><Relationship Id="rId4" Type="http://schemas.openxmlformats.org/officeDocument/2006/relationships/image" Target="../media/image35.gif"/><Relationship Id="rId5" Type="http://schemas.openxmlformats.org/officeDocument/2006/relationships/image" Target="../media/image36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zenodo.org/record/7776031#.ZDsKDM7P2Uk" TargetMode="Externa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41.emf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50.png"/><Relationship Id="rId6" Type="http://schemas.openxmlformats.org/officeDocument/2006/relationships/image" Target="../media/image48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9" Type="http://schemas.openxmlformats.org/officeDocument/2006/relationships/image" Target="../media/image11.gif"/><Relationship Id="rId10" Type="http://schemas.openxmlformats.org/officeDocument/2006/relationships/image" Target="../media/image12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br>
              <a:rPr lang="en-US" sz="1600">
                <a:solidFill>
                  <a:srgbClr val="84B818"/>
                </a:solidFill>
              </a:rPr>
            </a:br>
            <a:r>
              <a:rPr lang="en-US" sz="1600">
                <a:solidFill>
                  <a:srgbClr val="84B818"/>
                </a:solidFill>
              </a:rPr>
              <a:t> </a:t>
            </a:r>
            <a:r>
              <a:rPr lang="en-US" sz="1800" b="1">
                <a:solidFill>
                  <a:srgbClr val="84B818"/>
                </a:solidFill>
              </a:rPr>
              <a:t>AN ADVANCED THERMAL ROUGHNESS MODEL </a:t>
            </a:r>
            <a:br>
              <a:rPr lang="en-US" sz="1800" b="1">
                <a:solidFill>
                  <a:srgbClr val="84B818"/>
                </a:solidFill>
              </a:rPr>
            </a:br>
            <a:r>
              <a:rPr lang="en-US" sz="1800" b="1">
                <a:solidFill>
                  <a:srgbClr val="84B818"/>
                </a:solidFill>
              </a:rPr>
              <a:t>FOR </a:t>
            </a:r>
            <a:br>
              <a:rPr lang="en-US" sz="1800" b="1">
                <a:solidFill>
                  <a:srgbClr val="84B818"/>
                </a:solidFill>
              </a:rPr>
            </a:br>
            <a:r>
              <a:rPr lang="en-US" sz="1800" b="1">
                <a:solidFill>
                  <a:srgbClr val="84B818"/>
                </a:solidFill>
              </a:rPr>
              <a:t>AIRLESS PLANETARY BODIES </a:t>
            </a:r>
            <a:br>
              <a:rPr lang="en-US" sz="1800" b="1">
                <a:solidFill>
                  <a:srgbClr val="84B818"/>
                </a:solidFill>
              </a:rPr>
            </a:br>
            <a:r>
              <a:rPr lang="en-US" sz="1800" b="1">
                <a:solidFill>
                  <a:srgbClr val="84B818"/>
                </a:solidFill>
              </a:rPr>
              <a:t>– </a:t>
            </a:r>
            <a:br>
              <a:rPr lang="en-US" sz="1800" b="1">
                <a:solidFill>
                  <a:srgbClr val="84B818"/>
                </a:solidFill>
              </a:rPr>
            </a:br>
            <a:r>
              <a:rPr lang="en-US" sz="1800" b="1">
                <a:solidFill>
                  <a:srgbClr val="84B818"/>
                </a:solidFill>
              </a:rPr>
              <a:t>APPLICATIONS TO MOON AND MERCURY</a:t>
            </a:r>
            <a:br>
              <a:rPr lang="en-US" sz="1600" b="1">
                <a:solidFill>
                  <a:srgbClr val="84B818"/>
                </a:solidFill>
              </a:rPr>
            </a:br>
            <a:br>
              <a:rPr lang="en-US" sz="1600" b="1">
                <a:solidFill>
                  <a:srgbClr val="84B818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Kay Wohlfarth, Christian </a:t>
            </a:r>
            <a:r>
              <a:rPr lang="en-US" sz="1600">
                <a:solidFill>
                  <a:schemeClr val="bg1"/>
                </a:solidFill>
              </a:rPr>
              <a:t>Wöhler</a:t>
            </a:r>
            <a:endParaRPr lang="de-DE" sz="160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47500" y="4083918"/>
            <a:ext cx="2439641" cy="3936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" name="Grafik 25"/>
          <p:cNvPicPr>
            <a:picLocks noChangeAspect="1"/>
          </p:cNvPicPr>
          <p:nvPr/>
        </p:nvPicPr>
        <p:blipFill>
          <a:blip r:embed="rId3"/>
          <a:srcRect l="5899" t="0" r="89376" b="0"/>
          <a:stretch/>
        </p:blipFill>
        <p:spPr bwMode="auto">
          <a:xfrm>
            <a:off x="3598130" y="766819"/>
            <a:ext cx="432048" cy="1063232"/>
          </a:xfrm>
          <a:prstGeom prst="rect">
            <a:avLst/>
          </a:prstGeom>
        </p:spPr>
      </p:pic>
      <p:sp>
        <p:nvSpPr>
          <p:cNvPr id="9" name="Textplatzhalter 2"/>
          <p:cNvSpPr txBox="1"/>
          <p:nvPr/>
        </p:nvSpPr>
        <p:spPr bwMode="auto">
          <a:xfrm>
            <a:off x="8204370" y="1045292"/>
            <a:ext cx="1048150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 [k] rough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4322" y="2095636"/>
            <a:ext cx="2456211" cy="1235429"/>
          </a:xfrm>
          <a:prstGeom prst="rect">
            <a:avLst/>
          </a:prstGeom>
        </p:spPr>
      </p:pic>
      <p:cxnSp>
        <p:nvCxnSpPr>
          <p:cNvPr id="34" name="Gerade Verbindung mit Pfeil 33"/>
          <p:cNvCxnSpPr>
            <a:cxnSpLocks/>
          </p:cNvCxnSpPr>
          <p:nvPr/>
        </p:nvCxnSpPr>
        <p:spPr bwMode="auto">
          <a:xfrm flipV="1">
            <a:off x="1635174" y="1737605"/>
            <a:ext cx="15566" cy="9042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cxnSpLocks/>
          </p:cNvCxnSpPr>
          <p:nvPr/>
        </p:nvCxnSpPr>
        <p:spPr bwMode="auto">
          <a:xfrm flipV="1">
            <a:off x="1635173" y="1668992"/>
            <a:ext cx="132667" cy="976171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 bwMode="auto">
          <a:xfrm>
            <a:off x="4023783" y="910169"/>
            <a:ext cx="188176" cy="14401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platzhalter 2"/>
          <p:cNvSpPr txBox="1"/>
          <p:nvPr/>
        </p:nvSpPr>
        <p:spPr bwMode="auto">
          <a:xfrm>
            <a:off x="3576581" y="733716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i=0°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cxnSp>
        <p:nvCxnSpPr>
          <p:cNvPr id="35" name="Gerade Verbindung mit Pfeil 34"/>
          <p:cNvCxnSpPr>
            <a:cxnSpLocks/>
          </p:cNvCxnSpPr>
          <p:nvPr/>
        </p:nvCxnSpPr>
        <p:spPr bwMode="auto">
          <a:xfrm flipV="1">
            <a:off x="1650740" y="1640080"/>
            <a:ext cx="35040" cy="9946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/>
          <p:nvPr/>
        </p:nvSpPr>
        <p:spPr bwMode="auto">
          <a:xfrm rot="2077290">
            <a:off x="1661682" y="1458544"/>
            <a:ext cx="144016" cy="14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hteck 39"/>
          <p:cNvSpPr/>
          <p:nvPr/>
        </p:nvSpPr>
        <p:spPr bwMode="auto">
          <a:xfrm rot="730304">
            <a:off x="1307874" y="1377725"/>
            <a:ext cx="299984" cy="1347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hteck 41"/>
          <p:cNvSpPr/>
          <p:nvPr/>
        </p:nvSpPr>
        <p:spPr bwMode="auto">
          <a:xfrm rot="581184">
            <a:off x="1870923" y="1505971"/>
            <a:ext cx="328679" cy="136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Gerader Verbinder 43"/>
          <p:cNvCxnSpPr>
            <a:cxnSpLocks/>
            <a:stCxn id="40" idx="3"/>
            <a:endCxn id="36" idx="2"/>
          </p:cNvCxnSpPr>
          <p:nvPr/>
        </p:nvCxnSpPr>
        <p:spPr bwMode="auto">
          <a:xfrm>
            <a:off x="1604486" y="1476703"/>
            <a:ext cx="69947" cy="129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>
            <a:cxnSpLocks/>
            <a:stCxn id="36" idx="7"/>
            <a:endCxn id="42" idx="1"/>
          </p:cNvCxnSpPr>
          <p:nvPr/>
        </p:nvCxnSpPr>
        <p:spPr bwMode="auto">
          <a:xfrm>
            <a:off x="1804517" y="1517576"/>
            <a:ext cx="68749" cy="289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 bwMode="auto">
          <a:xfrm>
            <a:off x="323528" y="3296936"/>
            <a:ext cx="273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e = 0, i  = 0°-90°, </a:t>
            </a:r>
            <a:r>
              <a:rPr lang="el-GR">
                <a:solidFill>
                  <a:schemeClr val="bg1"/>
                </a:solidFill>
              </a:rPr>
              <a:t>ψ</a:t>
            </a:r>
            <a:r>
              <a:rPr lang="de-DE">
                <a:solidFill>
                  <a:schemeClr val="bg1"/>
                </a:solidFill>
              </a:rPr>
              <a:t> = 0</a:t>
            </a:r>
            <a:endParaRPr lang="en-US">
              <a:solidFill>
                <a:schemeClr val="bg1"/>
              </a:solidFill>
            </a:endParaRPr>
          </a:p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Ellipse 49"/>
          <p:cNvSpPr/>
          <p:nvPr/>
        </p:nvSpPr>
        <p:spPr bwMode="auto">
          <a:xfrm>
            <a:off x="1666935" y="961208"/>
            <a:ext cx="333839" cy="3430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ihandform 5"/>
          <p:cNvSpPr/>
          <p:nvPr/>
        </p:nvSpPr>
        <p:spPr bwMode="auto">
          <a:xfrm>
            <a:off x="2689860" y="1143000"/>
            <a:ext cx="899169" cy="1740730"/>
          </a:xfrm>
          <a:custGeom>
            <a:avLst/>
            <a:gdLst>
              <a:gd name="connsiteX0" fmla="*/ 0 w 899169"/>
              <a:gd name="connsiteY0" fmla="*/ 1737360 h 1740730"/>
              <a:gd name="connsiteX1" fmla="*/ 624840 w 899169"/>
              <a:gd name="connsiteY1" fmla="*/ 1638300 h 1740730"/>
              <a:gd name="connsiteX2" fmla="*/ 899160 w 899169"/>
              <a:gd name="connsiteY2" fmla="*/ 1059180 h 1740730"/>
              <a:gd name="connsiteX3" fmla="*/ 617220 w 899169"/>
              <a:gd name="connsiteY3" fmla="*/ 289560 h 1740730"/>
              <a:gd name="connsiteX4" fmla="*/ 640080 w 899169"/>
              <a:gd name="connsiteY4" fmla="*/ 68580 h 1740730"/>
              <a:gd name="connsiteX5" fmla="*/ 830580 w 899169"/>
              <a:gd name="connsiteY5" fmla="*/ 0 h 174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9169" h="1740730" fill="norm" stroke="1" extrusionOk="0">
                <a:moveTo>
                  <a:pt x="0" y="1737360"/>
                </a:moveTo>
                <a:cubicBezTo>
                  <a:pt x="237490" y="1744345"/>
                  <a:pt x="474980" y="1751330"/>
                  <a:pt x="624840" y="1638300"/>
                </a:cubicBezTo>
                <a:cubicBezTo>
                  <a:pt x="774700" y="1525270"/>
                  <a:pt x="900430" y="1283970"/>
                  <a:pt x="899160" y="1059180"/>
                </a:cubicBezTo>
                <a:cubicBezTo>
                  <a:pt x="897890" y="834390"/>
                  <a:pt x="660400" y="454660"/>
                  <a:pt x="617220" y="289560"/>
                </a:cubicBezTo>
                <a:cubicBezTo>
                  <a:pt x="574040" y="124460"/>
                  <a:pt x="604520" y="116840"/>
                  <a:pt x="640080" y="68580"/>
                </a:cubicBezTo>
                <a:cubicBezTo>
                  <a:pt x="675640" y="20320"/>
                  <a:pt x="753110" y="10160"/>
                  <a:pt x="830580" y="0"/>
                </a:cubicBezTo>
              </a:path>
            </a:pathLst>
          </a:custGeom>
          <a:noFill/>
          <a:ln w="12700">
            <a:solidFill>
              <a:schemeClr val="bg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Titel 1"/>
          <p:cNvSpPr>
            <a:spLocks noGrp="1"/>
          </p:cNvSpPr>
          <p:nvPr>
            <p:ph type="title"/>
          </p:nvPr>
        </p:nvSpPr>
        <p:spPr bwMode="auto">
          <a:xfrm>
            <a:off x="251520" y="699542"/>
            <a:ext cx="1224136" cy="432048"/>
          </a:xfrm>
        </p:spPr>
        <p:txBody>
          <a:bodyPr/>
          <a:lstStyle/>
          <a:p>
            <a:pPr>
              <a:defRPr/>
            </a:pPr>
            <a:r>
              <a:rPr lang="de-DE"/>
              <a:t>Nadir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" name="Grafik 25"/>
          <p:cNvPicPr>
            <a:picLocks noChangeAspect="1"/>
          </p:cNvPicPr>
          <p:nvPr/>
        </p:nvPicPr>
        <p:blipFill>
          <a:blip r:embed="rId3"/>
          <a:srcRect l="5899" t="0" r="89376" b="0"/>
          <a:stretch/>
        </p:blipFill>
        <p:spPr bwMode="auto">
          <a:xfrm>
            <a:off x="3598130" y="766819"/>
            <a:ext cx="432048" cy="10632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rcRect l="41004" t="1" r="54271" b="4739"/>
          <a:stretch/>
        </p:blipFill>
        <p:spPr bwMode="auto">
          <a:xfrm>
            <a:off x="4211960" y="766819"/>
            <a:ext cx="432048" cy="1012843"/>
          </a:xfrm>
          <a:prstGeom prst="rect">
            <a:avLst/>
          </a:prstGeom>
        </p:spPr>
      </p:pic>
      <p:sp>
        <p:nvSpPr>
          <p:cNvPr id="9" name="Textplatzhalter 2"/>
          <p:cNvSpPr txBox="1"/>
          <p:nvPr/>
        </p:nvSpPr>
        <p:spPr bwMode="auto">
          <a:xfrm>
            <a:off x="8204370" y="1045292"/>
            <a:ext cx="1048150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 [k] rough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7" name="Textplatzhalter 2"/>
          <p:cNvSpPr txBox="1"/>
          <p:nvPr/>
        </p:nvSpPr>
        <p:spPr bwMode="auto">
          <a:xfrm>
            <a:off x="4250074" y="71529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40°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4322" y="2095636"/>
            <a:ext cx="2456211" cy="1235429"/>
          </a:xfrm>
          <a:prstGeom prst="rect">
            <a:avLst/>
          </a:prstGeom>
        </p:spPr>
      </p:pic>
      <p:cxnSp>
        <p:nvCxnSpPr>
          <p:cNvPr id="34" name="Gerade Verbindung mit Pfeil 33"/>
          <p:cNvCxnSpPr>
            <a:cxnSpLocks/>
          </p:cNvCxnSpPr>
          <p:nvPr/>
        </p:nvCxnSpPr>
        <p:spPr bwMode="auto">
          <a:xfrm flipV="1">
            <a:off x="1635174" y="1737605"/>
            <a:ext cx="15566" cy="9042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cxnSpLocks/>
          </p:cNvCxnSpPr>
          <p:nvPr/>
        </p:nvCxnSpPr>
        <p:spPr bwMode="auto">
          <a:xfrm flipV="1">
            <a:off x="1635173" y="1907739"/>
            <a:ext cx="993388" cy="737424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 bwMode="auto">
          <a:xfrm>
            <a:off x="4023783" y="910169"/>
            <a:ext cx="188176" cy="14401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platzhalter 2"/>
          <p:cNvSpPr txBox="1"/>
          <p:nvPr/>
        </p:nvSpPr>
        <p:spPr bwMode="auto">
          <a:xfrm>
            <a:off x="3576581" y="733716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i=0°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4" name="Textplatzhalter 2"/>
          <p:cNvSpPr txBox="1"/>
          <p:nvPr/>
        </p:nvSpPr>
        <p:spPr bwMode="auto">
          <a:xfrm>
            <a:off x="3983397" y="1008572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…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cxnSp>
        <p:nvCxnSpPr>
          <p:cNvPr id="35" name="Gerade Verbindung mit Pfeil 34"/>
          <p:cNvCxnSpPr>
            <a:cxnSpLocks/>
          </p:cNvCxnSpPr>
          <p:nvPr/>
        </p:nvCxnSpPr>
        <p:spPr bwMode="auto">
          <a:xfrm flipV="1">
            <a:off x="1650740" y="1640080"/>
            <a:ext cx="35040" cy="9946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/>
          <p:nvPr/>
        </p:nvSpPr>
        <p:spPr bwMode="auto">
          <a:xfrm rot="2077290">
            <a:off x="1661682" y="1458544"/>
            <a:ext cx="144016" cy="14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hteck 39"/>
          <p:cNvSpPr/>
          <p:nvPr/>
        </p:nvSpPr>
        <p:spPr bwMode="auto">
          <a:xfrm rot="730304">
            <a:off x="1307874" y="1377725"/>
            <a:ext cx="299984" cy="1347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hteck 41"/>
          <p:cNvSpPr/>
          <p:nvPr/>
        </p:nvSpPr>
        <p:spPr bwMode="auto">
          <a:xfrm rot="581184">
            <a:off x="1870923" y="1505971"/>
            <a:ext cx="328679" cy="136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Gerader Verbinder 43"/>
          <p:cNvCxnSpPr>
            <a:cxnSpLocks/>
            <a:stCxn id="40" idx="3"/>
            <a:endCxn id="36" idx="2"/>
          </p:cNvCxnSpPr>
          <p:nvPr/>
        </p:nvCxnSpPr>
        <p:spPr bwMode="auto">
          <a:xfrm>
            <a:off x="1604486" y="1476703"/>
            <a:ext cx="69947" cy="129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>
            <a:cxnSpLocks/>
            <a:stCxn id="36" idx="7"/>
            <a:endCxn id="42" idx="1"/>
          </p:cNvCxnSpPr>
          <p:nvPr/>
        </p:nvCxnSpPr>
        <p:spPr bwMode="auto">
          <a:xfrm>
            <a:off x="1804517" y="1517576"/>
            <a:ext cx="68749" cy="289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 bwMode="auto">
          <a:xfrm>
            <a:off x="323528" y="3296936"/>
            <a:ext cx="273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e = 0, i  = 0°-90°, </a:t>
            </a:r>
            <a:r>
              <a:rPr lang="el-GR">
                <a:solidFill>
                  <a:schemeClr val="bg1"/>
                </a:solidFill>
              </a:rPr>
              <a:t>ψ</a:t>
            </a:r>
            <a:r>
              <a:rPr lang="de-DE">
                <a:solidFill>
                  <a:schemeClr val="bg1"/>
                </a:solidFill>
              </a:rPr>
              <a:t> = 0</a:t>
            </a:r>
            <a:endParaRPr lang="en-US">
              <a:solidFill>
                <a:schemeClr val="bg1"/>
              </a:solidFill>
            </a:endParaRPr>
          </a:p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Ellipse 49"/>
          <p:cNvSpPr/>
          <p:nvPr/>
        </p:nvSpPr>
        <p:spPr bwMode="auto">
          <a:xfrm>
            <a:off x="2897902" y="1411429"/>
            <a:ext cx="333839" cy="3430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feld 2"/>
          <p:cNvSpPr txBox="1"/>
          <p:nvPr/>
        </p:nvSpPr>
        <p:spPr bwMode="auto">
          <a:xfrm>
            <a:off x="1773170" y="192367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i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reihandform 3"/>
          <p:cNvSpPr/>
          <p:nvPr/>
        </p:nvSpPr>
        <p:spPr bwMode="auto">
          <a:xfrm>
            <a:off x="1767840" y="1911180"/>
            <a:ext cx="327660" cy="153840"/>
          </a:xfrm>
          <a:custGeom>
            <a:avLst/>
            <a:gdLst>
              <a:gd name="connsiteX0" fmla="*/ 0 w 327660"/>
              <a:gd name="connsiteY0" fmla="*/ 1440 h 153840"/>
              <a:gd name="connsiteX1" fmla="*/ 114300 w 327660"/>
              <a:gd name="connsiteY1" fmla="*/ 9060 h 153840"/>
              <a:gd name="connsiteX2" fmla="*/ 228600 w 327660"/>
              <a:gd name="connsiteY2" fmla="*/ 70020 h 153840"/>
              <a:gd name="connsiteX3" fmla="*/ 327660 w 327660"/>
              <a:gd name="connsiteY3" fmla="*/ 153840 h 15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" h="153840" fill="norm" stroke="1" extrusionOk="0">
                <a:moveTo>
                  <a:pt x="0" y="1440"/>
                </a:moveTo>
                <a:cubicBezTo>
                  <a:pt x="38100" y="-465"/>
                  <a:pt x="76200" y="-2370"/>
                  <a:pt x="114300" y="9060"/>
                </a:cubicBezTo>
                <a:cubicBezTo>
                  <a:pt x="152400" y="20490"/>
                  <a:pt x="193040" y="45890"/>
                  <a:pt x="228600" y="70020"/>
                </a:cubicBezTo>
                <a:cubicBezTo>
                  <a:pt x="264160" y="94150"/>
                  <a:pt x="295910" y="123995"/>
                  <a:pt x="327660" y="153840"/>
                </a:cubicBezTo>
              </a:path>
            </a:pathLst>
          </a:custGeom>
          <a:noFill/>
          <a:ln w="635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ihandform 5"/>
          <p:cNvSpPr/>
          <p:nvPr/>
        </p:nvSpPr>
        <p:spPr bwMode="auto">
          <a:xfrm>
            <a:off x="2689860" y="1143000"/>
            <a:ext cx="899169" cy="1740730"/>
          </a:xfrm>
          <a:custGeom>
            <a:avLst/>
            <a:gdLst>
              <a:gd name="connsiteX0" fmla="*/ 0 w 899169"/>
              <a:gd name="connsiteY0" fmla="*/ 1737360 h 1740730"/>
              <a:gd name="connsiteX1" fmla="*/ 624840 w 899169"/>
              <a:gd name="connsiteY1" fmla="*/ 1638300 h 1740730"/>
              <a:gd name="connsiteX2" fmla="*/ 899160 w 899169"/>
              <a:gd name="connsiteY2" fmla="*/ 1059180 h 1740730"/>
              <a:gd name="connsiteX3" fmla="*/ 617220 w 899169"/>
              <a:gd name="connsiteY3" fmla="*/ 289560 h 1740730"/>
              <a:gd name="connsiteX4" fmla="*/ 640080 w 899169"/>
              <a:gd name="connsiteY4" fmla="*/ 68580 h 1740730"/>
              <a:gd name="connsiteX5" fmla="*/ 830580 w 899169"/>
              <a:gd name="connsiteY5" fmla="*/ 0 h 174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9169" h="1740730" fill="norm" stroke="1" extrusionOk="0">
                <a:moveTo>
                  <a:pt x="0" y="1737360"/>
                </a:moveTo>
                <a:cubicBezTo>
                  <a:pt x="237490" y="1744345"/>
                  <a:pt x="474980" y="1751330"/>
                  <a:pt x="624840" y="1638300"/>
                </a:cubicBezTo>
                <a:cubicBezTo>
                  <a:pt x="774700" y="1525270"/>
                  <a:pt x="900430" y="1283970"/>
                  <a:pt x="899160" y="1059180"/>
                </a:cubicBezTo>
                <a:cubicBezTo>
                  <a:pt x="897890" y="834390"/>
                  <a:pt x="660400" y="454660"/>
                  <a:pt x="617220" y="289560"/>
                </a:cubicBezTo>
                <a:cubicBezTo>
                  <a:pt x="574040" y="124460"/>
                  <a:pt x="604520" y="116840"/>
                  <a:pt x="640080" y="68580"/>
                </a:cubicBezTo>
                <a:cubicBezTo>
                  <a:pt x="675640" y="20320"/>
                  <a:pt x="753110" y="10160"/>
                  <a:pt x="830580" y="0"/>
                </a:cubicBezTo>
              </a:path>
            </a:pathLst>
          </a:custGeom>
          <a:noFill/>
          <a:ln w="12700">
            <a:solidFill>
              <a:schemeClr val="bg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hteck 28"/>
          <p:cNvSpPr/>
          <p:nvPr/>
        </p:nvSpPr>
        <p:spPr bwMode="auto">
          <a:xfrm>
            <a:off x="4618776" y="797495"/>
            <a:ext cx="188176" cy="14401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Titel 1"/>
          <p:cNvSpPr>
            <a:spLocks noGrp="1"/>
          </p:cNvSpPr>
          <p:nvPr>
            <p:ph type="title"/>
          </p:nvPr>
        </p:nvSpPr>
        <p:spPr bwMode="auto">
          <a:xfrm>
            <a:off x="251520" y="699542"/>
            <a:ext cx="1224136" cy="432048"/>
          </a:xfrm>
        </p:spPr>
        <p:txBody>
          <a:bodyPr/>
          <a:lstStyle/>
          <a:p>
            <a:pPr>
              <a:defRPr/>
            </a:pPr>
            <a:r>
              <a:rPr lang="de-DE"/>
              <a:t>Nadir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" name="Grafik 25"/>
          <p:cNvPicPr>
            <a:picLocks noChangeAspect="1"/>
          </p:cNvPicPr>
          <p:nvPr/>
        </p:nvPicPr>
        <p:blipFill>
          <a:blip r:embed="rId3"/>
          <a:srcRect l="5899" t="0" r="89376" b="0"/>
          <a:stretch/>
        </p:blipFill>
        <p:spPr bwMode="auto">
          <a:xfrm>
            <a:off x="3598130" y="766819"/>
            <a:ext cx="432048" cy="10632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rcRect l="41004" t="1" r="13320" b="4739"/>
          <a:stretch/>
        </p:blipFill>
        <p:spPr bwMode="auto">
          <a:xfrm>
            <a:off x="4211960" y="766819"/>
            <a:ext cx="4176464" cy="1012843"/>
          </a:xfrm>
          <a:prstGeom prst="rect">
            <a:avLst/>
          </a:prstGeom>
        </p:spPr>
      </p:pic>
      <p:sp>
        <p:nvSpPr>
          <p:cNvPr id="9" name="Textplatzhalter 2"/>
          <p:cNvSpPr txBox="1"/>
          <p:nvPr/>
        </p:nvSpPr>
        <p:spPr bwMode="auto">
          <a:xfrm>
            <a:off x="8204370" y="1045292"/>
            <a:ext cx="1048150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 [k] rough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7" name="Textplatzhalter 2"/>
          <p:cNvSpPr txBox="1"/>
          <p:nvPr/>
        </p:nvSpPr>
        <p:spPr bwMode="auto">
          <a:xfrm>
            <a:off x="4250074" y="71529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40°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8" name="Textplatzhalter 2"/>
          <p:cNvSpPr txBox="1"/>
          <p:nvPr/>
        </p:nvSpPr>
        <p:spPr bwMode="auto">
          <a:xfrm>
            <a:off x="5026771" y="71529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50°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9" name="Textplatzhalter 2"/>
          <p:cNvSpPr txBox="1"/>
          <p:nvPr/>
        </p:nvSpPr>
        <p:spPr bwMode="auto">
          <a:xfrm>
            <a:off x="5874137" y="701748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60°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0" name="Textplatzhalter 2"/>
          <p:cNvSpPr txBox="1"/>
          <p:nvPr/>
        </p:nvSpPr>
        <p:spPr bwMode="auto">
          <a:xfrm>
            <a:off x="6634359" y="700335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70°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1" name="Textplatzhalter 2"/>
          <p:cNvSpPr txBox="1"/>
          <p:nvPr/>
        </p:nvSpPr>
        <p:spPr bwMode="auto">
          <a:xfrm>
            <a:off x="7422473" y="695350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80°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4322" y="2095636"/>
            <a:ext cx="2456211" cy="1235429"/>
          </a:xfrm>
          <a:prstGeom prst="rect">
            <a:avLst/>
          </a:prstGeom>
        </p:spPr>
      </p:pic>
      <p:cxnSp>
        <p:nvCxnSpPr>
          <p:cNvPr id="34" name="Gerade Verbindung mit Pfeil 33"/>
          <p:cNvCxnSpPr>
            <a:cxnSpLocks/>
          </p:cNvCxnSpPr>
          <p:nvPr/>
        </p:nvCxnSpPr>
        <p:spPr bwMode="auto">
          <a:xfrm flipV="1">
            <a:off x="1635174" y="1737605"/>
            <a:ext cx="15566" cy="9042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cxnSpLocks/>
          </p:cNvCxnSpPr>
          <p:nvPr/>
        </p:nvCxnSpPr>
        <p:spPr bwMode="auto">
          <a:xfrm flipV="1">
            <a:off x="1635173" y="2499742"/>
            <a:ext cx="1215361" cy="145421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 bwMode="auto">
          <a:xfrm>
            <a:off x="4023783" y="910169"/>
            <a:ext cx="188176" cy="14401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platzhalter 2"/>
          <p:cNvSpPr txBox="1"/>
          <p:nvPr/>
        </p:nvSpPr>
        <p:spPr bwMode="auto">
          <a:xfrm>
            <a:off x="3576581" y="733716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i=0°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4" name="Textplatzhalter 2"/>
          <p:cNvSpPr txBox="1"/>
          <p:nvPr/>
        </p:nvSpPr>
        <p:spPr bwMode="auto">
          <a:xfrm>
            <a:off x="3983397" y="1008572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…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cxnSp>
        <p:nvCxnSpPr>
          <p:cNvPr id="35" name="Gerade Verbindung mit Pfeil 34"/>
          <p:cNvCxnSpPr>
            <a:cxnSpLocks/>
          </p:cNvCxnSpPr>
          <p:nvPr/>
        </p:nvCxnSpPr>
        <p:spPr bwMode="auto">
          <a:xfrm flipV="1">
            <a:off x="1650740" y="1640080"/>
            <a:ext cx="35040" cy="9946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/>
          <p:nvPr/>
        </p:nvSpPr>
        <p:spPr bwMode="auto">
          <a:xfrm rot="2077290">
            <a:off x="1661682" y="1458544"/>
            <a:ext cx="144016" cy="14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hteck 39"/>
          <p:cNvSpPr/>
          <p:nvPr/>
        </p:nvSpPr>
        <p:spPr bwMode="auto">
          <a:xfrm rot="730304">
            <a:off x="1307874" y="1377725"/>
            <a:ext cx="299984" cy="1347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hteck 41"/>
          <p:cNvSpPr/>
          <p:nvPr/>
        </p:nvSpPr>
        <p:spPr bwMode="auto">
          <a:xfrm rot="581184">
            <a:off x="1870923" y="1505971"/>
            <a:ext cx="328679" cy="136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Gerader Verbinder 43"/>
          <p:cNvCxnSpPr>
            <a:cxnSpLocks/>
            <a:stCxn id="40" idx="3"/>
            <a:endCxn id="36" idx="2"/>
          </p:cNvCxnSpPr>
          <p:nvPr/>
        </p:nvCxnSpPr>
        <p:spPr bwMode="auto">
          <a:xfrm>
            <a:off x="1604486" y="1476703"/>
            <a:ext cx="69947" cy="129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>
            <a:cxnSpLocks/>
            <a:stCxn id="36" idx="7"/>
            <a:endCxn id="42" idx="1"/>
          </p:cNvCxnSpPr>
          <p:nvPr/>
        </p:nvCxnSpPr>
        <p:spPr bwMode="auto">
          <a:xfrm>
            <a:off x="1804517" y="1517576"/>
            <a:ext cx="68749" cy="289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 bwMode="auto">
          <a:xfrm>
            <a:off x="323528" y="3296936"/>
            <a:ext cx="273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e = 0, i  = 0°-90°, </a:t>
            </a:r>
            <a:r>
              <a:rPr lang="el-GR">
                <a:solidFill>
                  <a:schemeClr val="bg1"/>
                </a:solidFill>
              </a:rPr>
              <a:t>ψ</a:t>
            </a:r>
            <a:r>
              <a:rPr lang="de-DE">
                <a:solidFill>
                  <a:schemeClr val="bg1"/>
                </a:solidFill>
              </a:rPr>
              <a:t> = 0</a:t>
            </a:r>
            <a:endParaRPr lang="en-US">
              <a:solidFill>
                <a:schemeClr val="bg1"/>
              </a:solidFill>
            </a:endParaRPr>
          </a:p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Ellipse 49"/>
          <p:cNvSpPr/>
          <p:nvPr/>
        </p:nvSpPr>
        <p:spPr bwMode="auto">
          <a:xfrm>
            <a:off x="3092821" y="2241600"/>
            <a:ext cx="333839" cy="3430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feld 2"/>
          <p:cNvSpPr txBox="1"/>
          <p:nvPr/>
        </p:nvSpPr>
        <p:spPr bwMode="auto">
          <a:xfrm>
            <a:off x="1773170" y="192367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i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reihandform 3"/>
          <p:cNvSpPr/>
          <p:nvPr/>
        </p:nvSpPr>
        <p:spPr bwMode="auto">
          <a:xfrm>
            <a:off x="1767840" y="1911180"/>
            <a:ext cx="327660" cy="153840"/>
          </a:xfrm>
          <a:custGeom>
            <a:avLst/>
            <a:gdLst>
              <a:gd name="connsiteX0" fmla="*/ 0 w 327660"/>
              <a:gd name="connsiteY0" fmla="*/ 1440 h 153840"/>
              <a:gd name="connsiteX1" fmla="*/ 114300 w 327660"/>
              <a:gd name="connsiteY1" fmla="*/ 9060 h 153840"/>
              <a:gd name="connsiteX2" fmla="*/ 228600 w 327660"/>
              <a:gd name="connsiteY2" fmla="*/ 70020 h 153840"/>
              <a:gd name="connsiteX3" fmla="*/ 327660 w 327660"/>
              <a:gd name="connsiteY3" fmla="*/ 153840 h 15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" h="153840" fill="norm" stroke="1" extrusionOk="0">
                <a:moveTo>
                  <a:pt x="0" y="1440"/>
                </a:moveTo>
                <a:cubicBezTo>
                  <a:pt x="38100" y="-465"/>
                  <a:pt x="76200" y="-2370"/>
                  <a:pt x="114300" y="9060"/>
                </a:cubicBezTo>
                <a:cubicBezTo>
                  <a:pt x="152400" y="20490"/>
                  <a:pt x="193040" y="45890"/>
                  <a:pt x="228600" y="70020"/>
                </a:cubicBezTo>
                <a:cubicBezTo>
                  <a:pt x="264160" y="94150"/>
                  <a:pt x="295910" y="123995"/>
                  <a:pt x="327660" y="153840"/>
                </a:cubicBezTo>
              </a:path>
            </a:pathLst>
          </a:custGeom>
          <a:noFill/>
          <a:ln w="635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ihandform 5"/>
          <p:cNvSpPr/>
          <p:nvPr/>
        </p:nvSpPr>
        <p:spPr bwMode="auto">
          <a:xfrm>
            <a:off x="2689860" y="1143000"/>
            <a:ext cx="899169" cy="1740730"/>
          </a:xfrm>
          <a:custGeom>
            <a:avLst/>
            <a:gdLst>
              <a:gd name="connsiteX0" fmla="*/ 0 w 899169"/>
              <a:gd name="connsiteY0" fmla="*/ 1737360 h 1740730"/>
              <a:gd name="connsiteX1" fmla="*/ 624840 w 899169"/>
              <a:gd name="connsiteY1" fmla="*/ 1638300 h 1740730"/>
              <a:gd name="connsiteX2" fmla="*/ 899160 w 899169"/>
              <a:gd name="connsiteY2" fmla="*/ 1059180 h 1740730"/>
              <a:gd name="connsiteX3" fmla="*/ 617220 w 899169"/>
              <a:gd name="connsiteY3" fmla="*/ 289560 h 1740730"/>
              <a:gd name="connsiteX4" fmla="*/ 640080 w 899169"/>
              <a:gd name="connsiteY4" fmla="*/ 68580 h 1740730"/>
              <a:gd name="connsiteX5" fmla="*/ 830580 w 899169"/>
              <a:gd name="connsiteY5" fmla="*/ 0 h 174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9169" h="1740730" fill="norm" stroke="1" extrusionOk="0">
                <a:moveTo>
                  <a:pt x="0" y="1737360"/>
                </a:moveTo>
                <a:cubicBezTo>
                  <a:pt x="237490" y="1744345"/>
                  <a:pt x="474980" y="1751330"/>
                  <a:pt x="624840" y="1638300"/>
                </a:cubicBezTo>
                <a:cubicBezTo>
                  <a:pt x="774700" y="1525270"/>
                  <a:pt x="900430" y="1283970"/>
                  <a:pt x="899160" y="1059180"/>
                </a:cubicBezTo>
                <a:cubicBezTo>
                  <a:pt x="897890" y="834390"/>
                  <a:pt x="660400" y="454660"/>
                  <a:pt x="617220" y="289560"/>
                </a:cubicBezTo>
                <a:cubicBezTo>
                  <a:pt x="574040" y="124460"/>
                  <a:pt x="604520" y="116840"/>
                  <a:pt x="640080" y="68580"/>
                </a:cubicBezTo>
                <a:cubicBezTo>
                  <a:pt x="675640" y="20320"/>
                  <a:pt x="753110" y="10160"/>
                  <a:pt x="830580" y="0"/>
                </a:cubicBezTo>
              </a:path>
            </a:pathLst>
          </a:custGeom>
          <a:noFill/>
          <a:ln w="12700">
            <a:solidFill>
              <a:schemeClr val="bg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Titel 1"/>
          <p:cNvSpPr>
            <a:spLocks noGrp="1"/>
          </p:cNvSpPr>
          <p:nvPr>
            <p:ph type="title"/>
          </p:nvPr>
        </p:nvSpPr>
        <p:spPr bwMode="auto">
          <a:xfrm>
            <a:off x="251520" y="699542"/>
            <a:ext cx="1224136" cy="432048"/>
          </a:xfrm>
        </p:spPr>
        <p:txBody>
          <a:bodyPr/>
          <a:lstStyle/>
          <a:p>
            <a:pPr>
              <a:defRPr/>
            </a:pPr>
            <a:r>
              <a:rPr lang="de-DE"/>
              <a:t>Nadir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" name="Grafik 27"/>
          <p:cNvPicPr>
            <a:picLocks noChangeAspect="1"/>
          </p:cNvPicPr>
          <p:nvPr/>
        </p:nvPicPr>
        <p:blipFill>
          <a:blip r:embed="rId3"/>
          <a:srcRect l="5798" t="0" r="89480" b="0"/>
          <a:stretch/>
        </p:blipFill>
        <p:spPr bwMode="auto">
          <a:xfrm>
            <a:off x="3591737" y="1241627"/>
            <a:ext cx="432047" cy="1063232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3"/>
          <a:srcRect l="5899" t="0" r="89376" b="0"/>
          <a:stretch/>
        </p:blipFill>
        <p:spPr bwMode="auto">
          <a:xfrm>
            <a:off x="3598130" y="766819"/>
            <a:ext cx="432048" cy="10632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rcRect l="41004" t="1" r="13320" b="4739"/>
          <a:stretch/>
        </p:blipFill>
        <p:spPr bwMode="auto">
          <a:xfrm>
            <a:off x="4211960" y="766819"/>
            <a:ext cx="4176464" cy="1012843"/>
          </a:xfrm>
          <a:prstGeom prst="rect">
            <a:avLst/>
          </a:prstGeom>
        </p:spPr>
      </p:pic>
      <p:sp>
        <p:nvSpPr>
          <p:cNvPr id="9" name="Textplatzhalter 2"/>
          <p:cNvSpPr txBox="1"/>
          <p:nvPr/>
        </p:nvSpPr>
        <p:spPr bwMode="auto">
          <a:xfrm>
            <a:off x="8204370" y="1045292"/>
            <a:ext cx="1048150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 [k] rough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7" name="Textplatzhalter 2"/>
          <p:cNvSpPr txBox="1"/>
          <p:nvPr/>
        </p:nvSpPr>
        <p:spPr bwMode="auto">
          <a:xfrm>
            <a:off x="4250074" y="71529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40°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8" name="Textplatzhalter 2"/>
          <p:cNvSpPr txBox="1"/>
          <p:nvPr/>
        </p:nvSpPr>
        <p:spPr bwMode="auto">
          <a:xfrm>
            <a:off x="5026771" y="71529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50°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9" name="Textplatzhalter 2"/>
          <p:cNvSpPr txBox="1"/>
          <p:nvPr/>
        </p:nvSpPr>
        <p:spPr bwMode="auto">
          <a:xfrm>
            <a:off x="5874137" y="701748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60°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0" name="Textplatzhalter 2"/>
          <p:cNvSpPr txBox="1"/>
          <p:nvPr/>
        </p:nvSpPr>
        <p:spPr bwMode="auto">
          <a:xfrm>
            <a:off x="6634359" y="700335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70°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1" name="Textplatzhalter 2"/>
          <p:cNvSpPr txBox="1"/>
          <p:nvPr/>
        </p:nvSpPr>
        <p:spPr bwMode="auto">
          <a:xfrm>
            <a:off x="7422473" y="695350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80°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3"/>
          <a:srcRect l="40903" t="16741" r="14070" b="35851"/>
          <a:stretch/>
        </p:blipFill>
        <p:spPr bwMode="auto">
          <a:xfrm>
            <a:off x="4199172" y="1419622"/>
            <a:ext cx="4117244" cy="504056"/>
          </a:xfrm>
          <a:prstGeom prst="rect">
            <a:avLst/>
          </a:prstGeom>
        </p:spPr>
      </p:pic>
      <p:sp>
        <p:nvSpPr>
          <p:cNvPr id="24" name="Textplatzhalter 2"/>
          <p:cNvSpPr txBox="1"/>
          <p:nvPr/>
        </p:nvSpPr>
        <p:spPr bwMode="auto">
          <a:xfrm>
            <a:off x="8210616" y="1439689"/>
            <a:ext cx="1475656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 [k] visible </a:t>
            </a:r>
            <a:br>
              <a:rPr lang="de-DE" sz="1200"/>
            </a:br>
            <a:r>
              <a:rPr lang="de-DE" sz="1200"/>
              <a:t>at detector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4322" y="2095636"/>
            <a:ext cx="2456211" cy="1235429"/>
          </a:xfrm>
          <a:prstGeom prst="rect">
            <a:avLst/>
          </a:prstGeom>
        </p:spPr>
      </p:pic>
      <p:cxnSp>
        <p:nvCxnSpPr>
          <p:cNvPr id="34" name="Gerade Verbindung mit Pfeil 33"/>
          <p:cNvCxnSpPr>
            <a:cxnSpLocks/>
          </p:cNvCxnSpPr>
          <p:nvPr/>
        </p:nvCxnSpPr>
        <p:spPr bwMode="auto">
          <a:xfrm flipV="1">
            <a:off x="1635174" y="1737605"/>
            <a:ext cx="15566" cy="9042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cxnSpLocks/>
          </p:cNvCxnSpPr>
          <p:nvPr/>
        </p:nvCxnSpPr>
        <p:spPr bwMode="auto">
          <a:xfrm flipV="1">
            <a:off x="1635173" y="1907739"/>
            <a:ext cx="993388" cy="737424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 bwMode="auto">
          <a:xfrm>
            <a:off x="4023783" y="910169"/>
            <a:ext cx="188176" cy="14401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platzhalter 2"/>
          <p:cNvSpPr txBox="1"/>
          <p:nvPr/>
        </p:nvSpPr>
        <p:spPr bwMode="auto">
          <a:xfrm>
            <a:off x="3576581" y="733716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i=0°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4" name="Textplatzhalter 2"/>
          <p:cNvSpPr txBox="1"/>
          <p:nvPr/>
        </p:nvSpPr>
        <p:spPr bwMode="auto">
          <a:xfrm>
            <a:off x="3983397" y="1008572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…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30" name="Textplatzhalter 2"/>
          <p:cNvSpPr txBox="1"/>
          <p:nvPr/>
        </p:nvSpPr>
        <p:spPr bwMode="auto">
          <a:xfrm>
            <a:off x="3975591" y="1469308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…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cxnSp>
        <p:nvCxnSpPr>
          <p:cNvPr id="35" name="Gerade Verbindung mit Pfeil 34"/>
          <p:cNvCxnSpPr>
            <a:cxnSpLocks/>
          </p:cNvCxnSpPr>
          <p:nvPr/>
        </p:nvCxnSpPr>
        <p:spPr bwMode="auto">
          <a:xfrm flipV="1">
            <a:off x="1650740" y="1640080"/>
            <a:ext cx="35040" cy="9946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/>
          <p:nvPr/>
        </p:nvSpPr>
        <p:spPr bwMode="auto">
          <a:xfrm rot="2077290">
            <a:off x="1661682" y="1458544"/>
            <a:ext cx="144016" cy="14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hteck 39"/>
          <p:cNvSpPr/>
          <p:nvPr/>
        </p:nvSpPr>
        <p:spPr bwMode="auto">
          <a:xfrm rot="730304">
            <a:off x="1307874" y="1377725"/>
            <a:ext cx="299984" cy="1347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hteck 41"/>
          <p:cNvSpPr/>
          <p:nvPr/>
        </p:nvSpPr>
        <p:spPr bwMode="auto">
          <a:xfrm rot="581184">
            <a:off x="1870923" y="1505971"/>
            <a:ext cx="328679" cy="136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Gerader Verbinder 43"/>
          <p:cNvCxnSpPr>
            <a:cxnSpLocks/>
            <a:stCxn id="40" idx="3"/>
            <a:endCxn id="36" idx="2"/>
          </p:cNvCxnSpPr>
          <p:nvPr/>
        </p:nvCxnSpPr>
        <p:spPr bwMode="auto">
          <a:xfrm>
            <a:off x="1604486" y="1476703"/>
            <a:ext cx="69947" cy="129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>
            <a:cxnSpLocks/>
            <a:stCxn id="36" idx="7"/>
            <a:endCxn id="42" idx="1"/>
          </p:cNvCxnSpPr>
          <p:nvPr/>
        </p:nvCxnSpPr>
        <p:spPr bwMode="auto">
          <a:xfrm>
            <a:off x="1804517" y="1517576"/>
            <a:ext cx="68749" cy="289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 bwMode="auto">
          <a:xfrm>
            <a:off x="323528" y="3296936"/>
            <a:ext cx="273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e = 0, i  = 0°-90°, </a:t>
            </a:r>
            <a:r>
              <a:rPr lang="el-GR">
                <a:solidFill>
                  <a:schemeClr val="bg1"/>
                </a:solidFill>
              </a:rPr>
              <a:t>ψ</a:t>
            </a:r>
            <a:r>
              <a:rPr lang="de-DE">
                <a:solidFill>
                  <a:schemeClr val="bg1"/>
                </a:solidFill>
              </a:rPr>
              <a:t> = 0</a:t>
            </a:r>
            <a:endParaRPr lang="en-US">
              <a:solidFill>
                <a:schemeClr val="bg1"/>
              </a:solidFill>
            </a:endParaRPr>
          </a:p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Ellipse 49"/>
          <p:cNvSpPr/>
          <p:nvPr/>
        </p:nvSpPr>
        <p:spPr bwMode="auto">
          <a:xfrm>
            <a:off x="2897902" y="1411429"/>
            <a:ext cx="333839" cy="3430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Freihandform 51"/>
          <p:cNvSpPr/>
          <p:nvPr/>
        </p:nvSpPr>
        <p:spPr bwMode="auto">
          <a:xfrm rot="15984521" flipV="1">
            <a:off x="2635445" y="1208241"/>
            <a:ext cx="130018" cy="216685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Freihandform 56"/>
          <p:cNvSpPr/>
          <p:nvPr/>
        </p:nvSpPr>
        <p:spPr bwMode="auto">
          <a:xfrm>
            <a:off x="3279756" y="1897655"/>
            <a:ext cx="83820" cy="236220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feld 2"/>
          <p:cNvSpPr txBox="1"/>
          <p:nvPr/>
        </p:nvSpPr>
        <p:spPr bwMode="auto">
          <a:xfrm>
            <a:off x="1773170" y="192367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i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reihandform 3"/>
          <p:cNvSpPr/>
          <p:nvPr/>
        </p:nvSpPr>
        <p:spPr bwMode="auto">
          <a:xfrm>
            <a:off x="1767840" y="1911180"/>
            <a:ext cx="327660" cy="153840"/>
          </a:xfrm>
          <a:custGeom>
            <a:avLst/>
            <a:gdLst>
              <a:gd name="connsiteX0" fmla="*/ 0 w 327660"/>
              <a:gd name="connsiteY0" fmla="*/ 1440 h 153840"/>
              <a:gd name="connsiteX1" fmla="*/ 114300 w 327660"/>
              <a:gd name="connsiteY1" fmla="*/ 9060 h 153840"/>
              <a:gd name="connsiteX2" fmla="*/ 228600 w 327660"/>
              <a:gd name="connsiteY2" fmla="*/ 70020 h 153840"/>
              <a:gd name="connsiteX3" fmla="*/ 327660 w 327660"/>
              <a:gd name="connsiteY3" fmla="*/ 153840 h 15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" h="153840" fill="norm" stroke="1" extrusionOk="0">
                <a:moveTo>
                  <a:pt x="0" y="1440"/>
                </a:moveTo>
                <a:cubicBezTo>
                  <a:pt x="38100" y="-465"/>
                  <a:pt x="76200" y="-2370"/>
                  <a:pt x="114300" y="9060"/>
                </a:cubicBezTo>
                <a:cubicBezTo>
                  <a:pt x="152400" y="20490"/>
                  <a:pt x="193040" y="45890"/>
                  <a:pt x="228600" y="70020"/>
                </a:cubicBezTo>
                <a:cubicBezTo>
                  <a:pt x="264160" y="94150"/>
                  <a:pt x="295910" y="123995"/>
                  <a:pt x="327660" y="153840"/>
                </a:cubicBezTo>
              </a:path>
            </a:pathLst>
          </a:custGeom>
          <a:noFill/>
          <a:ln w="635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Titel 1"/>
          <p:cNvSpPr>
            <a:spLocks noGrp="1"/>
          </p:cNvSpPr>
          <p:nvPr>
            <p:ph type="title"/>
          </p:nvPr>
        </p:nvSpPr>
        <p:spPr bwMode="auto">
          <a:xfrm>
            <a:off x="251520" y="699542"/>
            <a:ext cx="1224136" cy="432048"/>
          </a:xfrm>
        </p:spPr>
        <p:txBody>
          <a:bodyPr/>
          <a:lstStyle/>
          <a:p>
            <a:pPr>
              <a:defRPr/>
            </a:pPr>
            <a:r>
              <a:rPr lang="de-DE"/>
              <a:t>Nadir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7" name="Grafik 4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64821" y="2116794"/>
            <a:ext cx="4320000" cy="2875749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4"/>
          <a:srcRect l="5798" t="0" r="89480" b="0"/>
          <a:stretch/>
        </p:blipFill>
        <p:spPr bwMode="auto">
          <a:xfrm>
            <a:off x="3591737" y="1241627"/>
            <a:ext cx="432047" cy="1063232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4"/>
          <a:srcRect l="5899" t="0" r="89376" b="0"/>
          <a:stretch/>
        </p:blipFill>
        <p:spPr bwMode="auto">
          <a:xfrm>
            <a:off x="3598130" y="766819"/>
            <a:ext cx="432048" cy="10632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rcRect l="41004" t="1" r="13320" b="4739"/>
          <a:stretch/>
        </p:blipFill>
        <p:spPr bwMode="auto">
          <a:xfrm>
            <a:off x="4211960" y="766819"/>
            <a:ext cx="4176464" cy="1012843"/>
          </a:xfrm>
          <a:prstGeom prst="rect">
            <a:avLst/>
          </a:prstGeom>
        </p:spPr>
      </p:pic>
      <p:sp>
        <p:nvSpPr>
          <p:cNvPr id="9" name="Textplatzhalter 2"/>
          <p:cNvSpPr txBox="1"/>
          <p:nvPr/>
        </p:nvSpPr>
        <p:spPr bwMode="auto">
          <a:xfrm>
            <a:off x="8204370" y="1045292"/>
            <a:ext cx="1048150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 [k] rough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7" name="Textplatzhalter 2"/>
          <p:cNvSpPr txBox="1"/>
          <p:nvPr/>
        </p:nvSpPr>
        <p:spPr bwMode="auto">
          <a:xfrm>
            <a:off x="4250074" y="71529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40°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8" name="Textplatzhalter 2"/>
          <p:cNvSpPr txBox="1"/>
          <p:nvPr/>
        </p:nvSpPr>
        <p:spPr bwMode="auto">
          <a:xfrm>
            <a:off x="5026771" y="71529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50°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9" name="Textplatzhalter 2"/>
          <p:cNvSpPr txBox="1"/>
          <p:nvPr/>
        </p:nvSpPr>
        <p:spPr bwMode="auto">
          <a:xfrm>
            <a:off x="5874137" y="701748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60°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0" name="Textplatzhalter 2"/>
          <p:cNvSpPr txBox="1"/>
          <p:nvPr/>
        </p:nvSpPr>
        <p:spPr bwMode="auto">
          <a:xfrm>
            <a:off x="6634359" y="700335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70°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1" name="Textplatzhalter 2"/>
          <p:cNvSpPr txBox="1"/>
          <p:nvPr/>
        </p:nvSpPr>
        <p:spPr bwMode="auto">
          <a:xfrm>
            <a:off x="7422473" y="695350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80°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/>
          <a:srcRect l="40903" t="16741" r="14070" b="35851"/>
          <a:stretch/>
        </p:blipFill>
        <p:spPr bwMode="auto">
          <a:xfrm>
            <a:off x="4199172" y="1419622"/>
            <a:ext cx="4117244" cy="504056"/>
          </a:xfrm>
          <a:prstGeom prst="rect">
            <a:avLst/>
          </a:prstGeom>
        </p:spPr>
      </p:pic>
      <p:sp>
        <p:nvSpPr>
          <p:cNvPr id="24" name="Textplatzhalter 2"/>
          <p:cNvSpPr txBox="1"/>
          <p:nvPr/>
        </p:nvSpPr>
        <p:spPr bwMode="auto">
          <a:xfrm>
            <a:off x="8210616" y="1439689"/>
            <a:ext cx="1475656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 [k] visible </a:t>
            </a:r>
            <a:br>
              <a:rPr lang="de-DE" sz="1200"/>
            </a:br>
            <a:r>
              <a:rPr lang="de-DE" sz="1200"/>
              <a:t>at detector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94322" y="2095636"/>
            <a:ext cx="2456211" cy="1235429"/>
          </a:xfrm>
          <a:prstGeom prst="rect">
            <a:avLst/>
          </a:prstGeom>
        </p:spPr>
      </p:pic>
      <p:cxnSp>
        <p:nvCxnSpPr>
          <p:cNvPr id="34" name="Gerade Verbindung mit Pfeil 33"/>
          <p:cNvCxnSpPr>
            <a:cxnSpLocks/>
          </p:cNvCxnSpPr>
          <p:nvPr/>
        </p:nvCxnSpPr>
        <p:spPr bwMode="auto">
          <a:xfrm flipV="1">
            <a:off x="1635174" y="1737605"/>
            <a:ext cx="15566" cy="9042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cxnSpLocks/>
          </p:cNvCxnSpPr>
          <p:nvPr/>
        </p:nvCxnSpPr>
        <p:spPr bwMode="auto">
          <a:xfrm flipV="1">
            <a:off x="1635173" y="1907739"/>
            <a:ext cx="993388" cy="737424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 bwMode="auto">
          <a:xfrm>
            <a:off x="4023783" y="910169"/>
            <a:ext cx="188176" cy="14401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platzhalter 2"/>
          <p:cNvSpPr txBox="1"/>
          <p:nvPr/>
        </p:nvSpPr>
        <p:spPr bwMode="auto">
          <a:xfrm>
            <a:off x="3576581" y="733716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i=0°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4" name="Textplatzhalter 2"/>
          <p:cNvSpPr txBox="1"/>
          <p:nvPr/>
        </p:nvSpPr>
        <p:spPr bwMode="auto">
          <a:xfrm>
            <a:off x="3983397" y="1008572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…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30" name="Textplatzhalter 2"/>
          <p:cNvSpPr txBox="1"/>
          <p:nvPr/>
        </p:nvSpPr>
        <p:spPr bwMode="auto">
          <a:xfrm>
            <a:off x="3975591" y="1469308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…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cxnSp>
        <p:nvCxnSpPr>
          <p:cNvPr id="35" name="Gerade Verbindung mit Pfeil 34"/>
          <p:cNvCxnSpPr>
            <a:cxnSpLocks/>
          </p:cNvCxnSpPr>
          <p:nvPr/>
        </p:nvCxnSpPr>
        <p:spPr bwMode="auto">
          <a:xfrm flipV="1">
            <a:off x="1650740" y="1640080"/>
            <a:ext cx="35040" cy="9946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/>
          <p:nvPr/>
        </p:nvSpPr>
        <p:spPr bwMode="auto">
          <a:xfrm rot="2077290">
            <a:off x="1661682" y="1458544"/>
            <a:ext cx="144016" cy="14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hteck 39"/>
          <p:cNvSpPr/>
          <p:nvPr/>
        </p:nvSpPr>
        <p:spPr bwMode="auto">
          <a:xfrm rot="730304">
            <a:off x="1307874" y="1377725"/>
            <a:ext cx="299984" cy="1347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hteck 41"/>
          <p:cNvSpPr/>
          <p:nvPr/>
        </p:nvSpPr>
        <p:spPr bwMode="auto">
          <a:xfrm rot="581184">
            <a:off x="1870923" y="1505971"/>
            <a:ext cx="328679" cy="136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Gerader Verbinder 43"/>
          <p:cNvCxnSpPr>
            <a:cxnSpLocks/>
            <a:stCxn id="40" idx="3"/>
            <a:endCxn id="36" idx="2"/>
          </p:cNvCxnSpPr>
          <p:nvPr/>
        </p:nvCxnSpPr>
        <p:spPr bwMode="auto">
          <a:xfrm>
            <a:off x="1604486" y="1476703"/>
            <a:ext cx="69947" cy="129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>
            <a:cxnSpLocks/>
            <a:stCxn id="36" idx="7"/>
            <a:endCxn id="42" idx="1"/>
          </p:cNvCxnSpPr>
          <p:nvPr/>
        </p:nvCxnSpPr>
        <p:spPr bwMode="auto">
          <a:xfrm>
            <a:off x="1804517" y="1517576"/>
            <a:ext cx="68749" cy="289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 bwMode="auto">
          <a:xfrm>
            <a:off x="323528" y="3296936"/>
            <a:ext cx="273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e = 0, i  = 0°-90°, </a:t>
            </a:r>
            <a:r>
              <a:rPr lang="el-GR">
                <a:solidFill>
                  <a:schemeClr val="bg1"/>
                </a:solidFill>
              </a:rPr>
              <a:t>ψ</a:t>
            </a:r>
            <a:r>
              <a:rPr lang="de-DE">
                <a:solidFill>
                  <a:schemeClr val="bg1"/>
                </a:solidFill>
              </a:rPr>
              <a:t> = 0</a:t>
            </a:r>
            <a:endParaRPr lang="en-US">
              <a:solidFill>
                <a:schemeClr val="bg1"/>
              </a:solidFill>
            </a:endParaRPr>
          </a:p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Ellipse 49"/>
          <p:cNvSpPr/>
          <p:nvPr/>
        </p:nvSpPr>
        <p:spPr bwMode="auto">
          <a:xfrm>
            <a:off x="2897902" y="1411429"/>
            <a:ext cx="333839" cy="3430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Freihandform 51"/>
          <p:cNvSpPr/>
          <p:nvPr/>
        </p:nvSpPr>
        <p:spPr bwMode="auto">
          <a:xfrm rot="15984521" flipV="1">
            <a:off x="2635445" y="1208241"/>
            <a:ext cx="130018" cy="216685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Freihandform 56"/>
          <p:cNvSpPr/>
          <p:nvPr/>
        </p:nvSpPr>
        <p:spPr bwMode="auto">
          <a:xfrm>
            <a:off x="3279756" y="1897655"/>
            <a:ext cx="83820" cy="236220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Textplatzhalter 2"/>
          <p:cNvSpPr txBox="1"/>
          <p:nvPr/>
        </p:nvSpPr>
        <p:spPr bwMode="auto">
          <a:xfrm>
            <a:off x="6529109" y="257648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i=0°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3" name="Textfeld 2"/>
          <p:cNvSpPr txBox="1"/>
          <p:nvPr/>
        </p:nvSpPr>
        <p:spPr bwMode="auto">
          <a:xfrm>
            <a:off x="1773170" y="192367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i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reihandform 3"/>
          <p:cNvSpPr/>
          <p:nvPr/>
        </p:nvSpPr>
        <p:spPr bwMode="auto">
          <a:xfrm>
            <a:off x="1767840" y="1911180"/>
            <a:ext cx="327660" cy="153840"/>
          </a:xfrm>
          <a:custGeom>
            <a:avLst/>
            <a:gdLst>
              <a:gd name="connsiteX0" fmla="*/ 0 w 327660"/>
              <a:gd name="connsiteY0" fmla="*/ 1440 h 153840"/>
              <a:gd name="connsiteX1" fmla="*/ 114300 w 327660"/>
              <a:gd name="connsiteY1" fmla="*/ 9060 h 153840"/>
              <a:gd name="connsiteX2" fmla="*/ 228600 w 327660"/>
              <a:gd name="connsiteY2" fmla="*/ 70020 h 153840"/>
              <a:gd name="connsiteX3" fmla="*/ 327660 w 327660"/>
              <a:gd name="connsiteY3" fmla="*/ 153840 h 15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" h="153840" fill="norm" stroke="1" extrusionOk="0">
                <a:moveTo>
                  <a:pt x="0" y="1440"/>
                </a:moveTo>
                <a:cubicBezTo>
                  <a:pt x="38100" y="-465"/>
                  <a:pt x="76200" y="-2370"/>
                  <a:pt x="114300" y="9060"/>
                </a:cubicBezTo>
                <a:cubicBezTo>
                  <a:pt x="152400" y="20490"/>
                  <a:pt x="193040" y="45890"/>
                  <a:pt x="228600" y="70020"/>
                </a:cubicBezTo>
                <a:cubicBezTo>
                  <a:pt x="264160" y="94150"/>
                  <a:pt x="295910" y="123995"/>
                  <a:pt x="327660" y="153840"/>
                </a:cubicBezTo>
              </a:path>
            </a:pathLst>
          </a:custGeom>
          <a:noFill/>
          <a:ln w="635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Textplatzhalter 2"/>
          <p:cNvSpPr txBox="1"/>
          <p:nvPr/>
        </p:nvSpPr>
        <p:spPr bwMode="auto">
          <a:xfrm>
            <a:off x="4343643" y="2060708"/>
            <a:ext cx="2900665" cy="101624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Thermal emission of all pixels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7" name="Rechteck 6"/>
          <p:cNvSpPr/>
          <p:nvPr/>
        </p:nvSpPr>
        <p:spPr bwMode="auto">
          <a:xfrm>
            <a:off x="3576581" y="1410780"/>
            <a:ext cx="487590" cy="4976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ihandform 7"/>
          <p:cNvSpPr/>
          <p:nvPr/>
        </p:nvSpPr>
        <p:spPr bwMode="auto">
          <a:xfrm>
            <a:off x="3825240" y="1905000"/>
            <a:ext cx="2346960" cy="1470660"/>
          </a:xfrm>
          <a:custGeom>
            <a:avLst/>
            <a:gdLst>
              <a:gd name="connsiteX0" fmla="*/ 0 w 2346960"/>
              <a:gd name="connsiteY0" fmla="*/ 0 h 1470660"/>
              <a:gd name="connsiteX1" fmla="*/ 563880 w 2346960"/>
              <a:gd name="connsiteY1" fmla="*/ 495300 h 1470660"/>
              <a:gd name="connsiteX2" fmla="*/ 1767840 w 2346960"/>
              <a:gd name="connsiteY2" fmla="*/ 1219200 h 1470660"/>
              <a:gd name="connsiteX3" fmla="*/ 2346960 w 2346960"/>
              <a:gd name="connsiteY3" fmla="*/ 1470660 h 1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6960" h="1470660" fill="norm" stroke="1" extrusionOk="0">
                <a:moveTo>
                  <a:pt x="0" y="0"/>
                </a:moveTo>
                <a:cubicBezTo>
                  <a:pt x="134620" y="146050"/>
                  <a:pt x="269240" y="292100"/>
                  <a:pt x="563880" y="495300"/>
                </a:cubicBezTo>
                <a:cubicBezTo>
                  <a:pt x="858520" y="698500"/>
                  <a:pt x="1470660" y="1056640"/>
                  <a:pt x="1767840" y="1219200"/>
                </a:cubicBezTo>
                <a:cubicBezTo>
                  <a:pt x="2065020" y="1381760"/>
                  <a:pt x="2205990" y="1426210"/>
                  <a:pt x="2346960" y="147066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Titel 1"/>
          <p:cNvSpPr>
            <a:spLocks noGrp="1"/>
          </p:cNvSpPr>
          <p:nvPr>
            <p:ph type="title"/>
          </p:nvPr>
        </p:nvSpPr>
        <p:spPr bwMode="auto">
          <a:xfrm>
            <a:off x="251520" y="699542"/>
            <a:ext cx="1224136" cy="432048"/>
          </a:xfrm>
        </p:spPr>
        <p:txBody>
          <a:bodyPr/>
          <a:lstStyle/>
          <a:p>
            <a:pPr>
              <a:defRPr/>
            </a:pPr>
            <a:r>
              <a:rPr lang="de-DE"/>
              <a:t>Nadir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64424" y="2107644"/>
            <a:ext cx="4320000" cy="2875749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4"/>
          <a:srcRect l="5798" t="0" r="89480" b="0"/>
          <a:stretch/>
        </p:blipFill>
        <p:spPr bwMode="auto">
          <a:xfrm>
            <a:off x="3591737" y="1241627"/>
            <a:ext cx="432047" cy="1063232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4"/>
          <a:srcRect l="5899" t="0" r="89376" b="0"/>
          <a:stretch/>
        </p:blipFill>
        <p:spPr bwMode="auto">
          <a:xfrm>
            <a:off x="3598130" y="766819"/>
            <a:ext cx="432048" cy="10632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rcRect l="41004" t="1" r="13320" b="4739"/>
          <a:stretch/>
        </p:blipFill>
        <p:spPr bwMode="auto">
          <a:xfrm>
            <a:off x="4211960" y="766819"/>
            <a:ext cx="4176464" cy="1012843"/>
          </a:xfrm>
          <a:prstGeom prst="rect">
            <a:avLst/>
          </a:prstGeom>
        </p:spPr>
      </p:pic>
      <p:sp>
        <p:nvSpPr>
          <p:cNvPr id="9" name="Textplatzhalter 2"/>
          <p:cNvSpPr txBox="1"/>
          <p:nvPr/>
        </p:nvSpPr>
        <p:spPr bwMode="auto">
          <a:xfrm>
            <a:off x="8204370" y="1045292"/>
            <a:ext cx="1048150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 [k] rough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7" name="Textplatzhalter 2"/>
          <p:cNvSpPr txBox="1"/>
          <p:nvPr/>
        </p:nvSpPr>
        <p:spPr bwMode="auto">
          <a:xfrm>
            <a:off x="4250074" y="71529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40°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8" name="Textplatzhalter 2"/>
          <p:cNvSpPr txBox="1"/>
          <p:nvPr/>
        </p:nvSpPr>
        <p:spPr bwMode="auto">
          <a:xfrm>
            <a:off x="5026771" y="71529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50°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9" name="Textplatzhalter 2"/>
          <p:cNvSpPr txBox="1"/>
          <p:nvPr/>
        </p:nvSpPr>
        <p:spPr bwMode="auto">
          <a:xfrm>
            <a:off x="5874137" y="701748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60°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0" name="Textplatzhalter 2"/>
          <p:cNvSpPr txBox="1"/>
          <p:nvPr/>
        </p:nvSpPr>
        <p:spPr bwMode="auto">
          <a:xfrm>
            <a:off x="6634359" y="700335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70°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1" name="Textplatzhalter 2"/>
          <p:cNvSpPr txBox="1"/>
          <p:nvPr/>
        </p:nvSpPr>
        <p:spPr bwMode="auto">
          <a:xfrm>
            <a:off x="7422473" y="695350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80°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/>
          <a:srcRect l="40903" t="16741" r="14070" b="35851"/>
          <a:stretch/>
        </p:blipFill>
        <p:spPr bwMode="auto">
          <a:xfrm>
            <a:off x="4199172" y="1419622"/>
            <a:ext cx="4117244" cy="504056"/>
          </a:xfrm>
          <a:prstGeom prst="rect">
            <a:avLst/>
          </a:prstGeom>
        </p:spPr>
      </p:pic>
      <p:sp>
        <p:nvSpPr>
          <p:cNvPr id="24" name="Textplatzhalter 2"/>
          <p:cNvSpPr txBox="1"/>
          <p:nvPr/>
        </p:nvSpPr>
        <p:spPr bwMode="auto">
          <a:xfrm>
            <a:off x="8210616" y="1439689"/>
            <a:ext cx="1475656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 [k] visible </a:t>
            </a:r>
            <a:br>
              <a:rPr lang="de-DE" sz="1200"/>
            </a:br>
            <a:r>
              <a:rPr lang="de-DE" sz="1200"/>
              <a:t>at detector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94322" y="2095636"/>
            <a:ext cx="2456211" cy="1235429"/>
          </a:xfrm>
          <a:prstGeom prst="rect">
            <a:avLst/>
          </a:prstGeom>
        </p:spPr>
      </p:pic>
      <p:cxnSp>
        <p:nvCxnSpPr>
          <p:cNvPr id="34" name="Gerade Verbindung mit Pfeil 33"/>
          <p:cNvCxnSpPr>
            <a:cxnSpLocks/>
          </p:cNvCxnSpPr>
          <p:nvPr/>
        </p:nvCxnSpPr>
        <p:spPr bwMode="auto">
          <a:xfrm flipV="1">
            <a:off x="1635174" y="1737605"/>
            <a:ext cx="15566" cy="9042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cxnSpLocks/>
          </p:cNvCxnSpPr>
          <p:nvPr/>
        </p:nvCxnSpPr>
        <p:spPr bwMode="auto">
          <a:xfrm flipV="1">
            <a:off x="1635173" y="1907739"/>
            <a:ext cx="993388" cy="737424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 bwMode="auto">
          <a:xfrm>
            <a:off x="4023783" y="910169"/>
            <a:ext cx="188176" cy="14401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platzhalter 2"/>
          <p:cNvSpPr txBox="1"/>
          <p:nvPr/>
        </p:nvSpPr>
        <p:spPr bwMode="auto">
          <a:xfrm>
            <a:off x="3576581" y="733716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i=0°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4" name="Textplatzhalter 2"/>
          <p:cNvSpPr txBox="1"/>
          <p:nvPr/>
        </p:nvSpPr>
        <p:spPr bwMode="auto">
          <a:xfrm>
            <a:off x="3983397" y="1008572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…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30" name="Textplatzhalter 2"/>
          <p:cNvSpPr txBox="1"/>
          <p:nvPr/>
        </p:nvSpPr>
        <p:spPr bwMode="auto">
          <a:xfrm>
            <a:off x="3975591" y="1469308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…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cxnSp>
        <p:nvCxnSpPr>
          <p:cNvPr id="35" name="Gerade Verbindung mit Pfeil 34"/>
          <p:cNvCxnSpPr>
            <a:cxnSpLocks/>
          </p:cNvCxnSpPr>
          <p:nvPr/>
        </p:nvCxnSpPr>
        <p:spPr bwMode="auto">
          <a:xfrm flipV="1">
            <a:off x="1650740" y="1640080"/>
            <a:ext cx="35040" cy="9946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/>
          <p:nvPr/>
        </p:nvSpPr>
        <p:spPr bwMode="auto">
          <a:xfrm rot="2077290">
            <a:off x="1661682" y="1458544"/>
            <a:ext cx="144016" cy="14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hteck 39"/>
          <p:cNvSpPr/>
          <p:nvPr/>
        </p:nvSpPr>
        <p:spPr bwMode="auto">
          <a:xfrm rot="730304">
            <a:off x="1307874" y="1377725"/>
            <a:ext cx="299984" cy="1347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hteck 41"/>
          <p:cNvSpPr/>
          <p:nvPr/>
        </p:nvSpPr>
        <p:spPr bwMode="auto">
          <a:xfrm rot="581184">
            <a:off x="1870923" y="1505971"/>
            <a:ext cx="328679" cy="136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Gerader Verbinder 43"/>
          <p:cNvCxnSpPr>
            <a:cxnSpLocks/>
            <a:stCxn id="40" idx="3"/>
            <a:endCxn id="36" idx="2"/>
          </p:cNvCxnSpPr>
          <p:nvPr/>
        </p:nvCxnSpPr>
        <p:spPr bwMode="auto">
          <a:xfrm>
            <a:off x="1604486" y="1476703"/>
            <a:ext cx="69947" cy="129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>
            <a:cxnSpLocks/>
            <a:stCxn id="36" idx="7"/>
            <a:endCxn id="42" idx="1"/>
          </p:cNvCxnSpPr>
          <p:nvPr/>
        </p:nvCxnSpPr>
        <p:spPr bwMode="auto">
          <a:xfrm>
            <a:off x="1804517" y="1517576"/>
            <a:ext cx="68749" cy="289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 bwMode="auto">
          <a:xfrm>
            <a:off x="323528" y="3296936"/>
            <a:ext cx="273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e = 0, i  = 0°-90°, </a:t>
            </a:r>
            <a:r>
              <a:rPr lang="el-GR">
                <a:solidFill>
                  <a:schemeClr val="bg1"/>
                </a:solidFill>
              </a:rPr>
              <a:t>ψ</a:t>
            </a:r>
            <a:r>
              <a:rPr lang="de-DE">
                <a:solidFill>
                  <a:schemeClr val="bg1"/>
                </a:solidFill>
              </a:rPr>
              <a:t> = 0</a:t>
            </a:r>
            <a:endParaRPr lang="en-US">
              <a:solidFill>
                <a:schemeClr val="bg1"/>
              </a:solidFill>
            </a:endParaRPr>
          </a:p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Ellipse 49"/>
          <p:cNvSpPr/>
          <p:nvPr/>
        </p:nvSpPr>
        <p:spPr bwMode="auto">
          <a:xfrm>
            <a:off x="2897902" y="1411429"/>
            <a:ext cx="333839" cy="3430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Freihandform 51"/>
          <p:cNvSpPr/>
          <p:nvPr/>
        </p:nvSpPr>
        <p:spPr bwMode="auto">
          <a:xfrm rot="15984521" flipV="1">
            <a:off x="2635445" y="1208241"/>
            <a:ext cx="130018" cy="216685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Freihandform 56"/>
          <p:cNvSpPr/>
          <p:nvPr/>
        </p:nvSpPr>
        <p:spPr bwMode="auto">
          <a:xfrm>
            <a:off x="3279756" y="1897655"/>
            <a:ext cx="83820" cy="236220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Textplatzhalter 2"/>
          <p:cNvSpPr txBox="1"/>
          <p:nvPr/>
        </p:nvSpPr>
        <p:spPr bwMode="auto">
          <a:xfrm>
            <a:off x="6529109" y="257648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i=0°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51" name="Textplatzhalter 2"/>
          <p:cNvSpPr txBox="1"/>
          <p:nvPr/>
        </p:nvSpPr>
        <p:spPr bwMode="auto">
          <a:xfrm>
            <a:off x="6603767" y="3479802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40°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3" name="Textfeld 2"/>
          <p:cNvSpPr txBox="1"/>
          <p:nvPr/>
        </p:nvSpPr>
        <p:spPr bwMode="auto">
          <a:xfrm>
            <a:off x="1773170" y="192367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i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reihandform 3"/>
          <p:cNvSpPr/>
          <p:nvPr/>
        </p:nvSpPr>
        <p:spPr bwMode="auto">
          <a:xfrm>
            <a:off x="1767840" y="1911180"/>
            <a:ext cx="327660" cy="153840"/>
          </a:xfrm>
          <a:custGeom>
            <a:avLst/>
            <a:gdLst>
              <a:gd name="connsiteX0" fmla="*/ 0 w 327660"/>
              <a:gd name="connsiteY0" fmla="*/ 1440 h 153840"/>
              <a:gd name="connsiteX1" fmla="*/ 114300 w 327660"/>
              <a:gd name="connsiteY1" fmla="*/ 9060 h 153840"/>
              <a:gd name="connsiteX2" fmla="*/ 228600 w 327660"/>
              <a:gd name="connsiteY2" fmla="*/ 70020 h 153840"/>
              <a:gd name="connsiteX3" fmla="*/ 327660 w 327660"/>
              <a:gd name="connsiteY3" fmla="*/ 153840 h 15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" h="153840" fill="norm" stroke="1" extrusionOk="0">
                <a:moveTo>
                  <a:pt x="0" y="1440"/>
                </a:moveTo>
                <a:cubicBezTo>
                  <a:pt x="38100" y="-465"/>
                  <a:pt x="76200" y="-2370"/>
                  <a:pt x="114300" y="9060"/>
                </a:cubicBezTo>
                <a:cubicBezTo>
                  <a:pt x="152400" y="20490"/>
                  <a:pt x="193040" y="45890"/>
                  <a:pt x="228600" y="70020"/>
                </a:cubicBezTo>
                <a:cubicBezTo>
                  <a:pt x="264160" y="94150"/>
                  <a:pt x="295910" y="123995"/>
                  <a:pt x="327660" y="153840"/>
                </a:cubicBezTo>
              </a:path>
            </a:pathLst>
          </a:custGeom>
          <a:noFill/>
          <a:ln w="635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echteck 46"/>
          <p:cNvSpPr/>
          <p:nvPr/>
        </p:nvSpPr>
        <p:spPr bwMode="auto">
          <a:xfrm>
            <a:off x="4185118" y="1402215"/>
            <a:ext cx="487590" cy="4976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Freihandform 47"/>
          <p:cNvSpPr/>
          <p:nvPr/>
        </p:nvSpPr>
        <p:spPr bwMode="auto">
          <a:xfrm>
            <a:off x="4408343" y="1921593"/>
            <a:ext cx="1845019" cy="2090316"/>
          </a:xfrm>
          <a:custGeom>
            <a:avLst/>
            <a:gdLst>
              <a:gd name="connsiteX0" fmla="*/ 0 w 2346960"/>
              <a:gd name="connsiteY0" fmla="*/ 0 h 1470660"/>
              <a:gd name="connsiteX1" fmla="*/ 563880 w 2346960"/>
              <a:gd name="connsiteY1" fmla="*/ 495300 h 1470660"/>
              <a:gd name="connsiteX2" fmla="*/ 1767840 w 2346960"/>
              <a:gd name="connsiteY2" fmla="*/ 1219200 h 1470660"/>
              <a:gd name="connsiteX3" fmla="*/ 2346960 w 2346960"/>
              <a:gd name="connsiteY3" fmla="*/ 1470660 h 147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6960" h="1470660" fill="norm" stroke="1" extrusionOk="0">
                <a:moveTo>
                  <a:pt x="0" y="0"/>
                </a:moveTo>
                <a:cubicBezTo>
                  <a:pt x="134620" y="146050"/>
                  <a:pt x="269240" y="292100"/>
                  <a:pt x="563880" y="495300"/>
                </a:cubicBezTo>
                <a:cubicBezTo>
                  <a:pt x="858520" y="698500"/>
                  <a:pt x="1470660" y="1056640"/>
                  <a:pt x="1767840" y="1219200"/>
                </a:cubicBezTo>
                <a:cubicBezTo>
                  <a:pt x="2065020" y="1381760"/>
                  <a:pt x="2205990" y="1426210"/>
                  <a:pt x="2346960" y="147066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Titel 1"/>
          <p:cNvSpPr>
            <a:spLocks noGrp="1"/>
          </p:cNvSpPr>
          <p:nvPr>
            <p:ph type="title"/>
          </p:nvPr>
        </p:nvSpPr>
        <p:spPr bwMode="auto">
          <a:xfrm>
            <a:off x="251520" y="699542"/>
            <a:ext cx="1224136" cy="432048"/>
          </a:xfrm>
        </p:spPr>
        <p:txBody>
          <a:bodyPr/>
          <a:lstStyle/>
          <a:p>
            <a:pPr>
              <a:defRPr/>
            </a:pPr>
            <a:r>
              <a:rPr lang="de-DE"/>
              <a:t>Nadir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" name="Grafik 4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63730" y="2108342"/>
            <a:ext cx="4320000" cy="2875749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4"/>
          <a:srcRect l="5798" t="0" r="89480" b="0"/>
          <a:stretch/>
        </p:blipFill>
        <p:spPr bwMode="auto">
          <a:xfrm>
            <a:off x="3591737" y="1241627"/>
            <a:ext cx="432047" cy="1063232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4"/>
          <a:srcRect l="5899" t="0" r="89376" b="0"/>
          <a:stretch/>
        </p:blipFill>
        <p:spPr bwMode="auto">
          <a:xfrm>
            <a:off x="3598130" y="766819"/>
            <a:ext cx="432048" cy="10632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rcRect l="41004" t="1" r="13320" b="4739"/>
          <a:stretch/>
        </p:blipFill>
        <p:spPr bwMode="auto">
          <a:xfrm>
            <a:off x="4211960" y="766819"/>
            <a:ext cx="4176464" cy="1012843"/>
          </a:xfrm>
          <a:prstGeom prst="rect">
            <a:avLst/>
          </a:prstGeom>
        </p:spPr>
      </p:pic>
      <p:sp>
        <p:nvSpPr>
          <p:cNvPr id="9" name="Textplatzhalter 2"/>
          <p:cNvSpPr txBox="1"/>
          <p:nvPr/>
        </p:nvSpPr>
        <p:spPr bwMode="auto">
          <a:xfrm>
            <a:off x="8204370" y="1045292"/>
            <a:ext cx="1048150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 [k] rough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7" name="Textplatzhalter 2"/>
          <p:cNvSpPr txBox="1"/>
          <p:nvPr/>
        </p:nvSpPr>
        <p:spPr bwMode="auto">
          <a:xfrm>
            <a:off x="4250074" y="71529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40°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8" name="Textplatzhalter 2"/>
          <p:cNvSpPr txBox="1"/>
          <p:nvPr/>
        </p:nvSpPr>
        <p:spPr bwMode="auto">
          <a:xfrm>
            <a:off x="5026771" y="71529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50°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9" name="Textplatzhalter 2"/>
          <p:cNvSpPr txBox="1"/>
          <p:nvPr/>
        </p:nvSpPr>
        <p:spPr bwMode="auto">
          <a:xfrm>
            <a:off x="5874137" y="701748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60°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0" name="Textplatzhalter 2"/>
          <p:cNvSpPr txBox="1"/>
          <p:nvPr/>
        </p:nvSpPr>
        <p:spPr bwMode="auto">
          <a:xfrm>
            <a:off x="6634359" y="700335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70°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1" name="Textplatzhalter 2"/>
          <p:cNvSpPr txBox="1"/>
          <p:nvPr/>
        </p:nvSpPr>
        <p:spPr bwMode="auto">
          <a:xfrm>
            <a:off x="7422473" y="695350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80°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/>
          <a:srcRect l="40903" t="16741" r="14070" b="35851"/>
          <a:stretch/>
        </p:blipFill>
        <p:spPr bwMode="auto">
          <a:xfrm>
            <a:off x="4199172" y="1419622"/>
            <a:ext cx="4117244" cy="504056"/>
          </a:xfrm>
          <a:prstGeom prst="rect">
            <a:avLst/>
          </a:prstGeom>
        </p:spPr>
      </p:pic>
      <p:sp>
        <p:nvSpPr>
          <p:cNvPr id="24" name="Textplatzhalter 2"/>
          <p:cNvSpPr txBox="1"/>
          <p:nvPr/>
        </p:nvSpPr>
        <p:spPr bwMode="auto">
          <a:xfrm>
            <a:off x="8210616" y="1439689"/>
            <a:ext cx="1475656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 [k] visible </a:t>
            </a:r>
            <a:br>
              <a:rPr lang="de-DE" sz="1200"/>
            </a:br>
            <a:r>
              <a:rPr lang="de-DE" sz="1200"/>
              <a:t>at detector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94322" y="2095636"/>
            <a:ext cx="2456211" cy="1235429"/>
          </a:xfrm>
          <a:prstGeom prst="rect">
            <a:avLst/>
          </a:prstGeom>
        </p:spPr>
      </p:pic>
      <p:cxnSp>
        <p:nvCxnSpPr>
          <p:cNvPr id="34" name="Gerade Verbindung mit Pfeil 33"/>
          <p:cNvCxnSpPr>
            <a:cxnSpLocks/>
          </p:cNvCxnSpPr>
          <p:nvPr/>
        </p:nvCxnSpPr>
        <p:spPr bwMode="auto">
          <a:xfrm flipV="1">
            <a:off x="1635174" y="1737605"/>
            <a:ext cx="15566" cy="9042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cxnSpLocks/>
          </p:cNvCxnSpPr>
          <p:nvPr/>
        </p:nvCxnSpPr>
        <p:spPr bwMode="auto">
          <a:xfrm flipV="1">
            <a:off x="1635173" y="1907739"/>
            <a:ext cx="993388" cy="737424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 bwMode="auto">
          <a:xfrm>
            <a:off x="4023783" y="910169"/>
            <a:ext cx="188176" cy="14401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platzhalter 2"/>
          <p:cNvSpPr txBox="1"/>
          <p:nvPr/>
        </p:nvSpPr>
        <p:spPr bwMode="auto">
          <a:xfrm>
            <a:off x="3576581" y="733716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i=0°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4" name="Textplatzhalter 2"/>
          <p:cNvSpPr txBox="1"/>
          <p:nvPr/>
        </p:nvSpPr>
        <p:spPr bwMode="auto">
          <a:xfrm>
            <a:off x="3983397" y="1008572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…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30" name="Textplatzhalter 2"/>
          <p:cNvSpPr txBox="1"/>
          <p:nvPr/>
        </p:nvSpPr>
        <p:spPr bwMode="auto">
          <a:xfrm>
            <a:off x="3975591" y="1469308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…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cxnSp>
        <p:nvCxnSpPr>
          <p:cNvPr id="35" name="Gerade Verbindung mit Pfeil 34"/>
          <p:cNvCxnSpPr>
            <a:cxnSpLocks/>
          </p:cNvCxnSpPr>
          <p:nvPr/>
        </p:nvCxnSpPr>
        <p:spPr bwMode="auto">
          <a:xfrm flipV="1">
            <a:off x="1650740" y="1640080"/>
            <a:ext cx="35040" cy="9946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/>
          <p:nvPr/>
        </p:nvSpPr>
        <p:spPr bwMode="auto">
          <a:xfrm rot="2077290">
            <a:off x="1661682" y="1458544"/>
            <a:ext cx="144016" cy="14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hteck 39"/>
          <p:cNvSpPr/>
          <p:nvPr/>
        </p:nvSpPr>
        <p:spPr bwMode="auto">
          <a:xfrm rot="730304">
            <a:off x="1307874" y="1377725"/>
            <a:ext cx="299984" cy="1347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hteck 41"/>
          <p:cNvSpPr/>
          <p:nvPr/>
        </p:nvSpPr>
        <p:spPr bwMode="auto">
          <a:xfrm rot="581184">
            <a:off x="1870923" y="1505971"/>
            <a:ext cx="328679" cy="136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Gerader Verbinder 43"/>
          <p:cNvCxnSpPr>
            <a:cxnSpLocks/>
            <a:stCxn id="40" idx="3"/>
            <a:endCxn id="36" idx="2"/>
          </p:cNvCxnSpPr>
          <p:nvPr/>
        </p:nvCxnSpPr>
        <p:spPr bwMode="auto">
          <a:xfrm>
            <a:off x="1604486" y="1476703"/>
            <a:ext cx="69947" cy="129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>
            <a:cxnSpLocks/>
            <a:stCxn id="36" idx="7"/>
            <a:endCxn id="42" idx="1"/>
          </p:cNvCxnSpPr>
          <p:nvPr/>
        </p:nvCxnSpPr>
        <p:spPr bwMode="auto">
          <a:xfrm>
            <a:off x="1804517" y="1517576"/>
            <a:ext cx="68749" cy="289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 bwMode="auto">
          <a:xfrm>
            <a:off x="323528" y="3296936"/>
            <a:ext cx="273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e = 0, i  = 0°-90°, </a:t>
            </a:r>
            <a:r>
              <a:rPr lang="el-GR">
                <a:solidFill>
                  <a:schemeClr val="bg1"/>
                </a:solidFill>
              </a:rPr>
              <a:t>ψ</a:t>
            </a:r>
            <a:r>
              <a:rPr lang="de-DE">
                <a:solidFill>
                  <a:schemeClr val="bg1"/>
                </a:solidFill>
              </a:rPr>
              <a:t> = 0</a:t>
            </a:r>
            <a:endParaRPr lang="en-US">
              <a:solidFill>
                <a:schemeClr val="bg1"/>
              </a:solidFill>
            </a:endParaRPr>
          </a:p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Ellipse 49"/>
          <p:cNvSpPr/>
          <p:nvPr/>
        </p:nvSpPr>
        <p:spPr bwMode="auto">
          <a:xfrm>
            <a:off x="2897902" y="1411429"/>
            <a:ext cx="333839" cy="3430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Freihandform 51"/>
          <p:cNvSpPr/>
          <p:nvPr/>
        </p:nvSpPr>
        <p:spPr bwMode="auto">
          <a:xfrm rot="15984521" flipV="1">
            <a:off x="2635445" y="1208241"/>
            <a:ext cx="130018" cy="216685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Freihandform 56"/>
          <p:cNvSpPr/>
          <p:nvPr/>
        </p:nvSpPr>
        <p:spPr bwMode="auto">
          <a:xfrm>
            <a:off x="3279756" y="1897655"/>
            <a:ext cx="83820" cy="236220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Textplatzhalter 2"/>
          <p:cNvSpPr txBox="1"/>
          <p:nvPr/>
        </p:nvSpPr>
        <p:spPr bwMode="auto">
          <a:xfrm>
            <a:off x="6529109" y="257648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i=0°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51" name="Textplatzhalter 2"/>
          <p:cNvSpPr txBox="1"/>
          <p:nvPr/>
        </p:nvSpPr>
        <p:spPr bwMode="auto">
          <a:xfrm>
            <a:off x="6603767" y="3479802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40°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56" name="Textplatzhalter 2"/>
          <p:cNvSpPr txBox="1"/>
          <p:nvPr/>
        </p:nvSpPr>
        <p:spPr bwMode="auto">
          <a:xfrm>
            <a:off x="6617613" y="4286397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70°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3" name="Textfeld 2"/>
          <p:cNvSpPr txBox="1"/>
          <p:nvPr/>
        </p:nvSpPr>
        <p:spPr bwMode="auto">
          <a:xfrm>
            <a:off x="1773170" y="192367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i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reihandform 3"/>
          <p:cNvSpPr/>
          <p:nvPr/>
        </p:nvSpPr>
        <p:spPr bwMode="auto">
          <a:xfrm>
            <a:off x="1767840" y="1911180"/>
            <a:ext cx="327660" cy="153840"/>
          </a:xfrm>
          <a:custGeom>
            <a:avLst/>
            <a:gdLst>
              <a:gd name="connsiteX0" fmla="*/ 0 w 327660"/>
              <a:gd name="connsiteY0" fmla="*/ 1440 h 153840"/>
              <a:gd name="connsiteX1" fmla="*/ 114300 w 327660"/>
              <a:gd name="connsiteY1" fmla="*/ 9060 h 153840"/>
              <a:gd name="connsiteX2" fmla="*/ 228600 w 327660"/>
              <a:gd name="connsiteY2" fmla="*/ 70020 h 153840"/>
              <a:gd name="connsiteX3" fmla="*/ 327660 w 327660"/>
              <a:gd name="connsiteY3" fmla="*/ 153840 h 15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" h="153840" fill="norm" stroke="1" extrusionOk="0">
                <a:moveTo>
                  <a:pt x="0" y="1440"/>
                </a:moveTo>
                <a:cubicBezTo>
                  <a:pt x="38100" y="-465"/>
                  <a:pt x="76200" y="-2370"/>
                  <a:pt x="114300" y="9060"/>
                </a:cubicBezTo>
                <a:cubicBezTo>
                  <a:pt x="152400" y="20490"/>
                  <a:pt x="193040" y="45890"/>
                  <a:pt x="228600" y="70020"/>
                </a:cubicBezTo>
                <a:cubicBezTo>
                  <a:pt x="264160" y="94150"/>
                  <a:pt x="295910" y="123995"/>
                  <a:pt x="327660" y="153840"/>
                </a:cubicBezTo>
              </a:path>
            </a:pathLst>
          </a:custGeom>
          <a:noFill/>
          <a:ln w="635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echteck 46"/>
          <p:cNvSpPr/>
          <p:nvPr/>
        </p:nvSpPr>
        <p:spPr bwMode="auto">
          <a:xfrm>
            <a:off x="6589450" y="1402215"/>
            <a:ext cx="487590" cy="4976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ihandform 5"/>
          <p:cNvSpPr/>
          <p:nvPr/>
        </p:nvSpPr>
        <p:spPr bwMode="auto">
          <a:xfrm>
            <a:off x="6111157" y="1905000"/>
            <a:ext cx="723983" cy="2552700"/>
          </a:xfrm>
          <a:custGeom>
            <a:avLst/>
            <a:gdLst>
              <a:gd name="connsiteX0" fmla="*/ 723983 w 723983"/>
              <a:gd name="connsiteY0" fmla="*/ 0 h 2552700"/>
              <a:gd name="connsiteX1" fmla="*/ 388703 w 723983"/>
              <a:gd name="connsiteY1" fmla="*/ 365760 h 2552700"/>
              <a:gd name="connsiteX2" fmla="*/ 15323 w 723983"/>
              <a:gd name="connsiteY2" fmla="*/ 1074420 h 2552700"/>
              <a:gd name="connsiteX3" fmla="*/ 99143 w 723983"/>
              <a:gd name="connsiteY3" fmla="*/ 1905000 h 2552700"/>
              <a:gd name="connsiteX4" fmla="*/ 350603 w 723983"/>
              <a:gd name="connsiteY4" fmla="*/ 255270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83" h="2552700" fill="norm" stroke="1" extrusionOk="0">
                <a:moveTo>
                  <a:pt x="723983" y="0"/>
                </a:moveTo>
                <a:cubicBezTo>
                  <a:pt x="615398" y="93345"/>
                  <a:pt x="506813" y="186690"/>
                  <a:pt x="388703" y="365760"/>
                </a:cubicBezTo>
                <a:cubicBezTo>
                  <a:pt x="270593" y="544830"/>
                  <a:pt x="63583" y="817880"/>
                  <a:pt x="15323" y="1074420"/>
                </a:cubicBezTo>
                <a:cubicBezTo>
                  <a:pt x="-32937" y="1330960"/>
                  <a:pt x="43263" y="1658620"/>
                  <a:pt x="99143" y="1905000"/>
                </a:cubicBezTo>
                <a:cubicBezTo>
                  <a:pt x="155023" y="2151380"/>
                  <a:pt x="252813" y="2352040"/>
                  <a:pt x="350603" y="2552700"/>
                </a:cubicBezTo>
              </a:path>
            </a:pathLst>
          </a:custGeom>
          <a:noFill/>
          <a:ln>
            <a:solidFill>
              <a:schemeClr val="bg1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Titel 1"/>
          <p:cNvSpPr>
            <a:spLocks noGrp="1"/>
          </p:cNvSpPr>
          <p:nvPr>
            <p:ph type="title"/>
          </p:nvPr>
        </p:nvSpPr>
        <p:spPr bwMode="auto">
          <a:xfrm>
            <a:off x="251520" y="699542"/>
            <a:ext cx="1224136" cy="432048"/>
          </a:xfrm>
        </p:spPr>
        <p:txBody>
          <a:bodyPr/>
          <a:lstStyle/>
          <a:p>
            <a:pPr>
              <a:defRPr/>
            </a:pPr>
            <a:r>
              <a:rPr lang="de-DE"/>
              <a:t>Nadir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7" name="Grafik 3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64024" y="2108343"/>
            <a:ext cx="4320000" cy="2875749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4"/>
          <a:srcRect l="5798" t="0" r="89480" b="0"/>
          <a:stretch/>
        </p:blipFill>
        <p:spPr bwMode="auto">
          <a:xfrm>
            <a:off x="3591737" y="1241627"/>
            <a:ext cx="432047" cy="1063232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4"/>
          <a:srcRect l="5899" t="0" r="89376" b="0"/>
          <a:stretch/>
        </p:blipFill>
        <p:spPr bwMode="auto">
          <a:xfrm>
            <a:off x="3598130" y="766819"/>
            <a:ext cx="432048" cy="10632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rcRect l="41004" t="1" r="13320" b="4739"/>
          <a:stretch/>
        </p:blipFill>
        <p:spPr bwMode="auto">
          <a:xfrm>
            <a:off x="4211960" y="766819"/>
            <a:ext cx="4176464" cy="1012843"/>
          </a:xfrm>
          <a:prstGeom prst="rect">
            <a:avLst/>
          </a:prstGeom>
        </p:spPr>
      </p:pic>
      <p:sp>
        <p:nvSpPr>
          <p:cNvPr id="9" name="Textplatzhalter 2"/>
          <p:cNvSpPr txBox="1"/>
          <p:nvPr/>
        </p:nvSpPr>
        <p:spPr bwMode="auto">
          <a:xfrm>
            <a:off x="8204370" y="1045292"/>
            <a:ext cx="1048150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 [k] rough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7" name="Textplatzhalter 2"/>
          <p:cNvSpPr txBox="1"/>
          <p:nvPr/>
        </p:nvSpPr>
        <p:spPr bwMode="auto">
          <a:xfrm>
            <a:off x="4250074" y="71529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40°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8" name="Textplatzhalter 2"/>
          <p:cNvSpPr txBox="1"/>
          <p:nvPr/>
        </p:nvSpPr>
        <p:spPr bwMode="auto">
          <a:xfrm>
            <a:off x="5026771" y="71529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50°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9" name="Textplatzhalter 2"/>
          <p:cNvSpPr txBox="1"/>
          <p:nvPr/>
        </p:nvSpPr>
        <p:spPr bwMode="auto">
          <a:xfrm>
            <a:off x="5874137" y="701748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60°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0" name="Textplatzhalter 2"/>
          <p:cNvSpPr txBox="1"/>
          <p:nvPr/>
        </p:nvSpPr>
        <p:spPr bwMode="auto">
          <a:xfrm>
            <a:off x="6634359" y="700335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70°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1" name="Textplatzhalter 2"/>
          <p:cNvSpPr txBox="1"/>
          <p:nvPr/>
        </p:nvSpPr>
        <p:spPr bwMode="auto">
          <a:xfrm>
            <a:off x="7422473" y="695350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80°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/>
          <a:srcRect l="40903" t="16741" r="14070" b="35851"/>
          <a:stretch/>
        </p:blipFill>
        <p:spPr bwMode="auto">
          <a:xfrm>
            <a:off x="4199172" y="1419622"/>
            <a:ext cx="4117244" cy="504056"/>
          </a:xfrm>
          <a:prstGeom prst="rect">
            <a:avLst/>
          </a:prstGeom>
        </p:spPr>
      </p:pic>
      <p:sp>
        <p:nvSpPr>
          <p:cNvPr id="24" name="Textplatzhalter 2"/>
          <p:cNvSpPr txBox="1"/>
          <p:nvPr/>
        </p:nvSpPr>
        <p:spPr bwMode="auto">
          <a:xfrm>
            <a:off x="8210616" y="1439689"/>
            <a:ext cx="1475656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 [k] visible </a:t>
            </a:r>
            <a:br>
              <a:rPr lang="de-DE" sz="1200"/>
            </a:br>
            <a:r>
              <a:rPr lang="de-DE" sz="1200"/>
              <a:t>at detector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94322" y="2095636"/>
            <a:ext cx="2456211" cy="1235429"/>
          </a:xfrm>
          <a:prstGeom prst="rect">
            <a:avLst/>
          </a:prstGeom>
        </p:spPr>
      </p:pic>
      <p:cxnSp>
        <p:nvCxnSpPr>
          <p:cNvPr id="34" name="Gerade Verbindung mit Pfeil 33"/>
          <p:cNvCxnSpPr>
            <a:cxnSpLocks/>
          </p:cNvCxnSpPr>
          <p:nvPr/>
        </p:nvCxnSpPr>
        <p:spPr bwMode="auto">
          <a:xfrm flipV="1">
            <a:off x="1635174" y="1737605"/>
            <a:ext cx="15566" cy="9042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cxnSpLocks/>
          </p:cNvCxnSpPr>
          <p:nvPr/>
        </p:nvCxnSpPr>
        <p:spPr bwMode="auto">
          <a:xfrm flipV="1">
            <a:off x="1635173" y="1907739"/>
            <a:ext cx="993388" cy="737424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 bwMode="auto">
          <a:xfrm>
            <a:off x="4023783" y="910169"/>
            <a:ext cx="188176" cy="14401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platzhalter 2"/>
          <p:cNvSpPr txBox="1"/>
          <p:nvPr/>
        </p:nvSpPr>
        <p:spPr bwMode="auto">
          <a:xfrm>
            <a:off x="3576581" y="733716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i=0°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4" name="Textplatzhalter 2"/>
          <p:cNvSpPr txBox="1"/>
          <p:nvPr/>
        </p:nvSpPr>
        <p:spPr bwMode="auto">
          <a:xfrm>
            <a:off x="3983397" y="1008572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…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30" name="Textplatzhalter 2"/>
          <p:cNvSpPr txBox="1"/>
          <p:nvPr/>
        </p:nvSpPr>
        <p:spPr bwMode="auto">
          <a:xfrm>
            <a:off x="3975591" y="1469308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…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cxnSp>
        <p:nvCxnSpPr>
          <p:cNvPr id="35" name="Gerade Verbindung mit Pfeil 34"/>
          <p:cNvCxnSpPr>
            <a:cxnSpLocks/>
          </p:cNvCxnSpPr>
          <p:nvPr/>
        </p:nvCxnSpPr>
        <p:spPr bwMode="auto">
          <a:xfrm flipV="1">
            <a:off x="1650740" y="1640080"/>
            <a:ext cx="35040" cy="9946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/>
          <p:nvPr/>
        </p:nvSpPr>
        <p:spPr bwMode="auto">
          <a:xfrm rot="2077290">
            <a:off x="1661682" y="1458544"/>
            <a:ext cx="144016" cy="14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hteck 39"/>
          <p:cNvSpPr/>
          <p:nvPr/>
        </p:nvSpPr>
        <p:spPr bwMode="auto">
          <a:xfrm rot="730304">
            <a:off x="1307874" y="1377725"/>
            <a:ext cx="299984" cy="1347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hteck 41"/>
          <p:cNvSpPr/>
          <p:nvPr/>
        </p:nvSpPr>
        <p:spPr bwMode="auto">
          <a:xfrm rot="581184">
            <a:off x="1870923" y="1505971"/>
            <a:ext cx="328679" cy="136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Gerader Verbinder 43"/>
          <p:cNvCxnSpPr>
            <a:cxnSpLocks/>
            <a:stCxn id="40" idx="3"/>
            <a:endCxn id="36" idx="2"/>
          </p:cNvCxnSpPr>
          <p:nvPr/>
        </p:nvCxnSpPr>
        <p:spPr bwMode="auto">
          <a:xfrm>
            <a:off x="1604486" y="1476703"/>
            <a:ext cx="69947" cy="129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>
            <a:cxnSpLocks/>
            <a:stCxn id="36" idx="7"/>
            <a:endCxn id="42" idx="1"/>
          </p:cNvCxnSpPr>
          <p:nvPr/>
        </p:nvCxnSpPr>
        <p:spPr bwMode="auto">
          <a:xfrm>
            <a:off x="1804517" y="1517576"/>
            <a:ext cx="68749" cy="289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 bwMode="auto">
          <a:xfrm>
            <a:off x="323528" y="3296936"/>
            <a:ext cx="273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e = 0, i  = 0°-90°, </a:t>
            </a:r>
            <a:r>
              <a:rPr lang="el-GR">
                <a:solidFill>
                  <a:schemeClr val="bg1"/>
                </a:solidFill>
              </a:rPr>
              <a:t>ψ</a:t>
            </a:r>
            <a:r>
              <a:rPr lang="de-DE">
                <a:solidFill>
                  <a:schemeClr val="bg1"/>
                </a:solidFill>
              </a:rPr>
              <a:t> = 0</a:t>
            </a:r>
            <a:endParaRPr lang="en-US">
              <a:solidFill>
                <a:schemeClr val="bg1"/>
              </a:solidFill>
            </a:endParaRPr>
          </a:p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Ellipse 49"/>
          <p:cNvSpPr/>
          <p:nvPr/>
        </p:nvSpPr>
        <p:spPr bwMode="auto">
          <a:xfrm>
            <a:off x="2897902" y="1411429"/>
            <a:ext cx="333839" cy="3430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Freihandform 51"/>
          <p:cNvSpPr/>
          <p:nvPr/>
        </p:nvSpPr>
        <p:spPr bwMode="auto">
          <a:xfrm rot="15984521" flipV="1">
            <a:off x="2635445" y="1208241"/>
            <a:ext cx="130018" cy="216685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Freihandform 56"/>
          <p:cNvSpPr/>
          <p:nvPr/>
        </p:nvSpPr>
        <p:spPr bwMode="auto">
          <a:xfrm>
            <a:off x="3279756" y="1897655"/>
            <a:ext cx="83820" cy="236220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Textplatzhalter 2"/>
          <p:cNvSpPr txBox="1"/>
          <p:nvPr/>
        </p:nvSpPr>
        <p:spPr bwMode="auto">
          <a:xfrm>
            <a:off x="6529109" y="257648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i=0°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51" name="Textplatzhalter 2"/>
          <p:cNvSpPr txBox="1"/>
          <p:nvPr/>
        </p:nvSpPr>
        <p:spPr bwMode="auto">
          <a:xfrm>
            <a:off x="6603767" y="3479802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40°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56" name="Textplatzhalter 2"/>
          <p:cNvSpPr txBox="1"/>
          <p:nvPr/>
        </p:nvSpPr>
        <p:spPr bwMode="auto">
          <a:xfrm>
            <a:off x="6617613" y="4286397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70°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41" name="Textplatzhalter 2"/>
          <p:cNvSpPr txBox="1"/>
          <p:nvPr/>
        </p:nvSpPr>
        <p:spPr bwMode="auto">
          <a:xfrm>
            <a:off x="7006536" y="2317846"/>
            <a:ext cx="2137464" cy="1125559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Comparison with smooth model: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r>
              <a:rPr lang="de-DE" sz="1200"/>
              <a:t> i=e=0°: no difference</a:t>
            </a:r>
            <a:br>
              <a:rPr lang="de-DE" sz="1200"/>
            </a:br>
            <a:r>
              <a:rPr lang="de-DE" sz="1200"/>
              <a:t>between </a:t>
            </a:r>
            <a:r>
              <a:rPr lang="de-DE" sz="1200">
                <a:solidFill>
                  <a:srgbClr val="FF0000"/>
                </a:solidFill>
              </a:rPr>
              <a:t>rough</a:t>
            </a:r>
            <a:r>
              <a:rPr lang="de-DE" sz="1200"/>
              <a:t> and </a:t>
            </a:r>
            <a:r>
              <a:rPr lang="de-DE" sz="1200">
                <a:solidFill>
                  <a:srgbClr val="3366FF"/>
                </a:solidFill>
              </a:rPr>
              <a:t>smooth</a:t>
            </a:r>
            <a:r>
              <a:rPr lang="de-DE" sz="1200"/>
              <a:t> model</a:t>
            </a:r>
            <a:br>
              <a:rPr lang="de-DE" sz="1200"/>
            </a:br>
            <a:br>
              <a:rPr lang="de-DE" sz="1200"/>
            </a:br>
            <a:r>
              <a:rPr lang="de-DE" sz="1200"/>
              <a:t> The higher the angle, the h</a:t>
            </a:r>
            <a:r>
              <a:rPr lang="de-DE" sz="1200"/>
              <a:t>igher the difference between the </a:t>
            </a:r>
            <a:r>
              <a:rPr lang="de-DE" sz="1200">
                <a:solidFill>
                  <a:srgbClr val="FF0000"/>
                </a:solidFill>
              </a:rPr>
              <a:t>rough</a:t>
            </a:r>
            <a:r>
              <a:rPr lang="de-DE" sz="1200"/>
              <a:t> and the </a:t>
            </a:r>
            <a:r>
              <a:rPr lang="de-DE" sz="1200">
                <a:solidFill>
                  <a:srgbClr val="3366FF"/>
                </a:solidFill>
              </a:rPr>
              <a:t>smooth</a:t>
            </a:r>
            <a:r>
              <a:rPr lang="de-DE" sz="1200"/>
              <a:t> model</a:t>
            </a:r>
            <a:br>
              <a:rPr lang="de-DE" sz="1200"/>
            </a:br>
            <a:br>
              <a:rPr lang="de-DE" sz="1200"/>
            </a:b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3" name="Textfeld 2"/>
          <p:cNvSpPr txBox="1"/>
          <p:nvPr/>
        </p:nvSpPr>
        <p:spPr bwMode="auto">
          <a:xfrm>
            <a:off x="1773170" y="192367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i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reihandform 3"/>
          <p:cNvSpPr/>
          <p:nvPr/>
        </p:nvSpPr>
        <p:spPr bwMode="auto">
          <a:xfrm>
            <a:off x="1767840" y="1911180"/>
            <a:ext cx="327660" cy="153840"/>
          </a:xfrm>
          <a:custGeom>
            <a:avLst/>
            <a:gdLst>
              <a:gd name="connsiteX0" fmla="*/ 0 w 327660"/>
              <a:gd name="connsiteY0" fmla="*/ 1440 h 153840"/>
              <a:gd name="connsiteX1" fmla="*/ 114300 w 327660"/>
              <a:gd name="connsiteY1" fmla="*/ 9060 h 153840"/>
              <a:gd name="connsiteX2" fmla="*/ 228600 w 327660"/>
              <a:gd name="connsiteY2" fmla="*/ 70020 h 153840"/>
              <a:gd name="connsiteX3" fmla="*/ 327660 w 327660"/>
              <a:gd name="connsiteY3" fmla="*/ 153840 h 15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" h="153840" fill="norm" stroke="1" extrusionOk="0">
                <a:moveTo>
                  <a:pt x="0" y="1440"/>
                </a:moveTo>
                <a:cubicBezTo>
                  <a:pt x="38100" y="-465"/>
                  <a:pt x="76200" y="-2370"/>
                  <a:pt x="114300" y="9060"/>
                </a:cubicBezTo>
                <a:cubicBezTo>
                  <a:pt x="152400" y="20490"/>
                  <a:pt x="193040" y="45890"/>
                  <a:pt x="228600" y="70020"/>
                </a:cubicBezTo>
                <a:cubicBezTo>
                  <a:pt x="264160" y="94150"/>
                  <a:pt x="295910" y="123995"/>
                  <a:pt x="327660" y="153840"/>
                </a:cubicBezTo>
              </a:path>
            </a:pathLst>
          </a:custGeom>
          <a:noFill/>
          <a:ln w="635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Titel 1"/>
          <p:cNvSpPr>
            <a:spLocks noGrp="1"/>
          </p:cNvSpPr>
          <p:nvPr>
            <p:ph type="title"/>
          </p:nvPr>
        </p:nvSpPr>
        <p:spPr bwMode="auto">
          <a:xfrm>
            <a:off x="251520" y="699542"/>
            <a:ext cx="1224136" cy="432048"/>
          </a:xfrm>
        </p:spPr>
        <p:txBody>
          <a:bodyPr/>
          <a:lstStyle/>
          <a:p>
            <a:pPr>
              <a:defRPr/>
            </a:pPr>
            <a:r>
              <a:rPr lang="de-DE"/>
              <a:t>Nadir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8" name="Grafik 6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64024" y="2118351"/>
            <a:ext cx="4320000" cy="2875749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4"/>
          <a:srcRect l="44475" t="0" r="0" b="0"/>
          <a:stretch/>
        </p:blipFill>
        <p:spPr bwMode="auto">
          <a:xfrm>
            <a:off x="4174925" y="1283204"/>
            <a:ext cx="4559363" cy="954794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5"/>
          <a:srcRect l="5798" t="0" r="89480" b="0"/>
          <a:stretch/>
        </p:blipFill>
        <p:spPr bwMode="auto">
          <a:xfrm>
            <a:off x="3591737" y="1241627"/>
            <a:ext cx="432047" cy="1063232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/>
          <a:srcRect l="5899" t="0" r="89376" b="0"/>
          <a:stretch/>
        </p:blipFill>
        <p:spPr bwMode="auto">
          <a:xfrm>
            <a:off x="3598130" y="766819"/>
            <a:ext cx="432048" cy="10632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rcRect l="41004" t="1" r="13320" b="4739"/>
          <a:stretch/>
        </p:blipFill>
        <p:spPr bwMode="auto">
          <a:xfrm>
            <a:off x="4211960" y="766819"/>
            <a:ext cx="4176464" cy="1012843"/>
          </a:xfrm>
          <a:prstGeom prst="rect">
            <a:avLst/>
          </a:prstGeom>
        </p:spPr>
      </p:pic>
      <p:sp>
        <p:nvSpPr>
          <p:cNvPr id="9" name="Textplatzhalter 2"/>
          <p:cNvSpPr txBox="1"/>
          <p:nvPr/>
        </p:nvSpPr>
        <p:spPr bwMode="auto">
          <a:xfrm>
            <a:off x="8204370" y="1045292"/>
            <a:ext cx="1048150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 [k] rough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7" name="Textplatzhalter 2"/>
          <p:cNvSpPr txBox="1"/>
          <p:nvPr/>
        </p:nvSpPr>
        <p:spPr bwMode="auto">
          <a:xfrm>
            <a:off x="4250074" y="71529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40°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8" name="Textplatzhalter 2"/>
          <p:cNvSpPr txBox="1"/>
          <p:nvPr/>
        </p:nvSpPr>
        <p:spPr bwMode="auto">
          <a:xfrm>
            <a:off x="5026771" y="71529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50°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9" name="Textplatzhalter 2"/>
          <p:cNvSpPr txBox="1"/>
          <p:nvPr/>
        </p:nvSpPr>
        <p:spPr bwMode="auto">
          <a:xfrm>
            <a:off x="5874137" y="701748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60°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0" name="Textplatzhalter 2"/>
          <p:cNvSpPr txBox="1"/>
          <p:nvPr/>
        </p:nvSpPr>
        <p:spPr bwMode="auto">
          <a:xfrm>
            <a:off x="6634359" y="700335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70°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1" name="Textplatzhalter 2"/>
          <p:cNvSpPr txBox="1"/>
          <p:nvPr/>
        </p:nvSpPr>
        <p:spPr bwMode="auto">
          <a:xfrm>
            <a:off x="7422473" y="695350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80°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4" name="Textplatzhalter 2"/>
          <p:cNvSpPr txBox="1"/>
          <p:nvPr/>
        </p:nvSpPr>
        <p:spPr bwMode="auto">
          <a:xfrm>
            <a:off x="8210616" y="1439689"/>
            <a:ext cx="1475656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 [k] visible </a:t>
            </a:r>
            <a:br>
              <a:rPr lang="de-DE" sz="1200"/>
            </a:br>
            <a:r>
              <a:rPr lang="de-DE" sz="1200"/>
              <a:t>at detector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" name="Rechteck 1"/>
          <p:cNvSpPr/>
          <p:nvPr/>
        </p:nvSpPr>
        <p:spPr bwMode="auto">
          <a:xfrm>
            <a:off x="4023783" y="910169"/>
            <a:ext cx="188176" cy="14401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platzhalter 2"/>
          <p:cNvSpPr txBox="1"/>
          <p:nvPr/>
        </p:nvSpPr>
        <p:spPr bwMode="auto">
          <a:xfrm>
            <a:off x="3576581" y="733716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i=0°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4" name="Textplatzhalter 2"/>
          <p:cNvSpPr txBox="1"/>
          <p:nvPr/>
        </p:nvSpPr>
        <p:spPr bwMode="auto">
          <a:xfrm>
            <a:off x="3983397" y="1008572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…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30" name="Textplatzhalter 2"/>
          <p:cNvSpPr txBox="1"/>
          <p:nvPr/>
        </p:nvSpPr>
        <p:spPr bwMode="auto">
          <a:xfrm>
            <a:off x="3975591" y="1469308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…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46" name="Textplatzhalter 2"/>
          <p:cNvSpPr txBox="1"/>
          <p:nvPr/>
        </p:nvSpPr>
        <p:spPr bwMode="auto">
          <a:xfrm>
            <a:off x="6529109" y="257648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i=0°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51" name="Textplatzhalter 2"/>
          <p:cNvSpPr txBox="1"/>
          <p:nvPr/>
        </p:nvSpPr>
        <p:spPr bwMode="auto">
          <a:xfrm>
            <a:off x="6603767" y="3479802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40°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56" name="Textplatzhalter 2"/>
          <p:cNvSpPr txBox="1"/>
          <p:nvPr/>
        </p:nvSpPr>
        <p:spPr bwMode="auto">
          <a:xfrm>
            <a:off x="6617613" y="4286397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70°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41" name="Textplatzhalter 2"/>
          <p:cNvSpPr txBox="1"/>
          <p:nvPr/>
        </p:nvSpPr>
        <p:spPr bwMode="auto">
          <a:xfrm>
            <a:off x="7006536" y="2317846"/>
            <a:ext cx="2137464" cy="1125559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Comparison with smooth model: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r>
              <a:rPr lang="de-DE" sz="1200"/>
              <a:t> i=e=0°: no difference</a:t>
            </a:r>
            <a:br>
              <a:rPr lang="de-DE" sz="1200"/>
            </a:br>
            <a:r>
              <a:rPr lang="de-DE" sz="1200"/>
              <a:t>between </a:t>
            </a:r>
            <a:r>
              <a:rPr lang="de-DE" sz="1200">
                <a:solidFill>
                  <a:srgbClr val="FF0000"/>
                </a:solidFill>
              </a:rPr>
              <a:t>rough</a:t>
            </a:r>
            <a:r>
              <a:rPr lang="de-DE" sz="1200"/>
              <a:t> and </a:t>
            </a:r>
            <a:r>
              <a:rPr lang="de-DE" sz="1200">
                <a:solidFill>
                  <a:srgbClr val="3366FF"/>
                </a:solidFill>
              </a:rPr>
              <a:t>smooth</a:t>
            </a:r>
            <a:r>
              <a:rPr lang="de-DE" sz="1200"/>
              <a:t> model</a:t>
            </a:r>
            <a:br>
              <a:rPr lang="de-DE" sz="1200"/>
            </a:br>
            <a:br>
              <a:rPr lang="de-DE" sz="1200"/>
            </a:br>
            <a:r>
              <a:rPr lang="de-DE" sz="1200"/>
              <a:t> The higher the angle, the h</a:t>
            </a:r>
            <a:r>
              <a:rPr lang="de-DE" sz="1200"/>
              <a:t>igher the difference between the </a:t>
            </a:r>
            <a:r>
              <a:rPr lang="de-DE" sz="1200">
                <a:solidFill>
                  <a:srgbClr val="FF0000"/>
                </a:solidFill>
              </a:rPr>
              <a:t>rough</a:t>
            </a:r>
            <a:r>
              <a:rPr lang="de-DE" sz="1200"/>
              <a:t> and the </a:t>
            </a:r>
            <a:r>
              <a:rPr lang="de-DE" sz="1200">
                <a:solidFill>
                  <a:srgbClr val="3366FF"/>
                </a:solidFill>
              </a:rPr>
              <a:t>smooth</a:t>
            </a:r>
            <a:r>
              <a:rPr lang="de-DE" sz="1200"/>
              <a:t> model</a:t>
            </a:r>
            <a:br>
              <a:rPr lang="de-DE" sz="1200"/>
            </a:br>
            <a:endParaRPr lang="de-DE" sz="1200"/>
          </a:p>
          <a:p>
            <a:pPr marL="0" indent="0">
              <a:buFont typeface="Arial"/>
              <a:buNone/>
              <a:defRPr/>
            </a:pPr>
            <a:r>
              <a:rPr lang="de-DE" sz="1200"/>
              <a:t> </a:t>
            </a:r>
            <a:r>
              <a:rPr lang="de-DE" sz="1200"/>
              <a:t> stronger than for nadir case</a:t>
            </a:r>
            <a:br>
              <a:rPr lang="de-DE" sz="1200"/>
            </a:br>
            <a:br>
              <a:rPr lang="de-DE" sz="1200"/>
            </a:b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94322" y="2092271"/>
            <a:ext cx="2456211" cy="1235429"/>
          </a:xfrm>
          <a:prstGeom prst="rect">
            <a:avLst/>
          </a:prstGeom>
        </p:spPr>
      </p:pic>
      <p:cxnSp>
        <p:nvCxnSpPr>
          <p:cNvPr id="49" name="Gerade Verbindung mit Pfeil 48"/>
          <p:cNvCxnSpPr>
            <a:cxnSpLocks/>
          </p:cNvCxnSpPr>
          <p:nvPr/>
        </p:nvCxnSpPr>
        <p:spPr bwMode="auto">
          <a:xfrm flipV="1">
            <a:off x="1635174" y="1734240"/>
            <a:ext cx="15566" cy="9042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/>
          <p:cNvSpPr/>
          <p:nvPr/>
        </p:nvSpPr>
        <p:spPr bwMode="auto">
          <a:xfrm>
            <a:off x="2897902" y="1411429"/>
            <a:ext cx="333839" cy="3430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4" name="Gerade Verbindung mit Pfeil 53"/>
          <p:cNvCxnSpPr>
            <a:cxnSpLocks/>
          </p:cNvCxnSpPr>
          <p:nvPr/>
        </p:nvCxnSpPr>
        <p:spPr bwMode="auto">
          <a:xfrm flipV="1">
            <a:off x="1635173" y="1904374"/>
            <a:ext cx="993388" cy="737424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reihandform 54"/>
          <p:cNvSpPr/>
          <p:nvPr/>
        </p:nvSpPr>
        <p:spPr bwMode="auto">
          <a:xfrm>
            <a:off x="3279756" y="1897655"/>
            <a:ext cx="83820" cy="236220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8" name="Gerade Verbindung mit Pfeil 57"/>
          <p:cNvCxnSpPr>
            <a:cxnSpLocks/>
          </p:cNvCxnSpPr>
          <p:nvPr/>
        </p:nvCxnSpPr>
        <p:spPr bwMode="auto">
          <a:xfrm flipV="1">
            <a:off x="1650740" y="1848305"/>
            <a:ext cx="905036" cy="7830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Ellipse 58"/>
          <p:cNvSpPr/>
          <p:nvPr/>
        </p:nvSpPr>
        <p:spPr bwMode="auto">
          <a:xfrm rot="3783259">
            <a:off x="2644991" y="1683807"/>
            <a:ext cx="144016" cy="14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Rechteck 59"/>
          <p:cNvSpPr/>
          <p:nvPr/>
        </p:nvSpPr>
        <p:spPr bwMode="auto">
          <a:xfrm rot="2436273">
            <a:off x="2311330" y="1497688"/>
            <a:ext cx="299984" cy="1347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Rechteck 60"/>
          <p:cNvSpPr/>
          <p:nvPr/>
        </p:nvSpPr>
        <p:spPr bwMode="auto">
          <a:xfrm rot="2287153">
            <a:off x="2777607" y="1888169"/>
            <a:ext cx="328679" cy="136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2" name="Gerader Verbinder 61"/>
          <p:cNvCxnSpPr>
            <a:cxnSpLocks/>
            <a:stCxn id="60" idx="3"/>
            <a:endCxn id="59" idx="3"/>
          </p:cNvCxnSpPr>
          <p:nvPr/>
        </p:nvCxnSpPr>
        <p:spPr bwMode="auto">
          <a:xfrm>
            <a:off x="2575199" y="1662661"/>
            <a:ext cx="73342" cy="7082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/>
          <p:cNvCxnSpPr>
            <a:cxnSpLocks/>
            <a:stCxn id="59" idx="6"/>
            <a:endCxn id="61" idx="1"/>
          </p:cNvCxnSpPr>
          <p:nvPr/>
        </p:nvCxnSpPr>
        <p:spPr bwMode="auto">
          <a:xfrm>
            <a:off x="2749629" y="1819998"/>
            <a:ext cx="63027" cy="3489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ihandform 63"/>
          <p:cNvSpPr/>
          <p:nvPr/>
        </p:nvSpPr>
        <p:spPr bwMode="auto">
          <a:xfrm rot="15984521" flipV="1">
            <a:off x="2635445" y="1208241"/>
            <a:ext cx="130018" cy="216685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Freihandform 64"/>
          <p:cNvSpPr/>
          <p:nvPr/>
        </p:nvSpPr>
        <p:spPr bwMode="auto">
          <a:xfrm>
            <a:off x="3123883" y="2111418"/>
            <a:ext cx="83820" cy="236220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Freihandform 65"/>
          <p:cNvSpPr/>
          <p:nvPr/>
        </p:nvSpPr>
        <p:spPr bwMode="auto">
          <a:xfrm rot="15984521" flipV="1">
            <a:off x="2064059" y="1276179"/>
            <a:ext cx="130018" cy="216685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Textfeld 66"/>
          <p:cNvSpPr txBox="1"/>
          <p:nvPr/>
        </p:nvSpPr>
        <p:spPr bwMode="auto">
          <a:xfrm>
            <a:off x="323528" y="3293571"/>
            <a:ext cx="273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e = i, </a:t>
            </a:r>
            <a:r>
              <a:rPr lang="el-GR">
                <a:solidFill>
                  <a:schemeClr val="bg1"/>
                </a:solidFill>
              </a:rPr>
              <a:t>ψ</a:t>
            </a:r>
            <a:r>
              <a:rPr lang="de-DE">
                <a:solidFill>
                  <a:schemeClr val="bg1"/>
                </a:solidFill>
              </a:rPr>
              <a:t> = 0</a:t>
            </a:r>
            <a:endParaRPr lang="en-US">
              <a:solidFill>
                <a:schemeClr val="bg1"/>
              </a:solidFill>
            </a:endParaRPr>
          </a:p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Titel 1"/>
          <p:cNvSpPr>
            <a:spLocks noGrp="1"/>
          </p:cNvSpPr>
          <p:nvPr>
            <p:ph type="title"/>
          </p:nvPr>
        </p:nvSpPr>
        <p:spPr bwMode="auto">
          <a:xfrm>
            <a:off x="251519" y="699542"/>
            <a:ext cx="2070045" cy="432048"/>
          </a:xfrm>
        </p:spPr>
        <p:txBody>
          <a:bodyPr/>
          <a:lstStyle/>
          <a:p>
            <a:pPr>
              <a:defRPr/>
            </a:pPr>
            <a:r>
              <a:rPr lang="de-DE"/>
              <a:t>Case 2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7" name="Grafik 7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64024" y="2125487"/>
            <a:ext cx="4320000" cy="2875749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4"/>
          <a:srcRect l="44742" t="0" r="0" b="0"/>
          <a:stretch/>
        </p:blipFill>
        <p:spPr bwMode="auto">
          <a:xfrm>
            <a:off x="4201888" y="1280750"/>
            <a:ext cx="4537568" cy="954816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5"/>
          <a:srcRect l="5798" t="0" r="89480" b="0"/>
          <a:stretch/>
        </p:blipFill>
        <p:spPr bwMode="auto">
          <a:xfrm>
            <a:off x="3591737" y="1241627"/>
            <a:ext cx="432047" cy="1063232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/>
          <a:srcRect l="5899" t="0" r="89376" b="0"/>
          <a:stretch/>
        </p:blipFill>
        <p:spPr bwMode="auto">
          <a:xfrm>
            <a:off x="3598130" y="766819"/>
            <a:ext cx="432048" cy="106323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rcRect l="41004" t="1" r="13320" b="4739"/>
          <a:stretch/>
        </p:blipFill>
        <p:spPr bwMode="auto">
          <a:xfrm>
            <a:off x="4211960" y="766819"/>
            <a:ext cx="4176464" cy="1012843"/>
          </a:xfrm>
          <a:prstGeom prst="rect">
            <a:avLst/>
          </a:prstGeom>
        </p:spPr>
      </p:pic>
      <p:sp>
        <p:nvSpPr>
          <p:cNvPr id="9" name="Textplatzhalter 2"/>
          <p:cNvSpPr txBox="1"/>
          <p:nvPr/>
        </p:nvSpPr>
        <p:spPr bwMode="auto">
          <a:xfrm>
            <a:off x="8204370" y="1045292"/>
            <a:ext cx="1048150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 [k] rough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7" name="Textplatzhalter 2"/>
          <p:cNvSpPr txBox="1"/>
          <p:nvPr/>
        </p:nvSpPr>
        <p:spPr bwMode="auto">
          <a:xfrm>
            <a:off x="4250074" y="71529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40°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8" name="Textplatzhalter 2"/>
          <p:cNvSpPr txBox="1"/>
          <p:nvPr/>
        </p:nvSpPr>
        <p:spPr bwMode="auto">
          <a:xfrm>
            <a:off x="5026771" y="71529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50°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9" name="Textplatzhalter 2"/>
          <p:cNvSpPr txBox="1"/>
          <p:nvPr/>
        </p:nvSpPr>
        <p:spPr bwMode="auto">
          <a:xfrm>
            <a:off x="5874137" y="701748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60°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0" name="Textplatzhalter 2"/>
          <p:cNvSpPr txBox="1"/>
          <p:nvPr/>
        </p:nvSpPr>
        <p:spPr bwMode="auto">
          <a:xfrm>
            <a:off x="6634359" y="700335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70°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1" name="Textplatzhalter 2"/>
          <p:cNvSpPr txBox="1"/>
          <p:nvPr/>
        </p:nvSpPr>
        <p:spPr bwMode="auto">
          <a:xfrm>
            <a:off x="7422473" y="695350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80°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4" name="Textplatzhalter 2"/>
          <p:cNvSpPr txBox="1"/>
          <p:nvPr/>
        </p:nvSpPr>
        <p:spPr bwMode="auto">
          <a:xfrm>
            <a:off x="8210616" y="1439689"/>
            <a:ext cx="1475656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T [k] visible </a:t>
            </a:r>
            <a:br>
              <a:rPr lang="de-DE" sz="1200"/>
            </a:br>
            <a:r>
              <a:rPr lang="de-DE" sz="1200"/>
              <a:t>at detector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" name="Rechteck 1"/>
          <p:cNvSpPr/>
          <p:nvPr/>
        </p:nvSpPr>
        <p:spPr bwMode="auto">
          <a:xfrm>
            <a:off x="4023783" y="910169"/>
            <a:ext cx="188176" cy="14401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platzhalter 2"/>
          <p:cNvSpPr txBox="1"/>
          <p:nvPr/>
        </p:nvSpPr>
        <p:spPr bwMode="auto">
          <a:xfrm>
            <a:off x="3576581" y="733716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i=0°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4" name="Textplatzhalter 2"/>
          <p:cNvSpPr txBox="1"/>
          <p:nvPr/>
        </p:nvSpPr>
        <p:spPr bwMode="auto">
          <a:xfrm>
            <a:off x="3983397" y="1008572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…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30" name="Textplatzhalter 2"/>
          <p:cNvSpPr txBox="1"/>
          <p:nvPr/>
        </p:nvSpPr>
        <p:spPr bwMode="auto">
          <a:xfrm>
            <a:off x="3975591" y="1469308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…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46" name="Textplatzhalter 2"/>
          <p:cNvSpPr txBox="1"/>
          <p:nvPr/>
        </p:nvSpPr>
        <p:spPr bwMode="auto">
          <a:xfrm>
            <a:off x="6529109" y="2576481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i=0°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51" name="Textplatzhalter 2"/>
          <p:cNvSpPr txBox="1"/>
          <p:nvPr/>
        </p:nvSpPr>
        <p:spPr bwMode="auto">
          <a:xfrm>
            <a:off x="6603767" y="3479802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40°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56" name="Textplatzhalter 2"/>
          <p:cNvSpPr txBox="1"/>
          <p:nvPr/>
        </p:nvSpPr>
        <p:spPr bwMode="auto">
          <a:xfrm>
            <a:off x="6617613" y="4286397"/>
            <a:ext cx="50530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70°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41" name="Textplatzhalter 2"/>
          <p:cNvSpPr txBox="1"/>
          <p:nvPr/>
        </p:nvSpPr>
        <p:spPr bwMode="auto">
          <a:xfrm>
            <a:off x="7006536" y="2317846"/>
            <a:ext cx="2137464" cy="1125559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Comparison with smooth model: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r>
              <a:rPr lang="de-DE" sz="1200"/>
              <a:t> i=e=0°: no difference</a:t>
            </a:r>
            <a:br>
              <a:rPr lang="de-DE" sz="1200"/>
            </a:br>
            <a:r>
              <a:rPr lang="de-DE" sz="1200"/>
              <a:t>between </a:t>
            </a:r>
            <a:r>
              <a:rPr lang="de-DE" sz="1200">
                <a:solidFill>
                  <a:srgbClr val="FF0000"/>
                </a:solidFill>
              </a:rPr>
              <a:t>rough</a:t>
            </a:r>
            <a:r>
              <a:rPr lang="de-DE" sz="1200"/>
              <a:t> and </a:t>
            </a:r>
            <a:r>
              <a:rPr lang="de-DE" sz="1200">
                <a:solidFill>
                  <a:srgbClr val="3366FF"/>
                </a:solidFill>
              </a:rPr>
              <a:t>smooth</a:t>
            </a:r>
            <a:r>
              <a:rPr lang="de-DE" sz="1200"/>
              <a:t> model</a:t>
            </a:r>
            <a:br>
              <a:rPr lang="de-DE" sz="1200"/>
            </a:br>
            <a:br>
              <a:rPr lang="de-DE" sz="1200"/>
            </a:br>
            <a:r>
              <a:rPr lang="de-DE" sz="1200"/>
              <a:t> Almost no difference </a:t>
            </a:r>
            <a:r>
              <a:rPr lang="de-DE" sz="1200"/>
              <a:t>between the </a:t>
            </a:r>
            <a:r>
              <a:rPr lang="de-DE" sz="1200">
                <a:solidFill>
                  <a:srgbClr val="FF0000"/>
                </a:solidFill>
              </a:rPr>
              <a:t>rough</a:t>
            </a:r>
            <a:r>
              <a:rPr lang="de-DE" sz="1200"/>
              <a:t> and the </a:t>
            </a:r>
            <a:r>
              <a:rPr lang="de-DE" sz="1200">
                <a:solidFill>
                  <a:srgbClr val="3366FF"/>
                </a:solidFill>
              </a:rPr>
              <a:t>smooth</a:t>
            </a:r>
            <a:r>
              <a:rPr lang="de-DE" sz="1200"/>
              <a:t> model</a:t>
            </a:r>
            <a:br>
              <a:rPr lang="de-DE" sz="1200"/>
            </a:br>
            <a:endParaRPr lang="de-DE" sz="1200"/>
          </a:p>
          <a:p>
            <a:pPr marL="0" indent="0">
              <a:buFont typeface="Arial"/>
              <a:buNone/>
              <a:defRPr/>
            </a:pPr>
            <a:r>
              <a:rPr lang="de-DE" sz="1200"/>
              <a:t> </a:t>
            </a:r>
            <a:r>
              <a:rPr lang="de-DE" sz="1200"/>
              <a:t> detector sees cold shadows</a:t>
            </a:r>
            <a:br>
              <a:rPr lang="de-DE" sz="1200"/>
            </a:br>
            <a:br>
              <a:rPr lang="de-DE" sz="1200"/>
            </a:b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69" name="Titel 1"/>
          <p:cNvSpPr>
            <a:spLocks noGrp="1"/>
          </p:cNvSpPr>
          <p:nvPr>
            <p:ph type="title"/>
          </p:nvPr>
        </p:nvSpPr>
        <p:spPr bwMode="auto">
          <a:xfrm>
            <a:off x="251519" y="699542"/>
            <a:ext cx="2460966" cy="432048"/>
          </a:xfrm>
        </p:spPr>
        <p:txBody>
          <a:bodyPr/>
          <a:lstStyle/>
          <a:p>
            <a:pPr>
              <a:defRPr/>
            </a:pPr>
            <a:r>
              <a:rPr lang="de-DE"/>
              <a:t>Case 3</a:t>
            </a:r>
            <a:endParaRPr lang="en-US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94322" y="2092271"/>
            <a:ext cx="2456211" cy="1235429"/>
          </a:xfrm>
          <a:prstGeom prst="rect">
            <a:avLst/>
          </a:prstGeom>
        </p:spPr>
      </p:pic>
      <p:cxnSp>
        <p:nvCxnSpPr>
          <p:cNvPr id="42" name="Gerade Verbindung mit Pfeil 41"/>
          <p:cNvCxnSpPr>
            <a:cxnSpLocks/>
          </p:cNvCxnSpPr>
          <p:nvPr/>
        </p:nvCxnSpPr>
        <p:spPr bwMode="auto">
          <a:xfrm flipV="1">
            <a:off x="1635174" y="1734240"/>
            <a:ext cx="15566" cy="9042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/>
          <p:cNvSpPr/>
          <p:nvPr/>
        </p:nvSpPr>
        <p:spPr bwMode="auto">
          <a:xfrm>
            <a:off x="2897902" y="1411429"/>
            <a:ext cx="333839" cy="3430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Gerade Verbindung mit Pfeil 43"/>
          <p:cNvCxnSpPr>
            <a:cxnSpLocks/>
          </p:cNvCxnSpPr>
          <p:nvPr/>
        </p:nvCxnSpPr>
        <p:spPr bwMode="auto">
          <a:xfrm flipV="1">
            <a:off x="1635173" y="1904374"/>
            <a:ext cx="993388" cy="737424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ihandform 44"/>
          <p:cNvSpPr/>
          <p:nvPr/>
        </p:nvSpPr>
        <p:spPr bwMode="auto">
          <a:xfrm>
            <a:off x="3279756" y="1897655"/>
            <a:ext cx="83820" cy="236220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0" name="Gerade Verbindung mit Pfeil 49"/>
          <p:cNvCxnSpPr>
            <a:cxnSpLocks/>
          </p:cNvCxnSpPr>
          <p:nvPr/>
        </p:nvCxnSpPr>
        <p:spPr bwMode="auto">
          <a:xfrm flipH="1" flipV="1">
            <a:off x="1043608" y="1801261"/>
            <a:ext cx="607132" cy="8300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/>
          <p:cNvSpPr/>
          <p:nvPr/>
        </p:nvSpPr>
        <p:spPr bwMode="auto">
          <a:xfrm rot="20988335">
            <a:off x="886770" y="1638954"/>
            <a:ext cx="144016" cy="14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Rechteck 56"/>
          <p:cNvSpPr/>
          <p:nvPr/>
        </p:nvSpPr>
        <p:spPr bwMode="auto">
          <a:xfrm rot="19641350">
            <a:off x="579847" y="1820176"/>
            <a:ext cx="299984" cy="1347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Rechteck 69"/>
          <p:cNvSpPr/>
          <p:nvPr/>
        </p:nvSpPr>
        <p:spPr bwMode="auto">
          <a:xfrm rot="19492229">
            <a:off x="1065100" y="1492464"/>
            <a:ext cx="328679" cy="136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1" name="Gerader Verbinder 70"/>
          <p:cNvCxnSpPr>
            <a:cxnSpLocks/>
            <a:stCxn id="57" idx="3"/>
            <a:endCxn id="52" idx="3"/>
          </p:cNvCxnSpPr>
          <p:nvPr/>
        </p:nvCxnSpPr>
        <p:spPr bwMode="auto">
          <a:xfrm flipV="1">
            <a:off x="856138" y="1770074"/>
            <a:ext cx="61538" cy="3654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>
            <a:cxnSpLocks/>
            <a:stCxn id="70" idx="1"/>
            <a:endCxn id="52" idx="6"/>
          </p:cNvCxnSpPr>
          <p:nvPr/>
        </p:nvCxnSpPr>
        <p:spPr bwMode="auto">
          <a:xfrm flipH="1">
            <a:off x="1029649" y="1655199"/>
            <a:ext cx="65385" cy="4300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reihandform 72"/>
          <p:cNvSpPr/>
          <p:nvPr/>
        </p:nvSpPr>
        <p:spPr bwMode="auto">
          <a:xfrm rot="15984521" flipV="1">
            <a:off x="2635445" y="1208241"/>
            <a:ext cx="130018" cy="216685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" name="Freihandform 73"/>
          <p:cNvSpPr/>
          <p:nvPr/>
        </p:nvSpPr>
        <p:spPr bwMode="auto">
          <a:xfrm rot="16199999">
            <a:off x="1512462" y="1273604"/>
            <a:ext cx="83820" cy="236220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Freihandform 74"/>
          <p:cNvSpPr/>
          <p:nvPr/>
        </p:nvSpPr>
        <p:spPr bwMode="auto">
          <a:xfrm rot="11054589" flipV="1">
            <a:off x="418455" y="2029665"/>
            <a:ext cx="130018" cy="216685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Textfeld 75"/>
          <p:cNvSpPr txBox="1"/>
          <p:nvPr/>
        </p:nvSpPr>
        <p:spPr bwMode="auto">
          <a:xfrm>
            <a:off x="323528" y="3293571"/>
            <a:ext cx="273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e = i, </a:t>
            </a:r>
            <a:r>
              <a:rPr lang="el-GR">
                <a:solidFill>
                  <a:schemeClr val="bg1"/>
                </a:solidFill>
              </a:rPr>
              <a:t>ψ</a:t>
            </a:r>
            <a:r>
              <a:rPr lang="de-DE">
                <a:solidFill>
                  <a:schemeClr val="bg1"/>
                </a:solidFill>
              </a:rPr>
              <a:t> = 180°</a:t>
            </a:r>
            <a:endParaRPr lang="en-US">
              <a:solidFill>
                <a:schemeClr val="bg1"/>
              </a:solidFill>
            </a:endParaRPr>
          </a:p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23728" y="1032723"/>
            <a:ext cx="4684682" cy="3978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792087"/>
            <a:ext cx="4891227" cy="4443958"/>
          </a:xfrm>
          <a:prstGeom prst="rect">
            <a:avLst/>
          </a:prstGeom>
        </p:spPr>
      </p:pic>
      <p:sp>
        <p:nvSpPr>
          <p:cNvPr id="10" name="Textplatzhalter 2"/>
          <p:cNvSpPr txBox="1"/>
          <p:nvPr/>
        </p:nvSpPr>
        <p:spPr bwMode="auto">
          <a:xfrm>
            <a:off x="4572000" y="1310319"/>
            <a:ext cx="4392488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600"/>
              <a:t>~ 10% </a:t>
            </a:r>
            <a:r>
              <a:rPr lang="de-DE" sz="1600"/>
              <a:t>reflected</a:t>
            </a:r>
            <a:r>
              <a:rPr lang="de-DE" sz="1600"/>
              <a:t>, ~ 90% </a:t>
            </a:r>
            <a:r>
              <a:rPr lang="de-DE" sz="1600"/>
              <a:t>emitted</a:t>
            </a:r>
            <a:r>
              <a:rPr lang="de-DE" sz="1600"/>
              <a:t> light</a:t>
            </a:r>
            <a:endParaRPr/>
          </a:p>
          <a:p>
            <a:pPr>
              <a:defRPr/>
            </a:pPr>
            <a:endParaRPr lang="de-DE" sz="1600"/>
          </a:p>
          <a:p>
            <a:pPr>
              <a:defRPr/>
            </a:pPr>
            <a:r>
              <a:rPr lang="de-DE" sz="1600"/>
              <a:t>Reflectance</a:t>
            </a:r>
            <a:r>
              <a:rPr lang="de-DE" sz="1600"/>
              <a:t> r, </a:t>
            </a:r>
            <a:r>
              <a:rPr lang="de-DE" sz="1600"/>
              <a:t>emissivity</a:t>
            </a:r>
            <a:r>
              <a:rPr lang="de-DE" sz="1600"/>
              <a:t> </a:t>
            </a:r>
            <a:r>
              <a:rPr lang="el-GR" sz="1600">
                <a:latin typeface="Times New Roman"/>
                <a:cs typeface="Times New Roman"/>
              </a:rPr>
              <a:t>ε </a:t>
            </a:r>
            <a:r>
              <a:rPr lang="de-DE" sz="1600"/>
              <a:t>: </a:t>
            </a:r>
            <a:r>
              <a:rPr lang="de-DE" sz="1600"/>
              <a:t>Hapke</a:t>
            </a:r>
            <a:r>
              <a:rPr lang="de-DE" sz="1600"/>
              <a:t> </a:t>
            </a:r>
            <a:r>
              <a:rPr lang="de-DE" sz="1600"/>
              <a:t>model</a:t>
            </a:r>
            <a:endParaRPr lang="de-DE" sz="1600"/>
          </a:p>
          <a:p>
            <a:pPr>
              <a:defRPr/>
            </a:pPr>
            <a:endParaRPr lang="de-DE" sz="1600"/>
          </a:p>
          <a:p>
            <a:pPr>
              <a:defRPr/>
            </a:pPr>
            <a:r>
              <a:rPr lang="de-DE" sz="1600"/>
              <a:t>Albedo </a:t>
            </a:r>
            <a:r>
              <a:rPr lang="de-DE" sz="1600"/>
              <a:t>A</a:t>
            </a:r>
            <a:r>
              <a:rPr lang="de-DE" sz="1600" baseline="-25000"/>
              <a:t>dh</a:t>
            </a:r>
            <a:endParaRPr lang="de-DE" sz="1600" baseline="-25000"/>
          </a:p>
          <a:p>
            <a:pPr>
              <a:defRPr/>
            </a:pPr>
            <a:endParaRPr lang="de-DE" sz="1600" baseline="-25000"/>
          </a:p>
          <a:p>
            <a:pPr>
              <a:defRPr/>
            </a:pPr>
            <a:r>
              <a:rPr lang="de-DE" sz="1600"/>
              <a:t>We</a:t>
            </a:r>
            <a:r>
              <a:rPr lang="de-DE" sz="1600"/>
              <a:t> </a:t>
            </a:r>
            <a:r>
              <a:rPr lang="de-DE" sz="1600"/>
              <a:t>compute</a:t>
            </a:r>
            <a:r>
              <a:rPr lang="de-DE" sz="1600"/>
              <a:t> </a:t>
            </a:r>
            <a:r>
              <a:rPr lang="de-DE" sz="1600"/>
              <a:t>the</a:t>
            </a:r>
            <a:r>
              <a:rPr lang="de-DE" sz="1600"/>
              <a:t> </a:t>
            </a:r>
            <a:r>
              <a:rPr lang="de-DE" sz="1600"/>
              <a:t>single</a:t>
            </a:r>
            <a:r>
              <a:rPr lang="de-DE" sz="1600"/>
              <a:t> </a:t>
            </a:r>
            <a:r>
              <a:rPr lang="de-DE" sz="1600"/>
              <a:t>scattering</a:t>
            </a:r>
            <a:r>
              <a:rPr lang="de-DE" sz="1600"/>
              <a:t> </a:t>
            </a:r>
            <a:r>
              <a:rPr lang="de-DE" sz="1600"/>
              <a:t>albedo</a:t>
            </a:r>
            <a:r>
              <a:rPr lang="de-DE" sz="1600"/>
              <a:t> </a:t>
            </a:r>
            <a:r>
              <a:rPr lang="de-DE" sz="1600"/>
              <a:t>from</a:t>
            </a:r>
            <a:r>
              <a:rPr lang="de-DE" sz="1600"/>
              <a:t> </a:t>
            </a:r>
            <a:r>
              <a:rPr lang="de-DE" sz="1600"/>
              <a:t>the</a:t>
            </a:r>
            <a:r>
              <a:rPr lang="de-DE" sz="1600"/>
              <a:t> M³ global </a:t>
            </a:r>
            <a:r>
              <a:rPr lang="de-DE" sz="1600"/>
              <a:t>map</a:t>
            </a:r>
            <a:r>
              <a:rPr lang="de-DE" sz="1600"/>
              <a:t> at 2.5 µm </a:t>
            </a:r>
            <a:r>
              <a:rPr lang="de-DE" sz="1600"/>
              <a:t>and</a:t>
            </a:r>
            <a:r>
              <a:rPr lang="de-DE" sz="1600"/>
              <a:t> </a:t>
            </a:r>
            <a:r>
              <a:rPr lang="de-DE" sz="1600"/>
              <a:t>extrapolate</a:t>
            </a:r>
            <a:r>
              <a:rPr lang="de-DE" sz="1600"/>
              <a:t> </a:t>
            </a:r>
            <a:r>
              <a:rPr lang="de-DE" sz="1600"/>
              <a:t>to</a:t>
            </a:r>
            <a:r>
              <a:rPr lang="de-DE" sz="1600"/>
              <a:t> 3.77 µm </a:t>
            </a:r>
            <a:r>
              <a:rPr lang="de-DE" sz="1600"/>
              <a:t>with</a:t>
            </a:r>
            <a:r>
              <a:rPr lang="de-DE" sz="1600"/>
              <a:t> a </a:t>
            </a:r>
            <a:r>
              <a:rPr lang="de-DE" sz="1600"/>
              <a:t>correlation</a:t>
            </a:r>
            <a:r>
              <a:rPr lang="de-DE" sz="1600"/>
              <a:t> </a:t>
            </a:r>
            <a:r>
              <a:rPr lang="de-DE" sz="1600"/>
              <a:t>derived</a:t>
            </a:r>
            <a:r>
              <a:rPr lang="de-DE" sz="1600"/>
              <a:t> </a:t>
            </a:r>
            <a:r>
              <a:rPr lang="de-DE" sz="1600"/>
              <a:t>from</a:t>
            </a:r>
            <a:r>
              <a:rPr lang="de-DE" sz="1600"/>
              <a:t> Apollo </a:t>
            </a:r>
            <a:r>
              <a:rPr lang="de-DE" sz="1600"/>
              <a:t>samples</a:t>
            </a:r>
            <a:r>
              <a:rPr lang="de-DE" sz="1600"/>
              <a:t>.</a:t>
            </a:r>
            <a:endParaRPr/>
          </a:p>
          <a:p>
            <a:pPr>
              <a:defRPr/>
            </a:pPr>
            <a:endParaRPr lang="de-DE" sz="1600"/>
          </a:p>
          <a:p>
            <a:pPr>
              <a:defRPr/>
            </a:pPr>
            <a:r>
              <a:rPr lang="de-DE" sz="1600"/>
              <a:t>We</a:t>
            </a:r>
            <a:r>
              <a:rPr lang="de-DE" sz="1600"/>
              <a:t> </a:t>
            </a:r>
            <a:r>
              <a:rPr lang="de-DE" sz="1600"/>
              <a:t>run</a:t>
            </a:r>
            <a:r>
              <a:rPr lang="de-DE" sz="1600"/>
              <a:t> </a:t>
            </a:r>
            <a:r>
              <a:rPr lang="de-DE" sz="1600"/>
              <a:t>the</a:t>
            </a:r>
            <a:r>
              <a:rPr lang="de-DE" sz="1600"/>
              <a:t> </a:t>
            </a:r>
            <a:r>
              <a:rPr lang="de-DE" sz="1600"/>
              <a:t>model</a:t>
            </a:r>
            <a:r>
              <a:rPr lang="de-DE" sz="1600"/>
              <a:t> </a:t>
            </a:r>
            <a:r>
              <a:rPr lang="de-DE" sz="1600"/>
              <a:t>for</a:t>
            </a:r>
            <a:r>
              <a:rPr lang="de-DE" sz="1600"/>
              <a:t> </a:t>
            </a:r>
            <a:r>
              <a:rPr lang="de-DE" sz="1600"/>
              <a:t>various</a:t>
            </a:r>
            <a:r>
              <a:rPr lang="de-DE" sz="1600"/>
              <a:t> </a:t>
            </a:r>
            <a:r>
              <a:rPr lang="de-DE" sz="1600"/>
              <a:t>roughness</a:t>
            </a:r>
            <a:r>
              <a:rPr lang="de-DE" sz="1600"/>
              <a:t> </a:t>
            </a:r>
            <a:r>
              <a:rPr lang="de-DE" sz="1600"/>
              <a:t>values</a:t>
            </a:r>
            <a:r>
              <a:rPr lang="de-DE" sz="1600"/>
              <a:t> </a:t>
            </a:r>
            <a:r>
              <a:rPr lang="de-DE" sz="1600"/>
              <a:t>and</a:t>
            </a:r>
            <a:r>
              <a:rPr lang="de-DE" sz="1600"/>
              <a:t> </a:t>
            </a:r>
            <a:r>
              <a:rPr lang="de-DE" sz="1600"/>
              <a:t>determine</a:t>
            </a:r>
            <a:r>
              <a:rPr lang="de-DE" sz="1600"/>
              <a:t> </a:t>
            </a:r>
            <a:r>
              <a:rPr lang="de-DE" sz="1600"/>
              <a:t>the</a:t>
            </a:r>
            <a:r>
              <a:rPr lang="de-DE" sz="1600"/>
              <a:t> </a:t>
            </a:r>
            <a:r>
              <a:rPr lang="de-DE" sz="1600"/>
              <a:t>best</a:t>
            </a:r>
            <a:r>
              <a:rPr lang="de-DE" sz="1600"/>
              <a:t> fit.</a:t>
            </a:r>
            <a:endParaRPr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16216" y="2427734"/>
            <a:ext cx="2184010" cy="470346"/>
          </a:xfrm>
          <a:prstGeom prst="rect">
            <a:avLst/>
          </a:prstGeom>
        </p:spPr>
      </p:pic>
      <p:sp>
        <p:nvSpPr>
          <p:cNvPr id="6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141104" y="723156"/>
            <a:ext cx="5274586" cy="5040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1600"/>
              <a:t>Measurement </a:t>
            </a:r>
            <a:r>
              <a:rPr lang="de-DE" sz="1600"/>
              <a:t>July</a:t>
            </a:r>
            <a:r>
              <a:rPr lang="de-DE" sz="1600"/>
              <a:t> 30, 2018 (Wu et al. 2018)</a:t>
            </a:r>
            <a:endParaRPr/>
          </a:p>
        </p:txBody>
      </p:sp>
      <p:sp>
        <p:nvSpPr>
          <p:cNvPr id="7" name="Textplatzhalter 2"/>
          <p:cNvSpPr txBox="1"/>
          <p:nvPr/>
        </p:nvSpPr>
        <p:spPr bwMode="auto">
          <a:xfrm>
            <a:off x="4716016" y="723156"/>
            <a:ext cx="3096344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600"/>
              <a:t>Our</a:t>
            </a:r>
            <a:r>
              <a:rPr lang="de-DE" sz="1600"/>
              <a:t> </a:t>
            </a:r>
            <a:r>
              <a:rPr lang="de-DE" sz="1600"/>
              <a:t>model</a:t>
            </a:r>
            <a:r>
              <a:rPr lang="de-DE" sz="1600"/>
              <a:t> (Wohlfarth et al. 2023)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792087"/>
            <a:ext cx="4891227" cy="444395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320480" y="792087"/>
            <a:ext cx="4891227" cy="444395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 bwMode="auto">
          <a:xfrm>
            <a:off x="4853713" y="4587974"/>
            <a:ext cx="1138453" cy="279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accPr>
                        <m:e>
                          <m:r>
                            <m:rPr/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acc>
                      <m:r>
                        <m:rPr/>
                        <a:rPr lang="de-DE" b="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=22.87°</m:t>
                      </m:r>
                    </m:oMath>
                  </m:oMathPara>
                </a14:m>
              </mc:Choice>
              <mc:Fallback/>
            </mc:AlternateContent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141104" y="723156"/>
            <a:ext cx="5274586" cy="5040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1600"/>
              <a:t>Measurement </a:t>
            </a:r>
            <a:r>
              <a:rPr lang="de-DE" sz="1600"/>
              <a:t>July</a:t>
            </a:r>
            <a:r>
              <a:rPr lang="de-DE" sz="1600"/>
              <a:t> 30, 2018 (Wu et al. 2018)</a:t>
            </a:r>
            <a:endParaRPr/>
          </a:p>
        </p:txBody>
      </p:sp>
      <p:sp>
        <p:nvSpPr>
          <p:cNvPr id="10" name="Textplatzhalter 2"/>
          <p:cNvSpPr txBox="1"/>
          <p:nvPr/>
        </p:nvSpPr>
        <p:spPr bwMode="auto">
          <a:xfrm>
            <a:off x="4716016" y="723156"/>
            <a:ext cx="3096344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600"/>
              <a:t>Our</a:t>
            </a:r>
            <a:r>
              <a:rPr lang="de-DE" sz="1600"/>
              <a:t> </a:t>
            </a:r>
            <a:r>
              <a:rPr lang="de-DE" sz="1600"/>
              <a:t>model</a:t>
            </a:r>
            <a:r>
              <a:rPr lang="de-DE" sz="1600"/>
              <a:t> (Wohlfarth et al. 2023)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792087"/>
            <a:ext cx="4891227" cy="444395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62292" y="895424"/>
            <a:ext cx="5533501" cy="4144000"/>
          </a:xfrm>
          <a:prstGeom prst="rect">
            <a:avLst/>
          </a:prstGeom>
        </p:spPr>
      </p:pic>
      <p:cxnSp>
        <p:nvCxnSpPr>
          <p:cNvPr id="7" name="Gerader Verbinder 6"/>
          <p:cNvCxnSpPr>
            <a:cxnSpLocks/>
          </p:cNvCxnSpPr>
          <p:nvPr/>
        </p:nvCxnSpPr>
        <p:spPr bwMode="auto">
          <a:xfrm flipH="1">
            <a:off x="485108" y="4077340"/>
            <a:ext cx="3881418" cy="65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eschweifte Klammer rechts 1"/>
          <p:cNvSpPr/>
          <p:nvPr/>
        </p:nvSpPr>
        <p:spPr bwMode="auto">
          <a:xfrm rot="17921164">
            <a:off x="6724824" y="2332476"/>
            <a:ext cx="158848" cy="1390571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/>
          <a:srcRect l="34728" t="43288" r="39245" b="27171"/>
          <a:stretch/>
        </p:blipFill>
        <p:spPr bwMode="auto">
          <a:xfrm>
            <a:off x="6860968" y="1233266"/>
            <a:ext cx="1992550" cy="169366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feld 5"/>
          <p:cNvSpPr txBox="1"/>
          <p:nvPr/>
        </p:nvSpPr>
        <p:spPr bwMode="auto">
          <a:xfrm>
            <a:off x="4860032" y="1156770"/>
            <a:ext cx="984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  <a:latin typeface="Akkurat"/>
              </a:rPr>
              <a:t>Data</a:t>
            </a:r>
            <a:endParaRPr/>
          </a:p>
          <a:p>
            <a:pPr>
              <a:defRPr/>
            </a:pPr>
            <a:r>
              <a:rPr lang="de-DE">
                <a:solidFill>
                  <a:srgbClr val="FF0000"/>
                </a:solidFill>
                <a:latin typeface="Akkurat"/>
              </a:rPr>
              <a:t>Rough</a:t>
            </a:r>
            <a:br>
              <a:rPr lang="de-DE">
                <a:latin typeface="Akkurat"/>
              </a:rPr>
            </a:br>
            <a:r>
              <a:rPr lang="de-DE">
                <a:solidFill>
                  <a:srgbClr val="3366FF"/>
                </a:solidFill>
                <a:latin typeface="Akkurat"/>
              </a:rPr>
              <a:t>Smooth</a:t>
            </a:r>
            <a:endParaRPr lang="en-US">
              <a:solidFill>
                <a:srgbClr val="3366FF"/>
              </a:solidFill>
              <a:latin typeface="Akkurat"/>
            </a:endParaRP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141104" y="723156"/>
            <a:ext cx="5274586" cy="5040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1600"/>
              <a:t>Measurement </a:t>
            </a:r>
            <a:r>
              <a:rPr lang="de-DE" sz="1600"/>
              <a:t>July</a:t>
            </a:r>
            <a:r>
              <a:rPr lang="de-DE" sz="1600"/>
              <a:t> 30, 2018 (Wu et al. 2018)</a:t>
            </a:r>
            <a:endParaRPr/>
          </a:p>
        </p:txBody>
      </p:sp>
      <p:sp>
        <p:nvSpPr>
          <p:cNvPr id="11" name="Textplatzhalter 2"/>
          <p:cNvSpPr txBox="1"/>
          <p:nvPr/>
        </p:nvSpPr>
        <p:spPr bwMode="auto">
          <a:xfrm>
            <a:off x="4716016" y="723156"/>
            <a:ext cx="3096344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600"/>
              <a:t>Our</a:t>
            </a:r>
            <a:r>
              <a:rPr lang="de-DE" sz="1600"/>
              <a:t> </a:t>
            </a:r>
            <a:r>
              <a:rPr lang="de-DE" sz="1600"/>
              <a:t>model</a:t>
            </a:r>
            <a:r>
              <a:rPr lang="de-DE" sz="1600"/>
              <a:t> (Wohlfarth et al. 2023)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792087"/>
            <a:ext cx="4891227" cy="444395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29017" y="897084"/>
            <a:ext cx="5533501" cy="4144000"/>
          </a:xfrm>
          <a:prstGeom prst="rect">
            <a:avLst/>
          </a:prstGeom>
        </p:spPr>
      </p:pic>
      <p:cxnSp>
        <p:nvCxnSpPr>
          <p:cNvPr id="13" name="Gerader Verbinder 12"/>
          <p:cNvCxnSpPr>
            <a:cxnSpLocks/>
          </p:cNvCxnSpPr>
          <p:nvPr/>
        </p:nvCxnSpPr>
        <p:spPr bwMode="auto">
          <a:xfrm>
            <a:off x="2051720" y="961262"/>
            <a:ext cx="0" cy="390887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eschweifte Klammer links 14"/>
          <p:cNvSpPr/>
          <p:nvPr/>
        </p:nvSpPr>
        <p:spPr bwMode="auto">
          <a:xfrm rot="10800000">
            <a:off x="2173561" y="2211710"/>
            <a:ext cx="144016" cy="504056"/>
          </a:xfrm>
          <a:prstGeom prst="leftBrace">
            <a:avLst>
              <a:gd name="adj1" fmla="val 8333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Geschweifte Klammer links 4"/>
          <p:cNvSpPr/>
          <p:nvPr/>
        </p:nvSpPr>
        <p:spPr bwMode="auto">
          <a:xfrm rot="5400000">
            <a:off x="6332367" y="1165973"/>
            <a:ext cx="103336" cy="769912"/>
          </a:xfrm>
          <a:prstGeom prst="leftBrace">
            <a:avLst>
              <a:gd name="adj1" fmla="val 8333"/>
              <a:gd name="adj2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 bwMode="auto">
          <a:xfrm>
            <a:off x="5608699" y="1129930"/>
            <a:ext cx="306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  <a:latin typeface="Akkurat"/>
              </a:rPr>
              <a:t>Ejecta blanket of Copernicus</a:t>
            </a:r>
            <a:endParaRPr lang="en-US">
              <a:solidFill>
                <a:schemeClr val="bg1"/>
              </a:solidFill>
              <a:latin typeface="Akkurat"/>
            </a:endParaRP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141104" y="723156"/>
            <a:ext cx="5274586" cy="5040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1600"/>
              <a:t>Measurement </a:t>
            </a:r>
            <a:r>
              <a:rPr lang="de-DE" sz="1600"/>
              <a:t>July</a:t>
            </a:r>
            <a:r>
              <a:rPr lang="de-DE" sz="1600"/>
              <a:t> 30, 2018 (Wu et al. 2018)</a:t>
            </a:r>
            <a:endParaRPr/>
          </a:p>
        </p:txBody>
      </p:sp>
      <p:sp>
        <p:nvSpPr>
          <p:cNvPr id="10" name="Textplatzhalter 2"/>
          <p:cNvSpPr txBox="1"/>
          <p:nvPr/>
        </p:nvSpPr>
        <p:spPr bwMode="auto">
          <a:xfrm>
            <a:off x="4716016" y="723156"/>
            <a:ext cx="3096344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600"/>
              <a:t>Our</a:t>
            </a:r>
            <a:r>
              <a:rPr lang="de-DE" sz="1600"/>
              <a:t> </a:t>
            </a:r>
            <a:r>
              <a:rPr lang="de-DE" sz="1600"/>
              <a:t>model</a:t>
            </a:r>
            <a:r>
              <a:rPr lang="de-DE" sz="1600"/>
              <a:t> (Wohlfarth et al. 2023)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792087"/>
            <a:ext cx="4891227" cy="444395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929484" y="897084"/>
            <a:ext cx="5533501" cy="4144000"/>
          </a:xfrm>
          <a:prstGeom prst="rect">
            <a:avLst/>
          </a:prstGeom>
        </p:spPr>
      </p:pic>
      <p:cxnSp>
        <p:nvCxnSpPr>
          <p:cNvPr id="12" name="Gerader Verbinder 11"/>
          <p:cNvCxnSpPr>
            <a:cxnSpLocks/>
          </p:cNvCxnSpPr>
          <p:nvPr/>
        </p:nvCxnSpPr>
        <p:spPr bwMode="auto">
          <a:xfrm flipH="1">
            <a:off x="494292" y="1728553"/>
            <a:ext cx="3881418" cy="65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eschweifte Klammer links 15"/>
          <p:cNvSpPr/>
          <p:nvPr/>
        </p:nvSpPr>
        <p:spPr bwMode="auto">
          <a:xfrm rot="5400000">
            <a:off x="1466176" y="1446478"/>
            <a:ext cx="94254" cy="363327"/>
          </a:xfrm>
          <a:prstGeom prst="leftBrace">
            <a:avLst>
              <a:gd name="adj1" fmla="val 8333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Geschweifte Klammer links 13"/>
          <p:cNvSpPr/>
          <p:nvPr/>
        </p:nvSpPr>
        <p:spPr bwMode="auto">
          <a:xfrm rot="5400000">
            <a:off x="5646973" y="1622879"/>
            <a:ext cx="94254" cy="363327"/>
          </a:xfrm>
          <a:prstGeom prst="leftBrace">
            <a:avLst>
              <a:gd name="adj1" fmla="val 8333"/>
              <a:gd name="adj2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 bwMode="auto">
          <a:xfrm>
            <a:off x="5372312" y="1336415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  <a:latin typeface="Akkurat"/>
              </a:rPr>
              <a:t>Titan rich mare</a:t>
            </a:r>
            <a:endParaRPr lang="en-US">
              <a:solidFill>
                <a:schemeClr val="bg1"/>
              </a:solidFill>
              <a:latin typeface="Akkurat"/>
            </a:endParaRP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141104" y="723156"/>
            <a:ext cx="5274586" cy="5040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1600"/>
              <a:t>Measurement </a:t>
            </a:r>
            <a:r>
              <a:rPr lang="de-DE" sz="1600"/>
              <a:t>July</a:t>
            </a:r>
            <a:r>
              <a:rPr lang="de-DE" sz="1600"/>
              <a:t> 30, 2018 (Wu et al. 2018)</a:t>
            </a:r>
            <a:endParaRPr/>
          </a:p>
        </p:txBody>
      </p:sp>
      <p:sp>
        <p:nvSpPr>
          <p:cNvPr id="6" name="Textplatzhalter 2"/>
          <p:cNvSpPr txBox="1"/>
          <p:nvPr/>
        </p:nvSpPr>
        <p:spPr bwMode="auto">
          <a:xfrm>
            <a:off x="4716016" y="723156"/>
            <a:ext cx="3096344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600"/>
              <a:t>Our</a:t>
            </a:r>
            <a:r>
              <a:rPr lang="de-DE" sz="1600"/>
              <a:t> </a:t>
            </a:r>
            <a:r>
              <a:rPr lang="de-DE" sz="1600"/>
              <a:t>model</a:t>
            </a:r>
            <a:r>
              <a:rPr lang="de-DE" sz="1600"/>
              <a:t> (Wohlfarth et al. 2023)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251520" y="704817"/>
            <a:ext cx="8640960" cy="432048"/>
          </a:xfrm>
        </p:spPr>
        <p:txBody>
          <a:bodyPr/>
          <a:lstStyle/>
          <a:p>
            <a:pPr>
              <a:defRPr/>
            </a:pPr>
            <a:r>
              <a:rPr lang="de-DE"/>
              <a:t>Diviner</a:t>
            </a:r>
            <a:r>
              <a:rPr lang="de-DE"/>
              <a:t> EPF </a:t>
            </a:r>
            <a:r>
              <a:rPr lang="de-DE"/>
              <a:t>Measurements</a:t>
            </a:r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rcRect l="0" t="7661" r="0" b="5587"/>
          <a:stretch/>
        </p:blipFill>
        <p:spPr bwMode="auto">
          <a:xfrm>
            <a:off x="144016" y="1131590"/>
            <a:ext cx="8855968" cy="383568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 bwMode="auto">
          <a:xfrm>
            <a:off x="8388424" y="4731990"/>
            <a:ext cx="661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7/16</a:t>
            </a:r>
            <a:endParaRPr/>
          </a:p>
        </p:txBody>
      </p:sp>
      <p:sp>
        <p:nvSpPr>
          <p:cNvPr id="6" name="Textplatzhalter 2"/>
          <p:cNvSpPr txBox="1"/>
          <p:nvPr/>
        </p:nvSpPr>
        <p:spPr bwMode="auto">
          <a:xfrm>
            <a:off x="5796136" y="736377"/>
            <a:ext cx="3816424" cy="583894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400"/>
              <a:t>Wohlfarth et al. 2023, EPF </a:t>
            </a:r>
            <a:r>
              <a:rPr lang="de-DE" sz="1400"/>
              <a:t>positions</a:t>
            </a:r>
            <a:r>
              <a:rPr lang="de-DE" sz="1400"/>
              <a:t> </a:t>
            </a:r>
            <a:r>
              <a:rPr lang="de-DE" sz="1400"/>
              <a:t>from</a:t>
            </a:r>
            <a:r>
              <a:rPr lang="de-DE" sz="1400"/>
              <a:t> </a:t>
            </a:r>
            <a:r>
              <a:rPr lang="de-DE" sz="1400"/>
              <a:t>Bandfield</a:t>
            </a:r>
            <a:r>
              <a:rPr lang="de-DE" sz="1400"/>
              <a:t> et al. 2015</a:t>
            </a:r>
            <a:endParaRPr/>
          </a:p>
          <a:p>
            <a:pPr>
              <a:defRPr/>
            </a:pPr>
            <a:endParaRPr lang="de-DE" sz="14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9592" y="824903"/>
            <a:ext cx="1905000" cy="381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915816" y="825556"/>
            <a:ext cx="5112568" cy="383442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rcRect l="14608" t="3092" r="50695" b="75372"/>
          <a:stretch/>
        </p:blipFill>
        <p:spPr bwMode="auto">
          <a:xfrm>
            <a:off x="3707904" y="1112935"/>
            <a:ext cx="1672187" cy="7920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251520" y="786670"/>
            <a:ext cx="8640960" cy="432048"/>
          </a:xfrm>
        </p:spPr>
        <p:txBody>
          <a:bodyPr/>
          <a:lstStyle/>
          <a:p>
            <a:pPr>
              <a:defRPr/>
            </a:pPr>
            <a:r>
              <a:rPr lang="de-DE"/>
              <a:t>Validation </a:t>
            </a:r>
            <a:r>
              <a:rPr lang="de-DE"/>
              <a:t>with</a:t>
            </a:r>
            <a:r>
              <a:rPr lang="de-DE"/>
              <a:t> </a:t>
            </a:r>
            <a:r>
              <a:rPr lang="de-DE"/>
              <a:t>Diviner</a:t>
            </a:r>
            <a:r>
              <a:rPr lang="de-DE"/>
              <a:t>: EPF</a:t>
            </a:r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72000" y="1347614"/>
            <a:ext cx="3946358" cy="300921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rcRect l="0" t="0" r="2719" b="0"/>
          <a:stretch/>
        </p:blipFill>
        <p:spPr bwMode="auto">
          <a:xfrm>
            <a:off x="539552" y="1347614"/>
            <a:ext cx="3835987" cy="300921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 bwMode="auto">
          <a:xfrm>
            <a:off x="4499992" y="4432911"/>
            <a:ext cx="843501" cy="279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accPr>
                        <m:e>
                          <m:r>
                            <m:rPr/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acc>
                      <m:r>
                        <m:rPr/>
                        <a:rPr lang="de-DE" b="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=28°</m:t>
                      </m:r>
                    </m:oMath>
                  </m:oMathPara>
                </a14:m>
              </mc:Choice>
              <mc:Fallback/>
            </mc:AlternateContent>
            <a:endParaRPr lang="en-US">
              <a:solidFill>
                <a:schemeClr val="bg1"/>
              </a:solidFill>
              <a:latin typeface="Akku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rcRect l="0" t="24525" r="0" b="-1"/>
          <a:stretch/>
        </p:blipFill>
        <p:spPr bwMode="auto">
          <a:xfrm>
            <a:off x="2051720" y="1351256"/>
            <a:ext cx="4896544" cy="330324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 bwMode="auto">
          <a:xfrm>
            <a:off x="3707904" y="1923678"/>
            <a:ext cx="720080" cy="2664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hteck 4"/>
          <p:cNvSpPr/>
          <p:nvPr/>
        </p:nvSpPr>
        <p:spPr bwMode="auto">
          <a:xfrm>
            <a:off x="5076056" y="1923678"/>
            <a:ext cx="720080" cy="2664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platzhalter 2"/>
          <p:cNvSpPr txBox="1"/>
          <p:nvPr/>
        </p:nvSpPr>
        <p:spPr bwMode="auto">
          <a:xfrm>
            <a:off x="5004048" y="4693317"/>
            <a:ext cx="2088232" cy="361700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600"/>
              <a:t>Wohlfarth et al. 2023</a:t>
            </a:r>
            <a:endParaRPr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 bwMode="auto">
          <a:xfrm>
            <a:off x="251520" y="786670"/>
            <a:ext cx="8640960" cy="432048"/>
          </a:xfrm>
        </p:spPr>
        <p:txBody>
          <a:bodyPr/>
          <a:lstStyle/>
          <a:p>
            <a:pPr>
              <a:defRPr/>
            </a:pPr>
            <a:r>
              <a:rPr lang="de-DE"/>
              <a:t>Validation </a:t>
            </a:r>
            <a:r>
              <a:rPr lang="de-DE"/>
              <a:t>with</a:t>
            </a:r>
            <a:r>
              <a:rPr lang="de-DE"/>
              <a:t> </a:t>
            </a:r>
            <a:r>
              <a:rPr lang="de-DE"/>
              <a:t>Diviner</a:t>
            </a:r>
            <a:r>
              <a:rPr lang="de-DE"/>
              <a:t>: EPF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New global M³ </a:t>
            </a:r>
            <a:r>
              <a:rPr lang="de-DE"/>
              <a:t>maps</a:t>
            </a:r>
            <a:br>
              <a:rPr lang="de-DE"/>
            </a:b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1800"/>
              <a:t>Original thermal correction of the M³ level 2 data was erroneous </a:t>
            </a:r>
            <a:br>
              <a:rPr lang="en-US" sz="1800"/>
            </a:br>
            <a:r>
              <a:rPr lang="en-US" sz="1800"/>
              <a:t>(</a:t>
            </a:r>
            <a:r>
              <a:rPr lang="en-US" sz="1800"/>
              <a:t>Wöhler</a:t>
            </a:r>
            <a:r>
              <a:rPr lang="en-US" sz="1800"/>
              <a:t> et al. 2017, </a:t>
            </a:r>
            <a:r>
              <a:rPr lang="en-US" sz="1800"/>
              <a:t>Bandfield</a:t>
            </a:r>
            <a:r>
              <a:rPr lang="en-US" sz="1800"/>
              <a:t> et al. 2017, Li and Milliken 2018)</a:t>
            </a:r>
            <a:endParaRPr/>
          </a:p>
          <a:p>
            <a:pPr>
              <a:defRPr/>
            </a:pPr>
            <a:endParaRPr lang="en-US" sz="1800"/>
          </a:p>
          <a:p>
            <a:pPr>
              <a:defRPr/>
            </a:pPr>
            <a:r>
              <a:rPr lang="en-US" sz="1800"/>
              <a:t>We performed a new thermal correction of the global M³ dataset</a:t>
            </a:r>
            <a:br>
              <a:rPr lang="en-US" sz="1800"/>
            </a:br>
            <a:r>
              <a:rPr lang="en-US" sz="1800" u="sng">
                <a:hlinkClick r:id="rId3" tooltip="https://zenodo.org/record/7776031#.ZDsKDM7P2Uk"/>
              </a:rPr>
              <a:t>https://zenodo.org/record/7776031#.ZDsKDM7P2Uk</a:t>
            </a:r>
            <a:endParaRPr lang="en-US" sz="1800"/>
          </a:p>
          <a:p>
            <a:pPr marL="0" indent="0">
              <a:buNone/>
              <a:defRPr/>
            </a:pPr>
            <a:endParaRPr lang="en-US" sz="1800"/>
          </a:p>
          <a:p>
            <a:pPr>
              <a:defRPr/>
            </a:pPr>
            <a:r>
              <a:rPr lang="en-US" sz="1800"/>
              <a:t>We reprocessed the global lunar hydroxyl maps of </a:t>
            </a:r>
            <a:r>
              <a:rPr lang="en-US" sz="1800"/>
              <a:t>Wöhler</a:t>
            </a:r>
            <a:r>
              <a:rPr lang="en-US" sz="1800"/>
              <a:t> et al. 2017 and </a:t>
            </a:r>
            <a:r>
              <a:rPr lang="en-US" sz="1800"/>
              <a:t>Grumpe</a:t>
            </a:r>
            <a:r>
              <a:rPr lang="en-US" sz="1800"/>
              <a:t> et al. 2019 </a:t>
            </a:r>
            <a:r>
              <a:rPr lang="en-US" sz="1800" u="sng">
                <a:hlinkClick r:id="rId3" tooltip="https://zenodo.org/record/7776031#.ZDsKDM7P2Uk"/>
              </a:rPr>
              <a:t>https://zenodo.org/record/7776031#.ZDsKDM7P2Uk</a:t>
            </a:r>
            <a:endParaRPr lang="en-US" sz="1800"/>
          </a:p>
          <a:p>
            <a:pPr>
              <a:defRPr/>
            </a:pPr>
            <a:endParaRPr 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extplatzhalter 2"/>
          <p:cNvSpPr txBox="1"/>
          <p:nvPr/>
        </p:nvSpPr>
        <p:spPr bwMode="auto">
          <a:xfrm>
            <a:off x="380798" y="780863"/>
            <a:ext cx="2595401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>
                <a:solidFill>
                  <a:srgbClr val="84B818"/>
                </a:solidFill>
              </a:rPr>
              <a:t>Thermal Model</a:t>
            </a:r>
            <a:endParaRPr/>
          </a:p>
        </p:txBody>
      </p:sp>
      <p:sp>
        <p:nvSpPr>
          <p:cNvPr id="19" name="Textplatzhalter 2"/>
          <p:cNvSpPr txBox="1"/>
          <p:nvPr/>
        </p:nvSpPr>
        <p:spPr bwMode="auto">
          <a:xfrm>
            <a:off x="610309" y="1180139"/>
            <a:ext cx="2619760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Fractal</a:t>
            </a:r>
            <a:r>
              <a:rPr lang="de-DE" sz="1200"/>
              <a:t> </a:t>
            </a:r>
            <a:r>
              <a:rPr lang="de-DE" sz="1200"/>
              <a:t>rough</a:t>
            </a:r>
            <a:r>
              <a:rPr lang="de-DE" sz="1200"/>
              <a:t> </a:t>
            </a:r>
            <a:r>
              <a:rPr lang="de-DE" sz="1200"/>
              <a:t>surfaces</a:t>
            </a:r>
            <a:br>
              <a:rPr lang="de-DE" sz="1200"/>
            </a:br>
            <a:r>
              <a:rPr lang="de-DE" sz="1200"/>
              <a:t>Realistic</a:t>
            </a:r>
            <a:r>
              <a:rPr lang="de-DE" sz="1200"/>
              <a:t> </a:t>
            </a:r>
            <a:r>
              <a:rPr lang="de-DE" sz="1200"/>
              <a:t>statistics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r>
              <a:rPr lang="de-DE" sz="1200"/>
              <a:t>Self-heating</a:t>
            </a:r>
            <a:r>
              <a:rPr lang="de-DE" sz="1200"/>
              <a:t>/</a:t>
            </a:r>
            <a:r>
              <a:rPr lang="de-DE" sz="1200"/>
              <a:t>scattering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3"/>
          <a:srcRect l="21256" t="10748" r="17712" b="13888"/>
          <a:stretch/>
        </p:blipFill>
        <p:spPr bwMode="auto">
          <a:xfrm>
            <a:off x="80471" y="2277219"/>
            <a:ext cx="2901010" cy="1796755"/>
          </a:xfrm>
          <a:prstGeom prst="rect">
            <a:avLst/>
          </a:prstGeom>
        </p:spPr>
      </p:pic>
      <p:sp>
        <p:nvSpPr>
          <p:cNvPr id="69" name="Ellipse 68"/>
          <p:cNvSpPr/>
          <p:nvPr/>
        </p:nvSpPr>
        <p:spPr bwMode="auto">
          <a:xfrm>
            <a:off x="439138" y="2110966"/>
            <a:ext cx="333839" cy="3430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Freihandform 69"/>
          <p:cNvSpPr/>
          <p:nvPr/>
        </p:nvSpPr>
        <p:spPr bwMode="auto">
          <a:xfrm rot="892050">
            <a:off x="1718994" y="2215154"/>
            <a:ext cx="153194" cy="1007242"/>
          </a:xfrm>
          <a:custGeom>
            <a:avLst/>
            <a:gdLst>
              <a:gd name="connsiteX0" fmla="*/ 108782 w 327973"/>
              <a:gd name="connsiteY0" fmla="*/ 2305050 h 2305050"/>
              <a:gd name="connsiteX1" fmla="*/ 4007 w 327973"/>
              <a:gd name="connsiteY1" fmla="*/ 2133600 h 2305050"/>
              <a:gd name="connsiteX2" fmla="*/ 232607 w 327973"/>
              <a:gd name="connsiteY2" fmla="*/ 1800225 h 2305050"/>
              <a:gd name="connsiteX3" fmla="*/ 32582 w 327973"/>
              <a:gd name="connsiteY3" fmla="*/ 1533525 h 2305050"/>
              <a:gd name="connsiteX4" fmla="*/ 327857 w 327973"/>
              <a:gd name="connsiteY4" fmla="*/ 1238250 h 2305050"/>
              <a:gd name="connsiteX5" fmla="*/ 70682 w 327973"/>
              <a:gd name="connsiteY5" fmla="*/ 990600 h 2305050"/>
              <a:gd name="connsiteX6" fmla="*/ 280232 w 327973"/>
              <a:gd name="connsiteY6" fmla="*/ 628650 h 2305050"/>
              <a:gd name="connsiteX7" fmla="*/ 42107 w 327973"/>
              <a:gd name="connsiteY7" fmla="*/ 419100 h 2305050"/>
              <a:gd name="connsiteX8" fmla="*/ 280232 w 327973"/>
              <a:gd name="connsiteY8" fmla="*/ 190500 h 2305050"/>
              <a:gd name="connsiteX9" fmla="*/ 327857 w 327973"/>
              <a:gd name="connsiteY9" fmla="*/ 0 h 230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7973" h="2305050" fill="norm" stroke="1" extrusionOk="0">
                <a:moveTo>
                  <a:pt x="108782" y="2305050"/>
                </a:moveTo>
                <a:cubicBezTo>
                  <a:pt x="46076" y="2261393"/>
                  <a:pt x="-16630" y="2217737"/>
                  <a:pt x="4007" y="2133600"/>
                </a:cubicBezTo>
                <a:cubicBezTo>
                  <a:pt x="24644" y="2049463"/>
                  <a:pt x="227845" y="1900237"/>
                  <a:pt x="232607" y="1800225"/>
                </a:cubicBezTo>
                <a:cubicBezTo>
                  <a:pt x="237369" y="1700213"/>
                  <a:pt x="16707" y="1627187"/>
                  <a:pt x="32582" y="1533525"/>
                </a:cubicBezTo>
                <a:cubicBezTo>
                  <a:pt x="48457" y="1439863"/>
                  <a:pt x="321507" y="1328737"/>
                  <a:pt x="327857" y="1238250"/>
                </a:cubicBezTo>
                <a:cubicBezTo>
                  <a:pt x="334207" y="1147763"/>
                  <a:pt x="78619" y="1092200"/>
                  <a:pt x="70682" y="990600"/>
                </a:cubicBezTo>
                <a:cubicBezTo>
                  <a:pt x="62744" y="889000"/>
                  <a:pt x="284994" y="723900"/>
                  <a:pt x="280232" y="628650"/>
                </a:cubicBezTo>
                <a:cubicBezTo>
                  <a:pt x="275470" y="533400"/>
                  <a:pt x="42107" y="492125"/>
                  <a:pt x="42107" y="419100"/>
                </a:cubicBezTo>
                <a:cubicBezTo>
                  <a:pt x="42107" y="346075"/>
                  <a:pt x="232607" y="260350"/>
                  <a:pt x="280232" y="190500"/>
                </a:cubicBezTo>
                <a:cubicBezTo>
                  <a:pt x="327857" y="120650"/>
                  <a:pt x="327857" y="60325"/>
                  <a:pt x="327857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4" name="Gerade Verbindung mit Pfeil 73"/>
          <p:cNvCxnSpPr>
            <a:cxnSpLocks/>
          </p:cNvCxnSpPr>
          <p:nvPr/>
        </p:nvCxnSpPr>
        <p:spPr bwMode="auto">
          <a:xfrm flipV="1">
            <a:off x="1208926" y="3348275"/>
            <a:ext cx="348372" cy="224770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/>
          <p:cNvCxnSpPr>
            <a:cxnSpLocks/>
          </p:cNvCxnSpPr>
          <p:nvPr/>
        </p:nvCxnSpPr>
        <p:spPr bwMode="auto">
          <a:xfrm flipV="1">
            <a:off x="1394040" y="3389281"/>
            <a:ext cx="214066" cy="308634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/>
          <p:cNvCxnSpPr>
            <a:cxnSpLocks/>
          </p:cNvCxnSpPr>
          <p:nvPr/>
        </p:nvCxnSpPr>
        <p:spPr bwMode="auto">
          <a:xfrm flipV="1">
            <a:off x="1644387" y="3165083"/>
            <a:ext cx="320847" cy="157626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mit Pfeil 83"/>
          <p:cNvCxnSpPr>
            <a:cxnSpLocks/>
          </p:cNvCxnSpPr>
          <p:nvPr/>
        </p:nvCxnSpPr>
        <p:spPr bwMode="auto">
          <a:xfrm>
            <a:off x="1658973" y="3349461"/>
            <a:ext cx="374128" cy="50003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/>
          <p:cNvCxnSpPr>
            <a:cxnSpLocks/>
          </p:cNvCxnSpPr>
          <p:nvPr/>
        </p:nvCxnSpPr>
        <p:spPr bwMode="auto">
          <a:xfrm>
            <a:off x="1632942" y="3383451"/>
            <a:ext cx="181954" cy="211021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/>
          <p:cNvCxnSpPr>
            <a:cxnSpLocks/>
          </p:cNvCxnSpPr>
          <p:nvPr/>
        </p:nvCxnSpPr>
        <p:spPr bwMode="auto">
          <a:xfrm>
            <a:off x="1148027" y="3296210"/>
            <a:ext cx="409272" cy="16206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mit Pfeil 95"/>
          <p:cNvCxnSpPr>
            <a:cxnSpLocks/>
          </p:cNvCxnSpPr>
          <p:nvPr/>
        </p:nvCxnSpPr>
        <p:spPr bwMode="auto">
          <a:xfrm flipV="1">
            <a:off x="1612186" y="3029631"/>
            <a:ext cx="154119" cy="259801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/>
          <p:cNvCxnSpPr>
            <a:cxnSpLocks/>
          </p:cNvCxnSpPr>
          <p:nvPr/>
        </p:nvCxnSpPr>
        <p:spPr bwMode="auto">
          <a:xfrm flipH="1" flipV="1">
            <a:off x="1440419" y="3069275"/>
            <a:ext cx="143732" cy="236797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67"/>
          <p:cNvCxnSpPr>
            <a:cxnSpLocks/>
          </p:cNvCxnSpPr>
          <p:nvPr/>
        </p:nvCxnSpPr>
        <p:spPr bwMode="auto">
          <a:xfrm>
            <a:off x="778648" y="2463964"/>
            <a:ext cx="818772" cy="842705"/>
          </a:xfrm>
          <a:prstGeom prst="straightConnector1">
            <a:avLst/>
          </a:prstGeom>
          <a:ln w="19050">
            <a:solidFill>
              <a:srgbClr val="FFC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179512" y="797787"/>
            <a:ext cx="8640960" cy="432048"/>
          </a:xfrm>
        </p:spPr>
        <p:txBody>
          <a:bodyPr/>
          <a:lstStyle/>
          <a:p>
            <a:pPr>
              <a:defRPr/>
            </a:pPr>
            <a:r>
              <a:rPr lang="de-DE"/>
              <a:t>Application</a:t>
            </a:r>
            <a:r>
              <a:rPr lang="de-DE"/>
              <a:t> MERTIS Lunar </a:t>
            </a:r>
            <a:r>
              <a:rPr lang="de-DE"/>
              <a:t>Flyby</a:t>
            </a:r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1560" y="1347614"/>
            <a:ext cx="3397746" cy="318698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rcRect l="0" t="0" r="50000" b="0"/>
          <a:stretch/>
        </p:blipFill>
        <p:spPr bwMode="auto">
          <a:xfrm>
            <a:off x="4860032" y="1235348"/>
            <a:ext cx="2952328" cy="173241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rcRect l="49322" t="0" r="677" b="0"/>
          <a:stretch/>
        </p:blipFill>
        <p:spPr bwMode="auto">
          <a:xfrm>
            <a:off x="4860032" y="2815299"/>
            <a:ext cx="2952328" cy="1732417"/>
          </a:xfrm>
          <a:prstGeom prst="rect">
            <a:avLst/>
          </a:prstGeom>
        </p:spPr>
      </p:pic>
      <p:sp>
        <p:nvSpPr>
          <p:cNvPr id="7" name="Textplatzhalter 2"/>
          <p:cNvSpPr txBox="1"/>
          <p:nvPr/>
        </p:nvSpPr>
        <p:spPr bwMode="auto">
          <a:xfrm>
            <a:off x="5112060" y="2138095"/>
            <a:ext cx="1296144" cy="554553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300">
                <a:solidFill>
                  <a:schemeClr val="tx1"/>
                </a:solidFill>
              </a:rPr>
              <a:t>7.0 – 8.6 µm</a:t>
            </a:r>
            <a:endParaRPr/>
          </a:p>
          <a:p>
            <a:pPr marL="0" indent="0">
              <a:buFont typeface="Arial"/>
              <a:buNone/>
              <a:defRPr/>
            </a:pPr>
            <a:r>
              <a:rPr lang="el-GR" sz="1300">
                <a:solidFill>
                  <a:schemeClr val="tx1"/>
                </a:solidFill>
              </a:rPr>
              <a:t>ε</a:t>
            </a:r>
            <a:r>
              <a:rPr lang="de-DE" sz="1300">
                <a:solidFill>
                  <a:schemeClr val="tx1"/>
                </a:solidFill>
              </a:rPr>
              <a:t> = 0.97 </a:t>
            </a:r>
            <a:endParaRPr/>
          </a:p>
        </p:txBody>
      </p:sp>
      <p:sp>
        <p:nvSpPr>
          <p:cNvPr id="12" name="Textplatzhalter 2"/>
          <p:cNvSpPr txBox="1"/>
          <p:nvPr/>
        </p:nvSpPr>
        <p:spPr bwMode="auto">
          <a:xfrm>
            <a:off x="6570222" y="2161213"/>
            <a:ext cx="1296144" cy="554553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300">
                <a:solidFill>
                  <a:schemeClr val="tx1"/>
                </a:solidFill>
              </a:rPr>
              <a:t>8.8 – 10.4 µm</a:t>
            </a:r>
            <a:endParaRPr/>
          </a:p>
          <a:p>
            <a:pPr marL="0" indent="0">
              <a:buFont typeface="Arial"/>
              <a:buNone/>
              <a:defRPr/>
            </a:pPr>
            <a:r>
              <a:rPr lang="el-GR" sz="1300">
                <a:solidFill>
                  <a:schemeClr val="tx1"/>
                </a:solidFill>
              </a:rPr>
              <a:t>ε</a:t>
            </a:r>
            <a:r>
              <a:rPr lang="de-DE" sz="1300">
                <a:solidFill>
                  <a:schemeClr val="tx1"/>
                </a:solidFill>
              </a:rPr>
              <a:t> = 0.99 </a:t>
            </a:r>
            <a:endParaRPr/>
          </a:p>
        </p:txBody>
      </p:sp>
      <p:sp>
        <p:nvSpPr>
          <p:cNvPr id="13" name="Textplatzhalter 2"/>
          <p:cNvSpPr txBox="1"/>
          <p:nvPr/>
        </p:nvSpPr>
        <p:spPr bwMode="auto">
          <a:xfrm>
            <a:off x="5099360" y="3040842"/>
            <a:ext cx="1296144" cy="554553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300">
                <a:solidFill>
                  <a:schemeClr val="tx1"/>
                </a:solidFill>
              </a:rPr>
              <a:t>10.6 – 12.2 µm</a:t>
            </a:r>
            <a:endParaRPr/>
          </a:p>
          <a:p>
            <a:pPr marL="0" indent="0">
              <a:buFont typeface="Arial"/>
              <a:buNone/>
              <a:defRPr/>
            </a:pPr>
            <a:r>
              <a:rPr lang="el-GR" sz="1300">
                <a:solidFill>
                  <a:schemeClr val="tx1"/>
                </a:solidFill>
              </a:rPr>
              <a:t>ε</a:t>
            </a:r>
            <a:r>
              <a:rPr lang="de-DE" sz="1300">
                <a:solidFill>
                  <a:schemeClr val="tx1"/>
                </a:solidFill>
              </a:rPr>
              <a:t> = 0.95 </a:t>
            </a:r>
            <a:endParaRPr/>
          </a:p>
        </p:txBody>
      </p:sp>
      <p:sp>
        <p:nvSpPr>
          <p:cNvPr id="15" name="Rechteck 14"/>
          <p:cNvSpPr/>
          <p:nvPr/>
        </p:nvSpPr>
        <p:spPr bwMode="auto">
          <a:xfrm>
            <a:off x="6660232" y="3318118"/>
            <a:ext cx="360040" cy="277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platzhalter 2"/>
          <p:cNvSpPr txBox="1"/>
          <p:nvPr/>
        </p:nvSpPr>
        <p:spPr bwMode="auto">
          <a:xfrm>
            <a:off x="6561292" y="3286368"/>
            <a:ext cx="1296144" cy="554553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300">
                <a:solidFill>
                  <a:schemeClr val="tx1"/>
                </a:solidFill>
              </a:rPr>
              <a:t>12.4 – 14.0 µm</a:t>
            </a:r>
            <a:endParaRPr/>
          </a:p>
          <a:p>
            <a:pPr marL="0" indent="0">
              <a:buFont typeface="Arial"/>
              <a:buNone/>
              <a:defRPr/>
            </a:pPr>
            <a:r>
              <a:rPr lang="el-GR" sz="1300">
                <a:solidFill>
                  <a:schemeClr val="tx1"/>
                </a:solidFill>
              </a:rPr>
              <a:t>ε</a:t>
            </a:r>
            <a:r>
              <a:rPr lang="de-DE" sz="1300">
                <a:solidFill>
                  <a:schemeClr val="tx1"/>
                </a:solidFill>
              </a:rPr>
              <a:t> = 0.95 </a:t>
            </a:r>
            <a:endParaRPr/>
          </a:p>
        </p:txBody>
      </p:sp>
      <p:sp>
        <p:nvSpPr>
          <p:cNvPr id="11" name="Textplatzhalter 2"/>
          <p:cNvSpPr txBox="1"/>
          <p:nvPr/>
        </p:nvSpPr>
        <p:spPr bwMode="auto">
          <a:xfrm>
            <a:off x="5868144" y="4558743"/>
            <a:ext cx="2088232" cy="361700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600"/>
              <a:t>Wohlfarth et al. 2023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496" y="1347614"/>
            <a:ext cx="3495619" cy="315428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64148" y="1358280"/>
            <a:ext cx="3495619" cy="315428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rcRect l="0" t="0" r="46885" b="0"/>
          <a:stretch/>
        </p:blipFill>
        <p:spPr bwMode="auto">
          <a:xfrm>
            <a:off x="5816476" y="1381646"/>
            <a:ext cx="1856680" cy="3154281"/>
          </a:xfrm>
          <a:prstGeom prst="rect">
            <a:avLst/>
          </a:prstGeom>
        </p:spPr>
      </p:pic>
      <p:sp>
        <p:nvSpPr>
          <p:cNvPr id="8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861314" y="4225091"/>
            <a:ext cx="1728192" cy="43204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1800"/>
              <a:t>Lunar morning</a:t>
            </a:r>
            <a:endParaRPr/>
          </a:p>
        </p:txBody>
      </p:sp>
      <p:sp>
        <p:nvSpPr>
          <p:cNvPr id="10" name="Textplatzhalter 2"/>
          <p:cNvSpPr txBox="1"/>
          <p:nvPr/>
        </p:nvSpPr>
        <p:spPr bwMode="auto">
          <a:xfrm>
            <a:off x="3671214" y="4219784"/>
            <a:ext cx="1728192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800"/>
              <a:t>Lunar midday</a:t>
            </a:r>
            <a:endParaRPr/>
          </a:p>
        </p:txBody>
      </p:sp>
      <p:sp>
        <p:nvSpPr>
          <p:cNvPr id="11" name="Textplatzhalter 2"/>
          <p:cNvSpPr txBox="1"/>
          <p:nvPr/>
        </p:nvSpPr>
        <p:spPr bwMode="auto">
          <a:xfrm>
            <a:off x="6362034" y="4229857"/>
            <a:ext cx="1728192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800"/>
              <a:t>Lunar evening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rcRect l="0" t="0" r="0" b="79712"/>
          <a:stretch/>
        </p:blipFill>
        <p:spPr bwMode="auto">
          <a:xfrm>
            <a:off x="4427984" y="722490"/>
            <a:ext cx="5184576" cy="6124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 bwMode="auto">
          <a:xfrm>
            <a:off x="6732240" y="569955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  <a:latin typeface="Akkurat"/>
              </a:rPr>
              <a:t>IBD</a:t>
            </a:r>
            <a:r>
              <a:rPr lang="de-DE" baseline="-25000">
                <a:solidFill>
                  <a:schemeClr val="bg1"/>
                </a:solidFill>
                <a:latin typeface="Akkurat"/>
              </a:rPr>
              <a:t>3µm</a:t>
            </a:r>
            <a:endParaRPr lang="en-US" baseline="-25000">
              <a:solidFill>
                <a:schemeClr val="bg1"/>
              </a:solidFill>
              <a:latin typeface="Akkurat"/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 bwMode="auto">
          <a:xfrm>
            <a:off x="251520" y="915566"/>
            <a:ext cx="8640960" cy="432048"/>
          </a:xfrm>
        </p:spPr>
        <p:txBody>
          <a:bodyPr/>
          <a:lstStyle/>
          <a:p>
            <a:pPr>
              <a:defRPr/>
            </a:pPr>
            <a:r>
              <a:rPr lang="de-DE"/>
              <a:t>Lunar </a:t>
            </a:r>
            <a:r>
              <a:rPr lang="de-DE"/>
              <a:t>Hydroxyl</a:t>
            </a:r>
            <a:r>
              <a:rPr lang="de-DE"/>
              <a:t> </a:t>
            </a:r>
            <a:r>
              <a:rPr lang="de-DE"/>
              <a:t>Maps</a:t>
            </a:r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rcRect l="0" t="0" r="0" b="79712"/>
          <a:stretch/>
        </p:blipFill>
        <p:spPr bwMode="auto">
          <a:xfrm>
            <a:off x="4427984" y="722490"/>
            <a:ext cx="5184576" cy="6124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 bwMode="auto">
          <a:xfrm>
            <a:off x="6732240" y="569955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  <a:latin typeface="Akkurat"/>
              </a:rPr>
              <a:t>IBD</a:t>
            </a:r>
            <a:r>
              <a:rPr lang="de-DE" baseline="-25000">
                <a:solidFill>
                  <a:schemeClr val="bg1"/>
                </a:solidFill>
                <a:latin typeface="Akkurat"/>
              </a:rPr>
              <a:t>3µm</a:t>
            </a:r>
            <a:endParaRPr lang="en-US" baseline="-25000">
              <a:solidFill>
                <a:schemeClr val="bg1"/>
              </a:solidFill>
              <a:latin typeface="Akkurat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750459" y="1334890"/>
            <a:ext cx="3494866" cy="31536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5496" y="1334890"/>
            <a:ext cx="3494866" cy="31536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879004" y="1357640"/>
            <a:ext cx="3494866" cy="3153600"/>
          </a:xfrm>
          <a:prstGeom prst="rect">
            <a:avLst/>
          </a:prstGeom>
        </p:spPr>
      </p:pic>
      <p:sp>
        <p:nvSpPr>
          <p:cNvPr id="12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875417" y="4225091"/>
            <a:ext cx="1728192" cy="43204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1800"/>
              <a:t>Lunar morning</a:t>
            </a:r>
            <a:endParaRPr/>
          </a:p>
        </p:txBody>
      </p:sp>
      <p:sp>
        <p:nvSpPr>
          <p:cNvPr id="13" name="Textplatzhalter 2"/>
          <p:cNvSpPr txBox="1"/>
          <p:nvPr/>
        </p:nvSpPr>
        <p:spPr bwMode="auto">
          <a:xfrm>
            <a:off x="3685317" y="4219784"/>
            <a:ext cx="1728192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800"/>
              <a:t>Lunar midday</a:t>
            </a:r>
            <a:endParaRPr/>
          </a:p>
        </p:txBody>
      </p:sp>
      <p:sp>
        <p:nvSpPr>
          <p:cNvPr id="14" name="Textplatzhalter 2"/>
          <p:cNvSpPr txBox="1"/>
          <p:nvPr/>
        </p:nvSpPr>
        <p:spPr bwMode="auto">
          <a:xfrm>
            <a:off x="6376137" y="4229857"/>
            <a:ext cx="1728192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800"/>
              <a:t>Lunar evening</a:t>
            </a:r>
            <a:endParaRPr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 bwMode="auto">
          <a:xfrm>
            <a:off x="251520" y="915566"/>
            <a:ext cx="8640960" cy="432048"/>
          </a:xfrm>
        </p:spPr>
        <p:txBody>
          <a:bodyPr/>
          <a:lstStyle/>
          <a:p>
            <a:pPr>
              <a:defRPr/>
            </a:pPr>
            <a:r>
              <a:rPr lang="de-DE"/>
              <a:t>Lunar </a:t>
            </a:r>
            <a:r>
              <a:rPr lang="de-DE"/>
              <a:t>Hydroxyl</a:t>
            </a:r>
            <a:r>
              <a:rPr lang="de-DE"/>
              <a:t> </a:t>
            </a:r>
            <a:r>
              <a:rPr lang="de-DE"/>
              <a:t>Maps</a:t>
            </a:r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251520" y="765203"/>
            <a:ext cx="8640960" cy="432048"/>
          </a:xfrm>
        </p:spPr>
        <p:txBody>
          <a:bodyPr/>
          <a:lstStyle/>
          <a:p>
            <a:pPr>
              <a:defRPr/>
            </a:pPr>
            <a:r>
              <a:rPr lang="de-DE"/>
              <a:t>Discussion</a:t>
            </a:r>
            <a:r>
              <a:rPr lang="de-DE"/>
              <a:t> </a:t>
            </a:r>
            <a:r>
              <a:rPr lang="de-DE"/>
              <a:t>Roughness</a:t>
            </a:r>
            <a:endParaRPr lang="en-US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83568" y="1491630"/>
            <a:ext cx="2962651" cy="2848704"/>
          </a:xfrm>
          <a:prstGeom prst="rect">
            <a:avLst/>
          </a:prstGeom>
        </p:spPr>
      </p:pic>
      <p:sp>
        <p:nvSpPr>
          <p:cNvPr id="5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2892783" y="1095586"/>
            <a:ext cx="2232248" cy="43204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1800">
                <a:solidFill>
                  <a:srgbClr val="00FF00"/>
                </a:solidFill>
              </a:rPr>
              <a:t>Diviner nadir: 20°</a:t>
            </a:r>
            <a:endParaRPr/>
          </a:p>
        </p:txBody>
      </p:sp>
      <p:sp>
        <p:nvSpPr>
          <p:cNvPr id="6" name="Textplatzhalter 2"/>
          <p:cNvSpPr txBox="1"/>
          <p:nvPr/>
        </p:nvSpPr>
        <p:spPr bwMode="auto">
          <a:xfrm>
            <a:off x="395536" y="4443958"/>
            <a:ext cx="2232248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800">
                <a:solidFill>
                  <a:srgbClr val="FF0000"/>
                </a:solidFill>
              </a:rPr>
              <a:t>Diviner EPF: 20 - 36°</a:t>
            </a:r>
            <a:endParaRPr/>
          </a:p>
        </p:txBody>
      </p:sp>
      <p:sp>
        <p:nvSpPr>
          <p:cNvPr id="7" name="Textplatzhalter 2"/>
          <p:cNvSpPr txBox="1"/>
          <p:nvPr/>
        </p:nvSpPr>
        <p:spPr bwMode="auto">
          <a:xfrm>
            <a:off x="3059832" y="4443958"/>
            <a:ext cx="2016224" cy="36004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800">
                <a:solidFill>
                  <a:schemeClr val="tx1"/>
                </a:solidFill>
              </a:rPr>
              <a:t>Gaofen-4</a:t>
            </a:r>
            <a:r>
              <a:rPr lang="en-US" sz="1800">
                <a:solidFill>
                  <a:schemeClr val="tx1"/>
                </a:solidFill>
              </a:rPr>
              <a:t>: 21°-23°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8" name="Freihandform 7"/>
          <p:cNvSpPr/>
          <p:nvPr/>
        </p:nvSpPr>
        <p:spPr bwMode="auto">
          <a:xfrm>
            <a:off x="1073150" y="3302000"/>
            <a:ext cx="342900" cy="1098550"/>
          </a:xfrm>
          <a:custGeom>
            <a:avLst/>
            <a:gdLst>
              <a:gd name="connsiteX0" fmla="*/ 0 w 342900"/>
              <a:gd name="connsiteY0" fmla="*/ 1098550 h 1098550"/>
              <a:gd name="connsiteX1" fmla="*/ 107950 w 342900"/>
              <a:gd name="connsiteY1" fmla="*/ 463550 h 1098550"/>
              <a:gd name="connsiteX2" fmla="*/ 342900 w 342900"/>
              <a:gd name="connsiteY2" fmla="*/ 0 h 109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1098550" fill="norm" stroke="1" extrusionOk="0">
                <a:moveTo>
                  <a:pt x="0" y="1098550"/>
                </a:moveTo>
                <a:cubicBezTo>
                  <a:pt x="25400" y="872596"/>
                  <a:pt x="50800" y="646642"/>
                  <a:pt x="107950" y="463550"/>
                </a:cubicBezTo>
                <a:cubicBezTo>
                  <a:pt x="165100" y="280458"/>
                  <a:pt x="254000" y="140229"/>
                  <a:pt x="342900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Freihandform 8"/>
          <p:cNvSpPr/>
          <p:nvPr/>
        </p:nvSpPr>
        <p:spPr bwMode="auto">
          <a:xfrm rot="11016429">
            <a:off x="3519219" y="1438316"/>
            <a:ext cx="254003" cy="1098550"/>
          </a:xfrm>
          <a:custGeom>
            <a:avLst/>
            <a:gdLst>
              <a:gd name="connsiteX0" fmla="*/ 0 w 342900"/>
              <a:gd name="connsiteY0" fmla="*/ 1098550 h 1098550"/>
              <a:gd name="connsiteX1" fmla="*/ 107950 w 342900"/>
              <a:gd name="connsiteY1" fmla="*/ 463550 h 1098550"/>
              <a:gd name="connsiteX2" fmla="*/ 342900 w 342900"/>
              <a:gd name="connsiteY2" fmla="*/ 0 h 109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1098550" fill="norm" stroke="1" extrusionOk="0">
                <a:moveTo>
                  <a:pt x="0" y="1098550"/>
                </a:moveTo>
                <a:cubicBezTo>
                  <a:pt x="25400" y="872596"/>
                  <a:pt x="50800" y="646642"/>
                  <a:pt x="107950" y="463550"/>
                </a:cubicBezTo>
                <a:cubicBezTo>
                  <a:pt x="165100" y="280458"/>
                  <a:pt x="254000" y="140229"/>
                  <a:pt x="342900" y="0"/>
                </a:cubicBezTo>
              </a:path>
            </a:pathLst>
          </a:custGeom>
          <a:noFill/>
          <a:ln w="12700">
            <a:solidFill>
              <a:srgbClr val="00F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Freihandform 9"/>
          <p:cNvSpPr/>
          <p:nvPr/>
        </p:nvSpPr>
        <p:spPr bwMode="auto">
          <a:xfrm rot="18225209">
            <a:off x="2759425" y="3862141"/>
            <a:ext cx="45719" cy="742531"/>
          </a:xfrm>
          <a:custGeom>
            <a:avLst/>
            <a:gdLst>
              <a:gd name="connsiteX0" fmla="*/ 0 w 342900"/>
              <a:gd name="connsiteY0" fmla="*/ 1098550 h 1098550"/>
              <a:gd name="connsiteX1" fmla="*/ 107950 w 342900"/>
              <a:gd name="connsiteY1" fmla="*/ 463550 h 1098550"/>
              <a:gd name="connsiteX2" fmla="*/ 342900 w 342900"/>
              <a:gd name="connsiteY2" fmla="*/ 0 h 109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1098550" fill="norm" stroke="1" extrusionOk="0">
                <a:moveTo>
                  <a:pt x="0" y="1098550"/>
                </a:moveTo>
                <a:cubicBezTo>
                  <a:pt x="25400" y="872596"/>
                  <a:pt x="50800" y="646642"/>
                  <a:pt x="107950" y="463550"/>
                </a:cubicBezTo>
                <a:cubicBezTo>
                  <a:pt x="165100" y="280458"/>
                  <a:pt x="254000" y="140229"/>
                  <a:pt x="342900" y="0"/>
                </a:cubicBezTo>
              </a:path>
            </a:pathLst>
          </a:custGeom>
          <a:noFill/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platzhalter 2"/>
          <p:cNvSpPr txBox="1"/>
          <p:nvPr/>
        </p:nvSpPr>
        <p:spPr bwMode="auto">
          <a:xfrm>
            <a:off x="4572000" y="1310319"/>
            <a:ext cx="4392488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600"/>
              <a:t>Configuration</a:t>
            </a:r>
            <a:r>
              <a:rPr lang="de-DE" sz="1600"/>
              <a:t> </a:t>
            </a:r>
            <a:r>
              <a:rPr lang="de-DE" sz="1600"/>
              <a:t>space</a:t>
            </a:r>
            <a:r>
              <a:rPr lang="de-DE" sz="1600"/>
              <a:t> </a:t>
            </a:r>
            <a:r>
              <a:rPr lang="de-DE" sz="1600"/>
              <a:t>of</a:t>
            </a:r>
            <a:r>
              <a:rPr lang="de-DE" sz="1600"/>
              <a:t> </a:t>
            </a:r>
            <a:r>
              <a:rPr lang="de-DE" sz="1600"/>
              <a:t>incidence</a:t>
            </a:r>
            <a:r>
              <a:rPr lang="de-DE" sz="1600"/>
              <a:t>, </a:t>
            </a:r>
            <a:r>
              <a:rPr lang="de-DE" sz="1600"/>
              <a:t>emission</a:t>
            </a:r>
            <a:r>
              <a:rPr lang="de-DE" sz="1600"/>
              <a:t>, </a:t>
            </a:r>
            <a:r>
              <a:rPr lang="de-DE" sz="1600"/>
              <a:t>and</a:t>
            </a:r>
            <a:r>
              <a:rPr lang="de-DE" sz="1600"/>
              <a:t> </a:t>
            </a:r>
            <a:r>
              <a:rPr lang="de-DE" sz="1600"/>
              <a:t>azimuth</a:t>
            </a:r>
            <a:r>
              <a:rPr lang="de-DE" sz="1600"/>
              <a:t> angle</a:t>
            </a:r>
            <a:endParaRPr/>
          </a:p>
          <a:p>
            <a:pPr>
              <a:defRPr/>
            </a:pPr>
            <a:endParaRPr lang="de-DE" sz="1600"/>
          </a:p>
          <a:p>
            <a:pPr>
              <a:defRPr/>
            </a:pPr>
            <a:r>
              <a:rPr lang="de-DE" sz="1600"/>
              <a:t>Different </a:t>
            </a:r>
            <a:r>
              <a:rPr lang="de-DE" sz="1600"/>
              <a:t>missions</a:t>
            </a:r>
            <a:r>
              <a:rPr lang="de-DE" sz="1600"/>
              <a:t> </a:t>
            </a:r>
            <a:r>
              <a:rPr lang="de-DE" sz="1600"/>
              <a:t>occupy</a:t>
            </a:r>
            <a:r>
              <a:rPr lang="de-DE" sz="1600"/>
              <a:t> different </a:t>
            </a:r>
            <a:r>
              <a:rPr lang="de-DE" sz="1600"/>
              <a:t>regions</a:t>
            </a:r>
            <a:endParaRPr lang="de-DE" sz="1600"/>
          </a:p>
          <a:p>
            <a:pPr>
              <a:defRPr/>
            </a:pPr>
            <a:endParaRPr lang="de-DE" sz="1600"/>
          </a:p>
          <a:p>
            <a:pPr>
              <a:defRPr/>
            </a:pPr>
            <a:r>
              <a:rPr lang="de-DE" sz="1600"/>
              <a:t>Diviner</a:t>
            </a:r>
            <a:r>
              <a:rPr lang="de-DE" sz="1600"/>
              <a:t> EPF </a:t>
            </a:r>
            <a:r>
              <a:rPr lang="de-DE" sz="1600"/>
              <a:t>roughness</a:t>
            </a:r>
            <a:r>
              <a:rPr lang="de-DE" sz="1600"/>
              <a:t> </a:t>
            </a:r>
            <a:r>
              <a:rPr lang="de-DE" sz="1600"/>
              <a:t>is</a:t>
            </a:r>
            <a:r>
              <a:rPr lang="de-DE" sz="1600"/>
              <a:t> larger – also </a:t>
            </a:r>
            <a:r>
              <a:rPr lang="de-DE" sz="1600"/>
              <a:t>agrees</a:t>
            </a:r>
            <a:r>
              <a:rPr lang="de-DE" sz="1600"/>
              <a:t> </a:t>
            </a:r>
            <a:r>
              <a:rPr lang="de-DE" sz="1600"/>
              <a:t>with</a:t>
            </a:r>
            <a:r>
              <a:rPr lang="de-DE" sz="1600"/>
              <a:t> </a:t>
            </a:r>
            <a:r>
              <a:rPr lang="de-DE" sz="1600"/>
              <a:t>Bandfield</a:t>
            </a:r>
            <a:r>
              <a:rPr lang="de-DE" sz="1600"/>
              <a:t> et al. 2015</a:t>
            </a:r>
            <a:endParaRPr lang="de-DE" sz="1600" baseline="-25000"/>
          </a:p>
          <a:p>
            <a:pPr>
              <a:defRPr/>
            </a:pPr>
            <a:endParaRPr lang="de-DE" sz="1600"/>
          </a:p>
          <a:p>
            <a:pPr>
              <a:defRPr/>
            </a:pPr>
            <a:r>
              <a:rPr lang="de-DE" sz="1600"/>
              <a:t>Probably</a:t>
            </a:r>
            <a:r>
              <a:rPr lang="de-DE" sz="1600"/>
              <a:t> </a:t>
            </a:r>
            <a:r>
              <a:rPr lang="de-DE" sz="1600"/>
              <a:t>the</a:t>
            </a:r>
            <a:r>
              <a:rPr lang="de-DE" sz="1600"/>
              <a:t> </a:t>
            </a:r>
            <a:r>
              <a:rPr lang="de-DE" sz="1600"/>
              <a:t>emissivity</a:t>
            </a:r>
            <a:r>
              <a:rPr lang="de-DE" sz="1600"/>
              <a:t> </a:t>
            </a:r>
            <a:r>
              <a:rPr lang="de-DE" sz="1600"/>
              <a:t>has</a:t>
            </a:r>
            <a:r>
              <a:rPr lang="de-DE" sz="1600"/>
              <a:t> additional </a:t>
            </a:r>
            <a:r>
              <a:rPr lang="de-DE" sz="1600"/>
              <a:t>anisotropic</a:t>
            </a:r>
            <a:r>
              <a:rPr lang="de-DE" sz="1600"/>
              <a:t> </a:t>
            </a:r>
            <a:r>
              <a:rPr lang="de-DE" sz="1600"/>
              <a:t>effects</a:t>
            </a:r>
            <a:r>
              <a:rPr lang="de-DE" sz="1600"/>
              <a:t> not </a:t>
            </a:r>
            <a:r>
              <a:rPr lang="de-DE" sz="1600"/>
              <a:t>well</a:t>
            </a:r>
            <a:r>
              <a:rPr lang="de-DE" sz="1600"/>
              <a:t> </a:t>
            </a:r>
            <a:r>
              <a:rPr lang="de-DE" sz="1600"/>
              <a:t>captured</a:t>
            </a:r>
            <a:r>
              <a:rPr lang="de-DE" sz="1600"/>
              <a:t> </a:t>
            </a:r>
            <a:r>
              <a:rPr lang="de-DE" sz="1600"/>
              <a:t>by</a:t>
            </a:r>
            <a:r>
              <a:rPr lang="de-DE" sz="1600"/>
              <a:t> </a:t>
            </a:r>
            <a:r>
              <a:rPr lang="de-DE" sz="1600"/>
              <a:t>current</a:t>
            </a:r>
            <a:r>
              <a:rPr lang="de-DE" sz="1600"/>
              <a:t> </a:t>
            </a:r>
            <a:r>
              <a:rPr lang="de-DE" sz="1600"/>
              <a:t>models</a:t>
            </a:r>
            <a:endParaRPr lang="de-DE" sz="1600"/>
          </a:p>
        </p:txBody>
      </p:sp>
      <p:sp>
        <p:nvSpPr>
          <p:cNvPr id="12" name="Textplatzhalter 2"/>
          <p:cNvSpPr txBox="1"/>
          <p:nvPr/>
        </p:nvSpPr>
        <p:spPr bwMode="auto">
          <a:xfrm>
            <a:off x="1521854" y="1130299"/>
            <a:ext cx="1105930" cy="432048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800">
                <a:solidFill>
                  <a:srgbClr val="0099FF"/>
                </a:solidFill>
              </a:rPr>
              <a:t>M³: 22°</a:t>
            </a:r>
            <a:endParaRPr lang="en-US" sz="1800">
              <a:solidFill>
                <a:srgbClr val="0099FF"/>
              </a:solidFill>
            </a:endParaRPr>
          </a:p>
        </p:txBody>
      </p:sp>
      <p:sp>
        <p:nvSpPr>
          <p:cNvPr id="13" name="Freihandform 12"/>
          <p:cNvSpPr/>
          <p:nvPr/>
        </p:nvSpPr>
        <p:spPr bwMode="auto">
          <a:xfrm rot="11016429" flipH="1">
            <a:off x="1858837" y="1546188"/>
            <a:ext cx="612114" cy="708252"/>
          </a:xfrm>
          <a:custGeom>
            <a:avLst/>
            <a:gdLst>
              <a:gd name="connsiteX0" fmla="*/ 0 w 342900"/>
              <a:gd name="connsiteY0" fmla="*/ 1098550 h 1098550"/>
              <a:gd name="connsiteX1" fmla="*/ 107950 w 342900"/>
              <a:gd name="connsiteY1" fmla="*/ 463550 h 1098550"/>
              <a:gd name="connsiteX2" fmla="*/ 342900 w 342900"/>
              <a:gd name="connsiteY2" fmla="*/ 0 h 109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" h="1098550" fill="norm" stroke="1" extrusionOk="0">
                <a:moveTo>
                  <a:pt x="0" y="1098550"/>
                </a:moveTo>
                <a:cubicBezTo>
                  <a:pt x="25400" y="872596"/>
                  <a:pt x="50800" y="646642"/>
                  <a:pt x="107950" y="463550"/>
                </a:cubicBezTo>
                <a:cubicBezTo>
                  <a:pt x="165100" y="280458"/>
                  <a:pt x="254000" y="140229"/>
                  <a:pt x="342900" y="0"/>
                </a:cubicBezTo>
              </a:path>
            </a:pathLst>
          </a:custGeom>
          <a:noFill/>
          <a:ln w="12700">
            <a:solidFill>
              <a:srgbClr val="0099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Summary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2000"/>
              <a:t>New thermal roughness model with high throughput</a:t>
            </a:r>
            <a:endParaRPr/>
          </a:p>
          <a:p>
            <a:pPr>
              <a:defRPr/>
            </a:pPr>
            <a:r>
              <a:rPr lang="en-US" sz="2000"/>
              <a:t>Successful validation on the Moon (Gaofen-4 and Diviner)</a:t>
            </a:r>
            <a:endParaRPr/>
          </a:p>
          <a:p>
            <a:pPr>
              <a:defRPr/>
            </a:pPr>
            <a:r>
              <a:rPr lang="en-US" sz="2000"/>
              <a:t>Reprocessing of global M³ dataset</a:t>
            </a:r>
            <a:endParaRPr/>
          </a:p>
          <a:p>
            <a:pPr>
              <a:defRPr/>
            </a:pPr>
            <a:r>
              <a:rPr lang="en-US" sz="2000"/>
              <a:t>Roughness values disagree for EPF configurations </a:t>
            </a:r>
            <a:r>
              <a:rPr lang="en-US" sz="2000"/>
              <a:t> better emissivity models needed?</a:t>
            </a:r>
            <a:endParaRPr/>
          </a:p>
          <a:p>
            <a:pPr>
              <a:defRPr/>
            </a:pPr>
            <a:r>
              <a:rPr lang="en-US" sz="2000"/>
              <a:t>Potential applications for lunar calibration of Earth satellites?</a:t>
            </a:r>
            <a:endParaRPr lang="en-US" sz="2000"/>
          </a:p>
          <a:p>
            <a:pPr>
              <a:defRPr/>
            </a:pPr>
            <a:endParaRPr 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Backup Slides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extplatzhalter 2"/>
          <p:cNvSpPr txBox="1"/>
          <p:nvPr/>
        </p:nvSpPr>
        <p:spPr bwMode="auto">
          <a:xfrm>
            <a:off x="380798" y="780863"/>
            <a:ext cx="2595401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>
                <a:solidFill>
                  <a:srgbClr val="84B818"/>
                </a:solidFill>
              </a:rPr>
              <a:t>Thermal Model</a:t>
            </a:r>
            <a:endParaRPr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rcRect l="68727" t="5742" r="0" b="0"/>
          <a:stretch/>
        </p:blipFill>
        <p:spPr bwMode="auto">
          <a:xfrm>
            <a:off x="429903" y="1160502"/>
            <a:ext cx="2555776" cy="240516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062168" y="1152128"/>
            <a:ext cx="5830910" cy="135567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062168" y="2644203"/>
            <a:ext cx="5830910" cy="92146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560338" y="3651870"/>
            <a:ext cx="5332740" cy="13953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rcRect l="33863" t="0" r="32275" b="0"/>
          <a:stretch/>
        </p:blipFill>
        <p:spPr bwMode="auto">
          <a:xfrm>
            <a:off x="2744307" y="915566"/>
            <a:ext cx="3311016" cy="3331873"/>
          </a:xfrm>
          <a:prstGeom prst="rect">
            <a:avLst/>
          </a:prstGeom>
          <a:ln>
            <a:noFill/>
          </a:ln>
        </p:spPr>
      </p:pic>
      <p:sp>
        <p:nvSpPr>
          <p:cNvPr id="7" name="Textplatzhalter 2"/>
          <p:cNvSpPr txBox="1"/>
          <p:nvPr/>
        </p:nvSpPr>
        <p:spPr bwMode="auto">
          <a:xfrm>
            <a:off x="457215" y="3318379"/>
            <a:ext cx="1973840" cy="693940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200"/>
              <a:t>Lunar </a:t>
            </a:r>
            <a:r>
              <a:rPr lang="de-DE" sz="1200"/>
              <a:t>regolith</a:t>
            </a:r>
            <a:r>
              <a:rPr lang="de-DE" sz="1200"/>
              <a:t> </a:t>
            </a:r>
            <a:r>
              <a:rPr lang="de-DE" sz="1200"/>
              <a:t>close-up</a:t>
            </a:r>
            <a:br>
              <a:rPr lang="de-DE" sz="1200"/>
            </a:br>
            <a:r>
              <a:rPr lang="de-DE" sz="1200"/>
              <a:t>(Helfenstein et al. 1999)</a:t>
            </a:r>
            <a:endParaRPr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7215" y="1375243"/>
            <a:ext cx="2218111" cy="192827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228893" y="1154537"/>
            <a:ext cx="2674045" cy="2540610"/>
          </a:xfrm>
          <a:prstGeom prst="rect">
            <a:avLst/>
          </a:prstGeom>
        </p:spPr>
      </p:pic>
      <p:sp>
        <p:nvSpPr>
          <p:cNvPr id="12" name="Textplatzhalter 2"/>
          <p:cNvSpPr txBox="1"/>
          <p:nvPr/>
        </p:nvSpPr>
        <p:spPr bwMode="auto">
          <a:xfrm>
            <a:off x="6192851" y="3660593"/>
            <a:ext cx="1973840" cy="693940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200"/>
              <a:t>Rubanenko</a:t>
            </a:r>
            <a:r>
              <a:rPr lang="de-DE" sz="1200"/>
              <a:t> et al. 2020</a:t>
            </a:r>
            <a:endParaRPr/>
          </a:p>
        </p:txBody>
      </p:sp>
      <p:sp>
        <p:nvSpPr>
          <p:cNvPr id="13" name="Rechteck 12"/>
          <p:cNvSpPr/>
          <p:nvPr/>
        </p:nvSpPr>
        <p:spPr bwMode="auto">
          <a:xfrm>
            <a:off x="2744307" y="3003798"/>
            <a:ext cx="711242" cy="4367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rcRect l="11520" t="56062" r="53212" b="1"/>
          <a:stretch/>
        </p:blipFill>
        <p:spPr bwMode="auto">
          <a:xfrm>
            <a:off x="520333" y="4027177"/>
            <a:ext cx="3821443" cy="75238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 bwMode="auto">
          <a:xfrm>
            <a:off x="2417738" y="4348018"/>
            <a:ext cx="494307" cy="416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" name="Rechteck 3"/>
          <p:cNvSpPr/>
          <p:nvPr/>
        </p:nvSpPr>
        <p:spPr bwMode="auto">
          <a:xfrm>
            <a:off x="1888940" y="4001932"/>
            <a:ext cx="234725" cy="416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Textfeld 4"/>
          <p:cNvSpPr txBox="1"/>
          <p:nvPr/>
        </p:nvSpPr>
        <p:spPr bwMode="auto">
          <a:xfrm>
            <a:off x="4487174" y="3987868"/>
            <a:ext cx="4477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 theta-bar </a:t>
            </a:r>
            <a:r>
              <a:rPr lang="de-DE" sz="1600">
                <a:solidFill>
                  <a:schemeClr val="bg1"/>
                </a:solidFill>
              </a:rPr>
              <a:t>is</a:t>
            </a:r>
            <a:r>
              <a:rPr lang="de-DE" sz="1600">
                <a:solidFill>
                  <a:schemeClr val="bg1"/>
                </a:solidFill>
              </a:rPr>
              <a:t> </a:t>
            </a:r>
            <a:r>
              <a:rPr lang="de-DE" sz="1600">
                <a:solidFill>
                  <a:schemeClr val="bg1"/>
                </a:solidFill>
              </a:rPr>
              <a:t>the</a:t>
            </a:r>
            <a:r>
              <a:rPr lang="de-DE" sz="1600">
                <a:solidFill>
                  <a:schemeClr val="bg1"/>
                </a:solidFill>
              </a:rPr>
              <a:t> </a:t>
            </a:r>
            <a:r>
              <a:rPr lang="de-DE" sz="1600">
                <a:solidFill>
                  <a:schemeClr val="bg1"/>
                </a:solidFill>
              </a:rPr>
              <a:t>roughness</a:t>
            </a:r>
            <a:r>
              <a:rPr lang="de-DE" sz="1600">
                <a:solidFill>
                  <a:schemeClr val="bg1"/>
                </a:solidFill>
              </a:rPr>
              <a:t> at </a:t>
            </a:r>
            <a:r>
              <a:rPr lang="de-DE" sz="1600">
                <a:solidFill>
                  <a:schemeClr val="bg1"/>
                </a:solidFill>
              </a:rPr>
              <a:t>the</a:t>
            </a:r>
            <a:r>
              <a:rPr lang="de-DE" sz="1600">
                <a:solidFill>
                  <a:schemeClr val="bg1"/>
                </a:solidFill>
              </a:rPr>
              <a:t> thermal </a:t>
            </a:r>
            <a:r>
              <a:rPr lang="de-DE" sz="1600">
                <a:solidFill>
                  <a:schemeClr val="bg1"/>
                </a:solidFill>
              </a:rPr>
              <a:t>isolation</a:t>
            </a:r>
            <a:r>
              <a:rPr lang="de-DE" sz="1600">
                <a:solidFill>
                  <a:schemeClr val="bg1"/>
                </a:solidFill>
              </a:rPr>
              <a:t> </a:t>
            </a:r>
            <a:r>
              <a:rPr lang="de-DE" sz="1600">
                <a:solidFill>
                  <a:schemeClr val="bg1"/>
                </a:solidFill>
              </a:rPr>
              <a:t>scale</a:t>
            </a:r>
            <a:endParaRPr lang="de-DE" sz="1600">
              <a:solidFill>
                <a:schemeClr val="bg1"/>
              </a:solidFill>
            </a:endParaRPr>
          </a:p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But: </a:t>
            </a:r>
            <a:r>
              <a:rPr lang="de-DE" sz="1600">
                <a:solidFill>
                  <a:schemeClr val="bg1"/>
                </a:solidFill>
              </a:rPr>
              <a:t>a</a:t>
            </a:r>
            <a:r>
              <a:rPr lang="de-DE" sz="1600">
                <a:solidFill>
                  <a:schemeClr val="bg1"/>
                </a:solidFill>
              </a:rPr>
              <a:t>ctual</a:t>
            </a:r>
            <a:r>
              <a:rPr lang="de-DE" sz="1600">
                <a:solidFill>
                  <a:schemeClr val="bg1"/>
                </a:solidFill>
              </a:rPr>
              <a:t> </a:t>
            </a:r>
            <a:r>
              <a:rPr lang="de-DE" sz="1600">
                <a:solidFill>
                  <a:schemeClr val="bg1"/>
                </a:solidFill>
              </a:rPr>
              <a:t>scale</a:t>
            </a:r>
            <a:r>
              <a:rPr lang="de-DE" sz="1600">
                <a:solidFill>
                  <a:schemeClr val="bg1"/>
                </a:solidFill>
              </a:rPr>
              <a:t> </a:t>
            </a:r>
            <a:r>
              <a:rPr lang="de-DE" sz="1600">
                <a:solidFill>
                  <a:schemeClr val="bg1"/>
                </a:solidFill>
              </a:rPr>
              <a:t>cancels</a:t>
            </a:r>
            <a:r>
              <a:rPr lang="de-DE" sz="1600">
                <a:solidFill>
                  <a:schemeClr val="bg1"/>
                </a:solidFill>
              </a:rPr>
              <a:t> out, </a:t>
            </a:r>
            <a:r>
              <a:rPr lang="de-DE" sz="1600">
                <a:solidFill>
                  <a:schemeClr val="bg1"/>
                </a:solidFill>
              </a:rPr>
              <a:t>only</a:t>
            </a:r>
            <a:r>
              <a:rPr lang="de-DE" sz="1600">
                <a:solidFill>
                  <a:schemeClr val="bg1"/>
                </a:solidFill>
              </a:rPr>
              <a:t> relative </a:t>
            </a:r>
            <a:r>
              <a:rPr lang="de-DE" sz="1600">
                <a:solidFill>
                  <a:schemeClr val="bg1"/>
                </a:solidFill>
              </a:rPr>
              <a:t>fractal</a:t>
            </a:r>
            <a:r>
              <a:rPr lang="de-DE" sz="1600">
                <a:solidFill>
                  <a:schemeClr val="bg1"/>
                </a:solidFill>
              </a:rPr>
              <a:t> </a:t>
            </a:r>
            <a:r>
              <a:rPr lang="de-DE" sz="1600">
                <a:solidFill>
                  <a:schemeClr val="bg1"/>
                </a:solidFill>
              </a:rPr>
              <a:t>statistics</a:t>
            </a:r>
            <a:r>
              <a:rPr lang="de-DE" sz="1600">
                <a:solidFill>
                  <a:schemeClr val="bg1"/>
                </a:solidFill>
              </a:rPr>
              <a:t> </a:t>
            </a:r>
            <a:r>
              <a:rPr lang="de-DE" sz="1600">
                <a:solidFill>
                  <a:schemeClr val="bg1"/>
                </a:solidFill>
              </a:rPr>
              <a:t>are</a:t>
            </a:r>
            <a:r>
              <a:rPr lang="de-DE" sz="1600">
                <a:solidFill>
                  <a:schemeClr val="bg1"/>
                </a:solidFill>
              </a:rPr>
              <a:t> relevant</a:t>
            </a:r>
            <a:endParaRPr/>
          </a:p>
          <a:p>
            <a:pPr>
              <a:defRPr/>
            </a:pPr>
            <a:endParaRPr lang="de-DE" sz="160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6924460" y="1697095"/>
            <a:ext cx="240537" cy="11998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Textfeld 9"/>
          <p:cNvSpPr txBox="1"/>
          <p:nvPr/>
        </p:nvSpPr>
        <p:spPr bwMode="auto">
          <a:xfrm>
            <a:off x="7287504" y="1881540"/>
            <a:ext cx="8944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/>
              <a:t>Scale</a:t>
            </a:r>
            <a:r>
              <a:rPr lang="de-DE" sz="1600"/>
              <a:t> </a:t>
            </a:r>
            <a:r>
              <a:rPr lang="de-DE" sz="1600"/>
              <a:t>of</a:t>
            </a:r>
            <a:r>
              <a:rPr lang="de-DE" sz="1600"/>
              <a:t> </a:t>
            </a:r>
            <a:br>
              <a:rPr lang="de-DE" sz="1600"/>
            </a:br>
            <a:r>
              <a:rPr lang="de-DE" sz="1600"/>
              <a:t>thermal </a:t>
            </a:r>
            <a:br>
              <a:rPr lang="de-DE" sz="1600"/>
            </a:br>
            <a:r>
              <a:rPr lang="de-DE" sz="1600"/>
              <a:t>isolation</a:t>
            </a:r>
            <a:endParaRPr lang="de-DE" sz="1600"/>
          </a:p>
        </p:txBody>
      </p:sp>
      <p:sp>
        <p:nvSpPr>
          <p:cNvPr id="14" name="Textplatzhalter 2"/>
          <p:cNvSpPr txBox="1"/>
          <p:nvPr/>
        </p:nvSpPr>
        <p:spPr bwMode="auto">
          <a:xfrm>
            <a:off x="2910051" y="3301299"/>
            <a:ext cx="1973840" cy="693940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200"/>
              <a:t>Fractal</a:t>
            </a:r>
            <a:r>
              <a:rPr lang="de-DE" sz="1200"/>
              <a:t> </a:t>
            </a:r>
            <a:r>
              <a:rPr lang="de-DE" sz="1200"/>
              <a:t>surfaces</a:t>
            </a:r>
            <a:r>
              <a:rPr lang="de-DE" sz="1200"/>
              <a:t> </a:t>
            </a:r>
            <a:br>
              <a:rPr lang="de-DE" sz="1200"/>
            </a:br>
            <a:r>
              <a:rPr lang="de-DE" sz="1200"/>
              <a:t>with</a:t>
            </a:r>
            <a:r>
              <a:rPr lang="de-DE" sz="1200"/>
              <a:t> lunar </a:t>
            </a:r>
            <a:r>
              <a:rPr lang="de-DE" sz="1200"/>
              <a:t>statistics</a:t>
            </a:r>
            <a:r>
              <a:rPr lang="de-DE" sz="1200"/>
              <a:t> </a:t>
            </a:r>
            <a:br>
              <a:rPr lang="de-DE" sz="1200"/>
            </a:br>
            <a:r>
              <a:rPr lang="de-DE" sz="1200"/>
              <a:t>(Wohlfarth et al. 2023)</a:t>
            </a:r>
            <a:endParaRPr/>
          </a:p>
        </p:txBody>
      </p:sp>
      <p:sp>
        <p:nvSpPr>
          <p:cNvPr id="15" name="Textplatzhalter 2"/>
          <p:cNvSpPr txBox="1"/>
          <p:nvPr/>
        </p:nvSpPr>
        <p:spPr bwMode="auto">
          <a:xfrm>
            <a:off x="380798" y="780863"/>
            <a:ext cx="3821443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>
                <a:solidFill>
                  <a:srgbClr val="84B818"/>
                </a:solidFill>
              </a:rPr>
              <a:t>Scale</a:t>
            </a:r>
            <a:r>
              <a:rPr lang="de-DE">
                <a:solidFill>
                  <a:srgbClr val="84B818"/>
                </a:solidFill>
              </a:rPr>
              <a:t> </a:t>
            </a:r>
            <a:r>
              <a:rPr lang="de-DE">
                <a:solidFill>
                  <a:srgbClr val="84B818"/>
                </a:solidFill>
              </a:rPr>
              <a:t>of</a:t>
            </a:r>
            <a:r>
              <a:rPr lang="de-DE">
                <a:solidFill>
                  <a:srgbClr val="84B818"/>
                </a:solidFill>
              </a:rPr>
              <a:t> </a:t>
            </a:r>
            <a:r>
              <a:rPr lang="de-DE">
                <a:solidFill>
                  <a:srgbClr val="84B818"/>
                </a:solidFill>
              </a:rPr>
              <a:t>Roughness</a:t>
            </a:r>
            <a:r>
              <a:rPr lang="de-DE">
                <a:solidFill>
                  <a:srgbClr val="84B818"/>
                </a:solidFill>
              </a:rPr>
              <a:t>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3381940" y="782038"/>
            <a:ext cx="1872208" cy="5040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>
                <a:solidFill>
                  <a:srgbClr val="84B818"/>
                </a:solidFill>
              </a:rPr>
              <a:t>Validation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83651" y="1562697"/>
            <a:ext cx="1441101" cy="1441101"/>
          </a:xfrm>
          <a:prstGeom prst="rect">
            <a:avLst/>
          </a:prstGeom>
        </p:spPr>
      </p:pic>
      <p:sp>
        <p:nvSpPr>
          <p:cNvPr id="10" name="Textplatzhalter 2"/>
          <p:cNvSpPr txBox="1"/>
          <p:nvPr/>
        </p:nvSpPr>
        <p:spPr bwMode="auto">
          <a:xfrm>
            <a:off x="380798" y="780863"/>
            <a:ext cx="2595401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>
                <a:solidFill>
                  <a:srgbClr val="84B818"/>
                </a:solidFill>
              </a:rPr>
              <a:t>Thermal Model</a:t>
            </a:r>
            <a:endParaRPr/>
          </a:p>
        </p:txBody>
      </p:sp>
      <p:sp>
        <p:nvSpPr>
          <p:cNvPr id="17" name="Textplatzhalter 2"/>
          <p:cNvSpPr txBox="1"/>
          <p:nvPr/>
        </p:nvSpPr>
        <p:spPr bwMode="auto">
          <a:xfrm>
            <a:off x="3147411" y="1207993"/>
            <a:ext cx="2373425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Gaofen-4 measurments 3.77 µm</a:t>
            </a:r>
            <a:endParaRPr/>
          </a:p>
        </p:txBody>
      </p:sp>
      <p:sp>
        <p:nvSpPr>
          <p:cNvPr id="19" name="Textplatzhalter 2"/>
          <p:cNvSpPr txBox="1"/>
          <p:nvPr/>
        </p:nvSpPr>
        <p:spPr bwMode="auto">
          <a:xfrm>
            <a:off x="610309" y="1180139"/>
            <a:ext cx="2619760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Fractal</a:t>
            </a:r>
            <a:r>
              <a:rPr lang="de-DE" sz="1200"/>
              <a:t> </a:t>
            </a:r>
            <a:r>
              <a:rPr lang="de-DE" sz="1200"/>
              <a:t>rough</a:t>
            </a:r>
            <a:r>
              <a:rPr lang="de-DE" sz="1200"/>
              <a:t> </a:t>
            </a:r>
            <a:r>
              <a:rPr lang="de-DE" sz="1200"/>
              <a:t>surfaces</a:t>
            </a:r>
            <a:br>
              <a:rPr lang="de-DE" sz="1200"/>
            </a:br>
            <a:r>
              <a:rPr lang="de-DE" sz="1200"/>
              <a:t>Realistic</a:t>
            </a:r>
            <a:r>
              <a:rPr lang="de-DE" sz="1200"/>
              <a:t> </a:t>
            </a:r>
            <a:r>
              <a:rPr lang="de-DE" sz="1200"/>
              <a:t>statistics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r>
              <a:rPr lang="de-DE" sz="1200"/>
              <a:t>Self-heating</a:t>
            </a:r>
            <a:r>
              <a:rPr lang="de-DE" sz="1200"/>
              <a:t>/</a:t>
            </a:r>
            <a:r>
              <a:rPr lang="de-DE" sz="1200"/>
              <a:t>scattering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cxnSp>
        <p:nvCxnSpPr>
          <p:cNvPr id="22" name="Gerader Verbinder 21"/>
          <p:cNvCxnSpPr>
            <a:cxnSpLocks/>
          </p:cNvCxnSpPr>
          <p:nvPr/>
        </p:nvCxnSpPr>
        <p:spPr bwMode="auto">
          <a:xfrm>
            <a:off x="3466497" y="4800256"/>
            <a:ext cx="184398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 bwMode="auto">
          <a:xfrm>
            <a:off x="4086343" y="3704729"/>
            <a:ext cx="216024" cy="2314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" name="Gerade Verbindung mit Pfeil 24"/>
          <p:cNvCxnSpPr>
            <a:cxnSpLocks/>
          </p:cNvCxnSpPr>
          <p:nvPr/>
        </p:nvCxnSpPr>
        <p:spPr bwMode="auto">
          <a:xfrm>
            <a:off x="4302367" y="4008168"/>
            <a:ext cx="605231" cy="72008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cxnSpLocks/>
          </p:cNvCxnSpPr>
          <p:nvPr/>
        </p:nvCxnSpPr>
        <p:spPr bwMode="auto">
          <a:xfrm>
            <a:off x="4372415" y="3966331"/>
            <a:ext cx="938064" cy="761917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>
            <a:cxnSpLocks/>
          </p:cNvCxnSpPr>
          <p:nvPr/>
        </p:nvCxnSpPr>
        <p:spPr bwMode="auto">
          <a:xfrm>
            <a:off x="4194355" y="4002335"/>
            <a:ext cx="359060" cy="725913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>
            <a:cxnSpLocks/>
          </p:cNvCxnSpPr>
          <p:nvPr/>
        </p:nvCxnSpPr>
        <p:spPr bwMode="auto">
          <a:xfrm>
            <a:off x="4099958" y="4002335"/>
            <a:ext cx="3897" cy="725913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42220" y="3457445"/>
            <a:ext cx="588594" cy="523971"/>
          </a:xfrm>
          <a:prstGeom prst="rect">
            <a:avLst/>
          </a:prstGeom>
        </p:spPr>
      </p:pic>
      <p:sp>
        <p:nvSpPr>
          <p:cNvPr id="34" name="Textplatzhalter 2"/>
          <p:cNvSpPr txBox="1"/>
          <p:nvPr/>
        </p:nvSpPr>
        <p:spPr bwMode="auto">
          <a:xfrm>
            <a:off x="3378790" y="3206281"/>
            <a:ext cx="196464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200"/>
              <a:t>Diviner off-nadir 8 - 25µm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5"/>
          <a:srcRect l="21256" t="10748" r="17712" b="13888"/>
          <a:stretch/>
        </p:blipFill>
        <p:spPr bwMode="auto">
          <a:xfrm>
            <a:off x="80471" y="2277219"/>
            <a:ext cx="2901010" cy="1796755"/>
          </a:xfrm>
          <a:prstGeom prst="rect">
            <a:avLst/>
          </a:prstGeom>
        </p:spPr>
      </p:pic>
      <p:sp>
        <p:nvSpPr>
          <p:cNvPr id="69" name="Ellipse 68"/>
          <p:cNvSpPr/>
          <p:nvPr/>
        </p:nvSpPr>
        <p:spPr bwMode="auto">
          <a:xfrm>
            <a:off x="439138" y="2110966"/>
            <a:ext cx="333839" cy="3430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" name="Freihandform 69"/>
          <p:cNvSpPr/>
          <p:nvPr/>
        </p:nvSpPr>
        <p:spPr bwMode="auto">
          <a:xfrm rot="892050">
            <a:off x="1718994" y="2215154"/>
            <a:ext cx="153194" cy="1007242"/>
          </a:xfrm>
          <a:custGeom>
            <a:avLst/>
            <a:gdLst>
              <a:gd name="connsiteX0" fmla="*/ 108782 w 327973"/>
              <a:gd name="connsiteY0" fmla="*/ 2305050 h 2305050"/>
              <a:gd name="connsiteX1" fmla="*/ 4007 w 327973"/>
              <a:gd name="connsiteY1" fmla="*/ 2133600 h 2305050"/>
              <a:gd name="connsiteX2" fmla="*/ 232607 w 327973"/>
              <a:gd name="connsiteY2" fmla="*/ 1800225 h 2305050"/>
              <a:gd name="connsiteX3" fmla="*/ 32582 w 327973"/>
              <a:gd name="connsiteY3" fmla="*/ 1533525 h 2305050"/>
              <a:gd name="connsiteX4" fmla="*/ 327857 w 327973"/>
              <a:gd name="connsiteY4" fmla="*/ 1238250 h 2305050"/>
              <a:gd name="connsiteX5" fmla="*/ 70682 w 327973"/>
              <a:gd name="connsiteY5" fmla="*/ 990600 h 2305050"/>
              <a:gd name="connsiteX6" fmla="*/ 280232 w 327973"/>
              <a:gd name="connsiteY6" fmla="*/ 628650 h 2305050"/>
              <a:gd name="connsiteX7" fmla="*/ 42107 w 327973"/>
              <a:gd name="connsiteY7" fmla="*/ 419100 h 2305050"/>
              <a:gd name="connsiteX8" fmla="*/ 280232 w 327973"/>
              <a:gd name="connsiteY8" fmla="*/ 190500 h 2305050"/>
              <a:gd name="connsiteX9" fmla="*/ 327857 w 327973"/>
              <a:gd name="connsiteY9" fmla="*/ 0 h 230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7973" h="2305050" fill="norm" stroke="1" extrusionOk="0">
                <a:moveTo>
                  <a:pt x="108782" y="2305050"/>
                </a:moveTo>
                <a:cubicBezTo>
                  <a:pt x="46076" y="2261393"/>
                  <a:pt x="-16630" y="2217737"/>
                  <a:pt x="4007" y="2133600"/>
                </a:cubicBezTo>
                <a:cubicBezTo>
                  <a:pt x="24644" y="2049463"/>
                  <a:pt x="227845" y="1900237"/>
                  <a:pt x="232607" y="1800225"/>
                </a:cubicBezTo>
                <a:cubicBezTo>
                  <a:pt x="237369" y="1700213"/>
                  <a:pt x="16707" y="1627187"/>
                  <a:pt x="32582" y="1533525"/>
                </a:cubicBezTo>
                <a:cubicBezTo>
                  <a:pt x="48457" y="1439863"/>
                  <a:pt x="321507" y="1328737"/>
                  <a:pt x="327857" y="1238250"/>
                </a:cubicBezTo>
                <a:cubicBezTo>
                  <a:pt x="334207" y="1147763"/>
                  <a:pt x="78619" y="1092200"/>
                  <a:pt x="70682" y="990600"/>
                </a:cubicBezTo>
                <a:cubicBezTo>
                  <a:pt x="62744" y="889000"/>
                  <a:pt x="284994" y="723900"/>
                  <a:pt x="280232" y="628650"/>
                </a:cubicBezTo>
                <a:cubicBezTo>
                  <a:pt x="275470" y="533400"/>
                  <a:pt x="42107" y="492125"/>
                  <a:pt x="42107" y="419100"/>
                </a:cubicBezTo>
                <a:cubicBezTo>
                  <a:pt x="42107" y="346075"/>
                  <a:pt x="232607" y="260350"/>
                  <a:pt x="280232" y="190500"/>
                </a:cubicBezTo>
                <a:cubicBezTo>
                  <a:pt x="327857" y="120650"/>
                  <a:pt x="327857" y="60325"/>
                  <a:pt x="327857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4" name="Gerade Verbindung mit Pfeil 73"/>
          <p:cNvCxnSpPr>
            <a:cxnSpLocks/>
          </p:cNvCxnSpPr>
          <p:nvPr/>
        </p:nvCxnSpPr>
        <p:spPr bwMode="auto">
          <a:xfrm flipV="1">
            <a:off x="1208926" y="3348275"/>
            <a:ext cx="348372" cy="224770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/>
          <p:cNvCxnSpPr>
            <a:cxnSpLocks/>
          </p:cNvCxnSpPr>
          <p:nvPr/>
        </p:nvCxnSpPr>
        <p:spPr bwMode="auto">
          <a:xfrm flipV="1">
            <a:off x="1394040" y="3389281"/>
            <a:ext cx="214066" cy="308634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/>
          <p:cNvCxnSpPr>
            <a:cxnSpLocks/>
          </p:cNvCxnSpPr>
          <p:nvPr/>
        </p:nvCxnSpPr>
        <p:spPr bwMode="auto">
          <a:xfrm flipV="1">
            <a:off x="1644387" y="3165083"/>
            <a:ext cx="320847" cy="157626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mit Pfeil 83"/>
          <p:cNvCxnSpPr>
            <a:cxnSpLocks/>
          </p:cNvCxnSpPr>
          <p:nvPr/>
        </p:nvCxnSpPr>
        <p:spPr bwMode="auto">
          <a:xfrm>
            <a:off x="1658973" y="3349461"/>
            <a:ext cx="374128" cy="50003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/>
          <p:cNvCxnSpPr>
            <a:cxnSpLocks/>
          </p:cNvCxnSpPr>
          <p:nvPr/>
        </p:nvCxnSpPr>
        <p:spPr bwMode="auto">
          <a:xfrm>
            <a:off x="1632942" y="3383451"/>
            <a:ext cx="181954" cy="211021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/>
          <p:cNvCxnSpPr>
            <a:cxnSpLocks/>
          </p:cNvCxnSpPr>
          <p:nvPr/>
        </p:nvCxnSpPr>
        <p:spPr bwMode="auto">
          <a:xfrm>
            <a:off x="1148027" y="3296210"/>
            <a:ext cx="409272" cy="16206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mit Pfeil 95"/>
          <p:cNvCxnSpPr>
            <a:cxnSpLocks/>
          </p:cNvCxnSpPr>
          <p:nvPr/>
        </p:nvCxnSpPr>
        <p:spPr bwMode="auto">
          <a:xfrm flipV="1">
            <a:off x="1612186" y="3029631"/>
            <a:ext cx="154119" cy="259801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/>
          <p:cNvCxnSpPr>
            <a:cxnSpLocks/>
          </p:cNvCxnSpPr>
          <p:nvPr/>
        </p:nvCxnSpPr>
        <p:spPr bwMode="auto">
          <a:xfrm flipH="1" flipV="1">
            <a:off x="1440419" y="3069275"/>
            <a:ext cx="143732" cy="236797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67"/>
          <p:cNvCxnSpPr>
            <a:cxnSpLocks/>
          </p:cNvCxnSpPr>
          <p:nvPr/>
        </p:nvCxnSpPr>
        <p:spPr bwMode="auto">
          <a:xfrm>
            <a:off x="778648" y="2463964"/>
            <a:ext cx="818772" cy="842705"/>
          </a:xfrm>
          <a:prstGeom prst="straightConnector1">
            <a:avLst/>
          </a:prstGeom>
          <a:ln w="19050">
            <a:solidFill>
              <a:srgbClr val="FFC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Pfeil nach rechts 99"/>
          <p:cNvSpPr/>
          <p:nvPr/>
        </p:nvSpPr>
        <p:spPr bwMode="auto">
          <a:xfrm>
            <a:off x="3055725" y="2734762"/>
            <a:ext cx="348688" cy="44923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3381940" y="782038"/>
            <a:ext cx="1872208" cy="5040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>
                <a:solidFill>
                  <a:srgbClr val="84B818"/>
                </a:solidFill>
              </a:rPr>
              <a:t>Validation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83651" y="1562697"/>
            <a:ext cx="1441101" cy="1441101"/>
          </a:xfrm>
          <a:prstGeom prst="rect">
            <a:avLst/>
          </a:prstGeom>
        </p:spPr>
      </p:pic>
      <p:sp>
        <p:nvSpPr>
          <p:cNvPr id="10" name="Textplatzhalter 2"/>
          <p:cNvSpPr txBox="1"/>
          <p:nvPr/>
        </p:nvSpPr>
        <p:spPr bwMode="auto">
          <a:xfrm>
            <a:off x="380798" y="780863"/>
            <a:ext cx="2595401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>
                <a:solidFill>
                  <a:srgbClr val="84B818"/>
                </a:solidFill>
              </a:rPr>
              <a:t>Thermal Model</a:t>
            </a:r>
            <a:endParaRPr/>
          </a:p>
        </p:txBody>
      </p:sp>
      <p:sp>
        <p:nvSpPr>
          <p:cNvPr id="17" name="Textplatzhalter 2"/>
          <p:cNvSpPr txBox="1"/>
          <p:nvPr/>
        </p:nvSpPr>
        <p:spPr bwMode="auto">
          <a:xfrm>
            <a:off x="3147411" y="1207993"/>
            <a:ext cx="2373425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Gaofen-4 measurments 3.77 µm</a:t>
            </a:r>
            <a:endParaRPr/>
          </a:p>
        </p:txBody>
      </p:sp>
      <p:sp>
        <p:nvSpPr>
          <p:cNvPr id="19" name="Textplatzhalter 2"/>
          <p:cNvSpPr txBox="1"/>
          <p:nvPr/>
        </p:nvSpPr>
        <p:spPr bwMode="auto">
          <a:xfrm>
            <a:off x="610309" y="1180139"/>
            <a:ext cx="2619760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200"/>
              <a:t>Fractal</a:t>
            </a:r>
            <a:r>
              <a:rPr lang="de-DE" sz="1200"/>
              <a:t> </a:t>
            </a:r>
            <a:r>
              <a:rPr lang="de-DE" sz="1200"/>
              <a:t>rough</a:t>
            </a:r>
            <a:r>
              <a:rPr lang="de-DE" sz="1200"/>
              <a:t> </a:t>
            </a:r>
            <a:r>
              <a:rPr lang="de-DE" sz="1200"/>
              <a:t>surfaces</a:t>
            </a:r>
            <a:br>
              <a:rPr lang="de-DE" sz="1200"/>
            </a:br>
            <a:r>
              <a:rPr lang="de-DE" sz="1200"/>
              <a:t>Realistic</a:t>
            </a:r>
            <a:r>
              <a:rPr lang="de-DE" sz="1200"/>
              <a:t> </a:t>
            </a:r>
            <a:r>
              <a:rPr lang="de-DE" sz="1200"/>
              <a:t>statistics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r>
              <a:rPr lang="de-DE" sz="1200"/>
              <a:t>Self-heating</a:t>
            </a:r>
            <a:r>
              <a:rPr lang="de-DE" sz="1200"/>
              <a:t>/</a:t>
            </a:r>
            <a:r>
              <a:rPr lang="de-DE" sz="1200"/>
              <a:t>scattering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cxnSp>
        <p:nvCxnSpPr>
          <p:cNvPr id="22" name="Gerader Verbinder 21"/>
          <p:cNvCxnSpPr>
            <a:cxnSpLocks/>
          </p:cNvCxnSpPr>
          <p:nvPr/>
        </p:nvCxnSpPr>
        <p:spPr bwMode="auto">
          <a:xfrm>
            <a:off x="3466497" y="4800256"/>
            <a:ext cx="184398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 bwMode="auto">
          <a:xfrm>
            <a:off x="4086343" y="3704729"/>
            <a:ext cx="216024" cy="2314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" name="Gerade Verbindung mit Pfeil 24"/>
          <p:cNvCxnSpPr>
            <a:cxnSpLocks/>
          </p:cNvCxnSpPr>
          <p:nvPr/>
        </p:nvCxnSpPr>
        <p:spPr bwMode="auto">
          <a:xfrm>
            <a:off x="4302367" y="4008168"/>
            <a:ext cx="605231" cy="72008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cxnSpLocks/>
          </p:cNvCxnSpPr>
          <p:nvPr/>
        </p:nvCxnSpPr>
        <p:spPr bwMode="auto">
          <a:xfrm>
            <a:off x="4372415" y="3966331"/>
            <a:ext cx="938064" cy="761917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>
            <a:cxnSpLocks/>
          </p:cNvCxnSpPr>
          <p:nvPr/>
        </p:nvCxnSpPr>
        <p:spPr bwMode="auto">
          <a:xfrm>
            <a:off x="4194355" y="4002335"/>
            <a:ext cx="359060" cy="725913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>
            <a:cxnSpLocks/>
          </p:cNvCxnSpPr>
          <p:nvPr/>
        </p:nvCxnSpPr>
        <p:spPr bwMode="auto">
          <a:xfrm>
            <a:off x="4099958" y="4002335"/>
            <a:ext cx="3897" cy="725913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42220" y="3457445"/>
            <a:ext cx="588594" cy="523971"/>
          </a:xfrm>
          <a:prstGeom prst="rect">
            <a:avLst/>
          </a:prstGeom>
        </p:spPr>
      </p:pic>
      <p:sp>
        <p:nvSpPr>
          <p:cNvPr id="34" name="Textplatzhalter 2"/>
          <p:cNvSpPr txBox="1"/>
          <p:nvPr/>
        </p:nvSpPr>
        <p:spPr bwMode="auto">
          <a:xfrm>
            <a:off x="3378790" y="3206281"/>
            <a:ext cx="1964647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200"/>
              <a:t>Diviner off-nadir 8 - 25µm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35" name="Pfeil nach rechts 34"/>
          <p:cNvSpPr/>
          <p:nvPr/>
        </p:nvSpPr>
        <p:spPr bwMode="auto">
          <a:xfrm>
            <a:off x="5247559" y="2779181"/>
            <a:ext cx="348688" cy="44923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5"/>
          <a:srcRect l="21256" t="10748" r="17712" b="13888"/>
          <a:stretch/>
        </p:blipFill>
        <p:spPr bwMode="auto">
          <a:xfrm>
            <a:off x="80471" y="2277219"/>
            <a:ext cx="2901010" cy="1796755"/>
          </a:xfrm>
          <a:prstGeom prst="rect">
            <a:avLst/>
          </a:prstGeom>
        </p:spPr>
      </p:pic>
      <p:sp>
        <p:nvSpPr>
          <p:cNvPr id="100" name="Pfeil nach rechts 99"/>
          <p:cNvSpPr/>
          <p:nvPr/>
        </p:nvSpPr>
        <p:spPr bwMode="auto">
          <a:xfrm>
            <a:off x="3055725" y="2734762"/>
            <a:ext cx="348688" cy="44923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Ellipse 65"/>
          <p:cNvSpPr/>
          <p:nvPr/>
        </p:nvSpPr>
        <p:spPr bwMode="auto">
          <a:xfrm>
            <a:off x="439138" y="2110966"/>
            <a:ext cx="333839" cy="3430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Freihandform 66"/>
          <p:cNvSpPr/>
          <p:nvPr/>
        </p:nvSpPr>
        <p:spPr bwMode="auto">
          <a:xfrm rot="892050">
            <a:off x="1718994" y="2215154"/>
            <a:ext cx="153194" cy="1007242"/>
          </a:xfrm>
          <a:custGeom>
            <a:avLst/>
            <a:gdLst>
              <a:gd name="connsiteX0" fmla="*/ 108782 w 327973"/>
              <a:gd name="connsiteY0" fmla="*/ 2305050 h 2305050"/>
              <a:gd name="connsiteX1" fmla="*/ 4007 w 327973"/>
              <a:gd name="connsiteY1" fmla="*/ 2133600 h 2305050"/>
              <a:gd name="connsiteX2" fmla="*/ 232607 w 327973"/>
              <a:gd name="connsiteY2" fmla="*/ 1800225 h 2305050"/>
              <a:gd name="connsiteX3" fmla="*/ 32582 w 327973"/>
              <a:gd name="connsiteY3" fmla="*/ 1533525 h 2305050"/>
              <a:gd name="connsiteX4" fmla="*/ 327857 w 327973"/>
              <a:gd name="connsiteY4" fmla="*/ 1238250 h 2305050"/>
              <a:gd name="connsiteX5" fmla="*/ 70682 w 327973"/>
              <a:gd name="connsiteY5" fmla="*/ 990600 h 2305050"/>
              <a:gd name="connsiteX6" fmla="*/ 280232 w 327973"/>
              <a:gd name="connsiteY6" fmla="*/ 628650 h 2305050"/>
              <a:gd name="connsiteX7" fmla="*/ 42107 w 327973"/>
              <a:gd name="connsiteY7" fmla="*/ 419100 h 2305050"/>
              <a:gd name="connsiteX8" fmla="*/ 280232 w 327973"/>
              <a:gd name="connsiteY8" fmla="*/ 190500 h 2305050"/>
              <a:gd name="connsiteX9" fmla="*/ 327857 w 327973"/>
              <a:gd name="connsiteY9" fmla="*/ 0 h 2305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7973" h="2305050" fill="norm" stroke="1" extrusionOk="0">
                <a:moveTo>
                  <a:pt x="108782" y="2305050"/>
                </a:moveTo>
                <a:cubicBezTo>
                  <a:pt x="46076" y="2261393"/>
                  <a:pt x="-16630" y="2217737"/>
                  <a:pt x="4007" y="2133600"/>
                </a:cubicBezTo>
                <a:cubicBezTo>
                  <a:pt x="24644" y="2049463"/>
                  <a:pt x="227845" y="1900237"/>
                  <a:pt x="232607" y="1800225"/>
                </a:cubicBezTo>
                <a:cubicBezTo>
                  <a:pt x="237369" y="1700213"/>
                  <a:pt x="16707" y="1627187"/>
                  <a:pt x="32582" y="1533525"/>
                </a:cubicBezTo>
                <a:cubicBezTo>
                  <a:pt x="48457" y="1439863"/>
                  <a:pt x="321507" y="1328737"/>
                  <a:pt x="327857" y="1238250"/>
                </a:cubicBezTo>
                <a:cubicBezTo>
                  <a:pt x="334207" y="1147763"/>
                  <a:pt x="78619" y="1092200"/>
                  <a:pt x="70682" y="990600"/>
                </a:cubicBezTo>
                <a:cubicBezTo>
                  <a:pt x="62744" y="889000"/>
                  <a:pt x="284994" y="723900"/>
                  <a:pt x="280232" y="628650"/>
                </a:cubicBezTo>
                <a:cubicBezTo>
                  <a:pt x="275470" y="533400"/>
                  <a:pt x="42107" y="492125"/>
                  <a:pt x="42107" y="419100"/>
                </a:cubicBezTo>
                <a:cubicBezTo>
                  <a:pt x="42107" y="346075"/>
                  <a:pt x="232607" y="260350"/>
                  <a:pt x="280232" y="190500"/>
                </a:cubicBezTo>
                <a:cubicBezTo>
                  <a:pt x="327857" y="120650"/>
                  <a:pt x="327857" y="60325"/>
                  <a:pt x="327857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1" name="Gerade Verbindung mit Pfeil 70"/>
          <p:cNvCxnSpPr>
            <a:cxnSpLocks/>
          </p:cNvCxnSpPr>
          <p:nvPr/>
        </p:nvCxnSpPr>
        <p:spPr bwMode="auto">
          <a:xfrm flipV="1">
            <a:off x="1208926" y="3348275"/>
            <a:ext cx="348372" cy="224770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/>
          <p:cNvCxnSpPr>
            <a:cxnSpLocks/>
          </p:cNvCxnSpPr>
          <p:nvPr/>
        </p:nvCxnSpPr>
        <p:spPr bwMode="auto">
          <a:xfrm flipV="1">
            <a:off x="1394040" y="3389281"/>
            <a:ext cx="214066" cy="308634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/>
          <p:cNvCxnSpPr>
            <a:cxnSpLocks/>
          </p:cNvCxnSpPr>
          <p:nvPr/>
        </p:nvCxnSpPr>
        <p:spPr bwMode="auto">
          <a:xfrm flipV="1">
            <a:off x="1644387" y="3165083"/>
            <a:ext cx="320847" cy="157626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/>
          <p:cNvCxnSpPr>
            <a:cxnSpLocks/>
          </p:cNvCxnSpPr>
          <p:nvPr/>
        </p:nvCxnSpPr>
        <p:spPr bwMode="auto">
          <a:xfrm>
            <a:off x="1658973" y="3349461"/>
            <a:ext cx="374128" cy="50003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/>
          <p:cNvCxnSpPr>
            <a:cxnSpLocks/>
          </p:cNvCxnSpPr>
          <p:nvPr/>
        </p:nvCxnSpPr>
        <p:spPr bwMode="auto">
          <a:xfrm>
            <a:off x="1632942" y="3383451"/>
            <a:ext cx="181954" cy="211021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mit Pfeil 77"/>
          <p:cNvCxnSpPr>
            <a:cxnSpLocks/>
          </p:cNvCxnSpPr>
          <p:nvPr/>
        </p:nvCxnSpPr>
        <p:spPr bwMode="auto">
          <a:xfrm>
            <a:off x="1148027" y="3296210"/>
            <a:ext cx="409272" cy="16206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/>
          <p:cNvCxnSpPr>
            <a:cxnSpLocks/>
          </p:cNvCxnSpPr>
          <p:nvPr/>
        </p:nvCxnSpPr>
        <p:spPr bwMode="auto">
          <a:xfrm flipV="1">
            <a:off x="1612186" y="3029631"/>
            <a:ext cx="154119" cy="259801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>
            <a:cxnSpLocks/>
          </p:cNvCxnSpPr>
          <p:nvPr/>
        </p:nvCxnSpPr>
        <p:spPr bwMode="auto">
          <a:xfrm flipH="1" flipV="1">
            <a:off x="1440419" y="3069275"/>
            <a:ext cx="143732" cy="236797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mit Pfeil 80"/>
          <p:cNvCxnSpPr>
            <a:cxnSpLocks/>
          </p:cNvCxnSpPr>
          <p:nvPr/>
        </p:nvCxnSpPr>
        <p:spPr bwMode="auto">
          <a:xfrm>
            <a:off x="778648" y="2463964"/>
            <a:ext cx="818772" cy="842705"/>
          </a:xfrm>
          <a:prstGeom prst="straightConnector1">
            <a:avLst/>
          </a:prstGeom>
          <a:ln w="19050">
            <a:solidFill>
              <a:srgbClr val="FFC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platzhalter 2"/>
          <p:cNvSpPr txBox="1"/>
          <p:nvPr/>
        </p:nvSpPr>
        <p:spPr bwMode="auto">
          <a:xfrm>
            <a:off x="6174909" y="1184934"/>
            <a:ext cx="2619760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M³ global hydration maps</a:t>
            </a:r>
            <a:endParaRPr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540534" y="1503845"/>
            <a:ext cx="1812645" cy="163564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759132" y="1503845"/>
            <a:ext cx="1812645" cy="163564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/>
          <a:srcRect l="0" t="0" r="46885" b="0"/>
          <a:stretch/>
        </p:blipFill>
        <p:spPr bwMode="auto">
          <a:xfrm>
            <a:off x="8024674" y="1503845"/>
            <a:ext cx="962777" cy="163564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796136" y="3540446"/>
            <a:ext cx="2738364" cy="126355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7805738" y="3540446"/>
            <a:ext cx="1258957" cy="12635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Textplatzhalter 2"/>
          <p:cNvSpPr txBox="1"/>
          <p:nvPr/>
        </p:nvSpPr>
        <p:spPr bwMode="auto">
          <a:xfrm>
            <a:off x="6043299" y="3237007"/>
            <a:ext cx="2619760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200"/>
              <a:t>MERTIS lunar flyby April 9, 2020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rcRect l="472" t="0" r="0" b="0"/>
          <a:stretch/>
        </p:blipFill>
        <p:spPr bwMode="auto">
          <a:xfrm>
            <a:off x="35496" y="1070700"/>
            <a:ext cx="9100884" cy="3117510"/>
          </a:xfrm>
          <a:prstGeom prst="rect">
            <a:avLst/>
          </a:prstGeom>
          <a:ln>
            <a:noFill/>
          </a:ln>
        </p:spPr>
      </p:pic>
      <p:sp>
        <p:nvSpPr>
          <p:cNvPr id="10" name="Textplatzhalter 2"/>
          <p:cNvSpPr txBox="1"/>
          <p:nvPr/>
        </p:nvSpPr>
        <p:spPr bwMode="auto">
          <a:xfrm>
            <a:off x="380798" y="780863"/>
            <a:ext cx="2595401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>
                <a:solidFill>
                  <a:srgbClr val="84B818"/>
                </a:solidFill>
              </a:rPr>
              <a:t>Thermal Model</a:t>
            </a:r>
            <a:endParaRPr/>
          </a:p>
        </p:txBody>
      </p:sp>
      <p:sp>
        <p:nvSpPr>
          <p:cNvPr id="12" name="Textplatzhalter 2"/>
          <p:cNvSpPr txBox="1"/>
          <p:nvPr/>
        </p:nvSpPr>
        <p:spPr bwMode="auto">
          <a:xfrm>
            <a:off x="7524328" y="709143"/>
            <a:ext cx="1728192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200"/>
              <a:t>Wohlfarth et al. 2023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2" name="Textfeld 1"/>
          <p:cNvSpPr txBox="1"/>
          <p:nvPr/>
        </p:nvSpPr>
        <p:spPr bwMode="auto">
          <a:xfrm>
            <a:off x="8388424" y="4731990"/>
            <a:ext cx="661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2/16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1089656"/>
            <a:ext cx="9144000" cy="3115849"/>
          </a:xfrm>
          <a:prstGeom prst="rect">
            <a:avLst/>
          </a:prstGeom>
          <a:ln>
            <a:noFill/>
          </a:ln>
        </p:spPr>
      </p:pic>
      <p:sp>
        <p:nvSpPr>
          <p:cNvPr id="10" name="Textplatzhalter 2"/>
          <p:cNvSpPr txBox="1"/>
          <p:nvPr/>
        </p:nvSpPr>
        <p:spPr bwMode="auto">
          <a:xfrm>
            <a:off x="380798" y="780863"/>
            <a:ext cx="2595401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>
                <a:solidFill>
                  <a:srgbClr val="84B818"/>
                </a:solidFill>
              </a:rPr>
              <a:t>Thermal Model</a:t>
            </a:r>
            <a:endParaRPr/>
          </a:p>
        </p:txBody>
      </p:sp>
      <p:sp>
        <p:nvSpPr>
          <p:cNvPr id="13" name="Textplatzhalter 2"/>
          <p:cNvSpPr txBox="1"/>
          <p:nvPr/>
        </p:nvSpPr>
        <p:spPr bwMode="auto">
          <a:xfrm>
            <a:off x="190155" y="4141410"/>
            <a:ext cx="5572088" cy="693940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200"/>
              <a:t>Fractal surfaces </a:t>
            </a:r>
            <a:br>
              <a:rPr lang="de-DE" sz="1200"/>
            </a:br>
            <a:r>
              <a:rPr lang="de-DE" sz="1200"/>
              <a:t>with lunar statistics </a:t>
            </a:r>
            <a:br>
              <a:rPr lang="de-DE" sz="1200"/>
            </a:br>
            <a:r>
              <a:rPr lang="de-DE" sz="1200"/>
              <a:t>(Helfenstein et al. 1999)</a:t>
            </a:r>
            <a:endParaRPr/>
          </a:p>
        </p:txBody>
      </p:sp>
      <p:sp>
        <p:nvSpPr>
          <p:cNvPr id="15" name="Textplatzhalter 2"/>
          <p:cNvSpPr txBox="1"/>
          <p:nvPr/>
        </p:nvSpPr>
        <p:spPr bwMode="auto">
          <a:xfrm>
            <a:off x="7524328" y="709143"/>
            <a:ext cx="1728192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200"/>
              <a:t>Wohlfarth et al. 2023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83768" y="3771168"/>
            <a:ext cx="1224136" cy="1064182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 bwMode="auto">
          <a:xfrm>
            <a:off x="2451261" y="4619906"/>
            <a:ext cx="11224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800">
                <a:solidFill>
                  <a:schemeClr val="bg1"/>
                </a:solidFill>
              </a:rPr>
              <a:t>Helfenstein et al. 1999</a:t>
            </a:r>
            <a:endParaRPr lang="de-DE" sz="80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 bwMode="auto">
          <a:xfrm>
            <a:off x="8388424" y="4731990"/>
            <a:ext cx="661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2/16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1092143"/>
            <a:ext cx="9144000" cy="3101961"/>
          </a:xfrm>
          <a:prstGeom prst="rect">
            <a:avLst/>
          </a:prstGeom>
          <a:ln>
            <a:noFill/>
          </a:ln>
        </p:spPr>
      </p:pic>
      <p:sp>
        <p:nvSpPr>
          <p:cNvPr id="10" name="Textplatzhalter 2"/>
          <p:cNvSpPr txBox="1"/>
          <p:nvPr/>
        </p:nvSpPr>
        <p:spPr bwMode="auto">
          <a:xfrm>
            <a:off x="380798" y="780863"/>
            <a:ext cx="2595401" cy="50405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>
                <a:solidFill>
                  <a:srgbClr val="84B818"/>
                </a:solidFill>
              </a:rPr>
              <a:t>Thermal Model</a:t>
            </a:r>
            <a:endParaRPr/>
          </a:p>
        </p:txBody>
      </p:sp>
      <p:sp>
        <p:nvSpPr>
          <p:cNvPr id="51" name="Textplatzhalter 2"/>
          <p:cNvSpPr txBox="1"/>
          <p:nvPr/>
        </p:nvSpPr>
        <p:spPr bwMode="auto">
          <a:xfrm>
            <a:off x="7524328" y="709143"/>
            <a:ext cx="1728192" cy="323706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200"/>
              <a:t>Wohlfarth et al. 2023</a:t>
            </a:r>
            <a:endParaRPr lang="de-DE" sz="1200"/>
          </a:p>
          <a:p>
            <a:pPr marL="0" indent="0">
              <a:buFont typeface="Arial"/>
              <a:buNone/>
              <a:defRPr/>
            </a:pPr>
            <a:endParaRPr lang="de-DE" sz="1200"/>
          </a:p>
        </p:txBody>
      </p:sp>
      <p:sp>
        <p:nvSpPr>
          <p:cNvPr id="14" name="Textplatzhalter 2"/>
          <p:cNvSpPr txBox="1"/>
          <p:nvPr/>
        </p:nvSpPr>
        <p:spPr bwMode="auto">
          <a:xfrm>
            <a:off x="4762507" y="4141410"/>
            <a:ext cx="4237829" cy="614852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200"/>
              <a:t>Self-heating/scattering (hand-crafted raytracer)</a:t>
            </a:r>
            <a:endParaRPr/>
          </a:p>
          <a:p>
            <a:pPr>
              <a:defRPr/>
            </a:pPr>
            <a:r>
              <a:rPr lang="de-DE" sz="1200"/>
              <a:t>Periodic Boundary condition</a:t>
            </a:r>
            <a:endParaRPr/>
          </a:p>
          <a:p>
            <a:pPr>
              <a:defRPr/>
            </a:pPr>
            <a:r>
              <a:rPr lang="de-DE" sz="1200"/>
              <a:t>Efficient linear algebra </a:t>
            </a:r>
            <a:r>
              <a:rPr lang="de-DE" sz="1200"/>
              <a:t> fast</a:t>
            </a:r>
            <a:endParaRPr lang="de-DE" sz="1200"/>
          </a:p>
        </p:txBody>
      </p:sp>
      <p:sp>
        <p:nvSpPr>
          <p:cNvPr id="15" name="Textplatzhalter 2"/>
          <p:cNvSpPr txBox="1"/>
          <p:nvPr/>
        </p:nvSpPr>
        <p:spPr bwMode="auto">
          <a:xfrm>
            <a:off x="190155" y="4141410"/>
            <a:ext cx="5572088" cy="693940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Clr>
                <a:srgbClr val="84B818"/>
              </a:buClr>
              <a:buFont typeface="Arial"/>
              <a:buChar char="•"/>
              <a:defRPr sz="2400">
                <a:solidFill>
                  <a:schemeClr val="bg1"/>
                </a:solidFill>
                <a:latin typeface="Akkurat"/>
                <a:ea typeface="+mn-ea"/>
                <a:cs typeface="Arial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200"/>
              <a:t>Fractal surfaces </a:t>
            </a:r>
            <a:br>
              <a:rPr lang="de-DE" sz="1200"/>
            </a:br>
            <a:r>
              <a:rPr lang="de-DE" sz="1200"/>
              <a:t>with lunar statistics </a:t>
            </a:r>
            <a:br>
              <a:rPr lang="de-DE" sz="1200"/>
            </a:br>
            <a:r>
              <a:rPr lang="de-DE" sz="1200"/>
              <a:t>(Helfenstein et al. 1999)</a:t>
            </a:r>
            <a:endParaRPr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83768" y="3771168"/>
            <a:ext cx="1224136" cy="1064182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 bwMode="auto">
          <a:xfrm>
            <a:off x="2451261" y="4619906"/>
            <a:ext cx="11224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800">
                <a:solidFill>
                  <a:schemeClr val="bg1"/>
                </a:solidFill>
              </a:rPr>
              <a:t>Helfenstein et al. 1999</a:t>
            </a:r>
            <a:endParaRPr lang="de-DE" sz="80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 bwMode="auto">
          <a:xfrm>
            <a:off x="8388424" y="4731990"/>
            <a:ext cx="661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2/16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2" name="Grafik 3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4322" y="2095636"/>
            <a:ext cx="2456211" cy="1235429"/>
          </a:xfrm>
          <a:prstGeom prst="rect">
            <a:avLst/>
          </a:prstGeom>
        </p:spPr>
      </p:pic>
      <p:cxnSp>
        <p:nvCxnSpPr>
          <p:cNvPr id="34" name="Gerade Verbindung mit Pfeil 33"/>
          <p:cNvCxnSpPr>
            <a:cxnSpLocks/>
          </p:cNvCxnSpPr>
          <p:nvPr/>
        </p:nvCxnSpPr>
        <p:spPr bwMode="auto">
          <a:xfrm flipV="1">
            <a:off x="1635174" y="1737605"/>
            <a:ext cx="15566" cy="90427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>
            <a:cxnSpLocks/>
          </p:cNvCxnSpPr>
          <p:nvPr/>
        </p:nvCxnSpPr>
        <p:spPr bwMode="auto">
          <a:xfrm flipV="1">
            <a:off x="1635173" y="1907739"/>
            <a:ext cx="993388" cy="737424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>
            <a:cxnSpLocks/>
          </p:cNvCxnSpPr>
          <p:nvPr/>
        </p:nvCxnSpPr>
        <p:spPr bwMode="auto">
          <a:xfrm flipV="1">
            <a:off x="1650740" y="1640080"/>
            <a:ext cx="35040" cy="9946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/>
          <p:nvPr/>
        </p:nvSpPr>
        <p:spPr bwMode="auto">
          <a:xfrm rot="2077290">
            <a:off x="1661682" y="1458544"/>
            <a:ext cx="144016" cy="14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hteck 39"/>
          <p:cNvSpPr/>
          <p:nvPr/>
        </p:nvSpPr>
        <p:spPr bwMode="auto">
          <a:xfrm rot="730304">
            <a:off x="1307874" y="1377725"/>
            <a:ext cx="299984" cy="1347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Rechteck 41"/>
          <p:cNvSpPr/>
          <p:nvPr/>
        </p:nvSpPr>
        <p:spPr bwMode="auto">
          <a:xfrm rot="581184">
            <a:off x="1870923" y="1505971"/>
            <a:ext cx="328679" cy="1363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4" name="Gerader Verbinder 43"/>
          <p:cNvCxnSpPr>
            <a:cxnSpLocks/>
            <a:stCxn id="40" idx="3"/>
            <a:endCxn id="36" idx="2"/>
          </p:cNvCxnSpPr>
          <p:nvPr/>
        </p:nvCxnSpPr>
        <p:spPr bwMode="auto">
          <a:xfrm>
            <a:off x="1604486" y="1476703"/>
            <a:ext cx="69947" cy="129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>
            <a:cxnSpLocks/>
            <a:stCxn id="36" idx="7"/>
            <a:endCxn id="42" idx="1"/>
          </p:cNvCxnSpPr>
          <p:nvPr/>
        </p:nvCxnSpPr>
        <p:spPr bwMode="auto">
          <a:xfrm>
            <a:off x="1804517" y="1517576"/>
            <a:ext cx="68749" cy="289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 bwMode="auto">
          <a:xfrm>
            <a:off x="323528" y="3296936"/>
            <a:ext cx="273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e = 0, i  = 0°-90°, </a:t>
            </a:r>
            <a:r>
              <a:rPr lang="el-GR">
                <a:solidFill>
                  <a:schemeClr val="bg1"/>
                </a:solidFill>
              </a:rPr>
              <a:t>ψ</a:t>
            </a:r>
            <a:r>
              <a:rPr lang="de-DE">
                <a:solidFill>
                  <a:schemeClr val="bg1"/>
                </a:solidFill>
              </a:rPr>
              <a:t> = 0</a:t>
            </a:r>
            <a:endParaRPr lang="en-US">
              <a:solidFill>
                <a:schemeClr val="bg1"/>
              </a:solidFill>
            </a:endParaRPr>
          </a:p>
          <a:p>
            <a:pPr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Ellipse 49"/>
          <p:cNvSpPr/>
          <p:nvPr/>
        </p:nvSpPr>
        <p:spPr bwMode="auto">
          <a:xfrm>
            <a:off x="2897902" y="1411429"/>
            <a:ext cx="333839" cy="3430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Freihandform 51"/>
          <p:cNvSpPr/>
          <p:nvPr/>
        </p:nvSpPr>
        <p:spPr bwMode="auto">
          <a:xfrm rot="15984521" flipV="1">
            <a:off x="2635445" y="1208241"/>
            <a:ext cx="130018" cy="216685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Freihandform 56"/>
          <p:cNvSpPr/>
          <p:nvPr/>
        </p:nvSpPr>
        <p:spPr bwMode="auto">
          <a:xfrm>
            <a:off x="3279756" y="1897655"/>
            <a:ext cx="83820" cy="236220"/>
          </a:xfrm>
          <a:custGeom>
            <a:avLst/>
            <a:gdLst>
              <a:gd name="connsiteX0" fmla="*/ 0 w 83820"/>
              <a:gd name="connsiteY0" fmla="*/ 0 h 236220"/>
              <a:gd name="connsiteX1" fmla="*/ 60960 w 83820"/>
              <a:gd name="connsiteY1" fmla="*/ 121920 h 236220"/>
              <a:gd name="connsiteX2" fmla="*/ 83820 w 83820"/>
              <a:gd name="connsiteY2" fmla="*/ 236220 h 23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" h="236220" fill="norm" stroke="1" extrusionOk="0">
                <a:moveTo>
                  <a:pt x="0" y="0"/>
                </a:moveTo>
                <a:cubicBezTo>
                  <a:pt x="23495" y="41275"/>
                  <a:pt x="46990" y="82550"/>
                  <a:pt x="60960" y="121920"/>
                </a:cubicBezTo>
                <a:cubicBezTo>
                  <a:pt x="74930" y="161290"/>
                  <a:pt x="79375" y="198755"/>
                  <a:pt x="83820" y="23622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Textfeld 58"/>
          <p:cNvSpPr txBox="1"/>
          <p:nvPr/>
        </p:nvSpPr>
        <p:spPr bwMode="auto">
          <a:xfrm>
            <a:off x="1773170" y="1923678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i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Freihandform 59"/>
          <p:cNvSpPr/>
          <p:nvPr/>
        </p:nvSpPr>
        <p:spPr bwMode="auto">
          <a:xfrm>
            <a:off x="1767840" y="1911180"/>
            <a:ext cx="327660" cy="153840"/>
          </a:xfrm>
          <a:custGeom>
            <a:avLst/>
            <a:gdLst>
              <a:gd name="connsiteX0" fmla="*/ 0 w 327660"/>
              <a:gd name="connsiteY0" fmla="*/ 1440 h 153840"/>
              <a:gd name="connsiteX1" fmla="*/ 114300 w 327660"/>
              <a:gd name="connsiteY1" fmla="*/ 9060 h 153840"/>
              <a:gd name="connsiteX2" fmla="*/ 228600 w 327660"/>
              <a:gd name="connsiteY2" fmla="*/ 70020 h 153840"/>
              <a:gd name="connsiteX3" fmla="*/ 327660 w 327660"/>
              <a:gd name="connsiteY3" fmla="*/ 153840 h 15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" h="153840" fill="norm" stroke="1" extrusionOk="0">
                <a:moveTo>
                  <a:pt x="0" y="1440"/>
                </a:moveTo>
                <a:cubicBezTo>
                  <a:pt x="38100" y="-465"/>
                  <a:pt x="76200" y="-2370"/>
                  <a:pt x="114300" y="9060"/>
                </a:cubicBezTo>
                <a:cubicBezTo>
                  <a:pt x="152400" y="20490"/>
                  <a:pt x="193040" y="45890"/>
                  <a:pt x="228600" y="70020"/>
                </a:cubicBezTo>
                <a:cubicBezTo>
                  <a:pt x="264160" y="94150"/>
                  <a:pt x="295910" y="123995"/>
                  <a:pt x="327660" y="153840"/>
                </a:cubicBezTo>
              </a:path>
            </a:pathLst>
          </a:custGeom>
          <a:noFill/>
          <a:ln w="635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Titel 1"/>
          <p:cNvSpPr>
            <a:spLocks noGrp="1"/>
          </p:cNvSpPr>
          <p:nvPr>
            <p:ph type="title"/>
          </p:nvPr>
        </p:nvSpPr>
        <p:spPr bwMode="auto">
          <a:xfrm>
            <a:off x="251520" y="699542"/>
            <a:ext cx="1224136" cy="432048"/>
          </a:xfrm>
        </p:spPr>
        <p:txBody>
          <a:bodyPr/>
          <a:lstStyle/>
          <a:p>
            <a:pPr>
              <a:defRPr/>
            </a:pPr>
            <a:r>
              <a:rPr lang="de-DE"/>
              <a:t>Nadir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Masterfoli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onlyoffice/7.5.1.23</Application>
  <DocSecurity>0</DocSecurity>
  <PresentationFormat>Bildschirmpräsentation (16:9)</PresentationFormat>
  <Paragraphs>0</Paragraphs>
  <Slides>37</Slides>
  <Notes>37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Schäfer, Sabine</dc:creator>
  <cp:keywords/>
  <dc:description/>
  <dc:identifier/>
  <dc:language/>
  <cp:lastModifiedBy>Anonymous</cp:lastModifiedBy>
  <cp:revision>392</cp:revision>
  <dcterms:created xsi:type="dcterms:W3CDTF">2017-06-13T08:51:48Z</dcterms:created>
  <dcterms:modified xsi:type="dcterms:W3CDTF">2023-12-07T07:37:47Z</dcterms:modified>
  <cp:category/>
  <cp:contentStatus/>
  <cp:version/>
</cp:coreProperties>
</file>