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48" r:id="rId1"/>
    <p:sldMasterId id="2147483669" r:id="rId2"/>
  </p:sldMasterIdLst>
  <p:notesMasterIdLst>
    <p:notesMasterId r:id="rId14"/>
  </p:notesMasterIdLst>
  <p:sldIdLst>
    <p:sldId id="256" r:id="rId3"/>
    <p:sldId id="293" r:id="rId4"/>
    <p:sldId id="294" r:id="rId5"/>
    <p:sldId id="281" r:id="rId6"/>
    <p:sldId id="262" r:id="rId7"/>
    <p:sldId id="273" r:id="rId8"/>
    <p:sldId id="291" r:id="rId9"/>
    <p:sldId id="292" r:id="rId10"/>
    <p:sldId id="295" r:id="rId11"/>
    <p:sldId id="285" r:id="rId12"/>
    <p:sldId id="29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6"/>
    <p:restoredTop sz="95940"/>
  </p:normalViewPr>
  <p:slideViewPr>
    <p:cSldViewPr snapToGrid="0">
      <p:cViewPr varScale="1">
        <p:scale>
          <a:sx n="111" d="100"/>
          <a:sy n="111" d="100"/>
        </p:scale>
        <p:origin x="5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E5300-AA55-1641-9650-AD55C8F42D1C}" type="datetimeFigureOut">
              <a:rPr lang="en-DE" smtClean="0"/>
              <a:t>12/01/2023</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BA011-DE65-7F41-8B72-080B8914D413}" type="slidenum">
              <a:rPr lang="en-DE" smtClean="0"/>
              <a:t>‹#›</a:t>
            </a:fld>
            <a:endParaRPr lang="en-DE"/>
          </a:p>
        </p:txBody>
      </p:sp>
    </p:spTree>
    <p:extLst>
      <p:ext uri="{BB962C8B-B14F-4D97-AF65-F5344CB8AC3E}">
        <p14:creationId xmlns:p14="http://schemas.microsoft.com/office/powerpoint/2010/main" val="105408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DABA011-DE65-7F41-8B72-080B8914D413}" type="slidenum">
              <a:rPr lang="en-DE" smtClean="0"/>
              <a:t>7</a:t>
            </a:fld>
            <a:endParaRPr lang="en-DE"/>
          </a:p>
        </p:txBody>
      </p:sp>
    </p:spTree>
    <p:extLst>
      <p:ext uri="{BB962C8B-B14F-4D97-AF65-F5344CB8AC3E}">
        <p14:creationId xmlns:p14="http://schemas.microsoft.com/office/powerpoint/2010/main" val="3103293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2543"/>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pic>
        <p:nvPicPr>
          <p:cNvPr id="8" name="Picture 7" descr="logo.png">
            <a:extLst>
              <a:ext uri="{FF2B5EF4-FFF2-40B4-BE49-F238E27FC236}">
                <a16:creationId xmlns:a16="http://schemas.microsoft.com/office/drawing/2014/main" id="{7FD72D0A-80E6-DA47-98AF-A56F09EEF8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47" y="5659655"/>
            <a:ext cx="2553100" cy="1021240"/>
          </a:xfrm>
          <a:prstGeom prst="rect">
            <a:avLst/>
          </a:prstGeom>
        </p:spPr>
      </p:pic>
      <p:pic>
        <p:nvPicPr>
          <p:cNvPr id="9" name="Picture 8">
            <a:extLst>
              <a:ext uri="{FF2B5EF4-FFF2-40B4-BE49-F238E27FC236}">
                <a16:creationId xmlns:a16="http://schemas.microsoft.com/office/drawing/2014/main" id="{265C0CB1-FB1F-F3AA-1F7E-EA21A453C486}"/>
              </a:ext>
            </a:extLst>
          </p:cNvPr>
          <p:cNvPicPr>
            <a:picLocks noChangeAspect="1"/>
          </p:cNvPicPr>
          <p:nvPr userDrawn="1"/>
        </p:nvPicPr>
        <p:blipFill>
          <a:blip r:embed="rId4"/>
          <a:stretch>
            <a:fillRect/>
          </a:stretch>
        </p:blipFill>
        <p:spPr>
          <a:xfrm>
            <a:off x="10533280" y="6170275"/>
            <a:ext cx="1655545" cy="619967"/>
          </a:xfrm>
          <a:prstGeom prst="rect">
            <a:avLst/>
          </a:prstGeom>
        </p:spPr>
      </p:pic>
      <p:sp>
        <p:nvSpPr>
          <p:cNvPr id="10" name="Date Placeholder 9">
            <a:extLst>
              <a:ext uri="{FF2B5EF4-FFF2-40B4-BE49-F238E27FC236}">
                <a16:creationId xmlns:a16="http://schemas.microsoft.com/office/drawing/2014/main" id="{D1B86CA0-AC9F-B12E-2799-172E06858589}"/>
              </a:ext>
            </a:extLst>
          </p:cNvPr>
          <p:cNvSpPr>
            <a:spLocks noGrp="1"/>
          </p:cNvSpPr>
          <p:nvPr>
            <p:ph type="dt" sz="half" idx="10"/>
          </p:nvPr>
        </p:nvSpPr>
        <p:spPr/>
        <p:txBody>
          <a:bodyPr/>
          <a:lstStyle/>
          <a:p>
            <a:r>
              <a:rPr lang="de-DE" dirty="0"/>
              <a:t>3/1/2023</a:t>
            </a:r>
            <a:endParaRPr lang="en-US" dirty="0"/>
          </a:p>
        </p:txBody>
      </p:sp>
      <p:sp>
        <p:nvSpPr>
          <p:cNvPr id="11" name="Footer Placeholder 10">
            <a:extLst>
              <a:ext uri="{FF2B5EF4-FFF2-40B4-BE49-F238E27FC236}">
                <a16:creationId xmlns:a16="http://schemas.microsoft.com/office/drawing/2014/main" id="{8A219ADC-A14B-071A-ABA0-6F6021EB3DB5}"/>
              </a:ext>
            </a:extLst>
          </p:cNvPr>
          <p:cNvSpPr>
            <a:spLocks noGrp="1"/>
          </p:cNvSpPr>
          <p:nvPr>
            <p:ph type="ftr" sz="quarter" idx="11"/>
          </p:nvPr>
        </p:nvSpPr>
        <p:spPr/>
        <p:txBody>
          <a:bodyPr/>
          <a:lstStyle/>
          <a:p>
            <a:r>
              <a:rPr lang="en-US" dirty="0"/>
              <a:t>                                                                     GSICS Annual Meeting</a:t>
            </a:r>
          </a:p>
        </p:txBody>
      </p:sp>
      <p:sp>
        <p:nvSpPr>
          <p:cNvPr id="12" name="Slide Number Placeholder 11">
            <a:extLst>
              <a:ext uri="{FF2B5EF4-FFF2-40B4-BE49-F238E27FC236}">
                <a16:creationId xmlns:a16="http://schemas.microsoft.com/office/drawing/2014/main" id="{598BA35D-6880-3429-674C-2A578EEAA0B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de-DE"/>
              <a:t>12/8/22</a:t>
            </a:r>
            <a:endParaRPr lang="en-US" dirty="0"/>
          </a:p>
        </p:txBody>
      </p:sp>
      <p:sp>
        <p:nvSpPr>
          <p:cNvPr id="6" name="Footer Placeholder 5"/>
          <p:cNvSpPr>
            <a:spLocks noGrp="1"/>
          </p:cNvSpPr>
          <p:nvPr>
            <p:ph type="ftr" sz="quarter" idx="11"/>
          </p:nvPr>
        </p:nvSpPr>
        <p:spPr/>
        <p:txBody>
          <a:bodyPr/>
          <a:lstStyle/>
          <a:p>
            <a:r>
              <a:rPr lang="en-US"/>
              <a:t>GSICS IR Subgroup Web Meeting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de-DE"/>
              <a:t>12/8/22</a:t>
            </a:r>
            <a:endParaRPr lang="en-US" dirty="0"/>
          </a:p>
        </p:txBody>
      </p:sp>
      <p:sp>
        <p:nvSpPr>
          <p:cNvPr id="5" name="Footer Placeholder 4"/>
          <p:cNvSpPr>
            <a:spLocks noGrp="1"/>
          </p:cNvSpPr>
          <p:nvPr>
            <p:ph type="ftr" sz="quarter" idx="11"/>
          </p:nvPr>
        </p:nvSpPr>
        <p:spPr/>
        <p:txBody>
          <a:bodyPr/>
          <a:lstStyle/>
          <a:p>
            <a:r>
              <a:rPr lang="en-US"/>
              <a:t>GSICS IR Subgroup Web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de-DE"/>
              <a:t>12/8/22</a:t>
            </a:r>
            <a:endParaRPr lang="en-US" dirty="0"/>
          </a:p>
        </p:txBody>
      </p:sp>
      <p:sp>
        <p:nvSpPr>
          <p:cNvPr id="5" name="Footer Placeholder 4"/>
          <p:cNvSpPr>
            <a:spLocks noGrp="1"/>
          </p:cNvSpPr>
          <p:nvPr>
            <p:ph type="ftr" sz="quarter" idx="11"/>
          </p:nvPr>
        </p:nvSpPr>
        <p:spPr/>
        <p:txBody>
          <a:bodyPr/>
          <a:lstStyle/>
          <a:p>
            <a:r>
              <a:rPr lang="en-US"/>
              <a:t>GSICS IR Subgroup Web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de-DE"/>
              <a:t>12/8/22</a:t>
            </a:r>
            <a:endParaRPr lang="en-US" dirty="0"/>
          </a:p>
        </p:txBody>
      </p:sp>
      <p:sp>
        <p:nvSpPr>
          <p:cNvPr id="5" name="Footer Placeholder 4"/>
          <p:cNvSpPr>
            <a:spLocks noGrp="1"/>
          </p:cNvSpPr>
          <p:nvPr>
            <p:ph type="ftr" sz="quarter" idx="11"/>
          </p:nvPr>
        </p:nvSpPr>
        <p:spPr/>
        <p:txBody>
          <a:bodyPr/>
          <a:lstStyle/>
          <a:p>
            <a:r>
              <a:rPr lang="en-US"/>
              <a:t>GSICS IR Subgroup Web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de-DE"/>
              <a:t>12/8/22</a:t>
            </a:r>
            <a:endParaRPr lang="en-US" dirty="0"/>
          </a:p>
        </p:txBody>
      </p:sp>
      <p:sp>
        <p:nvSpPr>
          <p:cNvPr id="5" name="Footer Placeholder 4"/>
          <p:cNvSpPr>
            <a:spLocks noGrp="1"/>
          </p:cNvSpPr>
          <p:nvPr>
            <p:ph type="ftr" sz="quarter" idx="11"/>
          </p:nvPr>
        </p:nvSpPr>
        <p:spPr/>
        <p:txBody>
          <a:bodyPr/>
          <a:lstStyle/>
          <a:p>
            <a:r>
              <a:rPr lang="en-US"/>
              <a:t>GSICS IR Subgroup Web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de-DE"/>
              <a:t>12/8/22</a:t>
            </a:r>
            <a:endParaRPr lang="en-US" dirty="0"/>
          </a:p>
        </p:txBody>
      </p:sp>
      <p:sp>
        <p:nvSpPr>
          <p:cNvPr id="5" name="Footer Placeholder 4"/>
          <p:cNvSpPr>
            <a:spLocks noGrp="1"/>
          </p:cNvSpPr>
          <p:nvPr>
            <p:ph type="ftr" sz="quarter" idx="11"/>
          </p:nvPr>
        </p:nvSpPr>
        <p:spPr/>
        <p:txBody>
          <a:bodyPr/>
          <a:lstStyle/>
          <a:p>
            <a:r>
              <a:rPr lang="en-US"/>
              <a:t>GSICS IR Subgroup Web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de-DE"/>
              <a:t>12/8/22</a:t>
            </a:r>
            <a:endParaRPr lang="en-US" dirty="0"/>
          </a:p>
        </p:txBody>
      </p:sp>
      <p:sp>
        <p:nvSpPr>
          <p:cNvPr id="5" name="Footer Placeholder 4"/>
          <p:cNvSpPr>
            <a:spLocks noGrp="1"/>
          </p:cNvSpPr>
          <p:nvPr>
            <p:ph type="ftr" sz="quarter" idx="11"/>
          </p:nvPr>
        </p:nvSpPr>
        <p:spPr/>
        <p:txBody>
          <a:bodyPr/>
          <a:lstStyle/>
          <a:p>
            <a:r>
              <a:rPr lang="en-US"/>
              <a:t>GSICS IR Subgroup Web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de-DE"/>
              <a:t>12/8/22</a:t>
            </a:r>
            <a:endParaRPr lang="en-US" dirty="0"/>
          </a:p>
        </p:txBody>
      </p:sp>
      <p:sp>
        <p:nvSpPr>
          <p:cNvPr id="5" name="Footer Placeholder 4"/>
          <p:cNvSpPr>
            <a:spLocks noGrp="1"/>
          </p:cNvSpPr>
          <p:nvPr>
            <p:ph type="ftr" sz="quarter" idx="11"/>
          </p:nvPr>
        </p:nvSpPr>
        <p:spPr/>
        <p:txBody>
          <a:bodyPr/>
          <a:lstStyle/>
          <a:p>
            <a:r>
              <a:rPr lang="en-US"/>
              <a:t>GSICS IR Subgroup Web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C6C4D-D9BE-BB7D-45D0-8DFB191A4F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25FA1195-658F-E064-A50E-EEFE5DE25C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8724CEA6-0179-C42B-0B25-A06BB4726C89}"/>
              </a:ext>
            </a:extLst>
          </p:cNvPr>
          <p:cNvSpPr>
            <a:spLocks noGrp="1"/>
          </p:cNvSpPr>
          <p:nvPr>
            <p:ph type="dt" sz="half" idx="10"/>
          </p:nvPr>
        </p:nvSpPr>
        <p:spPr/>
        <p:txBody>
          <a:bodyPr/>
          <a:lstStyle/>
          <a:p>
            <a:r>
              <a:rPr lang="de-DE"/>
              <a:t>12/8/22</a:t>
            </a:r>
            <a:endParaRPr lang="en-DE"/>
          </a:p>
        </p:txBody>
      </p:sp>
      <p:sp>
        <p:nvSpPr>
          <p:cNvPr id="5" name="Footer Placeholder 4">
            <a:extLst>
              <a:ext uri="{FF2B5EF4-FFF2-40B4-BE49-F238E27FC236}">
                <a16:creationId xmlns:a16="http://schemas.microsoft.com/office/drawing/2014/main" id="{35DC7426-84DF-12FB-389F-2FCEEAB88071}"/>
              </a:ext>
            </a:extLst>
          </p:cNvPr>
          <p:cNvSpPr>
            <a:spLocks noGrp="1"/>
          </p:cNvSpPr>
          <p:nvPr>
            <p:ph type="ftr" sz="quarter" idx="11"/>
          </p:nvPr>
        </p:nvSpPr>
        <p:spPr/>
        <p:txBody>
          <a:bodyPr/>
          <a:lstStyle/>
          <a:p>
            <a:r>
              <a:rPr lang="en-GB"/>
              <a:t>GSICS IR Subgroup Web Meeting</a:t>
            </a:r>
            <a:endParaRPr lang="en-DE"/>
          </a:p>
        </p:txBody>
      </p:sp>
      <p:sp>
        <p:nvSpPr>
          <p:cNvPr id="6" name="Slide Number Placeholder 5">
            <a:extLst>
              <a:ext uri="{FF2B5EF4-FFF2-40B4-BE49-F238E27FC236}">
                <a16:creationId xmlns:a16="http://schemas.microsoft.com/office/drawing/2014/main" id="{D9963756-3C84-8FC3-19FD-0C9E7D034098}"/>
              </a:ext>
            </a:extLst>
          </p:cNvPr>
          <p:cNvSpPr>
            <a:spLocks noGrp="1"/>
          </p:cNvSpPr>
          <p:nvPr>
            <p:ph type="sldNum" sz="quarter" idx="12"/>
          </p:nvPr>
        </p:nvSpPr>
        <p:spPr/>
        <p:txBody>
          <a:bodyPr/>
          <a:lstStyle/>
          <a:p>
            <a:fld id="{7FE65BFD-53E4-BE4D-8F62-7ECB50B33678}" type="slidenum">
              <a:rPr lang="en-DE" smtClean="0"/>
              <a:t>‹#›</a:t>
            </a:fld>
            <a:endParaRPr lang="en-DE"/>
          </a:p>
        </p:txBody>
      </p:sp>
    </p:spTree>
    <p:extLst>
      <p:ext uri="{BB962C8B-B14F-4D97-AF65-F5344CB8AC3E}">
        <p14:creationId xmlns:p14="http://schemas.microsoft.com/office/powerpoint/2010/main" val="1097393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54AD-18E8-5EAB-853B-AE85E9DCC652}"/>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A0AEC4E7-93ED-8B9D-C27F-E4A60F2945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99FEB9BA-96B6-ED04-B1B1-86E9E72E0D36}"/>
              </a:ext>
            </a:extLst>
          </p:cNvPr>
          <p:cNvSpPr>
            <a:spLocks noGrp="1"/>
          </p:cNvSpPr>
          <p:nvPr>
            <p:ph type="dt" sz="half" idx="10"/>
          </p:nvPr>
        </p:nvSpPr>
        <p:spPr/>
        <p:txBody>
          <a:bodyPr/>
          <a:lstStyle/>
          <a:p>
            <a:r>
              <a:rPr lang="de-DE"/>
              <a:t>12/8/22</a:t>
            </a:r>
            <a:endParaRPr lang="en-DE"/>
          </a:p>
        </p:txBody>
      </p:sp>
      <p:sp>
        <p:nvSpPr>
          <p:cNvPr id="5" name="Footer Placeholder 4">
            <a:extLst>
              <a:ext uri="{FF2B5EF4-FFF2-40B4-BE49-F238E27FC236}">
                <a16:creationId xmlns:a16="http://schemas.microsoft.com/office/drawing/2014/main" id="{75668D70-CB05-B794-6C79-9FF9405BF8DD}"/>
              </a:ext>
            </a:extLst>
          </p:cNvPr>
          <p:cNvSpPr>
            <a:spLocks noGrp="1"/>
          </p:cNvSpPr>
          <p:nvPr>
            <p:ph type="ftr" sz="quarter" idx="11"/>
          </p:nvPr>
        </p:nvSpPr>
        <p:spPr/>
        <p:txBody>
          <a:bodyPr/>
          <a:lstStyle/>
          <a:p>
            <a:r>
              <a:rPr lang="en-GB"/>
              <a:t>GSICS IR Subgroup Web Meeting</a:t>
            </a:r>
            <a:endParaRPr lang="en-DE"/>
          </a:p>
        </p:txBody>
      </p:sp>
      <p:sp>
        <p:nvSpPr>
          <p:cNvPr id="6" name="Slide Number Placeholder 5">
            <a:extLst>
              <a:ext uri="{FF2B5EF4-FFF2-40B4-BE49-F238E27FC236}">
                <a16:creationId xmlns:a16="http://schemas.microsoft.com/office/drawing/2014/main" id="{931461CB-330D-D670-84BE-860D0C9A20C4}"/>
              </a:ext>
            </a:extLst>
          </p:cNvPr>
          <p:cNvSpPr>
            <a:spLocks noGrp="1"/>
          </p:cNvSpPr>
          <p:nvPr>
            <p:ph type="sldNum" sz="quarter" idx="12"/>
          </p:nvPr>
        </p:nvSpPr>
        <p:spPr/>
        <p:txBody>
          <a:bodyPr/>
          <a:lstStyle/>
          <a:p>
            <a:fld id="{7FE65BFD-53E4-BE4D-8F62-7ECB50B33678}" type="slidenum">
              <a:rPr lang="en-DE" smtClean="0"/>
              <a:t>‹#›</a:t>
            </a:fld>
            <a:endParaRPr lang="en-DE"/>
          </a:p>
        </p:txBody>
      </p:sp>
    </p:spTree>
    <p:extLst>
      <p:ext uri="{BB962C8B-B14F-4D97-AF65-F5344CB8AC3E}">
        <p14:creationId xmlns:p14="http://schemas.microsoft.com/office/powerpoint/2010/main" val="208612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title" hasCustomPrompt="1"/>
          </p:nvPr>
        </p:nvSpPr>
        <p:spPr/>
        <p:txBody>
          <a:bodyPr/>
          <a:lstStyle>
            <a:lvl1pPr>
              <a:defRPr/>
            </a:lvl1pPr>
          </a:lstStyle>
          <a:p>
            <a:r>
              <a:rPr lang="en-GB" dirty="0"/>
              <a:t>Der </a:t>
            </a:r>
            <a:r>
              <a:rPr lang="en-GB" dirty="0" err="1"/>
              <a:t>mond</a:t>
            </a:r>
            <a:r>
              <a:rPr lang="en-GB" dirty="0"/>
              <a:t> </a:t>
            </a:r>
            <a:r>
              <a:rPr lang="en-GB" dirty="0" err="1"/>
              <a:t>als</a:t>
            </a:r>
            <a:r>
              <a:rPr lang="en-GB" dirty="0"/>
              <a:t> </a:t>
            </a:r>
            <a:r>
              <a:rPr lang="en-GB" dirty="0" err="1"/>
              <a:t>referenz</a:t>
            </a:r>
            <a:r>
              <a:rPr lang="en-GB" dirty="0"/>
              <a:t> für </a:t>
            </a:r>
            <a:r>
              <a:rPr lang="en-GB" dirty="0" err="1"/>
              <a:t>klimadaten</a:t>
            </a:r>
            <a:r>
              <a:rPr lang="en-GB" dirty="0"/>
              <a:t> von </a:t>
            </a:r>
            <a:r>
              <a:rPr lang="en-GB" dirty="0" err="1"/>
              <a:t>mikrowelleninstrumenten</a:t>
            </a:r>
            <a:endParaRPr lang="en-US" dirty="0"/>
          </a:p>
        </p:txBody>
      </p:sp>
      <p:sp>
        <p:nvSpPr>
          <p:cNvPr id="3" name="Content Placeholder 2"/>
          <p:cNvSpPr>
            <a:spLocks noGrp="1"/>
          </p:cNvSpPr>
          <p:nvPr>
            <p:ph idx="1"/>
          </p:nvPr>
        </p:nvSpPr>
        <p:spPr/>
        <p:txBody>
          <a:bodyPr anchor="ct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r>
              <a:rPr lang="de-DE"/>
              <a:t>12/8/22</a:t>
            </a:r>
            <a:endParaRPr lang="en-US" dirty="0"/>
          </a:p>
        </p:txBody>
      </p:sp>
      <p:sp>
        <p:nvSpPr>
          <p:cNvPr id="5" name="Footer Placeholder 4"/>
          <p:cNvSpPr>
            <a:spLocks noGrp="1"/>
          </p:cNvSpPr>
          <p:nvPr>
            <p:ph type="ftr" sz="quarter" idx="11"/>
          </p:nvPr>
        </p:nvSpPr>
        <p:spPr/>
        <p:txBody>
          <a:bodyPr/>
          <a:lstStyle/>
          <a:p>
            <a:r>
              <a:rPr lang="en-US" dirty="0"/>
              <a:t>GSICS Annual Meeting</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FB5E-680E-8D7E-6DE9-3729F3FD908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CBEB6349-3686-D0FF-3348-A687994CF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F4BD2D5-D699-58D5-02FD-42767486AE5B}"/>
              </a:ext>
            </a:extLst>
          </p:cNvPr>
          <p:cNvSpPr>
            <a:spLocks noGrp="1"/>
          </p:cNvSpPr>
          <p:nvPr>
            <p:ph type="dt" sz="half" idx="10"/>
          </p:nvPr>
        </p:nvSpPr>
        <p:spPr/>
        <p:txBody>
          <a:bodyPr/>
          <a:lstStyle/>
          <a:p>
            <a:r>
              <a:rPr lang="de-DE"/>
              <a:t>12/8/22</a:t>
            </a:r>
            <a:endParaRPr lang="en-DE"/>
          </a:p>
        </p:txBody>
      </p:sp>
      <p:sp>
        <p:nvSpPr>
          <p:cNvPr id="5" name="Footer Placeholder 4">
            <a:extLst>
              <a:ext uri="{FF2B5EF4-FFF2-40B4-BE49-F238E27FC236}">
                <a16:creationId xmlns:a16="http://schemas.microsoft.com/office/drawing/2014/main" id="{0D9F7E66-96C6-5352-CC24-313721D285AB}"/>
              </a:ext>
            </a:extLst>
          </p:cNvPr>
          <p:cNvSpPr>
            <a:spLocks noGrp="1"/>
          </p:cNvSpPr>
          <p:nvPr>
            <p:ph type="ftr" sz="quarter" idx="11"/>
          </p:nvPr>
        </p:nvSpPr>
        <p:spPr/>
        <p:txBody>
          <a:bodyPr/>
          <a:lstStyle/>
          <a:p>
            <a:r>
              <a:rPr lang="en-GB"/>
              <a:t>GSICS IR Subgroup Web Meeting</a:t>
            </a:r>
            <a:endParaRPr lang="en-DE"/>
          </a:p>
        </p:txBody>
      </p:sp>
      <p:sp>
        <p:nvSpPr>
          <p:cNvPr id="6" name="Slide Number Placeholder 5">
            <a:extLst>
              <a:ext uri="{FF2B5EF4-FFF2-40B4-BE49-F238E27FC236}">
                <a16:creationId xmlns:a16="http://schemas.microsoft.com/office/drawing/2014/main" id="{A43AC43C-813A-0E6C-E665-4BCC2ED4B5F6}"/>
              </a:ext>
            </a:extLst>
          </p:cNvPr>
          <p:cNvSpPr>
            <a:spLocks noGrp="1"/>
          </p:cNvSpPr>
          <p:nvPr>
            <p:ph type="sldNum" sz="quarter" idx="12"/>
          </p:nvPr>
        </p:nvSpPr>
        <p:spPr/>
        <p:txBody>
          <a:bodyPr/>
          <a:lstStyle/>
          <a:p>
            <a:fld id="{7FE65BFD-53E4-BE4D-8F62-7ECB50B33678}" type="slidenum">
              <a:rPr lang="en-DE" smtClean="0"/>
              <a:t>‹#›</a:t>
            </a:fld>
            <a:endParaRPr lang="en-DE"/>
          </a:p>
        </p:txBody>
      </p:sp>
    </p:spTree>
    <p:extLst>
      <p:ext uri="{BB962C8B-B14F-4D97-AF65-F5344CB8AC3E}">
        <p14:creationId xmlns:p14="http://schemas.microsoft.com/office/powerpoint/2010/main" val="4281937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0CDD-3081-F387-2E9B-5681B6F9F37B}"/>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F32D2CB8-BE74-657E-B547-39AC6A5B8B6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6691BDE1-4511-2AFD-B6A2-07549BDB513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F541EA22-51B9-E743-3691-5D217A641E7D}"/>
              </a:ext>
            </a:extLst>
          </p:cNvPr>
          <p:cNvSpPr>
            <a:spLocks noGrp="1"/>
          </p:cNvSpPr>
          <p:nvPr>
            <p:ph type="dt" sz="half" idx="10"/>
          </p:nvPr>
        </p:nvSpPr>
        <p:spPr/>
        <p:txBody>
          <a:bodyPr/>
          <a:lstStyle/>
          <a:p>
            <a:r>
              <a:rPr lang="de-DE"/>
              <a:t>12/8/22</a:t>
            </a:r>
            <a:endParaRPr lang="en-DE"/>
          </a:p>
        </p:txBody>
      </p:sp>
      <p:sp>
        <p:nvSpPr>
          <p:cNvPr id="6" name="Footer Placeholder 5">
            <a:extLst>
              <a:ext uri="{FF2B5EF4-FFF2-40B4-BE49-F238E27FC236}">
                <a16:creationId xmlns:a16="http://schemas.microsoft.com/office/drawing/2014/main" id="{49F92CDC-5349-F273-655D-356D00D3A85C}"/>
              </a:ext>
            </a:extLst>
          </p:cNvPr>
          <p:cNvSpPr>
            <a:spLocks noGrp="1"/>
          </p:cNvSpPr>
          <p:nvPr>
            <p:ph type="ftr" sz="quarter" idx="11"/>
          </p:nvPr>
        </p:nvSpPr>
        <p:spPr/>
        <p:txBody>
          <a:bodyPr/>
          <a:lstStyle/>
          <a:p>
            <a:r>
              <a:rPr lang="en-GB"/>
              <a:t>GSICS IR Subgroup Web Meeting</a:t>
            </a:r>
            <a:endParaRPr lang="en-DE"/>
          </a:p>
        </p:txBody>
      </p:sp>
      <p:sp>
        <p:nvSpPr>
          <p:cNvPr id="7" name="Slide Number Placeholder 6">
            <a:extLst>
              <a:ext uri="{FF2B5EF4-FFF2-40B4-BE49-F238E27FC236}">
                <a16:creationId xmlns:a16="http://schemas.microsoft.com/office/drawing/2014/main" id="{59304FF8-2402-3CE3-04DA-32DF52C99B1F}"/>
              </a:ext>
            </a:extLst>
          </p:cNvPr>
          <p:cNvSpPr>
            <a:spLocks noGrp="1"/>
          </p:cNvSpPr>
          <p:nvPr>
            <p:ph type="sldNum" sz="quarter" idx="12"/>
          </p:nvPr>
        </p:nvSpPr>
        <p:spPr/>
        <p:txBody>
          <a:bodyPr/>
          <a:lstStyle/>
          <a:p>
            <a:fld id="{7FE65BFD-53E4-BE4D-8F62-7ECB50B33678}" type="slidenum">
              <a:rPr lang="en-DE" smtClean="0"/>
              <a:t>‹#›</a:t>
            </a:fld>
            <a:endParaRPr lang="en-DE"/>
          </a:p>
        </p:txBody>
      </p:sp>
    </p:spTree>
    <p:extLst>
      <p:ext uri="{BB962C8B-B14F-4D97-AF65-F5344CB8AC3E}">
        <p14:creationId xmlns:p14="http://schemas.microsoft.com/office/powerpoint/2010/main" val="805615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9F69-00D5-F6DA-AFA4-D08247B480B3}"/>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087DC61E-CAA2-5201-485F-E14C68C333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E039911-AEEB-9820-E1F4-628CCECCD9E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A405F273-3C3F-39A4-332D-4DD15EFFB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7D9E4A1-5731-E0E0-E2E7-2B570215B45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6A751AA8-2BF9-C06C-8671-3A04E56BEE01}"/>
              </a:ext>
            </a:extLst>
          </p:cNvPr>
          <p:cNvSpPr>
            <a:spLocks noGrp="1"/>
          </p:cNvSpPr>
          <p:nvPr>
            <p:ph type="dt" sz="half" idx="10"/>
          </p:nvPr>
        </p:nvSpPr>
        <p:spPr/>
        <p:txBody>
          <a:bodyPr/>
          <a:lstStyle/>
          <a:p>
            <a:r>
              <a:rPr lang="de-DE"/>
              <a:t>12/8/22</a:t>
            </a:r>
            <a:endParaRPr lang="en-DE"/>
          </a:p>
        </p:txBody>
      </p:sp>
      <p:sp>
        <p:nvSpPr>
          <p:cNvPr id="8" name="Footer Placeholder 7">
            <a:extLst>
              <a:ext uri="{FF2B5EF4-FFF2-40B4-BE49-F238E27FC236}">
                <a16:creationId xmlns:a16="http://schemas.microsoft.com/office/drawing/2014/main" id="{B37AED27-8D50-9AD4-F0C5-02EC3A0F1609}"/>
              </a:ext>
            </a:extLst>
          </p:cNvPr>
          <p:cNvSpPr>
            <a:spLocks noGrp="1"/>
          </p:cNvSpPr>
          <p:nvPr>
            <p:ph type="ftr" sz="quarter" idx="11"/>
          </p:nvPr>
        </p:nvSpPr>
        <p:spPr/>
        <p:txBody>
          <a:bodyPr/>
          <a:lstStyle/>
          <a:p>
            <a:r>
              <a:rPr lang="en-GB"/>
              <a:t>GSICS IR Subgroup Web Meeting</a:t>
            </a:r>
            <a:endParaRPr lang="en-DE"/>
          </a:p>
        </p:txBody>
      </p:sp>
      <p:sp>
        <p:nvSpPr>
          <p:cNvPr id="9" name="Slide Number Placeholder 8">
            <a:extLst>
              <a:ext uri="{FF2B5EF4-FFF2-40B4-BE49-F238E27FC236}">
                <a16:creationId xmlns:a16="http://schemas.microsoft.com/office/drawing/2014/main" id="{B194C3CD-77CB-58D0-2756-D4880709E0BF}"/>
              </a:ext>
            </a:extLst>
          </p:cNvPr>
          <p:cNvSpPr>
            <a:spLocks noGrp="1"/>
          </p:cNvSpPr>
          <p:nvPr>
            <p:ph type="sldNum" sz="quarter" idx="12"/>
          </p:nvPr>
        </p:nvSpPr>
        <p:spPr/>
        <p:txBody>
          <a:bodyPr/>
          <a:lstStyle/>
          <a:p>
            <a:fld id="{7FE65BFD-53E4-BE4D-8F62-7ECB50B33678}" type="slidenum">
              <a:rPr lang="en-DE" smtClean="0"/>
              <a:t>‹#›</a:t>
            </a:fld>
            <a:endParaRPr lang="en-DE"/>
          </a:p>
        </p:txBody>
      </p:sp>
    </p:spTree>
    <p:extLst>
      <p:ext uri="{BB962C8B-B14F-4D97-AF65-F5344CB8AC3E}">
        <p14:creationId xmlns:p14="http://schemas.microsoft.com/office/powerpoint/2010/main" val="700280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1112-4FFC-FBE2-887A-7D2FCE7C5D4C}"/>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C1872216-CD6E-3C26-DA84-3C71262EF636}"/>
              </a:ext>
            </a:extLst>
          </p:cNvPr>
          <p:cNvSpPr>
            <a:spLocks noGrp="1"/>
          </p:cNvSpPr>
          <p:nvPr>
            <p:ph type="dt" sz="half" idx="10"/>
          </p:nvPr>
        </p:nvSpPr>
        <p:spPr/>
        <p:txBody>
          <a:bodyPr/>
          <a:lstStyle/>
          <a:p>
            <a:r>
              <a:rPr lang="de-DE"/>
              <a:t>12/8/22</a:t>
            </a:r>
            <a:endParaRPr lang="en-DE"/>
          </a:p>
        </p:txBody>
      </p:sp>
      <p:sp>
        <p:nvSpPr>
          <p:cNvPr id="4" name="Footer Placeholder 3">
            <a:extLst>
              <a:ext uri="{FF2B5EF4-FFF2-40B4-BE49-F238E27FC236}">
                <a16:creationId xmlns:a16="http://schemas.microsoft.com/office/drawing/2014/main" id="{995D3B70-C09A-651D-EFF7-0F7B3B954E9C}"/>
              </a:ext>
            </a:extLst>
          </p:cNvPr>
          <p:cNvSpPr>
            <a:spLocks noGrp="1"/>
          </p:cNvSpPr>
          <p:nvPr>
            <p:ph type="ftr" sz="quarter" idx="11"/>
          </p:nvPr>
        </p:nvSpPr>
        <p:spPr/>
        <p:txBody>
          <a:bodyPr/>
          <a:lstStyle/>
          <a:p>
            <a:r>
              <a:rPr lang="en-GB"/>
              <a:t>GSICS IR Subgroup Web Meeting</a:t>
            </a:r>
            <a:endParaRPr lang="en-DE"/>
          </a:p>
        </p:txBody>
      </p:sp>
      <p:sp>
        <p:nvSpPr>
          <p:cNvPr id="5" name="Slide Number Placeholder 4">
            <a:extLst>
              <a:ext uri="{FF2B5EF4-FFF2-40B4-BE49-F238E27FC236}">
                <a16:creationId xmlns:a16="http://schemas.microsoft.com/office/drawing/2014/main" id="{0F354CE2-8FD0-7E42-DC52-CED836F91945}"/>
              </a:ext>
            </a:extLst>
          </p:cNvPr>
          <p:cNvSpPr>
            <a:spLocks noGrp="1"/>
          </p:cNvSpPr>
          <p:nvPr>
            <p:ph type="sldNum" sz="quarter" idx="12"/>
          </p:nvPr>
        </p:nvSpPr>
        <p:spPr/>
        <p:txBody>
          <a:bodyPr/>
          <a:lstStyle/>
          <a:p>
            <a:fld id="{7FE65BFD-53E4-BE4D-8F62-7ECB50B33678}" type="slidenum">
              <a:rPr lang="en-DE" smtClean="0"/>
              <a:t>‹#›</a:t>
            </a:fld>
            <a:endParaRPr lang="en-DE"/>
          </a:p>
        </p:txBody>
      </p:sp>
    </p:spTree>
    <p:extLst>
      <p:ext uri="{BB962C8B-B14F-4D97-AF65-F5344CB8AC3E}">
        <p14:creationId xmlns:p14="http://schemas.microsoft.com/office/powerpoint/2010/main" val="280609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B73596-1782-B4F8-9E75-1FE65CFF0303}"/>
              </a:ext>
            </a:extLst>
          </p:cNvPr>
          <p:cNvSpPr>
            <a:spLocks noGrp="1"/>
          </p:cNvSpPr>
          <p:nvPr>
            <p:ph type="dt" sz="half" idx="10"/>
          </p:nvPr>
        </p:nvSpPr>
        <p:spPr/>
        <p:txBody>
          <a:bodyPr/>
          <a:lstStyle/>
          <a:p>
            <a:r>
              <a:rPr lang="de-DE"/>
              <a:t>12/8/22</a:t>
            </a:r>
            <a:endParaRPr lang="en-DE"/>
          </a:p>
        </p:txBody>
      </p:sp>
      <p:sp>
        <p:nvSpPr>
          <p:cNvPr id="3" name="Footer Placeholder 2">
            <a:extLst>
              <a:ext uri="{FF2B5EF4-FFF2-40B4-BE49-F238E27FC236}">
                <a16:creationId xmlns:a16="http://schemas.microsoft.com/office/drawing/2014/main" id="{99D507ED-2711-CCE8-7C54-57ADF4C08AA8}"/>
              </a:ext>
            </a:extLst>
          </p:cNvPr>
          <p:cNvSpPr>
            <a:spLocks noGrp="1"/>
          </p:cNvSpPr>
          <p:nvPr>
            <p:ph type="ftr" sz="quarter" idx="11"/>
          </p:nvPr>
        </p:nvSpPr>
        <p:spPr/>
        <p:txBody>
          <a:bodyPr/>
          <a:lstStyle/>
          <a:p>
            <a:r>
              <a:rPr lang="en-GB"/>
              <a:t>GSICS IR Subgroup Web Meeting</a:t>
            </a:r>
            <a:endParaRPr lang="en-DE"/>
          </a:p>
        </p:txBody>
      </p:sp>
      <p:sp>
        <p:nvSpPr>
          <p:cNvPr id="4" name="Slide Number Placeholder 3">
            <a:extLst>
              <a:ext uri="{FF2B5EF4-FFF2-40B4-BE49-F238E27FC236}">
                <a16:creationId xmlns:a16="http://schemas.microsoft.com/office/drawing/2014/main" id="{F7448C61-5888-CA4A-FA8E-560B30EF3EFF}"/>
              </a:ext>
            </a:extLst>
          </p:cNvPr>
          <p:cNvSpPr>
            <a:spLocks noGrp="1"/>
          </p:cNvSpPr>
          <p:nvPr>
            <p:ph type="sldNum" sz="quarter" idx="12"/>
          </p:nvPr>
        </p:nvSpPr>
        <p:spPr/>
        <p:txBody>
          <a:bodyPr/>
          <a:lstStyle/>
          <a:p>
            <a:fld id="{7FE65BFD-53E4-BE4D-8F62-7ECB50B33678}" type="slidenum">
              <a:rPr lang="en-DE" smtClean="0"/>
              <a:t>‹#›</a:t>
            </a:fld>
            <a:endParaRPr lang="en-DE"/>
          </a:p>
        </p:txBody>
      </p:sp>
    </p:spTree>
    <p:extLst>
      <p:ext uri="{BB962C8B-B14F-4D97-AF65-F5344CB8AC3E}">
        <p14:creationId xmlns:p14="http://schemas.microsoft.com/office/powerpoint/2010/main" val="969577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BC818-B3A5-0F03-80A4-B6644BFB6F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F1F46DB4-14E5-1E62-5EC2-044B4630E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53C9C4ED-8AA5-9918-565E-22964C441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85B1EC0-A8FE-6C12-DCB4-895055ADB0F6}"/>
              </a:ext>
            </a:extLst>
          </p:cNvPr>
          <p:cNvSpPr>
            <a:spLocks noGrp="1"/>
          </p:cNvSpPr>
          <p:nvPr>
            <p:ph type="dt" sz="half" idx="10"/>
          </p:nvPr>
        </p:nvSpPr>
        <p:spPr/>
        <p:txBody>
          <a:bodyPr/>
          <a:lstStyle/>
          <a:p>
            <a:r>
              <a:rPr lang="de-DE"/>
              <a:t>12/8/22</a:t>
            </a:r>
            <a:endParaRPr lang="en-DE"/>
          </a:p>
        </p:txBody>
      </p:sp>
      <p:sp>
        <p:nvSpPr>
          <p:cNvPr id="6" name="Footer Placeholder 5">
            <a:extLst>
              <a:ext uri="{FF2B5EF4-FFF2-40B4-BE49-F238E27FC236}">
                <a16:creationId xmlns:a16="http://schemas.microsoft.com/office/drawing/2014/main" id="{763FF516-17AA-519C-1C55-5BAD94EE6C1A}"/>
              </a:ext>
            </a:extLst>
          </p:cNvPr>
          <p:cNvSpPr>
            <a:spLocks noGrp="1"/>
          </p:cNvSpPr>
          <p:nvPr>
            <p:ph type="ftr" sz="quarter" idx="11"/>
          </p:nvPr>
        </p:nvSpPr>
        <p:spPr/>
        <p:txBody>
          <a:bodyPr/>
          <a:lstStyle/>
          <a:p>
            <a:r>
              <a:rPr lang="en-GB"/>
              <a:t>GSICS IR Subgroup Web Meeting</a:t>
            </a:r>
            <a:endParaRPr lang="en-DE"/>
          </a:p>
        </p:txBody>
      </p:sp>
      <p:sp>
        <p:nvSpPr>
          <p:cNvPr id="7" name="Slide Number Placeholder 6">
            <a:extLst>
              <a:ext uri="{FF2B5EF4-FFF2-40B4-BE49-F238E27FC236}">
                <a16:creationId xmlns:a16="http://schemas.microsoft.com/office/drawing/2014/main" id="{17A78146-1446-DD23-4E28-79A25B8B1DAD}"/>
              </a:ext>
            </a:extLst>
          </p:cNvPr>
          <p:cNvSpPr>
            <a:spLocks noGrp="1"/>
          </p:cNvSpPr>
          <p:nvPr>
            <p:ph type="sldNum" sz="quarter" idx="12"/>
          </p:nvPr>
        </p:nvSpPr>
        <p:spPr/>
        <p:txBody>
          <a:bodyPr/>
          <a:lstStyle/>
          <a:p>
            <a:fld id="{7FE65BFD-53E4-BE4D-8F62-7ECB50B33678}" type="slidenum">
              <a:rPr lang="en-DE" smtClean="0"/>
              <a:t>‹#›</a:t>
            </a:fld>
            <a:endParaRPr lang="en-DE"/>
          </a:p>
        </p:txBody>
      </p:sp>
    </p:spTree>
    <p:extLst>
      <p:ext uri="{BB962C8B-B14F-4D97-AF65-F5344CB8AC3E}">
        <p14:creationId xmlns:p14="http://schemas.microsoft.com/office/powerpoint/2010/main" val="614458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1D91-908B-88B9-697A-2C2B9C2E71D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4AB6EE2F-648E-478A-173A-E29663243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3595FE38-68AC-F4BD-2D78-22D4E79A0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AABCA1-80EC-A12C-0EC0-146AEF48BA9A}"/>
              </a:ext>
            </a:extLst>
          </p:cNvPr>
          <p:cNvSpPr>
            <a:spLocks noGrp="1"/>
          </p:cNvSpPr>
          <p:nvPr>
            <p:ph type="dt" sz="half" idx="10"/>
          </p:nvPr>
        </p:nvSpPr>
        <p:spPr/>
        <p:txBody>
          <a:bodyPr/>
          <a:lstStyle/>
          <a:p>
            <a:r>
              <a:rPr lang="de-DE"/>
              <a:t>12/8/22</a:t>
            </a:r>
            <a:endParaRPr lang="en-DE"/>
          </a:p>
        </p:txBody>
      </p:sp>
      <p:sp>
        <p:nvSpPr>
          <p:cNvPr id="6" name="Footer Placeholder 5">
            <a:extLst>
              <a:ext uri="{FF2B5EF4-FFF2-40B4-BE49-F238E27FC236}">
                <a16:creationId xmlns:a16="http://schemas.microsoft.com/office/drawing/2014/main" id="{B649CE2F-3AB6-AB5B-63EB-9193FF6BAAED}"/>
              </a:ext>
            </a:extLst>
          </p:cNvPr>
          <p:cNvSpPr>
            <a:spLocks noGrp="1"/>
          </p:cNvSpPr>
          <p:nvPr>
            <p:ph type="ftr" sz="quarter" idx="11"/>
          </p:nvPr>
        </p:nvSpPr>
        <p:spPr/>
        <p:txBody>
          <a:bodyPr/>
          <a:lstStyle/>
          <a:p>
            <a:r>
              <a:rPr lang="en-GB"/>
              <a:t>GSICS IR Subgroup Web Meeting</a:t>
            </a:r>
            <a:endParaRPr lang="en-DE"/>
          </a:p>
        </p:txBody>
      </p:sp>
      <p:sp>
        <p:nvSpPr>
          <p:cNvPr id="7" name="Slide Number Placeholder 6">
            <a:extLst>
              <a:ext uri="{FF2B5EF4-FFF2-40B4-BE49-F238E27FC236}">
                <a16:creationId xmlns:a16="http://schemas.microsoft.com/office/drawing/2014/main" id="{DDBA9822-81DE-3E13-0DA4-9EF7385EC4C5}"/>
              </a:ext>
            </a:extLst>
          </p:cNvPr>
          <p:cNvSpPr>
            <a:spLocks noGrp="1"/>
          </p:cNvSpPr>
          <p:nvPr>
            <p:ph type="sldNum" sz="quarter" idx="12"/>
          </p:nvPr>
        </p:nvSpPr>
        <p:spPr/>
        <p:txBody>
          <a:bodyPr/>
          <a:lstStyle/>
          <a:p>
            <a:fld id="{7FE65BFD-53E4-BE4D-8F62-7ECB50B33678}" type="slidenum">
              <a:rPr lang="en-DE" smtClean="0"/>
              <a:t>‹#›</a:t>
            </a:fld>
            <a:endParaRPr lang="en-DE"/>
          </a:p>
        </p:txBody>
      </p:sp>
    </p:spTree>
    <p:extLst>
      <p:ext uri="{BB962C8B-B14F-4D97-AF65-F5344CB8AC3E}">
        <p14:creationId xmlns:p14="http://schemas.microsoft.com/office/powerpoint/2010/main" val="1133144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9B7C-4093-0D06-8274-A1E862076DFB}"/>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130CBB71-968E-1462-4663-1A7AC818C4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A6855D7C-B283-B10E-AACF-57F35F7F118D}"/>
              </a:ext>
            </a:extLst>
          </p:cNvPr>
          <p:cNvSpPr>
            <a:spLocks noGrp="1"/>
          </p:cNvSpPr>
          <p:nvPr>
            <p:ph type="dt" sz="half" idx="10"/>
          </p:nvPr>
        </p:nvSpPr>
        <p:spPr/>
        <p:txBody>
          <a:bodyPr/>
          <a:lstStyle/>
          <a:p>
            <a:r>
              <a:rPr lang="de-DE"/>
              <a:t>12/8/22</a:t>
            </a:r>
            <a:endParaRPr lang="en-DE"/>
          </a:p>
        </p:txBody>
      </p:sp>
      <p:sp>
        <p:nvSpPr>
          <p:cNvPr id="5" name="Footer Placeholder 4">
            <a:extLst>
              <a:ext uri="{FF2B5EF4-FFF2-40B4-BE49-F238E27FC236}">
                <a16:creationId xmlns:a16="http://schemas.microsoft.com/office/drawing/2014/main" id="{994FC78A-9820-D696-EC1A-D566B5E0E4CA}"/>
              </a:ext>
            </a:extLst>
          </p:cNvPr>
          <p:cNvSpPr>
            <a:spLocks noGrp="1"/>
          </p:cNvSpPr>
          <p:nvPr>
            <p:ph type="ftr" sz="quarter" idx="11"/>
          </p:nvPr>
        </p:nvSpPr>
        <p:spPr/>
        <p:txBody>
          <a:bodyPr/>
          <a:lstStyle/>
          <a:p>
            <a:r>
              <a:rPr lang="en-GB"/>
              <a:t>GSICS IR Subgroup Web Meeting</a:t>
            </a:r>
            <a:endParaRPr lang="en-DE"/>
          </a:p>
        </p:txBody>
      </p:sp>
      <p:sp>
        <p:nvSpPr>
          <p:cNvPr id="6" name="Slide Number Placeholder 5">
            <a:extLst>
              <a:ext uri="{FF2B5EF4-FFF2-40B4-BE49-F238E27FC236}">
                <a16:creationId xmlns:a16="http://schemas.microsoft.com/office/drawing/2014/main" id="{5FB6AC9A-AFE8-EE80-ABC8-E6581BA1B729}"/>
              </a:ext>
            </a:extLst>
          </p:cNvPr>
          <p:cNvSpPr>
            <a:spLocks noGrp="1"/>
          </p:cNvSpPr>
          <p:nvPr>
            <p:ph type="sldNum" sz="quarter" idx="12"/>
          </p:nvPr>
        </p:nvSpPr>
        <p:spPr/>
        <p:txBody>
          <a:bodyPr/>
          <a:lstStyle/>
          <a:p>
            <a:fld id="{7FE65BFD-53E4-BE4D-8F62-7ECB50B33678}" type="slidenum">
              <a:rPr lang="en-DE" smtClean="0"/>
              <a:t>‹#›</a:t>
            </a:fld>
            <a:endParaRPr lang="en-DE"/>
          </a:p>
        </p:txBody>
      </p:sp>
    </p:spTree>
    <p:extLst>
      <p:ext uri="{BB962C8B-B14F-4D97-AF65-F5344CB8AC3E}">
        <p14:creationId xmlns:p14="http://schemas.microsoft.com/office/powerpoint/2010/main" val="1851769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7E83C-B2C5-6504-CDF7-6ABA1C83D2D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AA129E51-A0BF-20E6-F9E4-26005562B2D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0D96CD68-3D71-4DA0-0C69-2174583BFCFA}"/>
              </a:ext>
            </a:extLst>
          </p:cNvPr>
          <p:cNvSpPr>
            <a:spLocks noGrp="1"/>
          </p:cNvSpPr>
          <p:nvPr>
            <p:ph type="dt" sz="half" idx="10"/>
          </p:nvPr>
        </p:nvSpPr>
        <p:spPr/>
        <p:txBody>
          <a:bodyPr/>
          <a:lstStyle/>
          <a:p>
            <a:r>
              <a:rPr lang="de-DE"/>
              <a:t>12/8/22</a:t>
            </a:r>
            <a:endParaRPr lang="en-DE"/>
          </a:p>
        </p:txBody>
      </p:sp>
      <p:sp>
        <p:nvSpPr>
          <p:cNvPr id="5" name="Footer Placeholder 4">
            <a:extLst>
              <a:ext uri="{FF2B5EF4-FFF2-40B4-BE49-F238E27FC236}">
                <a16:creationId xmlns:a16="http://schemas.microsoft.com/office/drawing/2014/main" id="{069C83D2-DC99-7962-CF81-3E0873895A8F}"/>
              </a:ext>
            </a:extLst>
          </p:cNvPr>
          <p:cNvSpPr>
            <a:spLocks noGrp="1"/>
          </p:cNvSpPr>
          <p:nvPr>
            <p:ph type="ftr" sz="quarter" idx="11"/>
          </p:nvPr>
        </p:nvSpPr>
        <p:spPr/>
        <p:txBody>
          <a:bodyPr/>
          <a:lstStyle/>
          <a:p>
            <a:r>
              <a:rPr lang="en-GB"/>
              <a:t>GSICS IR Subgroup Web Meeting</a:t>
            </a:r>
            <a:endParaRPr lang="en-DE"/>
          </a:p>
        </p:txBody>
      </p:sp>
      <p:sp>
        <p:nvSpPr>
          <p:cNvPr id="6" name="Slide Number Placeholder 5">
            <a:extLst>
              <a:ext uri="{FF2B5EF4-FFF2-40B4-BE49-F238E27FC236}">
                <a16:creationId xmlns:a16="http://schemas.microsoft.com/office/drawing/2014/main" id="{C938A169-D892-AC21-C33B-C9AB00E542CF}"/>
              </a:ext>
            </a:extLst>
          </p:cNvPr>
          <p:cNvSpPr>
            <a:spLocks noGrp="1"/>
          </p:cNvSpPr>
          <p:nvPr>
            <p:ph type="sldNum" sz="quarter" idx="12"/>
          </p:nvPr>
        </p:nvSpPr>
        <p:spPr/>
        <p:txBody>
          <a:bodyPr/>
          <a:lstStyle/>
          <a:p>
            <a:fld id="{7FE65BFD-53E4-BE4D-8F62-7ECB50B33678}" type="slidenum">
              <a:rPr lang="en-DE" smtClean="0"/>
              <a:t>‹#›</a:t>
            </a:fld>
            <a:endParaRPr lang="en-DE"/>
          </a:p>
        </p:txBody>
      </p:sp>
    </p:spTree>
    <p:extLst>
      <p:ext uri="{BB962C8B-B14F-4D97-AF65-F5344CB8AC3E}">
        <p14:creationId xmlns:p14="http://schemas.microsoft.com/office/powerpoint/2010/main" val="349457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de-DE"/>
              <a:t>12/8/22</a:t>
            </a:r>
            <a:endParaRPr lang="en-US" dirty="0"/>
          </a:p>
        </p:txBody>
      </p:sp>
      <p:sp>
        <p:nvSpPr>
          <p:cNvPr id="5" name="Footer Placeholder 4"/>
          <p:cNvSpPr>
            <a:spLocks noGrp="1"/>
          </p:cNvSpPr>
          <p:nvPr>
            <p:ph type="ftr" sz="quarter" idx="11"/>
          </p:nvPr>
        </p:nvSpPr>
        <p:spPr/>
        <p:txBody>
          <a:bodyPr/>
          <a:lstStyle/>
          <a:p>
            <a:r>
              <a:rPr lang="en-US"/>
              <a:t>GSICS IR Subgroup Web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de-DE"/>
              <a:t>12/8/22</a:t>
            </a:r>
            <a:endParaRPr lang="en-US" dirty="0"/>
          </a:p>
        </p:txBody>
      </p:sp>
      <p:sp>
        <p:nvSpPr>
          <p:cNvPr id="6" name="Footer Placeholder 5"/>
          <p:cNvSpPr>
            <a:spLocks noGrp="1"/>
          </p:cNvSpPr>
          <p:nvPr>
            <p:ph type="ftr" sz="quarter" idx="11"/>
          </p:nvPr>
        </p:nvSpPr>
        <p:spPr/>
        <p:txBody>
          <a:bodyPr/>
          <a:lstStyle/>
          <a:p>
            <a:r>
              <a:rPr lang="en-US"/>
              <a:t>GSICS IR Subgroup Web Meeting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de-DE"/>
              <a:t>12/8/22</a:t>
            </a:r>
            <a:endParaRPr lang="en-US" dirty="0"/>
          </a:p>
        </p:txBody>
      </p:sp>
      <p:sp>
        <p:nvSpPr>
          <p:cNvPr id="8" name="Footer Placeholder 7"/>
          <p:cNvSpPr>
            <a:spLocks noGrp="1"/>
          </p:cNvSpPr>
          <p:nvPr>
            <p:ph type="ftr" sz="quarter" idx="11"/>
          </p:nvPr>
        </p:nvSpPr>
        <p:spPr/>
        <p:txBody>
          <a:bodyPr/>
          <a:lstStyle/>
          <a:p>
            <a:r>
              <a:rPr lang="en-US"/>
              <a:t>GSICS IR Subgroup Web Meeting</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de-DE"/>
              <a:t>12/8/22</a:t>
            </a:r>
            <a:endParaRPr lang="en-US" dirty="0"/>
          </a:p>
        </p:txBody>
      </p:sp>
      <p:sp>
        <p:nvSpPr>
          <p:cNvPr id="4" name="Footer Placeholder 3"/>
          <p:cNvSpPr>
            <a:spLocks noGrp="1"/>
          </p:cNvSpPr>
          <p:nvPr>
            <p:ph type="ftr" sz="quarter" idx="11"/>
          </p:nvPr>
        </p:nvSpPr>
        <p:spPr/>
        <p:txBody>
          <a:bodyPr/>
          <a:lstStyle/>
          <a:p>
            <a:r>
              <a:rPr lang="en-US"/>
              <a:t>GSICS IR Subgroup Web Meeting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r>
              <a:rPr lang="de-DE"/>
              <a:t>12/8/22</a:t>
            </a:r>
            <a:endParaRPr lang="en-US" dirty="0"/>
          </a:p>
        </p:txBody>
      </p:sp>
      <p:sp>
        <p:nvSpPr>
          <p:cNvPr id="3" name="Footer Placeholder 2"/>
          <p:cNvSpPr>
            <a:spLocks noGrp="1"/>
          </p:cNvSpPr>
          <p:nvPr>
            <p:ph type="ftr" sz="quarter" idx="11"/>
          </p:nvPr>
        </p:nvSpPr>
        <p:spPr/>
        <p:txBody>
          <a:bodyPr/>
          <a:lstStyle/>
          <a:p>
            <a:r>
              <a:rPr lang="en-US"/>
              <a:t>GSICS IR Subgroup Web Meeting</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de-DE"/>
              <a:t>12/8/22</a:t>
            </a:r>
            <a:endParaRPr lang="en-US" dirty="0"/>
          </a:p>
        </p:txBody>
      </p:sp>
      <p:sp>
        <p:nvSpPr>
          <p:cNvPr id="6" name="Footer Placeholder 5"/>
          <p:cNvSpPr>
            <a:spLocks noGrp="1"/>
          </p:cNvSpPr>
          <p:nvPr>
            <p:ph type="ftr" sz="quarter" idx="11"/>
          </p:nvPr>
        </p:nvSpPr>
        <p:spPr/>
        <p:txBody>
          <a:bodyPr/>
          <a:lstStyle/>
          <a:p>
            <a:r>
              <a:rPr lang="en-US"/>
              <a:t>GSICS IR Subgroup Web Meeting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de-DE"/>
              <a:t>12/8/22</a:t>
            </a:r>
            <a:endParaRPr lang="en-US" dirty="0"/>
          </a:p>
        </p:txBody>
      </p:sp>
      <p:sp>
        <p:nvSpPr>
          <p:cNvPr id="6" name="Footer Placeholder 5"/>
          <p:cNvSpPr>
            <a:spLocks noGrp="1"/>
          </p:cNvSpPr>
          <p:nvPr>
            <p:ph type="ftr" sz="quarter" idx="11"/>
          </p:nvPr>
        </p:nvSpPr>
        <p:spPr/>
        <p:txBody>
          <a:bodyPr/>
          <a:lstStyle/>
          <a:p>
            <a:r>
              <a:rPr lang="en-US"/>
              <a:t>GSICS IR Subgroup Web Meeting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1000">
              <a:srgbClr val="002060"/>
            </a:gs>
            <a:gs pos="0">
              <a:srgbClr val="00B0F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de-DE"/>
              <a:t>12/8/22</a:t>
            </a:r>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GSICS IR Subgroup Web Meeting</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61000">
              <a:srgbClr val="002060"/>
            </a:gs>
            <a:gs pos="0">
              <a:srgbClr val="00B0F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6EC72F-1426-46C4-40EF-29926C430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99D120C3-69D5-87F7-459B-48586BF3D2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00046A14-B9A9-EFCD-3D4B-777C8C0619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12/8/22</a:t>
            </a:r>
            <a:endParaRPr lang="en-DE"/>
          </a:p>
        </p:txBody>
      </p:sp>
      <p:sp>
        <p:nvSpPr>
          <p:cNvPr id="5" name="Footer Placeholder 4">
            <a:extLst>
              <a:ext uri="{FF2B5EF4-FFF2-40B4-BE49-F238E27FC236}">
                <a16:creationId xmlns:a16="http://schemas.microsoft.com/office/drawing/2014/main" id="{5B18C429-4AE8-1201-3A67-CAC811856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GSICS IR Subgroup Web Meeting</a:t>
            </a:r>
            <a:endParaRPr lang="en-DE"/>
          </a:p>
        </p:txBody>
      </p:sp>
      <p:sp>
        <p:nvSpPr>
          <p:cNvPr id="6" name="Slide Number Placeholder 5">
            <a:extLst>
              <a:ext uri="{FF2B5EF4-FFF2-40B4-BE49-F238E27FC236}">
                <a16:creationId xmlns:a16="http://schemas.microsoft.com/office/drawing/2014/main" id="{EB7AE120-4C64-9A94-39A7-F68EAE07B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65BFD-53E4-BE4D-8F62-7ECB50B33678}" type="slidenum">
              <a:rPr lang="en-DE" smtClean="0"/>
              <a:t>‹#›</a:t>
            </a:fld>
            <a:endParaRPr lang="en-DE"/>
          </a:p>
        </p:txBody>
      </p:sp>
    </p:spTree>
    <p:extLst>
      <p:ext uri="{BB962C8B-B14F-4D97-AF65-F5344CB8AC3E}">
        <p14:creationId xmlns:p14="http://schemas.microsoft.com/office/powerpoint/2010/main" val="11094229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3.png"/><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jp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3.png"/><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3.png"/><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5E4C-C30F-FC49-3210-50BE606B36CC}"/>
              </a:ext>
            </a:extLst>
          </p:cNvPr>
          <p:cNvSpPr>
            <a:spLocks noGrp="1"/>
          </p:cNvSpPr>
          <p:nvPr>
            <p:ph type="ctrTitle"/>
          </p:nvPr>
        </p:nvSpPr>
        <p:spPr>
          <a:xfrm>
            <a:off x="546652" y="1964267"/>
            <a:ext cx="10613473" cy="2421464"/>
          </a:xfrm>
        </p:spPr>
        <p:txBody>
          <a:bodyPr>
            <a:normAutofit/>
          </a:bodyPr>
          <a:lstStyle/>
          <a:p>
            <a:r>
              <a:rPr lang="en-GB" dirty="0">
                <a:solidFill>
                  <a:srgbClr val="FFC000"/>
                </a:solidFill>
              </a:rPr>
              <a:t>Inter-Calibration of </a:t>
            </a:r>
            <a:r>
              <a:rPr lang="en-GB" dirty="0" err="1">
                <a:solidFill>
                  <a:srgbClr val="FFC000"/>
                </a:solidFill>
              </a:rPr>
              <a:t>CrIS</a:t>
            </a:r>
            <a:r>
              <a:rPr lang="en-GB" dirty="0">
                <a:solidFill>
                  <a:srgbClr val="FFC000"/>
                </a:solidFill>
              </a:rPr>
              <a:t> on SNPP and NOAA-20 Using Lunar Observations</a:t>
            </a:r>
            <a:r>
              <a:rPr lang="en-GB" dirty="0">
                <a:solidFill>
                  <a:srgbClr val="FFC000"/>
                </a:solidFill>
                <a:latin typeface="Helvetica" pitchFamily="2" charset="0"/>
              </a:rPr>
              <a:t> </a:t>
            </a:r>
            <a:endParaRPr lang="en-DE" dirty="0">
              <a:solidFill>
                <a:srgbClr val="FFC000"/>
              </a:solidFill>
            </a:endParaRPr>
          </a:p>
        </p:txBody>
      </p:sp>
      <p:sp>
        <p:nvSpPr>
          <p:cNvPr id="3" name="Subtitle 2">
            <a:extLst>
              <a:ext uri="{FF2B5EF4-FFF2-40B4-BE49-F238E27FC236}">
                <a16:creationId xmlns:a16="http://schemas.microsoft.com/office/drawing/2014/main" id="{454977E8-8639-2C38-D295-C71CD97093B9}"/>
              </a:ext>
            </a:extLst>
          </p:cNvPr>
          <p:cNvSpPr>
            <a:spLocks noGrp="1"/>
          </p:cNvSpPr>
          <p:nvPr>
            <p:ph type="subTitle" idx="1"/>
          </p:nvPr>
        </p:nvSpPr>
        <p:spPr>
          <a:xfrm>
            <a:off x="3962399" y="4385732"/>
            <a:ext cx="7197726" cy="1633103"/>
          </a:xfrm>
        </p:spPr>
        <p:txBody>
          <a:bodyPr>
            <a:normAutofit/>
          </a:bodyPr>
          <a:lstStyle/>
          <a:p>
            <a:r>
              <a:rPr lang="en-GB" dirty="0">
                <a:solidFill>
                  <a:srgbClr val="FFFF00"/>
                </a:solidFill>
              </a:rPr>
              <a:t>Presenter: M</a:t>
            </a:r>
            <a:r>
              <a:rPr lang="en-DE" dirty="0">
                <a:solidFill>
                  <a:srgbClr val="FFFF00"/>
                </a:solidFill>
              </a:rPr>
              <a:t>artin burgdorf, universität hamburg</a:t>
            </a:r>
          </a:p>
          <a:p>
            <a:r>
              <a:rPr lang="en-DE" dirty="0"/>
              <a:t>CrIS observations of Moon: yong cheN, nO</a:t>
            </a:r>
            <a:r>
              <a:rPr lang="en-US" dirty="0"/>
              <a:t>A</a:t>
            </a:r>
            <a:r>
              <a:rPr lang="en-DE" dirty="0"/>
              <a:t>A</a:t>
            </a:r>
          </a:p>
          <a:p>
            <a:r>
              <a:rPr lang="en-DE" dirty="0"/>
              <a:t>Model of moon: Thomas Müller, MPI extraterrestrische physik</a:t>
            </a:r>
          </a:p>
          <a:p>
            <a:endParaRPr lang="en-DE" dirty="0"/>
          </a:p>
        </p:txBody>
      </p:sp>
    </p:spTree>
    <p:extLst>
      <p:ext uri="{BB962C8B-B14F-4D97-AF65-F5344CB8AC3E}">
        <p14:creationId xmlns:p14="http://schemas.microsoft.com/office/powerpoint/2010/main" val="143683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7E3E34-3DFB-E9A9-5002-1F1BA3312202}"/>
              </a:ext>
            </a:extLst>
          </p:cNvPr>
          <p:cNvSpPr>
            <a:spLocks noGrp="1"/>
          </p:cNvSpPr>
          <p:nvPr>
            <p:ph type="title"/>
          </p:nvPr>
        </p:nvSpPr>
        <p:spPr>
          <a:xfrm>
            <a:off x="685801" y="609600"/>
            <a:ext cx="10131425" cy="914719"/>
          </a:xfrm>
        </p:spPr>
        <p:txBody>
          <a:bodyPr/>
          <a:lstStyle/>
          <a:p>
            <a:pPr algn="ctr"/>
            <a:r>
              <a:rPr lang="en-GB" dirty="0">
                <a:solidFill>
                  <a:srgbClr val="FFFF00"/>
                </a:solidFill>
              </a:rPr>
              <a:t>perspectives</a:t>
            </a:r>
            <a:endParaRPr lang="en-DE" dirty="0">
              <a:solidFill>
                <a:srgbClr val="FFFF00"/>
              </a:solidFill>
            </a:endParaRP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FEC00891-8E98-3346-2A36-9DE835C1B6A4}"/>
                  </a:ext>
                </a:extLst>
              </p:cNvPr>
              <p:cNvSpPr>
                <a:spLocks noGrp="1"/>
              </p:cNvSpPr>
              <p:nvPr>
                <p:ph idx="1"/>
              </p:nvPr>
            </p:nvSpPr>
            <p:spPr>
              <a:xfrm>
                <a:off x="685801" y="1757923"/>
                <a:ext cx="10131425" cy="4033278"/>
              </a:xfrm>
            </p:spPr>
            <p:txBody>
              <a:bodyPr>
                <a:normAutofit/>
              </a:bodyPr>
              <a:lstStyle/>
              <a:p>
                <a:r>
                  <a:rPr lang="en-DE" sz="2000" dirty="0"/>
                  <a:t>A model of the IR irradiance of the disk-integrated Moon is being validated.</a:t>
                </a:r>
              </a:p>
              <a:p>
                <a:r>
                  <a:rPr lang="en-DE" sz="2000" dirty="0"/>
                  <a:t>Random uncertainty of single observation (avg 100 </a:t>
                </a:r>
                <a14:m>
                  <m:oMath xmlns:m="http://schemas.openxmlformats.org/officeDocument/2006/math">
                    <m:r>
                      <a:rPr lang="en-DE" sz="2000" i="1" smtClean="0">
                        <a:latin typeface="Cambria Math" panose="02040503050406030204" pitchFamily="18" charset="0"/>
                        <a:ea typeface="Cambria Math" panose="02040503050406030204" pitchFamily="18" charset="0"/>
                      </a:rPr>
                      <m:t>𝜆𝜆</m:t>
                    </m:r>
                    <m:r>
                      <a:rPr lang="en-US" sz="2000" b="0" i="1" smtClean="0">
                        <a:latin typeface="Cambria Math" panose="02040503050406030204" pitchFamily="18" charset="0"/>
                        <a:ea typeface="Cambria Math" panose="02040503050406030204" pitchFamily="18" charset="0"/>
                      </a:rPr>
                      <m:t>)</m:t>
                    </m:r>
                    <m:r>
                      <a:rPr lang="en-US" sz="2000" b="0" i="0" smtClean="0">
                        <a:latin typeface="Cambria Math" panose="02040503050406030204" pitchFamily="18" charset="0"/>
                        <a:ea typeface="Cambria Math" panose="02040503050406030204" pitchFamily="18" charset="0"/>
                      </a:rPr>
                      <m:t>&lt;</m:t>
                    </m:r>
                  </m:oMath>
                </a14:m>
                <a:r>
                  <a:rPr lang="en-DE" sz="2000" dirty="0"/>
                  <a:t> 0.15 K in SW (0.5 % in radiance)</a:t>
                </a:r>
              </a:p>
              <a:p>
                <a:r>
                  <a:rPr lang="en-DE" sz="2000" dirty="0"/>
                  <a:t>Systematic uncertainty due to uncertainty in diameter of FOV? </a:t>
                </a:r>
              </a:p>
              <a:p>
                <a:r>
                  <a:rPr lang="en-DE" sz="2000" dirty="0"/>
                  <a:t>Agreement with HIRS within uncertainties of that instrument</a:t>
                </a:r>
              </a:p>
              <a:p>
                <a:r>
                  <a:rPr lang="en-DE" sz="2000" dirty="0"/>
                  <a:t>Next steps -</a:t>
                </a:r>
              </a:p>
              <a:p>
                <a:pPr lvl="1">
                  <a:buFont typeface="Courier New" panose="02070309020205020404" pitchFamily="49" charset="0"/>
                  <a:buChar char="o"/>
                </a:pPr>
                <a:r>
                  <a:rPr lang="en-DE" sz="2000" dirty="0"/>
                  <a:t>Check radiometric stability </a:t>
                </a:r>
              </a:p>
              <a:p>
                <a:pPr lvl="1">
                  <a:buFont typeface="Courier New" panose="02070309020205020404" pitchFamily="49" charset="0"/>
                  <a:buChar char="o"/>
                </a:pPr>
                <a:r>
                  <a:rPr lang="en-GB" sz="2000" dirty="0"/>
                  <a:t>Compare model to IASI spectra of the Moon – features?</a:t>
                </a:r>
              </a:p>
              <a:p>
                <a:pPr lvl="1">
                  <a:buFont typeface="Courier New" panose="02070309020205020404" pitchFamily="49" charset="0"/>
                  <a:buChar char="o"/>
                </a:pPr>
                <a:r>
                  <a:rPr lang="en-GB" sz="2000" dirty="0"/>
                  <a:t>Get lunar spectra from NOAA-21</a:t>
                </a:r>
                <a:endParaRPr lang="en-DE" sz="2000" dirty="0"/>
              </a:p>
              <a:p>
                <a:endParaRPr lang="en-DE" dirty="0"/>
              </a:p>
            </p:txBody>
          </p:sp>
        </mc:Choice>
        <mc:Fallback xmlns="">
          <p:sp>
            <p:nvSpPr>
              <p:cNvPr id="8" name="Text Placeholder 7">
                <a:extLst>
                  <a:ext uri="{FF2B5EF4-FFF2-40B4-BE49-F238E27FC236}">
                    <a16:creationId xmlns:a16="http://schemas.microsoft.com/office/drawing/2014/main" id="{FEC00891-8E98-3346-2A36-9DE835C1B6A4}"/>
                  </a:ext>
                </a:extLst>
              </p:cNvPr>
              <p:cNvSpPr>
                <a:spLocks noGrp="1" noRot="1" noChangeAspect="1" noMove="1" noResize="1" noEditPoints="1" noAdjustHandles="1" noChangeArrowheads="1" noChangeShapeType="1" noTextEdit="1"/>
              </p:cNvSpPr>
              <p:nvPr>
                <p:ph idx="1"/>
              </p:nvPr>
            </p:nvSpPr>
            <p:spPr>
              <a:xfrm>
                <a:off x="685801" y="1757923"/>
                <a:ext cx="10131425" cy="4033278"/>
              </a:xfrm>
              <a:blipFill>
                <a:blip r:embed="rId2"/>
                <a:stretch>
                  <a:fillRect l="-627"/>
                </a:stretch>
              </a:blipFill>
            </p:spPr>
            <p:txBody>
              <a:bodyPr/>
              <a:lstStyle/>
              <a:p>
                <a:r>
                  <a:rPr lang="en-DE">
                    <a:noFill/>
                  </a:rPr>
                  <a:t> </a:t>
                </a:r>
              </a:p>
            </p:txBody>
          </p:sp>
        </mc:Fallback>
      </mc:AlternateContent>
      <p:pic>
        <p:nvPicPr>
          <p:cNvPr id="2" name="Picture 1">
            <a:extLst>
              <a:ext uri="{FF2B5EF4-FFF2-40B4-BE49-F238E27FC236}">
                <a16:creationId xmlns:a16="http://schemas.microsoft.com/office/drawing/2014/main" id="{3EB20E8E-5BB2-E566-2485-174CDB821E0B}"/>
              </a:ext>
            </a:extLst>
          </p:cNvPr>
          <p:cNvPicPr>
            <a:picLocks noChangeAspect="1"/>
          </p:cNvPicPr>
          <p:nvPr/>
        </p:nvPicPr>
        <p:blipFill>
          <a:blip r:embed="rId3"/>
          <a:stretch>
            <a:fillRect/>
          </a:stretch>
        </p:blipFill>
        <p:spPr>
          <a:xfrm>
            <a:off x="10536455" y="6246181"/>
            <a:ext cx="1655545" cy="619967"/>
          </a:xfrm>
          <a:prstGeom prst="rect">
            <a:avLst/>
          </a:prstGeom>
        </p:spPr>
      </p:pic>
      <p:pic>
        <p:nvPicPr>
          <p:cNvPr id="3" name="Picture 2" descr="logo.png">
            <a:extLst>
              <a:ext uri="{FF2B5EF4-FFF2-40B4-BE49-F238E27FC236}">
                <a16:creationId xmlns:a16="http://schemas.microsoft.com/office/drawing/2014/main" id="{30DB6960-7706-D076-3161-F006A99ABD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0623" y="6104178"/>
            <a:ext cx="1884557" cy="753822"/>
          </a:xfrm>
          <a:prstGeom prst="rect">
            <a:avLst/>
          </a:prstGeom>
        </p:spPr>
      </p:pic>
    </p:spTree>
    <p:extLst>
      <p:ext uri="{BB962C8B-B14F-4D97-AF65-F5344CB8AC3E}">
        <p14:creationId xmlns:p14="http://schemas.microsoft.com/office/powerpoint/2010/main" val="92954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96E4-2545-4421-BD27-842163EE919E}"/>
              </a:ext>
            </a:extLst>
          </p:cNvPr>
          <p:cNvSpPr>
            <a:spLocks noGrp="1"/>
          </p:cNvSpPr>
          <p:nvPr>
            <p:ph type="title"/>
          </p:nvPr>
        </p:nvSpPr>
        <p:spPr/>
        <p:txBody>
          <a:bodyPr/>
          <a:lstStyle/>
          <a:p>
            <a:pPr algn="ctr"/>
            <a:r>
              <a:rPr lang="en-US" dirty="0"/>
              <a:t>disclaimer</a:t>
            </a:r>
          </a:p>
        </p:txBody>
      </p:sp>
      <p:sp>
        <p:nvSpPr>
          <p:cNvPr id="3" name="Content Placeholder 2">
            <a:extLst>
              <a:ext uri="{FF2B5EF4-FFF2-40B4-BE49-F238E27FC236}">
                <a16:creationId xmlns:a16="http://schemas.microsoft.com/office/drawing/2014/main" id="{BA38206D-8BE3-4323-B421-239291C5584B}"/>
              </a:ext>
            </a:extLst>
          </p:cNvPr>
          <p:cNvSpPr>
            <a:spLocks noGrp="1"/>
          </p:cNvSpPr>
          <p:nvPr>
            <p:ph idx="1"/>
          </p:nvPr>
        </p:nvSpPr>
        <p:spPr>
          <a:xfrm>
            <a:off x="1030287" y="2065867"/>
            <a:ext cx="10131425" cy="3249442"/>
          </a:xfrm>
        </p:spPr>
        <p:txBody>
          <a:bodyPr>
            <a:normAutofit/>
          </a:bodyPr>
          <a:lstStyle/>
          <a:p>
            <a:pPr marL="0" indent="0">
              <a:buNone/>
            </a:pPr>
            <a:r>
              <a:rPr lang="en-US" sz="2800" dirty="0"/>
              <a:t>The scientific results and conclusions, as well as any views or opinions expressed herein, are those of the author(s) and do not necessarily reflect those of NOAA or the Department of Commerce.</a:t>
            </a:r>
          </a:p>
        </p:txBody>
      </p:sp>
    </p:spTree>
    <p:extLst>
      <p:ext uri="{BB962C8B-B14F-4D97-AF65-F5344CB8AC3E}">
        <p14:creationId xmlns:p14="http://schemas.microsoft.com/office/powerpoint/2010/main" val="87718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55378D-D76E-385A-6083-FCE84083FBEE}"/>
              </a:ext>
            </a:extLst>
          </p:cNvPr>
          <p:cNvSpPr>
            <a:spLocks noGrp="1"/>
          </p:cNvSpPr>
          <p:nvPr>
            <p:ph type="title"/>
          </p:nvPr>
        </p:nvSpPr>
        <p:spPr/>
        <p:txBody>
          <a:bodyPr/>
          <a:lstStyle/>
          <a:p>
            <a:pPr algn="ctr"/>
            <a:r>
              <a:rPr lang="en-GB" dirty="0">
                <a:solidFill>
                  <a:srgbClr val="FFFF00"/>
                </a:solidFill>
              </a:rPr>
              <a:t>Introduction </a:t>
            </a:r>
            <a:endParaRPr lang="en-DE" dirty="0">
              <a:solidFill>
                <a:srgbClr val="FFFF00"/>
              </a:solidFill>
            </a:endParaRPr>
          </a:p>
        </p:txBody>
      </p:sp>
      <p:sp>
        <p:nvSpPr>
          <p:cNvPr id="8" name="Content Placeholder 7">
            <a:extLst>
              <a:ext uri="{FF2B5EF4-FFF2-40B4-BE49-F238E27FC236}">
                <a16:creationId xmlns:a16="http://schemas.microsoft.com/office/drawing/2014/main" id="{D62DD441-1153-D7F5-FCF5-9126E27402FE}"/>
              </a:ext>
            </a:extLst>
          </p:cNvPr>
          <p:cNvSpPr>
            <a:spLocks noGrp="1"/>
          </p:cNvSpPr>
          <p:nvPr>
            <p:ph idx="1"/>
          </p:nvPr>
        </p:nvSpPr>
        <p:spPr/>
        <p:txBody>
          <a:bodyPr>
            <a:normAutofit/>
          </a:bodyPr>
          <a:lstStyle/>
          <a:p>
            <a:r>
              <a:rPr lang="en-DE" sz="2400" dirty="0"/>
              <a:t>The Moon was used for the characterisation of HIRS in flight (Burgdorf et al., 2020, Seibert, 2022)</a:t>
            </a:r>
          </a:p>
          <a:p>
            <a:r>
              <a:rPr lang="en-DE" sz="2400" dirty="0"/>
              <a:t>A model for the disk-integrated thermal infrared is available (Müller et al., 2021)</a:t>
            </a:r>
          </a:p>
          <a:p>
            <a:r>
              <a:rPr lang="en-DE" sz="2400" dirty="0"/>
              <a:t>Many disk-integrated spectra of the Moon provided by Y. Chen</a:t>
            </a:r>
          </a:p>
          <a:p>
            <a:r>
              <a:rPr lang="en-DE" sz="2400" dirty="0"/>
              <a:t>What opportunities for (inter-)calibration do they offer? </a:t>
            </a:r>
          </a:p>
        </p:txBody>
      </p:sp>
      <p:pic>
        <p:nvPicPr>
          <p:cNvPr id="2" name="Picture 1">
            <a:extLst>
              <a:ext uri="{FF2B5EF4-FFF2-40B4-BE49-F238E27FC236}">
                <a16:creationId xmlns:a16="http://schemas.microsoft.com/office/drawing/2014/main" id="{D1A1DF5C-087C-646F-EB42-80530FE50516}"/>
              </a:ext>
            </a:extLst>
          </p:cNvPr>
          <p:cNvPicPr>
            <a:picLocks noChangeAspect="1"/>
          </p:cNvPicPr>
          <p:nvPr/>
        </p:nvPicPr>
        <p:blipFill>
          <a:blip r:embed="rId2"/>
          <a:stretch>
            <a:fillRect/>
          </a:stretch>
        </p:blipFill>
        <p:spPr>
          <a:xfrm>
            <a:off x="10536455" y="6238033"/>
            <a:ext cx="1655545" cy="619967"/>
          </a:xfrm>
          <a:prstGeom prst="rect">
            <a:avLst/>
          </a:prstGeom>
        </p:spPr>
      </p:pic>
      <p:pic>
        <p:nvPicPr>
          <p:cNvPr id="3" name="Picture 2" descr="logo.png">
            <a:extLst>
              <a:ext uri="{FF2B5EF4-FFF2-40B4-BE49-F238E27FC236}">
                <a16:creationId xmlns:a16="http://schemas.microsoft.com/office/drawing/2014/main" id="{68934609-BD23-4743-0A2A-598137E00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4178"/>
            <a:ext cx="1884557" cy="753822"/>
          </a:xfrm>
          <a:prstGeom prst="rect">
            <a:avLst/>
          </a:prstGeom>
        </p:spPr>
      </p:pic>
    </p:spTree>
    <p:extLst>
      <p:ext uri="{BB962C8B-B14F-4D97-AF65-F5344CB8AC3E}">
        <p14:creationId xmlns:p14="http://schemas.microsoft.com/office/powerpoint/2010/main" val="348417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59A8-CA85-B908-07F1-2D6550241EA4}"/>
              </a:ext>
            </a:extLst>
          </p:cNvPr>
          <p:cNvSpPr>
            <a:spLocks noGrp="1"/>
          </p:cNvSpPr>
          <p:nvPr>
            <p:ph type="title"/>
          </p:nvPr>
        </p:nvSpPr>
        <p:spPr/>
        <p:txBody>
          <a:bodyPr/>
          <a:lstStyle/>
          <a:p>
            <a:pPr algn="ctr"/>
            <a:r>
              <a:rPr lang="en-DE" dirty="0">
                <a:solidFill>
                  <a:srgbClr val="FFFF00"/>
                </a:solidFill>
              </a:rPr>
              <a:t>Available infrared observations of the moon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3FE3E3-F0A5-B4C0-8BDA-1E5C9A603B5B}"/>
                  </a:ext>
                </a:extLst>
              </p:cNvPr>
              <p:cNvSpPr>
                <a:spLocks noGrp="1"/>
              </p:cNvSpPr>
              <p:nvPr>
                <p:ph idx="1"/>
              </p:nvPr>
            </p:nvSpPr>
            <p:spPr>
              <a:xfrm>
                <a:off x="685802" y="1759527"/>
                <a:ext cx="6005944" cy="4031673"/>
              </a:xfrm>
            </p:spPr>
            <p:txBody>
              <a:bodyPr>
                <a:noAutofit/>
              </a:bodyPr>
              <a:lstStyle/>
              <a:p>
                <a:r>
                  <a:rPr lang="en-DE" sz="2400" dirty="0"/>
                  <a:t>Thousands of </a:t>
                </a:r>
                <a:r>
                  <a:rPr lang="en-DE" sz="2400" i="1" dirty="0"/>
                  <a:t>spectra</a:t>
                </a:r>
                <a:r>
                  <a:rPr lang="en-DE" sz="2400" dirty="0"/>
                  <a:t> with CrIS on SNPP and NOAA-20 (3.9 - 4.6</a:t>
                </a:r>
                <a14:m>
                  <m:oMath xmlns:m="http://schemas.openxmlformats.org/officeDocument/2006/math">
                    <m:r>
                      <a:rPr lang="en-DE" sz="2400" i="1" smtClean="0">
                        <a:latin typeface="Cambria Math" panose="02040503050406030204" pitchFamily="18" charset="0"/>
                        <a:ea typeface="Cambria Math" panose="02040503050406030204" pitchFamily="18" charset="0"/>
                      </a:rPr>
                      <m:t>𝜇</m:t>
                    </m:r>
                  </m:oMath>
                </a14:m>
                <a:r>
                  <a:rPr lang="en-DE" sz="2400" dirty="0"/>
                  <a:t>, 5.7 – 8.3</a:t>
                </a:r>
                <a14:m>
                  <m:oMath xmlns:m="http://schemas.openxmlformats.org/officeDocument/2006/math">
                    <m:r>
                      <a:rPr lang="en-DE" sz="2400" i="1" smtClean="0">
                        <a:latin typeface="Cambria Math" panose="02040503050406030204" pitchFamily="18" charset="0"/>
                        <a:ea typeface="Cambria Math" panose="02040503050406030204" pitchFamily="18" charset="0"/>
                      </a:rPr>
                      <m:t>𝜇</m:t>
                    </m:r>
                  </m:oMath>
                </a14:m>
                <a:r>
                  <a:rPr lang="en-DE" sz="2400" dirty="0"/>
                  <a:t>, 9.1 – 15.4</a:t>
                </a:r>
                <a14:m>
                  <m:oMath xmlns:m="http://schemas.openxmlformats.org/officeDocument/2006/math">
                    <m:r>
                      <a:rPr lang="en-DE" sz="2400" i="1" smtClean="0">
                        <a:latin typeface="Cambria Math" panose="02040503050406030204" pitchFamily="18" charset="0"/>
                        <a:ea typeface="Cambria Math" panose="02040503050406030204" pitchFamily="18" charset="0"/>
                      </a:rPr>
                      <m:t>𝜇</m:t>
                    </m:r>
                  </m:oMath>
                </a14:m>
                <a:r>
                  <a:rPr lang="en-DE" sz="2400" dirty="0"/>
                  <a:t>)</a:t>
                </a:r>
              </a:p>
              <a:p>
                <a:r>
                  <a:rPr lang="en-DE" sz="2400" dirty="0"/>
                  <a:t>SNPP since Oct 2011, NOAA-20 since November 2017</a:t>
                </a:r>
              </a:p>
              <a:p>
                <a:r>
                  <a:rPr lang="en-GB" sz="2400" dirty="0"/>
                  <a:t>667</a:t>
                </a:r>
                <a:r>
                  <a:rPr lang="en-DE" sz="2400" dirty="0"/>
                  <a:t> events with SNPP, 326 events in NOAA-20</a:t>
                </a:r>
              </a:p>
              <a:p>
                <a:r>
                  <a:rPr lang="en-DE" sz="2400" dirty="0"/>
                  <a:t>No direct SNOs or matchups =&gt; Moon is common target</a:t>
                </a:r>
              </a:p>
            </p:txBody>
          </p:sp>
        </mc:Choice>
        <mc:Fallback xmlns="">
          <p:sp>
            <p:nvSpPr>
              <p:cNvPr id="3" name="Content Placeholder 2">
                <a:extLst>
                  <a:ext uri="{FF2B5EF4-FFF2-40B4-BE49-F238E27FC236}">
                    <a16:creationId xmlns:a16="http://schemas.microsoft.com/office/drawing/2014/main" id="{F53FE3E3-F0A5-B4C0-8BDA-1E5C9A603B5B}"/>
                  </a:ext>
                </a:extLst>
              </p:cNvPr>
              <p:cNvSpPr>
                <a:spLocks noGrp="1" noRot="1" noChangeAspect="1" noMove="1" noResize="1" noEditPoints="1" noAdjustHandles="1" noChangeArrowheads="1" noChangeShapeType="1" noTextEdit="1"/>
              </p:cNvSpPr>
              <p:nvPr>
                <p:ph idx="1"/>
              </p:nvPr>
            </p:nvSpPr>
            <p:spPr>
              <a:xfrm>
                <a:off x="685802" y="1759527"/>
                <a:ext cx="6005944" cy="4031673"/>
              </a:xfrm>
              <a:blipFill>
                <a:blip r:embed="rId2"/>
                <a:stretch>
                  <a:fillRect l="-1477" r="-1266"/>
                </a:stretch>
              </a:blipFill>
            </p:spPr>
            <p:txBody>
              <a:bodyPr/>
              <a:lstStyle/>
              <a:p>
                <a:r>
                  <a:rPr lang="en-DE">
                    <a:noFill/>
                  </a:rPr>
                  <a:t> </a:t>
                </a:r>
              </a:p>
            </p:txBody>
          </p:sp>
        </mc:Fallback>
      </mc:AlternateContent>
      <p:pic>
        <p:nvPicPr>
          <p:cNvPr id="7" name="Picture 6">
            <a:extLst>
              <a:ext uri="{FF2B5EF4-FFF2-40B4-BE49-F238E27FC236}">
                <a16:creationId xmlns:a16="http://schemas.microsoft.com/office/drawing/2014/main" id="{0A3CAC6D-5968-F6AD-7DA9-DF9CCFD774C5}"/>
              </a:ext>
            </a:extLst>
          </p:cNvPr>
          <p:cNvPicPr>
            <a:picLocks noChangeAspect="1"/>
          </p:cNvPicPr>
          <p:nvPr/>
        </p:nvPicPr>
        <p:blipFill>
          <a:blip r:embed="rId3"/>
          <a:stretch>
            <a:fillRect/>
          </a:stretch>
        </p:blipFill>
        <p:spPr>
          <a:xfrm>
            <a:off x="10536455" y="6238033"/>
            <a:ext cx="1655545" cy="619967"/>
          </a:xfrm>
          <a:prstGeom prst="rect">
            <a:avLst/>
          </a:prstGeom>
        </p:spPr>
      </p:pic>
      <p:pic>
        <p:nvPicPr>
          <p:cNvPr id="8" name="Picture 7" descr="logo.png">
            <a:extLst>
              <a:ext uri="{FF2B5EF4-FFF2-40B4-BE49-F238E27FC236}">
                <a16:creationId xmlns:a16="http://schemas.microsoft.com/office/drawing/2014/main" id="{9F81E865-5096-09E0-A46B-ECA8DA9AD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04178"/>
            <a:ext cx="1884557" cy="753822"/>
          </a:xfrm>
          <a:prstGeom prst="rect">
            <a:avLst/>
          </a:prstGeom>
        </p:spPr>
      </p:pic>
    </p:spTree>
    <p:extLst>
      <p:ext uri="{BB962C8B-B14F-4D97-AF65-F5344CB8AC3E}">
        <p14:creationId xmlns:p14="http://schemas.microsoft.com/office/powerpoint/2010/main" val="3920201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CDC2-4DD0-8590-75A9-56FFCC498B9B}"/>
              </a:ext>
            </a:extLst>
          </p:cNvPr>
          <p:cNvSpPr>
            <a:spLocks noGrp="1"/>
          </p:cNvSpPr>
          <p:nvPr>
            <p:ph type="title"/>
          </p:nvPr>
        </p:nvSpPr>
        <p:spPr>
          <a:xfrm>
            <a:off x="685802" y="14218"/>
            <a:ext cx="10131425" cy="791538"/>
          </a:xfrm>
        </p:spPr>
        <p:txBody>
          <a:bodyPr>
            <a:noAutofit/>
          </a:bodyPr>
          <a:lstStyle/>
          <a:p>
            <a:r>
              <a:rPr lang="en-GB" dirty="0">
                <a:solidFill>
                  <a:srgbClr val="FFC000"/>
                </a:solidFill>
              </a:rPr>
              <a:t>CR</a:t>
            </a:r>
            <a:r>
              <a:rPr lang="en-GB" dirty="0"/>
              <a:t>OSS-TRACK </a:t>
            </a:r>
            <a:r>
              <a:rPr lang="en-GB" dirty="0">
                <a:solidFill>
                  <a:srgbClr val="FFC000"/>
                </a:solidFill>
              </a:rPr>
              <a:t>I</a:t>
            </a:r>
            <a:r>
              <a:rPr lang="en-GB" dirty="0"/>
              <a:t>NFRARED </a:t>
            </a:r>
            <a:r>
              <a:rPr lang="en-GB" dirty="0">
                <a:solidFill>
                  <a:srgbClr val="FFC000"/>
                </a:solidFill>
              </a:rPr>
              <a:t>S</a:t>
            </a:r>
            <a:r>
              <a:rPr lang="en-GB" dirty="0"/>
              <a:t>OUNDER SCAN PATTERNS</a:t>
            </a:r>
            <a:endParaRPr lang="en-DE" dirty="0"/>
          </a:p>
        </p:txBody>
      </p:sp>
      <p:pic>
        <p:nvPicPr>
          <p:cNvPr id="6" name="Picture 2">
            <a:extLst>
              <a:ext uri="{FF2B5EF4-FFF2-40B4-BE49-F238E27FC236}">
                <a16:creationId xmlns:a16="http://schemas.microsoft.com/office/drawing/2014/main" id="{F488419F-9A88-CCA6-AEDB-6F98FF921DCD}"/>
              </a:ext>
            </a:extLst>
          </p:cNvPr>
          <p:cNvPicPr>
            <a:picLocks noGrp="1" noChangeAspect="1" noChangeArrowheads="1"/>
          </p:cNvPicPr>
          <p:nvPr>
            <p:ph idx="1"/>
          </p:nvPr>
        </p:nvPicPr>
        <p:blipFill>
          <a:blip r:embed="rId2"/>
          <a:srcRect t="4819"/>
          <a:stretch>
            <a:fillRect/>
          </a:stretch>
        </p:blipFill>
        <p:spPr bwMode="auto">
          <a:xfrm>
            <a:off x="1242162" y="639922"/>
            <a:ext cx="8797227" cy="3649662"/>
          </a:xfrm>
          <a:prstGeom prst="rect">
            <a:avLst/>
          </a:prstGeom>
          <a:noFill/>
          <a:ln w="9525">
            <a:solidFill>
              <a:schemeClr val="tx1"/>
            </a:solidFill>
            <a:miter lim="800000"/>
            <a:headEnd/>
            <a:tailEnd/>
          </a:ln>
        </p:spPr>
      </p:pic>
      <p:pic>
        <p:nvPicPr>
          <p:cNvPr id="3" name="Picture 2">
            <a:extLst>
              <a:ext uri="{FF2B5EF4-FFF2-40B4-BE49-F238E27FC236}">
                <a16:creationId xmlns:a16="http://schemas.microsoft.com/office/drawing/2014/main" id="{63046DB2-FBE7-117D-358B-622CC4B9F79A}"/>
              </a:ext>
            </a:extLst>
          </p:cNvPr>
          <p:cNvPicPr>
            <a:picLocks noChangeAspect="1"/>
          </p:cNvPicPr>
          <p:nvPr/>
        </p:nvPicPr>
        <p:blipFill>
          <a:blip r:embed="rId3"/>
          <a:stretch>
            <a:fillRect/>
          </a:stretch>
        </p:blipFill>
        <p:spPr>
          <a:xfrm>
            <a:off x="10536455" y="6238033"/>
            <a:ext cx="1655545" cy="61996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E2BFCAD-0472-ECFE-8039-BB078E12A14B}"/>
                  </a:ext>
                </a:extLst>
              </p:cNvPr>
              <p:cNvSpPr txBox="1"/>
              <p:nvPr/>
            </p:nvSpPr>
            <p:spPr>
              <a:xfrm>
                <a:off x="1242162" y="4393247"/>
                <a:ext cx="7437120" cy="1477328"/>
              </a:xfrm>
              <a:prstGeom prst="rect">
                <a:avLst/>
              </a:prstGeom>
              <a:solidFill>
                <a:schemeClr val="accent1">
                  <a:alpha val="58000"/>
                </a:schemeClr>
              </a:solidFill>
            </p:spPr>
            <p:txBody>
              <a:bodyPr wrap="square" rtlCol="0">
                <a:spAutoFit/>
              </a:bodyPr>
              <a:lstStyle/>
              <a:p>
                <a:pPr>
                  <a:buFontTx/>
                  <a:buChar char="-"/>
                </a:pPr>
                <a:r>
                  <a:rPr lang="en-US" dirty="0"/>
                  <a:t>  9 FOVs with 2 sweep directions.</a:t>
                </a:r>
              </a:p>
              <a:p>
                <a:pPr>
                  <a:buFontTx/>
                  <a:buChar char="-"/>
                </a:pPr>
                <a:r>
                  <a:rPr lang="en-US" dirty="0"/>
                  <a:t>  The 9 FOVs form one FOR. Each scan includes 30 FORs.</a:t>
                </a:r>
              </a:p>
              <a:p>
                <a:pPr>
                  <a:buFontTx/>
                  <a:buChar char="-"/>
                </a:pPr>
                <a:r>
                  <a:rPr lang="en-US" dirty="0"/>
                  <a:t>  3 wavenumber ranges: 650 – 1095 cm</a:t>
                </a:r>
                <a:r>
                  <a:rPr lang="en-US" baseline="30000" dirty="0"/>
                  <a:t>-1</a:t>
                </a:r>
                <a:r>
                  <a:rPr lang="en-US" dirty="0"/>
                  <a:t>, 1210 – 1750 cm</a:t>
                </a:r>
                <a:r>
                  <a:rPr lang="en-US" baseline="30000" dirty="0"/>
                  <a:t>-1</a:t>
                </a:r>
                <a:r>
                  <a:rPr lang="en-US" dirty="0"/>
                  <a:t>, 2155 – 2550 cm</a:t>
                </a:r>
                <a:r>
                  <a:rPr lang="en-US" baseline="30000" dirty="0"/>
                  <a:t>-1</a:t>
                </a:r>
                <a:endParaRPr lang="en-US" dirty="0"/>
              </a:p>
              <a:p>
                <a:pPr>
                  <a:buFontTx/>
                  <a:buChar char="-"/>
                </a:pPr>
                <a:r>
                  <a:rPr lang="en-US" dirty="0"/>
                  <a:t>  3 x 3 14 km (0.96</a:t>
                </a:r>
                <a14:m>
                  <m:oMath xmlns:m="http://schemas.openxmlformats.org/officeDocument/2006/math">
                    <m:r>
                      <a:rPr lang="en-US" b="0" i="0" smtClean="0">
                        <a:latin typeface="Cambria Math" panose="02040503050406030204" pitchFamily="18" charset="0"/>
                        <a:ea typeface="Cambria Math" panose="02040503050406030204" pitchFamily="18" charset="0"/>
                      </a:rPr>
                      <m:t>3</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a:t>IFOV, sampling distance: 16 km at nadir.</a:t>
                </a:r>
              </a:p>
              <a:p>
                <a:pPr>
                  <a:buFontTx/>
                  <a:buChar char="-"/>
                </a:pPr>
                <a:r>
                  <a:rPr lang="en-US" dirty="0"/>
                  <a:t>  A typical </a:t>
                </a:r>
                <a:r>
                  <a:rPr lang="en-US" dirty="0" err="1"/>
                  <a:t>CrIS</a:t>
                </a:r>
                <a:r>
                  <a:rPr lang="en-US" dirty="0"/>
                  <a:t> lunar event has several observations in two to four FOVs.</a:t>
                </a:r>
              </a:p>
            </p:txBody>
          </p:sp>
        </mc:Choice>
        <mc:Fallback xmlns="">
          <p:sp>
            <p:nvSpPr>
              <p:cNvPr id="11" name="TextBox 10">
                <a:extLst>
                  <a:ext uri="{FF2B5EF4-FFF2-40B4-BE49-F238E27FC236}">
                    <a16:creationId xmlns:a16="http://schemas.microsoft.com/office/drawing/2014/main" id="{AE2BFCAD-0472-ECFE-8039-BB078E12A14B}"/>
                  </a:ext>
                </a:extLst>
              </p:cNvPr>
              <p:cNvSpPr txBox="1">
                <a:spLocks noRot="1" noChangeAspect="1" noMove="1" noResize="1" noEditPoints="1" noAdjustHandles="1" noChangeArrowheads="1" noChangeShapeType="1" noTextEdit="1"/>
              </p:cNvSpPr>
              <p:nvPr/>
            </p:nvSpPr>
            <p:spPr>
              <a:xfrm>
                <a:off x="1242162" y="4393247"/>
                <a:ext cx="7437120" cy="1477328"/>
              </a:xfrm>
              <a:prstGeom prst="rect">
                <a:avLst/>
              </a:prstGeom>
              <a:blipFill>
                <a:blip r:embed="rId4"/>
                <a:stretch>
                  <a:fillRect l="-738" t="-2479" b="-578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EFCD385E-12BF-30C0-6337-0C06724BE4A2}"/>
              </a:ext>
            </a:extLst>
          </p:cNvPr>
          <p:cNvSpPr txBox="1"/>
          <p:nvPr/>
        </p:nvSpPr>
        <p:spPr>
          <a:xfrm>
            <a:off x="9425531" y="4393247"/>
            <a:ext cx="2783391" cy="369332"/>
          </a:xfrm>
          <a:prstGeom prst="rect">
            <a:avLst/>
          </a:prstGeom>
          <a:noFill/>
        </p:spPr>
        <p:txBody>
          <a:bodyPr wrap="none" rtlCol="0">
            <a:spAutoFit/>
          </a:bodyPr>
          <a:lstStyle/>
          <a:p>
            <a:r>
              <a:rPr lang="en-US" dirty="0"/>
              <a:t>From Yong Han et al. (2014)</a:t>
            </a:r>
          </a:p>
        </p:txBody>
      </p:sp>
      <p:pic>
        <p:nvPicPr>
          <p:cNvPr id="4" name="Picture 3" descr="logo.png">
            <a:extLst>
              <a:ext uri="{FF2B5EF4-FFF2-40B4-BE49-F238E27FC236}">
                <a16:creationId xmlns:a16="http://schemas.microsoft.com/office/drawing/2014/main" id="{317C1D99-BD2A-6C99-F1A5-D3A8334C9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04178"/>
            <a:ext cx="1884557" cy="753822"/>
          </a:xfrm>
          <a:prstGeom prst="rect">
            <a:avLst/>
          </a:prstGeom>
        </p:spPr>
      </p:pic>
    </p:spTree>
    <p:extLst>
      <p:ext uri="{BB962C8B-B14F-4D97-AF65-F5344CB8AC3E}">
        <p14:creationId xmlns:p14="http://schemas.microsoft.com/office/powerpoint/2010/main" val="169138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6A1015-06AE-86D5-DEFC-F080C9AB0205}"/>
              </a:ext>
            </a:extLst>
          </p:cNvPr>
          <p:cNvSpPr>
            <a:spLocks noGrp="1"/>
          </p:cNvSpPr>
          <p:nvPr>
            <p:ph type="title"/>
          </p:nvPr>
        </p:nvSpPr>
        <p:spPr/>
        <p:txBody>
          <a:bodyPr>
            <a:normAutofit fontScale="90000"/>
          </a:bodyPr>
          <a:lstStyle/>
          <a:p>
            <a:r>
              <a:rPr lang="en-US" sz="2400" dirty="0">
                <a:solidFill>
                  <a:srgbClr val="FFFF00"/>
                </a:solidFill>
                <a:latin typeface="+mj-lt"/>
              </a:rPr>
              <a:t>Comparison between Lunar Model and Observation</a:t>
            </a:r>
            <a:br>
              <a:rPr lang="en-US" sz="2400" dirty="0">
                <a:latin typeface="+mj-lt"/>
              </a:rPr>
            </a:br>
            <a:endParaRPr lang="en-DE" dirty="0"/>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07BCD0DD-239F-5747-0CB2-2D4697EC7B82}"/>
                  </a:ext>
                </a:extLst>
              </p:cNvPr>
              <p:cNvSpPr>
                <a:spLocks noGrp="1"/>
              </p:cNvSpPr>
              <p:nvPr>
                <p:ph type="body" sz="half" idx="2"/>
              </p:nvPr>
            </p:nvSpPr>
            <p:spPr/>
            <p:txBody>
              <a:bodyPr>
                <a:noAutofit/>
              </a:bodyPr>
              <a:lstStyle/>
              <a:p>
                <a:pPr marL="285750" indent="-285750">
                  <a:buFont typeface="Arial" panose="020B0604020202020204" pitchFamily="34" charset="0"/>
                  <a:buChar char="•"/>
                </a:pPr>
                <a:r>
                  <a:rPr lang="en-DE" sz="2000" dirty="0"/>
                  <a:t>Reflected sunlight at shortest wavelengths</a:t>
                </a:r>
              </a:p>
              <a:p>
                <a:pPr marL="285750" indent="-285750">
                  <a:buFont typeface="Arial" panose="020B0604020202020204" pitchFamily="34" charset="0"/>
                  <a:buChar char="•"/>
                </a:pPr>
                <a:r>
                  <a:rPr lang="en-DE" sz="2000" dirty="0"/>
                  <a:t>Christansen feature at 8 </a:t>
                </a:r>
                <a14:m>
                  <m:oMath xmlns:m="http://schemas.openxmlformats.org/officeDocument/2006/math">
                    <m:r>
                      <a:rPr lang="en-DE" sz="2000" i="1" smtClean="0">
                        <a:latin typeface="Cambria Math" panose="02040503050406030204" pitchFamily="18" charset="0"/>
                        <a:ea typeface="Cambria Math" panose="02040503050406030204" pitchFamily="18" charset="0"/>
                      </a:rPr>
                      <m:t>𝜇</m:t>
                    </m:r>
                  </m:oMath>
                </a14:m>
                <a:r>
                  <a:rPr lang="en-DE" sz="2000" dirty="0"/>
                  <a:t>m (?)</a:t>
                </a:r>
              </a:p>
              <a:p>
                <a:pPr marL="285750" indent="-285750">
                  <a:buFont typeface="Arial" panose="020B0604020202020204" pitchFamily="34" charset="0"/>
                  <a:buChar char="•"/>
                </a:pPr>
                <a:r>
                  <a:rPr lang="en-DE" sz="2000" dirty="0"/>
                  <a:t>Choose spectral region without anomaly in each spectral range</a:t>
                </a:r>
              </a:p>
            </p:txBody>
          </p:sp>
        </mc:Choice>
        <mc:Fallback xmlns="">
          <p:sp>
            <p:nvSpPr>
              <p:cNvPr id="6" name="Text Placeholder 5">
                <a:extLst>
                  <a:ext uri="{FF2B5EF4-FFF2-40B4-BE49-F238E27FC236}">
                    <a16:creationId xmlns:a16="http://schemas.microsoft.com/office/drawing/2014/main" id="{07BCD0DD-239F-5747-0CB2-2D4697EC7B82}"/>
                  </a:ext>
                </a:extLst>
              </p:cNvPr>
              <p:cNvSpPr>
                <a:spLocks noGrp="1" noRot="1" noChangeAspect="1" noMove="1" noResize="1" noEditPoints="1" noAdjustHandles="1" noChangeArrowheads="1" noChangeShapeType="1" noTextEdit="1"/>
              </p:cNvSpPr>
              <p:nvPr>
                <p:ph type="body" sz="half" idx="2"/>
              </p:nvPr>
            </p:nvSpPr>
            <p:spPr>
              <a:blipFill>
                <a:blip r:embed="rId2"/>
                <a:stretch>
                  <a:fillRect l="-1724" t="-2069" r="-1724" b="-24828"/>
                </a:stretch>
              </a:blipFill>
            </p:spPr>
            <p:txBody>
              <a:bodyPr/>
              <a:lstStyle/>
              <a:p>
                <a:r>
                  <a:rPr lang="en-DE">
                    <a:noFill/>
                  </a:rPr>
                  <a:t> </a:t>
                </a:r>
              </a:p>
            </p:txBody>
          </p:sp>
        </mc:Fallback>
      </mc:AlternateContent>
      <p:pic>
        <p:nvPicPr>
          <p:cNvPr id="7" name="Content Placeholder 6">
            <a:extLst>
              <a:ext uri="{FF2B5EF4-FFF2-40B4-BE49-F238E27FC236}">
                <a16:creationId xmlns:a16="http://schemas.microsoft.com/office/drawing/2014/main" id="{D9A7F040-8CFB-72C7-F435-6A4034D53F76}"/>
              </a:ext>
            </a:extLst>
          </p:cNvPr>
          <p:cNvPicPr>
            <a:picLocks noGrp="1" noChangeAspect="1"/>
          </p:cNvPicPr>
          <p:nvPr>
            <p:ph idx="1"/>
          </p:nvPr>
        </p:nvPicPr>
        <p:blipFill>
          <a:blip r:embed="rId3"/>
          <a:stretch>
            <a:fillRect/>
          </a:stretch>
        </p:blipFill>
        <p:spPr>
          <a:xfrm>
            <a:off x="4648200" y="982016"/>
            <a:ext cx="6169025" cy="4436768"/>
          </a:xfrm>
          <a:prstGeom prst="rect">
            <a:avLst/>
          </a:prstGeom>
        </p:spPr>
      </p:pic>
      <p:sp>
        <p:nvSpPr>
          <p:cNvPr id="8" name="Rectangle 7">
            <a:extLst>
              <a:ext uri="{FF2B5EF4-FFF2-40B4-BE49-F238E27FC236}">
                <a16:creationId xmlns:a16="http://schemas.microsoft.com/office/drawing/2014/main" id="{35C762D8-DF79-57C8-6999-54F1C180B0EC}"/>
              </a:ext>
            </a:extLst>
          </p:cNvPr>
          <p:cNvSpPr/>
          <p:nvPr/>
        </p:nvSpPr>
        <p:spPr>
          <a:xfrm>
            <a:off x="5798634" y="3679902"/>
            <a:ext cx="669073" cy="825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
        <p:nvSpPr>
          <p:cNvPr id="9" name="Rectangle 8">
            <a:extLst>
              <a:ext uri="{FF2B5EF4-FFF2-40B4-BE49-F238E27FC236}">
                <a16:creationId xmlns:a16="http://schemas.microsoft.com/office/drawing/2014/main" id="{F8913F8A-FD37-5050-B59E-E23388DB0052}"/>
              </a:ext>
            </a:extLst>
          </p:cNvPr>
          <p:cNvSpPr/>
          <p:nvPr/>
        </p:nvSpPr>
        <p:spPr>
          <a:xfrm>
            <a:off x="5798634" y="3679902"/>
            <a:ext cx="669073" cy="82519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05021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CDC2-4DD0-8590-75A9-56FFCC498B9B}"/>
              </a:ext>
            </a:extLst>
          </p:cNvPr>
          <p:cNvSpPr>
            <a:spLocks noGrp="1"/>
          </p:cNvSpPr>
          <p:nvPr>
            <p:ph type="title"/>
          </p:nvPr>
        </p:nvSpPr>
        <p:spPr/>
        <p:txBody>
          <a:bodyPr>
            <a:noAutofit/>
          </a:bodyPr>
          <a:lstStyle/>
          <a:p>
            <a:pPr algn="ctr"/>
            <a:r>
              <a:rPr lang="en-GB" dirty="0">
                <a:solidFill>
                  <a:srgbClr val="FFFF00"/>
                </a:solidFill>
              </a:rPr>
              <a:t>Brightness temperature = f(phase angle)</a:t>
            </a:r>
            <a:endParaRPr lang="en-DE" dirty="0">
              <a:solidFill>
                <a:srgbClr val="FFFF00"/>
              </a:solidFill>
            </a:endParaRP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D38EDE29-469B-2AC1-4E17-2B32A4B9BEDB}"/>
                  </a:ext>
                </a:extLst>
              </p:cNvPr>
              <p:cNvSpPr>
                <a:spLocks noGrp="1"/>
              </p:cNvSpPr>
              <p:nvPr>
                <p:ph type="body" idx="1"/>
              </p:nvPr>
            </p:nvSpPr>
            <p:spPr>
              <a:xfrm>
                <a:off x="962526" y="1876926"/>
                <a:ext cx="4490420" cy="917603"/>
              </a:xfrm>
            </p:spPr>
            <p:txBody>
              <a:bodyPr>
                <a:normAutofit fontScale="25000" lnSpcReduction="20000"/>
              </a:bodyPr>
              <a:lstStyle/>
              <a:p>
                <a:endParaRPr lang="en-DE" dirty="0">
                  <a:solidFill>
                    <a:schemeClr val="tx1"/>
                  </a:solidFill>
                </a:endParaRPr>
              </a:p>
              <a:p>
                <a:r>
                  <a:rPr lang="en-DE" sz="9600" dirty="0">
                    <a:solidFill>
                      <a:schemeClr val="tx1"/>
                    </a:solidFill>
                  </a:rPr>
                  <a:t>Moon in &gt; 25 consecutive orbits</a:t>
                </a:r>
              </a:p>
              <a:p>
                <a:r>
                  <a:rPr lang="en-DE" sz="9600" dirty="0">
                    <a:solidFill>
                      <a:schemeClr val="tx1"/>
                    </a:solidFill>
                  </a:rPr>
                  <a:t>T</a:t>
                </a:r>
                <a:r>
                  <a:rPr lang="en-DE" sz="9600" baseline="-25000" dirty="0">
                    <a:solidFill>
                      <a:schemeClr val="tx1"/>
                    </a:solidFill>
                  </a:rPr>
                  <a:t>B</a:t>
                </a:r>
                <a:r>
                  <a:rPr lang="en-DE" sz="9600" baseline="30000" dirty="0">
                    <a:solidFill>
                      <a:schemeClr val="tx1"/>
                    </a:solidFill>
                  </a:rPr>
                  <a:t>N-20 </a:t>
                </a:r>
                <a:r>
                  <a:rPr lang="en-DE" sz="9600" dirty="0">
                    <a:solidFill>
                      <a:schemeClr val="tx1"/>
                    </a:solidFill>
                  </a:rPr>
                  <a:t>– T</a:t>
                </a:r>
                <a:r>
                  <a:rPr lang="en-DE" sz="9600" baseline="-25000" dirty="0">
                    <a:solidFill>
                      <a:schemeClr val="tx1"/>
                    </a:solidFill>
                  </a:rPr>
                  <a:t>B</a:t>
                </a:r>
                <a:r>
                  <a:rPr lang="en-DE" sz="9600" baseline="30000" dirty="0">
                    <a:solidFill>
                      <a:schemeClr val="tx1"/>
                    </a:solidFill>
                  </a:rPr>
                  <a:t>SNPP</a:t>
                </a:r>
                <a:r>
                  <a:rPr lang="en-DE" sz="9600" dirty="0">
                    <a:solidFill>
                      <a:schemeClr val="tx1"/>
                    </a:solidFill>
                  </a:rPr>
                  <a:t> = 0.42 </a:t>
                </a:r>
                <a14:m>
                  <m:oMath xmlns:m="http://schemas.openxmlformats.org/officeDocument/2006/math">
                    <m:r>
                      <a:rPr lang="en-DE" sz="9600" i="1" smtClean="0">
                        <a:solidFill>
                          <a:schemeClr val="tx1"/>
                        </a:solidFill>
                        <a:latin typeface="Cambria Math" panose="02040503050406030204" pitchFamily="18" charset="0"/>
                        <a:ea typeface="Cambria Math" panose="02040503050406030204" pitchFamily="18" charset="0"/>
                      </a:rPr>
                      <m:t>±</m:t>
                    </m:r>
                  </m:oMath>
                </a14:m>
                <a:r>
                  <a:rPr lang="en-DE" sz="9600" dirty="0">
                    <a:solidFill>
                      <a:schemeClr val="tx1"/>
                    </a:solidFill>
                  </a:rPr>
                  <a:t> 0.03 K (SW)</a:t>
                </a:r>
              </a:p>
            </p:txBody>
          </p:sp>
        </mc:Choice>
        <mc:Fallback xmlns="">
          <p:sp>
            <p:nvSpPr>
              <p:cNvPr id="6" name="Text Placeholder 5">
                <a:extLst>
                  <a:ext uri="{FF2B5EF4-FFF2-40B4-BE49-F238E27FC236}">
                    <a16:creationId xmlns:a16="http://schemas.microsoft.com/office/drawing/2014/main" id="{D38EDE29-469B-2AC1-4E17-2B32A4B9BEDB}"/>
                  </a:ext>
                </a:extLst>
              </p:cNvPr>
              <p:cNvSpPr>
                <a:spLocks noGrp="1" noRot="1" noChangeAspect="1" noMove="1" noResize="1" noEditPoints="1" noAdjustHandles="1" noChangeArrowheads="1" noChangeShapeType="1" noTextEdit="1"/>
              </p:cNvSpPr>
              <p:nvPr>
                <p:ph type="body" idx="1"/>
              </p:nvPr>
            </p:nvSpPr>
            <p:spPr>
              <a:xfrm>
                <a:off x="962526" y="1876926"/>
                <a:ext cx="4490420" cy="917603"/>
              </a:xfrm>
              <a:blipFill>
                <a:blip r:embed="rId2"/>
                <a:stretch>
                  <a:fillRect l="-1972" r="-563" b="-15068"/>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 name="Text Placeholder 13">
                <a:extLst>
                  <a:ext uri="{FF2B5EF4-FFF2-40B4-BE49-F238E27FC236}">
                    <a16:creationId xmlns:a16="http://schemas.microsoft.com/office/drawing/2014/main" id="{0EDFF6FD-7E5A-5593-67F7-0FDAD6C6EB46}"/>
                  </a:ext>
                </a:extLst>
              </p:cNvPr>
              <p:cNvSpPr>
                <a:spLocks noGrp="1"/>
              </p:cNvSpPr>
              <p:nvPr>
                <p:ph type="body" sz="quarter" idx="3"/>
              </p:nvPr>
            </p:nvSpPr>
            <p:spPr>
              <a:xfrm>
                <a:off x="6096003" y="2226734"/>
                <a:ext cx="4721223" cy="576262"/>
              </a:xfrm>
            </p:spPr>
            <p:txBody>
              <a:bodyPr/>
              <a:lstStyle/>
              <a:p>
                <a:r>
                  <a:rPr lang="en-DE" sz="2400" dirty="0"/>
                  <a:t>LW range: </a:t>
                </a:r>
                <a:endParaRPr lang="en-DE" sz="2400" dirty="0">
                  <a:solidFill>
                    <a:schemeClr val="tx1"/>
                  </a:solidFill>
                </a:endParaRPr>
              </a:p>
              <a:p>
                <a:r>
                  <a:rPr lang="en-DE" sz="2400" dirty="0">
                    <a:solidFill>
                      <a:schemeClr val="tx1"/>
                    </a:solidFill>
                  </a:rPr>
                  <a:t>T</a:t>
                </a:r>
                <a:r>
                  <a:rPr lang="en-DE" sz="2400" baseline="-25000" dirty="0">
                    <a:solidFill>
                      <a:schemeClr val="tx1"/>
                    </a:solidFill>
                  </a:rPr>
                  <a:t>B</a:t>
                </a:r>
                <a:r>
                  <a:rPr lang="en-DE" sz="2400" baseline="30000" dirty="0">
                    <a:solidFill>
                      <a:schemeClr val="tx1"/>
                    </a:solidFill>
                  </a:rPr>
                  <a:t>N-20 </a:t>
                </a:r>
                <a:r>
                  <a:rPr lang="en-DE" sz="2400" dirty="0">
                    <a:solidFill>
                      <a:schemeClr val="tx1"/>
                    </a:solidFill>
                  </a:rPr>
                  <a:t>– T</a:t>
                </a:r>
                <a:r>
                  <a:rPr lang="en-DE" sz="2400" baseline="-25000" dirty="0">
                    <a:solidFill>
                      <a:schemeClr val="tx1"/>
                    </a:solidFill>
                  </a:rPr>
                  <a:t>B</a:t>
                </a:r>
                <a:r>
                  <a:rPr lang="en-DE" sz="2400" baseline="30000" dirty="0">
                    <a:solidFill>
                      <a:schemeClr val="tx1"/>
                    </a:solidFill>
                  </a:rPr>
                  <a:t>SNPP</a:t>
                </a:r>
                <a:r>
                  <a:rPr lang="en-DE" sz="2400" dirty="0">
                    <a:solidFill>
                      <a:schemeClr val="tx1"/>
                    </a:solidFill>
                  </a:rPr>
                  <a:t> = 0.14 </a:t>
                </a:r>
                <a14:m>
                  <m:oMath xmlns:m="http://schemas.openxmlformats.org/officeDocument/2006/math">
                    <m:r>
                      <a:rPr lang="en-DE" sz="2400" i="1" smtClean="0">
                        <a:solidFill>
                          <a:schemeClr val="tx1"/>
                        </a:solidFill>
                        <a:latin typeface="Cambria Math" panose="02040503050406030204" pitchFamily="18" charset="0"/>
                        <a:ea typeface="Cambria Math" panose="02040503050406030204" pitchFamily="18" charset="0"/>
                      </a:rPr>
                      <m:t>±</m:t>
                    </m:r>
                  </m:oMath>
                </a14:m>
                <a:r>
                  <a:rPr lang="en-DE" sz="2400" dirty="0">
                    <a:solidFill>
                      <a:schemeClr val="tx1"/>
                    </a:solidFill>
                  </a:rPr>
                  <a:t> 0.06 K </a:t>
                </a:r>
              </a:p>
            </p:txBody>
          </p:sp>
        </mc:Choice>
        <mc:Fallback xmlns="">
          <p:sp>
            <p:nvSpPr>
              <p:cNvPr id="14" name="Text Placeholder 13">
                <a:extLst>
                  <a:ext uri="{FF2B5EF4-FFF2-40B4-BE49-F238E27FC236}">
                    <a16:creationId xmlns:a16="http://schemas.microsoft.com/office/drawing/2014/main" id="{0EDFF6FD-7E5A-5593-67F7-0FDAD6C6EB46}"/>
                  </a:ext>
                </a:extLst>
              </p:cNvPr>
              <p:cNvSpPr>
                <a:spLocks noGrp="1" noRot="1" noChangeAspect="1" noMove="1" noResize="1" noEditPoints="1" noAdjustHandles="1" noChangeArrowheads="1" noChangeShapeType="1" noTextEdit="1"/>
              </p:cNvSpPr>
              <p:nvPr>
                <p:ph type="body" sz="quarter" idx="3"/>
              </p:nvPr>
            </p:nvSpPr>
            <p:spPr>
              <a:xfrm>
                <a:off x="6096003" y="2226734"/>
                <a:ext cx="4721223" cy="576262"/>
              </a:xfrm>
              <a:blipFill>
                <a:blip r:embed="rId3"/>
                <a:stretch>
                  <a:fillRect l="-2151" t="-71739" b="-23913"/>
                </a:stretch>
              </a:blipFill>
            </p:spPr>
            <p:txBody>
              <a:bodyPr/>
              <a:lstStyle/>
              <a:p>
                <a:r>
                  <a:rPr lang="en-DE">
                    <a:noFill/>
                  </a:rPr>
                  <a:t> </a:t>
                </a:r>
              </a:p>
            </p:txBody>
          </p:sp>
        </mc:Fallback>
      </mc:AlternateContent>
      <p:sp>
        <p:nvSpPr>
          <p:cNvPr id="3" name="TextBox 2">
            <a:extLst>
              <a:ext uri="{FF2B5EF4-FFF2-40B4-BE49-F238E27FC236}">
                <a16:creationId xmlns:a16="http://schemas.microsoft.com/office/drawing/2014/main" id="{BF4EC445-6358-F531-3C54-CFB3C73F550C}"/>
              </a:ext>
            </a:extLst>
          </p:cNvPr>
          <p:cNvSpPr txBox="1"/>
          <p:nvPr/>
        </p:nvSpPr>
        <p:spPr>
          <a:xfrm>
            <a:off x="7423726" y="5532844"/>
            <a:ext cx="1531125" cy="276999"/>
          </a:xfrm>
          <a:prstGeom prst="rect">
            <a:avLst/>
          </a:prstGeom>
          <a:noFill/>
        </p:spPr>
        <p:txBody>
          <a:bodyPr wrap="none" rtlCol="0">
            <a:spAutoFit/>
          </a:bodyPr>
          <a:lstStyle/>
          <a:p>
            <a:r>
              <a:rPr lang="en-DE" sz="1200" dirty="0"/>
              <a:t>Salisbury et al. (1997)</a:t>
            </a:r>
          </a:p>
        </p:txBody>
      </p:sp>
      <p:pic>
        <p:nvPicPr>
          <p:cNvPr id="4" name="Picture 3">
            <a:extLst>
              <a:ext uri="{FF2B5EF4-FFF2-40B4-BE49-F238E27FC236}">
                <a16:creationId xmlns:a16="http://schemas.microsoft.com/office/drawing/2014/main" id="{B560A6F2-4AF7-9154-AD7C-A8AC3359FBE4}"/>
              </a:ext>
            </a:extLst>
          </p:cNvPr>
          <p:cNvPicPr>
            <a:picLocks noChangeAspect="1"/>
          </p:cNvPicPr>
          <p:nvPr/>
        </p:nvPicPr>
        <p:blipFill>
          <a:blip r:embed="rId4"/>
          <a:stretch>
            <a:fillRect/>
          </a:stretch>
        </p:blipFill>
        <p:spPr>
          <a:xfrm>
            <a:off x="10536455" y="6238033"/>
            <a:ext cx="1655545" cy="619967"/>
          </a:xfrm>
          <a:prstGeom prst="rect">
            <a:avLst/>
          </a:prstGeom>
        </p:spPr>
      </p:pic>
      <p:pic>
        <p:nvPicPr>
          <p:cNvPr id="5" name="Picture 4" descr="logo.png">
            <a:extLst>
              <a:ext uri="{FF2B5EF4-FFF2-40B4-BE49-F238E27FC236}">
                <a16:creationId xmlns:a16="http://schemas.microsoft.com/office/drawing/2014/main" id="{2BFE8F40-CAC3-70FD-300C-E1A0BFD69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0623" y="6104178"/>
            <a:ext cx="1884557" cy="753822"/>
          </a:xfrm>
          <a:prstGeom prst="rect">
            <a:avLst/>
          </a:prstGeom>
        </p:spPr>
      </p:pic>
      <p:pic>
        <p:nvPicPr>
          <p:cNvPr id="13" name="Content Placeholder 12" descr="A graph of a graph showing the phases of waxing moon&#10;&#10;Description automatically generated">
            <a:extLst>
              <a:ext uri="{FF2B5EF4-FFF2-40B4-BE49-F238E27FC236}">
                <a16:creationId xmlns:a16="http://schemas.microsoft.com/office/drawing/2014/main" id="{05DBFF26-CE41-2059-9954-FC949C5004E4}"/>
              </a:ext>
            </a:extLst>
          </p:cNvPr>
          <p:cNvPicPr>
            <a:picLocks noGrp="1" noChangeAspect="1"/>
          </p:cNvPicPr>
          <p:nvPr>
            <p:ph sz="half" idx="2"/>
          </p:nvPr>
        </p:nvPicPr>
        <p:blipFill>
          <a:blip r:embed="rId6"/>
          <a:stretch>
            <a:fillRect/>
          </a:stretch>
        </p:blipFill>
        <p:spPr>
          <a:xfrm>
            <a:off x="1237192" y="2870200"/>
            <a:ext cx="3894666" cy="2921000"/>
          </a:xfrm>
        </p:spPr>
      </p:pic>
      <p:pic>
        <p:nvPicPr>
          <p:cNvPr id="15" name="Content Placeholder 14" descr="A graph of a graph showing the phases of waxing moon&#10;&#10;Description automatically generated">
            <a:extLst>
              <a:ext uri="{FF2B5EF4-FFF2-40B4-BE49-F238E27FC236}">
                <a16:creationId xmlns:a16="http://schemas.microsoft.com/office/drawing/2014/main" id="{D8E4A73E-9B9D-1FC4-2653-4164058DE81D}"/>
              </a:ext>
            </a:extLst>
          </p:cNvPr>
          <p:cNvPicPr>
            <a:picLocks noGrp="1" noChangeAspect="1"/>
          </p:cNvPicPr>
          <p:nvPr>
            <p:ph sz="quarter" idx="4"/>
          </p:nvPr>
        </p:nvPicPr>
        <p:blipFill>
          <a:blip r:embed="rId7"/>
          <a:stretch>
            <a:fillRect/>
          </a:stretch>
        </p:blipFill>
        <p:spPr>
          <a:xfrm>
            <a:off x="6373548" y="2870200"/>
            <a:ext cx="3894666" cy="2921000"/>
          </a:xfrm>
        </p:spPr>
      </p:pic>
    </p:spTree>
    <p:extLst>
      <p:ext uri="{BB962C8B-B14F-4D97-AF65-F5344CB8AC3E}">
        <p14:creationId xmlns:p14="http://schemas.microsoft.com/office/powerpoint/2010/main" val="956787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CDC2-4DD0-8590-75A9-56FFCC498B9B}"/>
              </a:ext>
            </a:extLst>
          </p:cNvPr>
          <p:cNvSpPr>
            <a:spLocks noGrp="1"/>
          </p:cNvSpPr>
          <p:nvPr>
            <p:ph type="title"/>
          </p:nvPr>
        </p:nvSpPr>
        <p:spPr/>
        <p:txBody>
          <a:bodyPr>
            <a:noAutofit/>
          </a:bodyPr>
          <a:lstStyle/>
          <a:p>
            <a:pPr algn="ctr"/>
            <a:r>
              <a:rPr lang="en-GB" dirty="0">
                <a:solidFill>
                  <a:srgbClr val="FFFF00"/>
                </a:solidFill>
              </a:rPr>
              <a:t>Brightness temperature = f(Distance</a:t>
            </a:r>
            <a:r>
              <a:rPr lang="en-GB" baseline="-25000" dirty="0">
                <a:solidFill>
                  <a:srgbClr val="FFFF00"/>
                </a:solidFill>
              </a:rPr>
              <a:t>🌞🌜</a:t>
            </a:r>
            <a:r>
              <a:rPr lang="en-GB" dirty="0">
                <a:solidFill>
                  <a:srgbClr val="FFFF00"/>
                </a:solidFill>
              </a:rPr>
              <a:t>)</a:t>
            </a:r>
            <a:endParaRPr lang="en-DE" dirty="0">
              <a:solidFill>
                <a:srgbClr val="FFFF00"/>
              </a:solidFill>
            </a:endParaRP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D38EDE29-469B-2AC1-4E17-2B32A4B9BEDB}"/>
                  </a:ext>
                </a:extLst>
              </p:cNvPr>
              <p:cNvSpPr>
                <a:spLocks noGrp="1"/>
              </p:cNvSpPr>
              <p:nvPr>
                <p:ph type="body" idx="1"/>
              </p:nvPr>
            </p:nvSpPr>
            <p:spPr>
              <a:xfrm>
                <a:off x="685800" y="2218267"/>
                <a:ext cx="4857750" cy="576262"/>
              </a:xfrm>
            </p:spPr>
            <p:txBody>
              <a:bodyPr>
                <a:normAutofit fontScale="25000" lnSpcReduction="20000"/>
              </a:bodyPr>
              <a:lstStyle/>
              <a:p>
                <a:endParaRPr lang="en-DE" dirty="0">
                  <a:solidFill>
                    <a:schemeClr val="tx1"/>
                  </a:solidFill>
                </a:endParaRPr>
              </a:p>
              <a:p>
                <a14:m>
                  <m:oMath xmlns:m="http://schemas.openxmlformats.org/officeDocument/2006/math">
                    <m:r>
                      <m:rPr>
                        <m:sty m:val="p"/>
                      </m:rPr>
                      <a:rPr lang="el-GR" sz="9600" i="1" smtClean="0">
                        <a:solidFill>
                          <a:schemeClr val="tx1"/>
                        </a:solidFill>
                        <a:latin typeface="Cambria Math" panose="02040503050406030204" pitchFamily="18" charset="0"/>
                        <a:ea typeface="Cambria Math" panose="02040503050406030204" pitchFamily="18" charset="0"/>
                      </a:rPr>
                      <m:t>Δ</m:t>
                    </m:r>
                    <m:r>
                      <a:rPr lang="en-US" sz="9600" b="0" i="1" smtClean="0">
                        <a:solidFill>
                          <a:schemeClr val="tx1"/>
                        </a:solidFill>
                        <a:latin typeface="Cambria Math" panose="02040503050406030204" pitchFamily="18" charset="0"/>
                        <a:ea typeface="Cambria Math" panose="02040503050406030204" pitchFamily="18" charset="0"/>
                      </a:rPr>
                      <m:t> </m:t>
                    </m:r>
                  </m:oMath>
                </a14:m>
                <a:r>
                  <a:rPr lang="en-DE" sz="9600" dirty="0">
                    <a:solidFill>
                      <a:schemeClr val="tx1"/>
                    </a:solidFill>
                  </a:rPr>
                  <a:t>Dist. Sun-Moon = 3.8</a:t>
                </a:r>
                <a14:m>
                  <m:oMath xmlns:m="http://schemas.openxmlformats.org/officeDocument/2006/math">
                    <m:r>
                      <a:rPr lang="en-DE" sz="9600" i="1" smtClean="0">
                        <a:solidFill>
                          <a:schemeClr val="tx1"/>
                        </a:solidFill>
                        <a:latin typeface="Cambria Math" panose="02040503050406030204" pitchFamily="18" charset="0"/>
                        <a:ea typeface="Cambria Math" panose="02040503050406030204" pitchFamily="18" charset="0"/>
                      </a:rPr>
                      <m:t>∙</m:t>
                    </m:r>
                  </m:oMath>
                </a14:m>
                <a:r>
                  <a:rPr lang="en-DE" sz="9600" dirty="0">
                    <a:solidFill>
                      <a:schemeClr val="tx1"/>
                    </a:solidFill>
                  </a:rPr>
                  <a:t>10</a:t>
                </a:r>
                <a:r>
                  <a:rPr lang="en-DE" sz="9600" baseline="30000" dirty="0">
                    <a:solidFill>
                      <a:schemeClr val="tx1"/>
                    </a:solidFill>
                  </a:rPr>
                  <a:t>6 </a:t>
                </a:r>
                <a:r>
                  <a:rPr lang="en-DE" sz="9600" dirty="0">
                    <a:solidFill>
                      <a:schemeClr val="tx1"/>
                    </a:solidFill>
                  </a:rPr>
                  <a:t>km (2.5%)</a:t>
                </a:r>
              </a:p>
              <a:p>
                <a14:m>
                  <m:oMath xmlns:m="http://schemas.openxmlformats.org/officeDocument/2006/math">
                    <m:r>
                      <m:rPr>
                        <m:sty m:val="p"/>
                      </m:rPr>
                      <a:rPr lang="el-GR" sz="9600" i="1" smtClean="0">
                        <a:solidFill>
                          <a:schemeClr val="tx1"/>
                        </a:solidFill>
                        <a:latin typeface="Cambria Math" panose="02040503050406030204" pitchFamily="18" charset="0"/>
                        <a:ea typeface="Cambria Math" panose="02040503050406030204" pitchFamily="18" charset="0"/>
                      </a:rPr>
                      <m:t>Δ</m:t>
                    </m:r>
                  </m:oMath>
                </a14:m>
                <a:r>
                  <a:rPr lang="en-DE" sz="9600" dirty="0">
                    <a:solidFill>
                      <a:schemeClr val="tx1"/>
                    </a:solidFill>
                  </a:rPr>
                  <a:t> Brightness Temp. = 4.0 </a:t>
                </a:r>
                <a14:m>
                  <m:oMath xmlns:m="http://schemas.openxmlformats.org/officeDocument/2006/math">
                    <m:r>
                      <a:rPr lang="en-DE" sz="9600" i="1" smtClean="0">
                        <a:solidFill>
                          <a:schemeClr val="tx1"/>
                        </a:solidFill>
                        <a:latin typeface="Cambria Math" panose="02040503050406030204" pitchFamily="18" charset="0"/>
                        <a:ea typeface="Cambria Math" panose="02040503050406030204" pitchFamily="18" charset="0"/>
                      </a:rPr>
                      <m:t>±</m:t>
                    </m:r>
                  </m:oMath>
                </a14:m>
                <a:r>
                  <a:rPr lang="en-DE" sz="9600" dirty="0">
                    <a:solidFill>
                      <a:schemeClr val="tx1"/>
                    </a:solidFill>
                  </a:rPr>
                  <a:t> 0.1 K</a:t>
                </a:r>
              </a:p>
            </p:txBody>
          </p:sp>
        </mc:Choice>
        <mc:Fallback xmlns="">
          <p:sp>
            <p:nvSpPr>
              <p:cNvPr id="6" name="Text Placeholder 5">
                <a:extLst>
                  <a:ext uri="{FF2B5EF4-FFF2-40B4-BE49-F238E27FC236}">
                    <a16:creationId xmlns:a16="http://schemas.microsoft.com/office/drawing/2014/main" id="{D38EDE29-469B-2AC1-4E17-2B32A4B9BEDB}"/>
                  </a:ext>
                </a:extLst>
              </p:cNvPr>
              <p:cNvSpPr>
                <a:spLocks noGrp="1" noRot="1" noChangeAspect="1" noMove="1" noResize="1" noEditPoints="1" noAdjustHandles="1" noChangeArrowheads="1" noChangeShapeType="1" noTextEdit="1"/>
              </p:cNvSpPr>
              <p:nvPr>
                <p:ph type="body" idx="1"/>
              </p:nvPr>
            </p:nvSpPr>
            <p:spPr>
              <a:xfrm>
                <a:off x="685800" y="2218267"/>
                <a:ext cx="4857750" cy="576262"/>
              </a:xfrm>
              <a:blipFill>
                <a:blip r:embed="rId2"/>
                <a:stretch>
                  <a:fillRect l="-522" t="-58696" r="-783" b="-23913"/>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 name="Text Placeholder 13">
                <a:extLst>
                  <a:ext uri="{FF2B5EF4-FFF2-40B4-BE49-F238E27FC236}">
                    <a16:creationId xmlns:a16="http://schemas.microsoft.com/office/drawing/2014/main" id="{0EDFF6FD-7E5A-5593-67F7-0FDAD6C6EB46}"/>
                  </a:ext>
                </a:extLst>
              </p:cNvPr>
              <p:cNvSpPr>
                <a:spLocks noGrp="1"/>
              </p:cNvSpPr>
              <p:nvPr>
                <p:ph type="body" sz="quarter" idx="3"/>
              </p:nvPr>
            </p:nvSpPr>
            <p:spPr>
              <a:xfrm>
                <a:off x="6096004" y="2226734"/>
                <a:ext cx="5037218" cy="576262"/>
              </a:xfrm>
            </p:spPr>
            <p:txBody>
              <a:bodyPr/>
              <a:lstStyle/>
              <a:p>
                <a:r>
                  <a:rPr lang="en-US" sz="2400" dirty="0">
                    <a:solidFill>
                      <a:schemeClr val="tx1"/>
                    </a:solidFill>
                    <a:ea typeface="Cambria Math" panose="02040503050406030204" pitchFamily="18" charset="0"/>
                  </a:rPr>
                  <a:t>LW Range:</a:t>
                </a:r>
              </a:p>
              <a:p>
                <a14:m>
                  <m:oMath xmlns:m="http://schemas.openxmlformats.org/officeDocument/2006/math">
                    <m:r>
                      <m:rPr>
                        <m:sty m:val="p"/>
                      </m:rPr>
                      <a:rPr lang="el-GR" sz="2400" i="1" smtClean="0">
                        <a:solidFill>
                          <a:schemeClr val="tx1"/>
                        </a:solidFill>
                        <a:latin typeface="Cambria Math" panose="02040503050406030204" pitchFamily="18" charset="0"/>
                        <a:ea typeface="Cambria Math" panose="02040503050406030204" pitchFamily="18" charset="0"/>
                      </a:rPr>
                      <m:t>Δ</m:t>
                    </m:r>
                  </m:oMath>
                </a14:m>
                <a:r>
                  <a:rPr lang="en-DE" sz="2400" dirty="0">
                    <a:solidFill>
                      <a:schemeClr val="tx1"/>
                    </a:solidFill>
                  </a:rPr>
                  <a:t> Brightness Temp. = </a:t>
                </a:r>
                <a:r>
                  <a:rPr lang="en-DE" sz="2400" dirty="0"/>
                  <a:t>5.0</a:t>
                </a:r>
                <a:r>
                  <a:rPr lang="en-DE" sz="2400" dirty="0">
                    <a:solidFill>
                      <a:schemeClr val="tx1"/>
                    </a:solidFill>
                  </a:rPr>
                  <a:t> </a:t>
                </a:r>
                <a14:m>
                  <m:oMath xmlns:m="http://schemas.openxmlformats.org/officeDocument/2006/math">
                    <m:r>
                      <a:rPr lang="en-DE" sz="2400" i="1" smtClean="0">
                        <a:solidFill>
                          <a:schemeClr val="tx1"/>
                        </a:solidFill>
                        <a:latin typeface="Cambria Math" panose="02040503050406030204" pitchFamily="18" charset="0"/>
                        <a:ea typeface="Cambria Math" panose="02040503050406030204" pitchFamily="18" charset="0"/>
                      </a:rPr>
                      <m:t>±</m:t>
                    </m:r>
                  </m:oMath>
                </a14:m>
                <a:r>
                  <a:rPr lang="en-DE" sz="2400" dirty="0">
                    <a:solidFill>
                      <a:schemeClr val="tx1"/>
                    </a:solidFill>
                  </a:rPr>
                  <a:t> 0.4 K</a:t>
                </a:r>
              </a:p>
            </p:txBody>
          </p:sp>
        </mc:Choice>
        <mc:Fallback xmlns="">
          <p:sp>
            <p:nvSpPr>
              <p:cNvPr id="14" name="Text Placeholder 13">
                <a:extLst>
                  <a:ext uri="{FF2B5EF4-FFF2-40B4-BE49-F238E27FC236}">
                    <a16:creationId xmlns:a16="http://schemas.microsoft.com/office/drawing/2014/main" id="{0EDFF6FD-7E5A-5593-67F7-0FDAD6C6EB46}"/>
                  </a:ext>
                </a:extLst>
              </p:cNvPr>
              <p:cNvSpPr>
                <a:spLocks noGrp="1" noRot="1" noChangeAspect="1" noMove="1" noResize="1" noEditPoints="1" noAdjustHandles="1" noChangeArrowheads="1" noChangeShapeType="1" noTextEdit="1"/>
              </p:cNvSpPr>
              <p:nvPr>
                <p:ph type="body" sz="quarter" idx="3"/>
              </p:nvPr>
            </p:nvSpPr>
            <p:spPr>
              <a:xfrm>
                <a:off x="6096004" y="2226734"/>
                <a:ext cx="5037218" cy="576262"/>
              </a:xfrm>
              <a:blipFill>
                <a:blip r:embed="rId3"/>
                <a:stretch>
                  <a:fillRect l="-2015" t="-71739" b="-23913"/>
                </a:stretch>
              </a:blipFill>
            </p:spPr>
            <p:txBody>
              <a:bodyPr/>
              <a:lstStyle/>
              <a:p>
                <a:r>
                  <a:rPr lang="en-DE">
                    <a:noFill/>
                  </a:rPr>
                  <a:t> </a:t>
                </a:r>
              </a:p>
            </p:txBody>
          </p:sp>
        </mc:Fallback>
      </mc:AlternateContent>
      <p:sp>
        <p:nvSpPr>
          <p:cNvPr id="3" name="TextBox 2">
            <a:extLst>
              <a:ext uri="{FF2B5EF4-FFF2-40B4-BE49-F238E27FC236}">
                <a16:creationId xmlns:a16="http://schemas.microsoft.com/office/drawing/2014/main" id="{BF4EC445-6358-F531-3C54-CFB3C73F550C}"/>
              </a:ext>
            </a:extLst>
          </p:cNvPr>
          <p:cNvSpPr txBox="1"/>
          <p:nvPr/>
        </p:nvSpPr>
        <p:spPr>
          <a:xfrm>
            <a:off x="7423726" y="5532844"/>
            <a:ext cx="1531125" cy="276999"/>
          </a:xfrm>
          <a:prstGeom prst="rect">
            <a:avLst/>
          </a:prstGeom>
          <a:noFill/>
        </p:spPr>
        <p:txBody>
          <a:bodyPr wrap="none" rtlCol="0">
            <a:spAutoFit/>
          </a:bodyPr>
          <a:lstStyle/>
          <a:p>
            <a:r>
              <a:rPr lang="en-DE" sz="1200" dirty="0"/>
              <a:t>Salisbury et al. (1997)</a:t>
            </a:r>
          </a:p>
        </p:txBody>
      </p:sp>
      <p:pic>
        <p:nvPicPr>
          <p:cNvPr id="4" name="Picture 3">
            <a:extLst>
              <a:ext uri="{FF2B5EF4-FFF2-40B4-BE49-F238E27FC236}">
                <a16:creationId xmlns:a16="http://schemas.microsoft.com/office/drawing/2014/main" id="{B560A6F2-4AF7-9154-AD7C-A8AC3359FBE4}"/>
              </a:ext>
            </a:extLst>
          </p:cNvPr>
          <p:cNvPicPr>
            <a:picLocks noChangeAspect="1"/>
          </p:cNvPicPr>
          <p:nvPr/>
        </p:nvPicPr>
        <p:blipFill>
          <a:blip r:embed="rId4"/>
          <a:stretch>
            <a:fillRect/>
          </a:stretch>
        </p:blipFill>
        <p:spPr>
          <a:xfrm>
            <a:off x="10536455" y="6238033"/>
            <a:ext cx="1655545" cy="619967"/>
          </a:xfrm>
          <a:prstGeom prst="rect">
            <a:avLst/>
          </a:prstGeom>
        </p:spPr>
      </p:pic>
      <p:pic>
        <p:nvPicPr>
          <p:cNvPr id="5" name="Picture 4" descr="logo.png">
            <a:extLst>
              <a:ext uri="{FF2B5EF4-FFF2-40B4-BE49-F238E27FC236}">
                <a16:creationId xmlns:a16="http://schemas.microsoft.com/office/drawing/2014/main" id="{2BFE8F40-CAC3-70FD-300C-E1A0BFD69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0623" y="6104178"/>
            <a:ext cx="1884557" cy="753822"/>
          </a:xfrm>
          <a:prstGeom prst="rect">
            <a:avLst/>
          </a:prstGeom>
        </p:spPr>
      </p:pic>
      <p:pic>
        <p:nvPicPr>
          <p:cNvPr id="18" name="Content Placeholder 17" descr="A graph of a graph showing the phases of waxing moon&#10;&#10;Description automatically generated">
            <a:extLst>
              <a:ext uri="{FF2B5EF4-FFF2-40B4-BE49-F238E27FC236}">
                <a16:creationId xmlns:a16="http://schemas.microsoft.com/office/drawing/2014/main" id="{91E20AA9-F97F-14F7-4829-ED29E6448825}"/>
              </a:ext>
            </a:extLst>
          </p:cNvPr>
          <p:cNvPicPr>
            <a:picLocks noGrp="1" noChangeAspect="1"/>
          </p:cNvPicPr>
          <p:nvPr>
            <p:ph sz="half" idx="2"/>
          </p:nvPr>
        </p:nvPicPr>
        <p:blipFill>
          <a:blip r:embed="rId6"/>
          <a:stretch>
            <a:fillRect/>
          </a:stretch>
        </p:blipFill>
        <p:spPr>
          <a:xfrm>
            <a:off x="1237192" y="2870200"/>
            <a:ext cx="3894666" cy="2921000"/>
          </a:xfrm>
        </p:spPr>
      </p:pic>
      <p:pic>
        <p:nvPicPr>
          <p:cNvPr id="13" name="Content Placeholder 12" descr="A graph of a graph showing the phases of waxing moon&#10;&#10;Description automatically generated">
            <a:extLst>
              <a:ext uri="{FF2B5EF4-FFF2-40B4-BE49-F238E27FC236}">
                <a16:creationId xmlns:a16="http://schemas.microsoft.com/office/drawing/2014/main" id="{C425E203-556A-7FF2-2576-DFD9146914C9}"/>
              </a:ext>
            </a:extLst>
          </p:cNvPr>
          <p:cNvPicPr>
            <a:picLocks noGrp="1" noChangeAspect="1"/>
          </p:cNvPicPr>
          <p:nvPr>
            <p:ph sz="quarter" idx="4"/>
          </p:nvPr>
        </p:nvPicPr>
        <p:blipFill>
          <a:blip r:embed="rId7"/>
          <a:stretch>
            <a:fillRect/>
          </a:stretch>
        </p:blipFill>
        <p:spPr>
          <a:xfrm>
            <a:off x="6373548" y="2870200"/>
            <a:ext cx="3894666" cy="2921000"/>
          </a:xfrm>
        </p:spPr>
      </p:pic>
    </p:spTree>
    <p:extLst>
      <p:ext uri="{BB962C8B-B14F-4D97-AF65-F5344CB8AC3E}">
        <p14:creationId xmlns:p14="http://schemas.microsoft.com/office/powerpoint/2010/main" val="601946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CDC2-4DD0-8590-75A9-56FFCC498B9B}"/>
              </a:ext>
            </a:extLst>
          </p:cNvPr>
          <p:cNvSpPr>
            <a:spLocks noGrp="1"/>
          </p:cNvSpPr>
          <p:nvPr>
            <p:ph type="title"/>
          </p:nvPr>
        </p:nvSpPr>
        <p:spPr/>
        <p:txBody>
          <a:bodyPr>
            <a:noAutofit/>
          </a:bodyPr>
          <a:lstStyle/>
          <a:p>
            <a:pPr algn="ctr"/>
            <a:r>
              <a:rPr lang="en-GB" dirty="0">
                <a:solidFill>
                  <a:srgbClr val="FFFF00"/>
                </a:solidFill>
              </a:rPr>
              <a:t>Lunar T</a:t>
            </a:r>
            <a:r>
              <a:rPr lang="en-GB" baseline="-25000" dirty="0">
                <a:solidFill>
                  <a:srgbClr val="FFFF00"/>
                </a:solidFill>
              </a:rPr>
              <a:t>B</a:t>
            </a:r>
            <a:r>
              <a:rPr lang="en-GB" dirty="0">
                <a:solidFill>
                  <a:srgbClr val="FFFF00"/>
                </a:solidFill>
              </a:rPr>
              <a:t> from SNPP and N-20 in </a:t>
            </a:r>
            <a:r>
              <a:rPr lang="en-GB" dirty="0" err="1">
                <a:solidFill>
                  <a:srgbClr val="FFFF00"/>
                </a:solidFill>
              </a:rPr>
              <a:t>sw</a:t>
            </a:r>
            <a:endParaRPr lang="en-DE" dirty="0">
              <a:solidFill>
                <a:srgbClr val="FFFF00"/>
              </a:solidFill>
            </a:endParaRP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D38EDE29-469B-2AC1-4E17-2B32A4B9BEDB}"/>
                  </a:ext>
                </a:extLst>
              </p:cNvPr>
              <p:cNvSpPr>
                <a:spLocks noGrp="1"/>
              </p:cNvSpPr>
              <p:nvPr>
                <p:ph type="body" idx="1"/>
              </p:nvPr>
            </p:nvSpPr>
            <p:spPr>
              <a:xfrm>
                <a:off x="1237192" y="2218267"/>
                <a:ext cx="4048486" cy="576262"/>
              </a:xfrm>
            </p:spPr>
            <p:txBody>
              <a:bodyPr>
                <a:normAutofit fontScale="25000" lnSpcReduction="20000"/>
              </a:bodyPr>
              <a:lstStyle/>
              <a:p>
                <a:endParaRPr lang="en-DE" dirty="0">
                  <a:solidFill>
                    <a:schemeClr val="tx1"/>
                  </a:solidFill>
                </a:endParaRPr>
              </a:p>
              <a:p>
                <a:r>
                  <a:rPr lang="en-DE" sz="9600" dirty="0"/>
                  <a:t>T</a:t>
                </a:r>
                <a:r>
                  <a:rPr lang="en-DE" sz="9600" baseline="-25000" dirty="0"/>
                  <a:t>B</a:t>
                </a:r>
                <a:r>
                  <a:rPr lang="en-DE" sz="9600" dirty="0"/>
                  <a:t>(2020 - 2015) = -0.52</a:t>
                </a:r>
                <a14:m>
                  <m:oMath xmlns:m="http://schemas.openxmlformats.org/officeDocument/2006/math">
                    <m:r>
                      <a:rPr lang="en-DE" sz="9600" i="1" smtClean="0">
                        <a:latin typeface="Cambria Math" panose="02040503050406030204" pitchFamily="18" charset="0"/>
                        <a:ea typeface="Cambria Math" panose="02040503050406030204" pitchFamily="18" charset="0"/>
                      </a:rPr>
                      <m:t>±</m:t>
                    </m:r>
                  </m:oMath>
                </a14:m>
                <a:r>
                  <a:rPr lang="en-DE" sz="9600" dirty="0">
                    <a:solidFill>
                      <a:schemeClr val="tx1"/>
                    </a:solidFill>
                  </a:rPr>
                  <a:t>0.07 K</a:t>
                </a:r>
              </a:p>
              <a:p>
                <a:r>
                  <a:rPr lang="en-DE" sz="9600" dirty="0"/>
                  <a:t>T</a:t>
                </a:r>
                <a:r>
                  <a:rPr lang="en-DE" sz="9600" baseline="-25000" dirty="0"/>
                  <a:t>B</a:t>
                </a:r>
                <a:r>
                  <a:rPr lang="en-DE" sz="9600" dirty="0"/>
                  <a:t>(2020 - 2017) = -0.10</a:t>
                </a:r>
                <a14:m>
                  <m:oMath xmlns:m="http://schemas.openxmlformats.org/officeDocument/2006/math">
                    <m:r>
                      <a:rPr lang="en-DE" sz="9600" i="1" smtClean="0">
                        <a:latin typeface="Cambria Math" panose="02040503050406030204" pitchFamily="18" charset="0"/>
                        <a:ea typeface="Cambria Math" panose="02040503050406030204" pitchFamily="18" charset="0"/>
                      </a:rPr>
                      <m:t>±</m:t>
                    </m:r>
                  </m:oMath>
                </a14:m>
                <a:r>
                  <a:rPr lang="en-DE" sz="9600" dirty="0">
                    <a:solidFill>
                      <a:schemeClr val="tx1"/>
                    </a:solidFill>
                  </a:rPr>
                  <a:t>0.04 K </a:t>
                </a:r>
              </a:p>
            </p:txBody>
          </p:sp>
        </mc:Choice>
        <mc:Fallback xmlns="">
          <p:sp>
            <p:nvSpPr>
              <p:cNvPr id="6" name="Text Placeholder 5">
                <a:extLst>
                  <a:ext uri="{FF2B5EF4-FFF2-40B4-BE49-F238E27FC236}">
                    <a16:creationId xmlns:a16="http://schemas.microsoft.com/office/drawing/2014/main" id="{D38EDE29-469B-2AC1-4E17-2B32A4B9BEDB}"/>
                  </a:ext>
                </a:extLst>
              </p:cNvPr>
              <p:cNvSpPr>
                <a:spLocks noGrp="1" noRot="1" noChangeAspect="1" noMove="1" noResize="1" noEditPoints="1" noAdjustHandles="1" noChangeArrowheads="1" noChangeShapeType="1" noTextEdit="1"/>
              </p:cNvSpPr>
              <p:nvPr>
                <p:ph type="body" idx="1"/>
              </p:nvPr>
            </p:nvSpPr>
            <p:spPr>
              <a:xfrm>
                <a:off x="1237192" y="2218267"/>
                <a:ext cx="4048486" cy="576262"/>
              </a:xfrm>
              <a:blipFill>
                <a:blip r:embed="rId3"/>
                <a:stretch>
                  <a:fillRect l="-2500" t="-58696" r="-2812" b="-23913"/>
                </a:stretch>
              </a:blipFill>
            </p:spPr>
            <p:txBody>
              <a:bodyPr/>
              <a:lstStyle/>
              <a:p>
                <a:r>
                  <a:rPr lang="en-DE">
                    <a:noFill/>
                  </a:rPr>
                  <a:t> </a:t>
                </a:r>
              </a:p>
            </p:txBody>
          </p:sp>
        </mc:Fallback>
      </mc:AlternateContent>
      <p:sp>
        <p:nvSpPr>
          <p:cNvPr id="3" name="TextBox 2">
            <a:extLst>
              <a:ext uri="{FF2B5EF4-FFF2-40B4-BE49-F238E27FC236}">
                <a16:creationId xmlns:a16="http://schemas.microsoft.com/office/drawing/2014/main" id="{BF4EC445-6358-F531-3C54-CFB3C73F550C}"/>
              </a:ext>
            </a:extLst>
          </p:cNvPr>
          <p:cNvSpPr txBox="1"/>
          <p:nvPr/>
        </p:nvSpPr>
        <p:spPr>
          <a:xfrm>
            <a:off x="7423726" y="5532844"/>
            <a:ext cx="1531125" cy="276999"/>
          </a:xfrm>
          <a:prstGeom prst="rect">
            <a:avLst/>
          </a:prstGeom>
          <a:noFill/>
        </p:spPr>
        <p:txBody>
          <a:bodyPr wrap="none" rtlCol="0">
            <a:spAutoFit/>
          </a:bodyPr>
          <a:lstStyle/>
          <a:p>
            <a:r>
              <a:rPr lang="en-DE" sz="1200" dirty="0"/>
              <a:t>Salisbury et al. (1997)</a:t>
            </a:r>
          </a:p>
        </p:txBody>
      </p:sp>
      <p:pic>
        <p:nvPicPr>
          <p:cNvPr id="4" name="Picture 3">
            <a:extLst>
              <a:ext uri="{FF2B5EF4-FFF2-40B4-BE49-F238E27FC236}">
                <a16:creationId xmlns:a16="http://schemas.microsoft.com/office/drawing/2014/main" id="{B560A6F2-4AF7-9154-AD7C-A8AC3359FBE4}"/>
              </a:ext>
            </a:extLst>
          </p:cNvPr>
          <p:cNvPicPr>
            <a:picLocks noChangeAspect="1"/>
          </p:cNvPicPr>
          <p:nvPr/>
        </p:nvPicPr>
        <p:blipFill>
          <a:blip r:embed="rId4"/>
          <a:stretch>
            <a:fillRect/>
          </a:stretch>
        </p:blipFill>
        <p:spPr>
          <a:xfrm>
            <a:off x="10536455" y="6238033"/>
            <a:ext cx="1655545" cy="619967"/>
          </a:xfrm>
          <a:prstGeom prst="rect">
            <a:avLst/>
          </a:prstGeom>
        </p:spPr>
      </p:pic>
      <p:pic>
        <p:nvPicPr>
          <p:cNvPr id="5" name="Picture 4" descr="logo.png">
            <a:extLst>
              <a:ext uri="{FF2B5EF4-FFF2-40B4-BE49-F238E27FC236}">
                <a16:creationId xmlns:a16="http://schemas.microsoft.com/office/drawing/2014/main" id="{2BFE8F40-CAC3-70FD-300C-E1A0BFD69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0623" y="6104178"/>
            <a:ext cx="1884557" cy="753822"/>
          </a:xfrm>
          <a:prstGeom prst="rect">
            <a:avLst/>
          </a:prstGeom>
        </p:spPr>
      </p:pic>
      <p:pic>
        <p:nvPicPr>
          <p:cNvPr id="15" name="Content Placeholder 14" descr="A graph of a graph showing the phases of waxing moon&#10;&#10;Description automatically generated">
            <a:extLst>
              <a:ext uri="{FF2B5EF4-FFF2-40B4-BE49-F238E27FC236}">
                <a16:creationId xmlns:a16="http://schemas.microsoft.com/office/drawing/2014/main" id="{A3FEEFA5-6257-C0C4-3226-BC8C27B90AAD}"/>
              </a:ext>
            </a:extLst>
          </p:cNvPr>
          <p:cNvPicPr>
            <a:picLocks noGrp="1" noChangeAspect="1"/>
          </p:cNvPicPr>
          <p:nvPr>
            <p:ph sz="half" idx="2"/>
          </p:nvPr>
        </p:nvPicPr>
        <p:blipFill>
          <a:blip r:embed="rId6"/>
          <a:stretch>
            <a:fillRect/>
          </a:stretch>
        </p:blipFill>
        <p:spPr>
          <a:xfrm>
            <a:off x="1237192" y="2870200"/>
            <a:ext cx="3894666" cy="2921000"/>
          </a:xfrm>
        </p:spPr>
      </p:pic>
      <p:pic>
        <p:nvPicPr>
          <p:cNvPr id="13" name="Content Placeholder 12" descr="A graph of a graph showing the phases of waxing moon&#10;&#10;Description automatically generated">
            <a:extLst>
              <a:ext uri="{FF2B5EF4-FFF2-40B4-BE49-F238E27FC236}">
                <a16:creationId xmlns:a16="http://schemas.microsoft.com/office/drawing/2014/main" id="{8F9C6980-6CE2-3C18-D8A2-DE40B709F8B1}"/>
              </a:ext>
            </a:extLst>
          </p:cNvPr>
          <p:cNvPicPr>
            <a:picLocks noGrp="1" noChangeAspect="1"/>
          </p:cNvPicPr>
          <p:nvPr>
            <p:ph sz="quarter" idx="4"/>
          </p:nvPr>
        </p:nvPicPr>
        <p:blipFill>
          <a:blip r:embed="rId7"/>
          <a:stretch>
            <a:fillRect/>
          </a:stretch>
        </p:blipFill>
        <p:spPr>
          <a:xfrm>
            <a:off x="6373548" y="2870200"/>
            <a:ext cx="3894666" cy="2921000"/>
          </a:xfrm>
        </p:spPr>
      </p:pic>
      <mc:AlternateContent xmlns:mc="http://schemas.openxmlformats.org/markup-compatibility/2006" xmlns:a14="http://schemas.microsoft.com/office/drawing/2010/main">
        <mc:Choice Requires="a14">
          <p:sp>
            <p:nvSpPr>
              <p:cNvPr id="19" name="Text Placeholder 5">
                <a:extLst>
                  <a:ext uri="{FF2B5EF4-FFF2-40B4-BE49-F238E27FC236}">
                    <a16:creationId xmlns:a16="http://schemas.microsoft.com/office/drawing/2014/main" id="{1665FE8A-5CCD-6DD5-C99B-0EC7C21D988C}"/>
                  </a:ext>
                </a:extLst>
              </p:cNvPr>
              <p:cNvSpPr>
                <a:spLocks noGrp="1"/>
              </p:cNvSpPr>
              <p:nvPr>
                <p:ph type="body" sz="quarter" idx="3"/>
              </p:nvPr>
            </p:nvSpPr>
            <p:spPr/>
            <p:txBody>
              <a:bodyPr>
                <a:normAutofit fontScale="25000" lnSpcReduction="20000"/>
              </a:bodyPr>
              <a:lstStyle/>
              <a:p>
                <a:endParaRPr lang="en-DE" dirty="0">
                  <a:solidFill>
                    <a:schemeClr val="tx1"/>
                  </a:solidFill>
                </a:endParaRPr>
              </a:p>
              <a:p>
                <a:r>
                  <a:rPr lang="en-DE" sz="9600" dirty="0"/>
                  <a:t>T</a:t>
                </a:r>
                <a:r>
                  <a:rPr lang="en-DE" sz="9600" baseline="-25000" dirty="0"/>
                  <a:t>B</a:t>
                </a:r>
                <a:r>
                  <a:rPr lang="en-DE" sz="9600" dirty="0"/>
                  <a:t>(2020 - 2015) = -0.46</a:t>
                </a:r>
                <a14:m>
                  <m:oMath xmlns:m="http://schemas.openxmlformats.org/officeDocument/2006/math">
                    <m:r>
                      <a:rPr lang="en-DE" sz="9600" i="1" smtClean="0">
                        <a:latin typeface="Cambria Math" panose="02040503050406030204" pitchFamily="18" charset="0"/>
                        <a:ea typeface="Cambria Math" panose="02040503050406030204" pitchFamily="18" charset="0"/>
                      </a:rPr>
                      <m:t>±</m:t>
                    </m:r>
                  </m:oMath>
                </a14:m>
                <a:r>
                  <a:rPr lang="en-DE" sz="9600" dirty="0">
                    <a:solidFill>
                      <a:schemeClr val="tx1"/>
                    </a:solidFill>
                  </a:rPr>
                  <a:t>0.07 K</a:t>
                </a:r>
              </a:p>
              <a:p>
                <a:r>
                  <a:rPr lang="en-DE" sz="9600" dirty="0"/>
                  <a:t>T</a:t>
                </a:r>
                <a:r>
                  <a:rPr lang="en-DE" sz="9600" baseline="-25000" dirty="0"/>
                  <a:t>B</a:t>
                </a:r>
                <a:r>
                  <a:rPr lang="en-DE" sz="9600" dirty="0"/>
                  <a:t>(2020 - 2017) = -0.26</a:t>
                </a:r>
                <a14:m>
                  <m:oMath xmlns:m="http://schemas.openxmlformats.org/officeDocument/2006/math">
                    <m:r>
                      <a:rPr lang="en-DE" sz="9600" i="1" smtClean="0">
                        <a:latin typeface="Cambria Math" panose="02040503050406030204" pitchFamily="18" charset="0"/>
                        <a:ea typeface="Cambria Math" panose="02040503050406030204" pitchFamily="18" charset="0"/>
                      </a:rPr>
                      <m:t>±</m:t>
                    </m:r>
                  </m:oMath>
                </a14:m>
                <a:r>
                  <a:rPr lang="en-DE" sz="9600" dirty="0">
                    <a:solidFill>
                      <a:schemeClr val="tx1"/>
                    </a:solidFill>
                  </a:rPr>
                  <a:t>0.20 K </a:t>
                </a:r>
              </a:p>
            </p:txBody>
          </p:sp>
        </mc:Choice>
        <mc:Fallback xmlns="">
          <p:sp>
            <p:nvSpPr>
              <p:cNvPr id="19" name="Text Placeholder 5">
                <a:extLst>
                  <a:ext uri="{FF2B5EF4-FFF2-40B4-BE49-F238E27FC236}">
                    <a16:creationId xmlns:a16="http://schemas.microsoft.com/office/drawing/2014/main" id="{1665FE8A-5CCD-6DD5-C99B-0EC7C21D988C}"/>
                  </a:ext>
                </a:extLst>
              </p:cNvPr>
              <p:cNvSpPr>
                <a:spLocks noGrp="1" noRot="1" noChangeAspect="1" noMove="1" noResize="1" noEditPoints="1" noAdjustHandles="1" noChangeArrowheads="1" noChangeShapeType="1" noTextEdit="1"/>
              </p:cNvSpPr>
              <p:nvPr>
                <p:ph type="body" sz="quarter" idx="3"/>
              </p:nvPr>
            </p:nvSpPr>
            <p:spPr>
              <a:blipFill>
                <a:blip r:embed="rId8"/>
                <a:stretch>
                  <a:fillRect l="-2145" t="-58696" b="-23913"/>
                </a:stretch>
              </a:blipFill>
            </p:spPr>
            <p:txBody>
              <a:bodyPr/>
              <a:lstStyle/>
              <a:p>
                <a:r>
                  <a:rPr lang="en-DE">
                    <a:noFill/>
                  </a:rPr>
                  <a:t> </a:t>
                </a:r>
              </a:p>
            </p:txBody>
          </p:sp>
        </mc:Fallback>
      </mc:AlternateContent>
    </p:spTree>
    <p:extLst>
      <p:ext uri="{BB962C8B-B14F-4D97-AF65-F5344CB8AC3E}">
        <p14:creationId xmlns:p14="http://schemas.microsoft.com/office/powerpoint/2010/main" val="314910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0DAEA02-174B-BCC4-F9FA-B0D52288AE02}"/>
              </a:ext>
            </a:extLst>
          </p:cNvPr>
          <p:cNvSpPr>
            <a:spLocks noGrp="1"/>
          </p:cNvSpPr>
          <p:nvPr>
            <p:ph type="title"/>
          </p:nvPr>
        </p:nvSpPr>
        <p:spPr/>
        <p:txBody>
          <a:bodyPr/>
          <a:lstStyle/>
          <a:p>
            <a:pPr algn="ctr"/>
            <a:r>
              <a:rPr lang="en-GB" dirty="0">
                <a:solidFill>
                  <a:srgbClr val="FFFF00"/>
                </a:solidFill>
              </a:rPr>
              <a:t>Summary of R</a:t>
            </a:r>
            <a:r>
              <a:rPr lang="en-DE" dirty="0">
                <a:solidFill>
                  <a:srgbClr val="FFFF00"/>
                </a:solidFill>
              </a:rPr>
              <a:t>esults </a:t>
            </a:r>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5B50E263-15ED-9B9B-D944-C0585679661B}"/>
                  </a:ext>
                </a:extLst>
              </p:cNvPr>
              <p:cNvSpPr>
                <a:spLocks noGrp="1"/>
              </p:cNvSpPr>
              <p:nvPr>
                <p:ph idx="1"/>
              </p:nvPr>
            </p:nvSpPr>
            <p:spPr/>
            <p:txBody>
              <a:bodyPr>
                <a:normAutofit/>
              </a:bodyPr>
              <a:lstStyle/>
              <a:p>
                <a:r>
                  <a:rPr lang="en-DE" sz="2000" dirty="0"/>
                  <a:t>Model in good agreement with spectrum from CrIS, but some (spurious) features</a:t>
                </a:r>
              </a:p>
              <a:p>
                <a:r>
                  <a:rPr lang="en-DE" sz="2000" dirty="0"/>
                  <a:t>Very consistent radiances for phase angles between 50</a:t>
                </a:r>
                <a14:m>
                  <m:oMath xmlns:m="http://schemas.openxmlformats.org/officeDocument/2006/math">
                    <m:r>
                      <a:rPr lang="en-DE" sz="2000" i="1" smtClean="0">
                        <a:latin typeface="Cambria Math" panose="02040503050406030204" pitchFamily="18" charset="0"/>
                        <a:ea typeface="Cambria Math" panose="02040503050406030204" pitchFamily="18" charset="0"/>
                      </a:rPr>
                      <m:t>°</m:t>
                    </m:r>
                  </m:oMath>
                </a14:m>
                <a:r>
                  <a:rPr lang="en-DE" sz="2000" dirty="0"/>
                  <a:t> and 90</a:t>
                </a:r>
                <a14:m>
                  <m:oMath xmlns:m="http://schemas.openxmlformats.org/officeDocument/2006/math">
                    <m:r>
                      <a:rPr lang="en-DE" sz="2000" i="1" smtClean="0">
                        <a:latin typeface="Cambria Math" panose="02040503050406030204" pitchFamily="18" charset="0"/>
                        <a:ea typeface="Cambria Math" panose="02040503050406030204" pitchFamily="18" charset="0"/>
                      </a:rPr>
                      <m:t>°</m:t>
                    </m:r>
                  </m:oMath>
                </a14:m>
                <a:r>
                  <a:rPr lang="en-DE" sz="2000" dirty="0"/>
                  <a:t> (consecutive orbits)</a:t>
                </a:r>
              </a:p>
              <a:p>
                <a:r>
                  <a:rPr lang="en-DE" sz="2000" dirty="0"/>
                  <a:t>Very accurate difference in radiance between perihelion and aphelion (0.3% in radiance, SW)</a:t>
                </a:r>
              </a:p>
              <a:p>
                <a:r>
                  <a:rPr lang="en-DE" sz="2000" dirty="0"/>
                  <a:t>T</a:t>
                </a:r>
                <a:r>
                  <a:rPr lang="en-DE" sz="2000" baseline="-25000" dirty="0"/>
                  <a:t>B </a:t>
                </a:r>
                <a:r>
                  <a:rPr lang="en-DE" sz="2000" dirty="0"/>
                  <a:t>from NOAA-20 significantly higher than from SNPP in SW (and MW? </a:t>
                </a:r>
                <a:r>
                  <a:rPr lang="en-GB" sz="2000" dirty="0"/>
                  <a:t>A</a:t>
                </a:r>
                <a:r>
                  <a:rPr lang="en-DE" sz="2000" dirty="0"/>
                  <a:t>nd LW??)</a:t>
                </a:r>
              </a:p>
              <a:p>
                <a:r>
                  <a:rPr lang="en-DE" sz="2000" dirty="0"/>
                  <a:t>T</a:t>
                </a:r>
                <a:r>
                  <a:rPr lang="en-DE" sz="2000" baseline="-25000" dirty="0"/>
                  <a:t>B </a:t>
                </a:r>
                <a:r>
                  <a:rPr lang="en-DE" sz="2000" dirty="0"/>
                  <a:t>from 2015 significantly higher than from 2017 and 2020 in SW (and MW/LW?)</a:t>
                </a:r>
              </a:p>
              <a:p>
                <a:r>
                  <a:rPr lang="en-DE" sz="2000" dirty="0"/>
                  <a:t>Occasional inconsistencies between radiances from consecutive orbits </a:t>
                </a:r>
              </a:p>
            </p:txBody>
          </p:sp>
        </mc:Choice>
        <mc:Fallback xmlns="">
          <p:sp>
            <p:nvSpPr>
              <p:cNvPr id="11" name="Content Placeholder 10">
                <a:extLst>
                  <a:ext uri="{FF2B5EF4-FFF2-40B4-BE49-F238E27FC236}">
                    <a16:creationId xmlns:a16="http://schemas.microsoft.com/office/drawing/2014/main" id="{5B50E263-15ED-9B9B-D944-C0585679661B}"/>
                  </a:ext>
                </a:extLst>
              </p:cNvPr>
              <p:cNvSpPr>
                <a:spLocks noGrp="1" noRot="1" noChangeAspect="1" noMove="1" noResize="1" noEditPoints="1" noAdjustHandles="1" noChangeArrowheads="1" noChangeShapeType="1" noTextEdit="1"/>
              </p:cNvSpPr>
              <p:nvPr>
                <p:ph idx="1"/>
              </p:nvPr>
            </p:nvSpPr>
            <p:spPr>
              <a:blipFill>
                <a:blip r:embed="rId2"/>
                <a:stretch>
                  <a:fillRect l="-627"/>
                </a:stretch>
              </a:blipFill>
            </p:spPr>
            <p:txBody>
              <a:bodyPr/>
              <a:lstStyle/>
              <a:p>
                <a:r>
                  <a:rPr lang="en-DE">
                    <a:noFill/>
                  </a:rPr>
                  <a:t> </a:t>
                </a:r>
              </a:p>
            </p:txBody>
          </p:sp>
        </mc:Fallback>
      </mc:AlternateContent>
      <p:pic>
        <p:nvPicPr>
          <p:cNvPr id="2" name="Picture 1">
            <a:extLst>
              <a:ext uri="{FF2B5EF4-FFF2-40B4-BE49-F238E27FC236}">
                <a16:creationId xmlns:a16="http://schemas.microsoft.com/office/drawing/2014/main" id="{3A3330B4-FF58-74E7-F88A-4722634901F9}"/>
              </a:ext>
            </a:extLst>
          </p:cNvPr>
          <p:cNvPicPr>
            <a:picLocks noChangeAspect="1"/>
          </p:cNvPicPr>
          <p:nvPr/>
        </p:nvPicPr>
        <p:blipFill>
          <a:blip r:embed="rId3"/>
          <a:stretch>
            <a:fillRect/>
          </a:stretch>
        </p:blipFill>
        <p:spPr>
          <a:xfrm>
            <a:off x="10536455" y="6238033"/>
            <a:ext cx="1655545" cy="619967"/>
          </a:xfrm>
          <a:prstGeom prst="rect">
            <a:avLst/>
          </a:prstGeom>
        </p:spPr>
      </p:pic>
    </p:spTree>
    <p:extLst>
      <p:ext uri="{BB962C8B-B14F-4D97-AF65-F5344CB8AC3E}">
        <p14:creationId xmlns:p14="http://schemas.microsoft.com/office/powerpoint/2010/main" val="1251370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31943</TotalTime>
  <Words>632</Words>
  <Application>Microsoft Office PowerPoint</Application>
  <PresentationFormat>Widescreen</PresentationFormat>
  <Paragraphs>66</Paragraphs>
  <Slides>11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Cambria Math</vt:lpstr>
      <vt:lpstr>Courier New</vt:lpstr>
      <vt:lpstr>Helvetica</vt:lpstr>
      <vt:lpstr>Celestial</vt:lpstr>
      <vt:lpstr>Custom Design</vt:lpstr>
      <vt:lpstr>Inter-Calibration of CrIS on SNPP and NOAA-20 Using Lunar Observations </vt:lpstr>
      <vt:lpstr>Introduction </vt:lpstr>
      <vt:lpstr>Available infrared observations of the moon</vt:lpstr>
      <vt:lpstr>CROSS-TRACK INFRARED SOUNDER SCAN PATTERNS</vt:lpstr>
      <vt:lpstr>Comparison between Lunar Model and Observation </vt:lpstr>
      <vt:lpstr>Brightness temperature = f(phase angle)</vt:lpstr>
      <vt:lpstr>Brightness temperature = f(Distance🌞🌜)</vt:lpstr>
      <vt:lpstr>Lunar TB from SNPP and N-20 in sw</vt:lpstr>
      <vt:lpstr>Summary of Results </vt:lpstr>
      <vt:lpstr>perspectives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mond als referenz für klimadaten von mikrowelleninstrumenten</dc:title>
  <dc:creator>Martin Burgdorf</dc:creator>
  <cp:lastModifiedBy>Yong Chen</cp:lastModifiedBy>
  <cp:revision>197</cp:revision>
  <dcterms:created xsi:type="dcterms:W3CDTF">2022-10-19T15:00:11Z</dcterms:created>
  <dcterms:modified xsi:type="dcterms:W3CDTF">2023-12-01T17:05:18Z</dcterms:modified>
</cp:coreProperties>
</file>