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375" r:id="rId3"/>
    <p:sldId id="308" r:id="rId4"/>
    <p:sldId id="277" r:id="rId5"/>
    <p:sldId id="379" r:id="rId6"/>
    <p:sldId id="385" r:id="rId7"/>
    <p:sldId id="381" r:id="rId8"/>
    <p:sldId id="393" r:id="rId9"/>
    <p:sldId id="384" r:id="rId10"/>
    <p:sldId id="382" r:id="rId11"/>
    <p:sldId id="383" r:id="rId12"/>
    <p:sldId id="387" r:id="rId13"/>
    <p:sldId id="402" r:id="rId14"/>
    <p:sldId id="388" r:id="rId15"/>
    <p:sldId id="389" r:id="rId16"/>
    <p:sldId id="391" r:id="rId17"/>
    <p:sldId id="401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ong, Xiaoxiong (GSFC-6180)" initials="XX(" lastIdx="1" clrIdx="0">
    <p:extLst>
      <p:ext uri="{19B8F6BF-5375-455C-9EA6-DF929625EA0E}">
        <p15:presenceInfo xmlns:p15="http://schemas.microsoft.com/office/powerpoint/2012/main" userId="S-1-5-21-330711430-3775241029-4075259233-875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09078-9667-4258-BC35-4160C871D2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34FC3-C7ED-4DA0-919F-3F05045B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47A1-DF79-4C05-B164-4F5BF922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BEA5B-17EE-4B75-93DE-B9F59E7D0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15760-E1D9-4899-8C29-3A51451A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C761-35FD-4325-B986-48945B8BA3D8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2880E-C96F-4B19-87A1-E1B58993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ED1CD-0C5A-4E51-88BF-6BFEC639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5FE1-7AF2-478B-AC38-69E4EDF6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B32D-ECC8-4D8D-87F3-EEC0308EB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A0327-CD18-450E-A0D5-A49C058A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AD32-7492-4E8B-8822-289017B8B74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3E0F-6820-4662-8243-437FCDC95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9F350-A8E4-4536-81EB-0C92278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7B43C-E276-431A-9FFE-F6C74874B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5FDD5-00A8-4582-A62E-E286A8B9A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B9A4-0A3D-49EF-8CBA-9B9D39CC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930C-D00F-4C8C-9E7D-93534307B1EC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D9D5-3ECC-4BF9-94C0-AAAA0EBD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38E15-670C-4C31-A20A-7FEF72B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3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45AF-B1B6-471B-A0CC-4956C556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2A581-2C70-401E-85F8-7D6C2E5E4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B20C2-5544-4BAE-B4D7-4A431A3A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5D97-4E94-4631-8D86-9ECA15E75F24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9F726-2531-4653-8C56-8AE9DF1F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A86B-34E2-402D-A1FD-A4835279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BA15-6F9B-4417-B42C-F139FC22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4B854-3CFF-425B-91C9-AB268DFDD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B8DD-CA68-4747-887F-7FFE672F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12A9-CAF7-4642-B9D8-469D3C22E317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F3D7-00B7-4DC9-A793-CF3D6C4C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6B86-D8C2-4B7D-BC96-CD2C62E2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FA7-12F1-4E5E-8CC7-7D1FF781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D8270-D47F-4B68-B4AA-3D37E40FF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B203A-CBAA-41F8-B95C-4DFFF326C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C4905-606F-452D-B313-AACBD6A3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DFB9-3418-4793-872A-7B005735687C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98DB6-2249-4BD4-A588-59BBC90A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4AF36-333C-4CBD-87C3-F2A9BA85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9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F9E6-481E-4F38-A222-CE844E8A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B7297-2F17-4251-968A-1D57447F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00858-D116-4D85-A95F-CEFE32908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1072D-A10B-44FB-B7A0-F52E54D01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3AF42-9EF5-4580-B038-A9A9C4D46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B2BE2-221F-4282-9FC8-B1D9EE34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2BD6-CBA0-4F7A-B2C1-1D5B79EC0F19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7C7B14-EC6F-4DB2-BB97-D756D433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07891-111B-422C-8DF1-542717C2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6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A4A4-7F09-45C6-9485-88E52272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B98FC-EE9B-46BD-BF15-93C81DB5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991E-D6B1-4AF7-85AB-959172B1B01F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05269-C6B0-478E-8591-56343F9E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EEAD1-5E1B-4039-9BF6-FD5B58E2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6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A9117-3207-4A0A-8231-028BEFFA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1360-FDDE-4E69-8999-0441E2802DB4}" type="datetime1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C9C40-7280-4AC2-8354-E4616569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D4A69-3D4F-4BC2-80DF-4D8F678A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BCE9-027A-4553-9095-39B292F5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F00E9-126C-4E7B-8BC9-B1A44641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A8789-D0DB-4E93-8ABB-EFBA167F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E2A46-5B11-43A2-8931-A2945CCF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7B33-E667-4712-880A-FB10569939DE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4B91E-B991-4F95-9B13-82C4AD47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5C2BA-E795-4A24-B7A1-252DC6E8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D296-6932-4DB0-B055-6F18751B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DA250-014B-4B02-9925-39BBBCC8C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67C37-31EA-4DBC-9243-3295ECCBA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CC646-5E70-4AC9-AA2A-5B2B6EB0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A1A5-AABF-41B4-8F54-04CF6E33C95F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3BE36-4C58-4A49-8D8B-6F56F540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21909-C053-4D01-8242-091D919D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DF34F-5954-4915-92FC-93A9AAFC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2485B-C912-41B3-8E5E-597680588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54AFD-27D5-4027-A29F-3577CC5DD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99D4-4FD5-4452-99D1-C7693FEDAD9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58F5-E04C-4522-BF3B-E76A377E5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79823-6292-4007-BB99-71D8D4B9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9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39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</a:t>
            </a:fld>
            <a:endParaRPr lang="en-US" sz="11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3C4BED-B476-41DA-A6F4-25A566310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2470"/>
            <a:ext cx="12192000" cy="5365530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+mn-lt"/>
              </a:rPr>
              <a:t>MODIS and VIIRS Thermal Emissive Bands Lunar Calibration and Calibration Inter-comparisons</a:t>
            </a:r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en-US" sz="2200" dirty="0">
                <a:latin typeface="+mn-lt"/>
              </a:rPr>
              <a:t>Xiaoxiong (Jack) Xiong*, Amit Angal</a:t>
            </a:r>
            <a:r>
              <a:rPr lang="en-US" sz="2400" b="1" baseline="30000" dirty="0">
                <a:latin typeface="+mn-lt"/>
              </a:rPr>
              <a:t>‡</a:t>
            </a:r>
            <a:r>
              <a:rPr lang="en-US" sz="2200" dirty="0">
                <a:latin typeface="+mn-lt"/>
              </a:rPr>
              <a:t>, Tiejun Chang</a:t>
            </a:r>
            <a:r>
              <a:rPr lang="en-US" sz="2400" b="1" baseline="30000" dirty="0">
                <a:latin typeface="+mn-lt"/>
              </a:rPr>
              <a:t>‡</a:t>
            </a:r>
            <a:r>
              <a:rPr lang="en-US" sz="2200" dirty="0">
                <a:latin typeface="+mn-lt"/>
              </a:rPr>
              <a:t>, and Truman Wilson</a:t>
            </a:r>
            <a:r>
              <a:rPr lang="en-US" sz="2400" b="1" baseline="30000" dirty="0">
                <a:latin typeface="+mn-lt"/>
              </a:rPr>
              <a:t>‡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*</a:t>
            </a:r>
            <a:r>
              <a:rPr lang="en-US" sz="2000" i="1" dirty="0">
                <a:latin typeface="+mn-lt"/>
              </a:rPr>
              <a:t>Sciences and Exploration Directorate, NASA GSFC, Greenbelt, MD 20771</a:t>
            </a:r>
            <a:br>
              <a:rPr lang="en-US" sz="2000" i="1" dirty="0">
                <a:latin typeface="+mn-lt"/>
              </a:rPr>
            </a:br>
            <a:r>
              <a:rPr lang="en-US" sz="2000" b="1" baseline="30000" dirty="0">
                <a:latin typeface="+mn-lt"/>
              </a:rPr>
              <a:t>‡</a:t>
            </a:r>
            <a:r>
              <a:rPr lang="en-US" sz="2000" i="1" dirty="0">
                <a:latin typeface="Calibri" pitchFamily="34" charset="0"/>
              </a:rPr>
              <a:t>SSAI, Lanham, MD 20706, USA</a:t>
            </a:r>
            <a:br>
              <a:rPr lang="en-US" sz="2000" i="1" dirty="0">
                <a:latin typeface="Calibri" pitchFamily="34" charset="0"/>
              </a:rPr>
            </a:br>
            <a:br>
              <a:rPr lang="en-US" sz="2000" i="1" dirty="0">
                <a:latin typeface="+mn-lt"/>
              </a:rPr>
            </a:br>
            <a:r>
              <a:rPr lang="en-US" sz="2200" i="1" dirty="0">
                <a:latin typeface="+mn-lt"/>
              </a:rPr>
              <a:t>and previous contributions from MCST and VCST members:</a:t>
            </a:r>
            <a:br>
              <a:rPr lang="en-US" sz="2200" i="1" dirty="0">
                <a:latin typeface="+mn-lt"/>
              </a:rPr>
            </a:br>
            <a:r>
              <a:rPr lang="en-US" sz="2000" dirty="0">
                <a:latin typeface="+mn-lt"/>
              </a:rPr>
              <a:t>Ben Wang, Yonghong Li, and Hongda Chen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1900" dirty="0">
                <a:solidFill>
                  <a:srgbClr val="0000CC"/>
                </a:solidFill>
                <a:latin typeface="+mn-lt"/>
              </a:rPr>
              <a:t>EUMETSAT, Darmstadt, Germany, 4-8 December 2023</a:t>
            </a:r>
            <a:endParaRPr lang="en-US" sz="19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1" name="Picture 24" descr="Light vertical">
            <a:extLst>
              <a:ext uri="{FF2B5EF4-FFF2-40B4-BE49-F238E27FC236}">
                <a16:creationId xmlns:a16="http://schemas.microsoft.com/office/drawing/2014/main" id="{D705DF59-B4B5-4C74-A749-9291FBCC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9" y="96590"/>
            <a:ext cx="853390" cy="7465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52" t="21985" r="15490" b="29098"/>
          <a:stretch/>
        </p:blipFill>
        <p:spPr>
          <a:xfrm>
            <a:off x="10193640" y="171518"/>
            <a:ext cx="1843220" cy="5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9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10</a:t>
            </a:fld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42E94-86F6-171C-326D-1547A500368E}"/>
              </a:ext>
            </a:extLst>
          </p:cNvPr>
          <p:cNvSpPr txBox="1"/>
          <p:nvPr/>
        </p:nvSpPr>
        <p:spPr>
          <a:xfrm>
            <a:off x="966952" y="5407661"/>
            <a:ext cx="10517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CC"/>
                </a:solidFill>
              </a:rPr>
              <a:t>Band 31 BT is used to bin the pixels at different temperature ranges: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sz="1800" dirty="0">
                <a:solidFill>
                  <a:srgbClr val="0000CC"/>
                </a:solidFill>
              </a:rPr>
              <a:t>210, 230, 250, 270, and 290 K (+/-10 K).</a:t>
            </a:r>
          </a:p>
          <a:p>
            <a:r>
              <a:rPr lang="en-US" dirty="0">
                <a:solidFill>
                  <a:srgbClr val="0000CC"/>
                </a:solidFill>
              </a:rPr>
              <a:t>An average </a:t>
            </a:r>
            <a:r>
              <a:rPr lang="en-US" sz="1800" dirty="0">
                <a:solidFill>
                  <a:srgbClr val="0000CC"/>
                </a:solidFill>
              </a:rPr>
              <a:t>radiance ratio is computed for each event and at each BT range.</a:t>
            </a:r>
          </a:p>
          <a:p>
            <a:r>
              <a:rPr lang="en-US" dirty="0">
                <a:solidFill>
                  <a:srgbClr val="FF0000"/>
                </a:solidFill>
              </a:rPr>
              <a:t>Impact due to non-perfect BBR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F8ABA-AA13-527C-47FD-29FA1B58CED7}"/>
              </a:ext>
            </a:extLst>
          </p:cNvPr>
          <p:cNvSpPr txBox="1"/>
          <p:nvPr/>
        </p:nvSpPr>
        <p:spPr>
          <a:xfrm>
            <a:off x="643511" y="1199778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Terra MODIS Relative Radiance Drifts (%): 2000 - 2023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DAC51-627C-42C8-000D-4AF1FC7BA601}"/>
              </a:ext>
            </a:extLst>
          </p:cNvPr>
          <p:cNvSpPr txBox="1"/>
          <p:nvPr/>
        </p:nvSpPr>
        <p:spPr>
          <a:xfrm>
            <a:off x="6526155" y="1199778"/>
            <a:ext cx="513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Aqua MODIS Relative Radiance Drifts (%): 2002-2023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B2BE53-8B8C-4877-326D-B4CDE614D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(Relative Approach)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53D51-E7AD-4E4F-BC83-F7D8202B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11" y="1701495"/>
            <a:ext cx="5242560" cy="3573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07CC8-15B2-AAB8-C847-CDD32457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9" y="1701495"/>
            <a:ext cx="5250180" cy="35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2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11</a:t>
            </a:fld>
            <a:endParaRPr lang="en-US" sz="1100" b="1" dirty="0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108F8639-9E52-4110-B0F8-8A65AF52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28" y="1020801"/>
            <a:ext cx="10939455" cy="49700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dirty="0">
                <a:latin typeface="Calibri" pitchFamily="34" charset="0"/>
              </a:rPr>
              <a:t>Methodology (3) – similar to approach (1)   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each lunar calibration event, </a:t>
            </a:r>
            <a:r>
              <a:rPr lang="en-US" sz="2100" dirty="0">
                <a:solidFill>
                  <a:srgbClr val="0000CC"/>
                </a:solidFill>
                <a:latin typeface="Calibri" pitchFamily="34" charset="0"/>
              </a:rPr>
              <a:t>select fixed number of scans </a:t>
            </a:r>
            <a:r>
              <a:rPr lang="en-US" sz="2100" dirty="0">
                <a:latin typeface="Calibri" pitchFamily="34" charset="0"/>
              </a:rPr>
              <a:t>covering full disk lunar images (e.g. 5 middle scans)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each band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Identify number of saturated pixels from select scans of each event over the mission (thus the max number of saturated pixels among all events)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Exclude the “saturated pixels” (e.g., </a:t>
            </a:r>
            <a:r>
              <a:rPr lang="en-US" sz="2000" dirty="0" err="1">
                <a:latin typeface="Calibri" pitchFamily="34" charset="0"/>
              </a:rPr>
              <a:t>max_number_of_saturated_pixels</a:t>
            </a:r>
            <a:r>
              <a:rPr lang="en-US" sz="2000" dirty="0">
                <a:latin typeface="Calibri" pitchFamily="34" charset="0"/>
              </a:rPr>
              <a:t> * 1.05)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Compute the average radiance of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top 50 non-saturated pixels </a:t>
            </a:r>
            <a:r>
              <a:rPr lang="en-US" sz="2000" dirty="0">
                <a:latin typeface="Calibri" pitchFamily="34" charset="0"/>
              </a:rPr>
              <a:t>(sensor/band dependent)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Apply an empirical correction that depends on </a:t>
            </a:r>
            <a:r>
              <a:rPr lang="en-US" sz="2000" dirty="0" err="1">
                <a:latin typeface="Calibri" pitchFamily="34" charset="0"/>
              </a:rPr>
              <a:t>Sensor_Moon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dirty="0" err="1">
                <a:latin typeface="Calibri" pitchFamily="34" charset="0"/>
              </a:rPr>
              <a:t>Sun_Moon</a:t>
            </a:r>
            <a:r>
              <a:rPr lang="en-US" sz="2000" dirty="0">
                <a:latin typeface="Calibri" pitchFamily="34" charset="0"/>
              </a:rPr>
              <a:t> distances and lunar phase angles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Compute and trend the BT corresponding to the corrected radiance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(Method 3)</a:t>
            </a:r>
          </a:p>
        </p:txBody>
      </p:sp>
    </p:spTree>
    <p:extLst>
      <p:ext uri="{BB962C8B-B14F-4D97-AF65-F5344CB8AC3E}">
        <p14:creationId xmlns:p14="http://schemas.microsoft.com/office/powerpoint/2010/main" val="137238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12</a:t>
            </a:fld>
            <a:endParaRPr lang="en-US" sz="11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(Method 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7B10C4-80B1-721F-3903-C0EB9FE9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1" t="12223" r="46979" b="60741"/>
          <a:stretch/>
        </p:blipFill>
        <p:spPr>
          <a:xfrm>
            <a:off x="6343909" y="4682746"/>
            <a:ext cx="5120640" cy="185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CE680-E7BF-EDB2-D920-526B38863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46" t="12778" r="1250" b="59445"/>
          <a:stretch/>
        </p:blipFill>
        <p:spPr>
          <a:xfrm>
            <a:off x="799276" y="4750818"/>
            <a:ext cx="519430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8BA93B-1E89-DDEA-2821-4B3948D3E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0" t="12639" r="47291" b="32577"/>
          <a:stretch/>
        </p:blipFill>
        <p:spPr>
          <a:xfrm>
            <a:off x="6320788" y="895224"/>
            <a:ext cx="5120641" cy="3757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2BA6A-C9F6-2F3B-23BC-8C946BA61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15" t="13056" r="1485" b="30972"/>
          <a:stretch/>
        </p:blipFill>
        <p:spPr>
          <a:xfrm>
            <a:off x="872935" y="925704"/>
            <a:ext cx="5120641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13</a:t>
            </a:fld>
            <a:endParaRPr lang="en-US" sz="11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(Method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20F19-785C-29FB-AD5E-530509A1E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5" t="12559" r="47238" b="60464"/>
          <a:stretch/>
        </p:blipFill>
        <p:spPr>
          <a:xfrm>
            <a:off x="6313429" y="851481"/>
            <a:ext cx="5156792" cy="1850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90707-8477-133C-4617-81FFF4CC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1" t="12868" r="1452" b="59845"/>
          <a:stretch/>
        </p:blipFill>
        <p:spPr>
          <a:xfrm>
            <a:off x="857116" y="884498"/>
            <a:ext cx="5156791" cy="187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450E4-6288-DE02-6C76-5D29405CD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7" t="39834" r="46953" b="32167"/>
          <a:stretch/>
        </p:blipFill>
        <p:spPr>
          <a:xfrm>
            <a:off x="6318391" y="2742187"/>
            <a:ext cx="5146158" cy="192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1C93D-F8BB-FDC4-51E1-217B14BD0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62" t="40254" r="1329" b="31159"/>
          <a:stretch/>
        </p:blipFill>
        <p:spPr>
          <a:xfrm>
            <a:off x="857116" y="2721867"/>
            <a:ext cx="5171852" cy="19702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6F023-13B3-2778-58D2-6080336D3AC8}"/>
              </a:ext>
            </a:extLst>
          </p:cNvPr>
          <p:cNvSpPr txBox="1"/>
          <p:nvPr/>
        </p:nvSpPr>
        <p:spPr>
          <a:xfrm>
            <a:off x="6036616" y="4982900"/>
            <a:ext cx="590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MODIS lunar long-term drifts </a:t>
            </a:r>
            <a:r>
              <a:rPr lang="en-US" dirty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0000CC"/>
                </a:solidFill>
              </a:rPr>
              <a:t>T (K) in BT via “top 150 pixels”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E6B64A-4D5A-9648-26FD-169FFF548E15}"/>
              </a:ext>
            </a:extLst>
          </p:cNvPr>
          <p:cNvSpPr txBox="1"/>
          <p:nvPr/>
        </p:nvSpPr>
        <p:spPr>
          <a:xfrm>
            <a:off x="363372" y="4827335"/>
            <a:ext cx="5367184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SzPct val="100000"/>
            </a:pPr>
            <a:r>
              <a:rPr lang="en-US" dirty="0">
                <a:latin typeface="Calibri" pitchFamily="34" charset="0"/>
              </a:rPr>
              <a:t>* Mission-long drifts (with a few exceptions): 0.1 to 0.7 K for Terra MODIS and 0.2 to 1.0 K for Aqua MODIS</a:t>
            </a:r>
          </a:p>
          <a:p>
            <a:pPr>
              <a:spcAft>
                <a:spcPts val="200"/>
              </a:spcAft>
              <a:buSzPct val="100000"/>
            </a:pPr>
            <a:r>
              <a:rPr lang="en-US" dirty="0">
                <a:latin typeface="Calibri" pitchFamily="34" charset="0"/>
              </a:rPr>
              <a:t>* Overall consistency among results of using different # of “hot” pixels  </a:t>
            </a:r>
          </a:p>
          <a:p>
            <a:pPr>
              <a:spcAft>
                <a:spcPts val="200"/>
              </a:spcAft>
              <a:buSzPct val="100000"/>
            </a:pPr>
            <a:r>
              <a:rPr lang="en-US" dirty="0">
                <a:latin typeface="Calibri" pitchFamily="34" charset="0"/>
              </a:rPr>
              <a:t>* Potential improvement (UC reduction) with using more scans (thus more lunar pixels)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E82C36-1134-EEC6-EF57-94549B329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967" y="5412749"/>
            <a:ext cx="5952061" cy="9510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E0EC28-74EA-C0F9-65F2-E698A37C8CB7}"/>
              </a:ext>
            </a:extLst>
          </p:cNvPr>
          <p:cNvSpPr txBox="1"/>
          <p:nvPr/>
        </p:nvSpPr>
        <p:spPr>
          <a:xfrm>
            <a:off x="6377854" y="6381443"/>
            <a:ext cx="4757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* Noticeable impact due to changes in Aqua CFPA temperature</a:t>
            </a:r>
          </a:p>
        </p:txBody>
      </p:sp>
    </p:spTree>
    <p:extLst>
      <p:ext uri="{BB962C8B-B14F-4D97-AF65-F5344CB8AC3E}">
        <p14:creationId xmlns:p14="http://schemas.microsoft.com/office/powerpoint/2010/main" val="321491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14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Calibration Inter-comparison (Ongoing Effort)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108F8639-9E52-4110-B0F8-8A65AF52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28" y="1020802"/>
            <a:ext cx="11202213" cy="5201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 pitchFamily="34" charset="0"/>
              </a:rPr>
              <a:t>S-NPP, N-20, and N-21 VIIRS regularly view the Moon at nearly the same time and same lunar phase angles (</a:t>
            </a:r>
            <a:r>
              <a:rPr lang="en-US" sz="2400" dirty="0">
                <a:solidFill>
                  <a:srgbClr val="FF00FF"/>
                </a:solidFill>
                <a:latin typeface="Calibri" pitchFamily="34" charset="0"/>
              </a:rPr>
              <a:t>a few exceptions due to non-roll measurements</a:t>
            </a:r>
            <a:r>
              <a:rPr lang="en-US" sz="2400" b="1" dirty="0">
                <a:solidFill>
                  <a:srgbClr val="00B050"/>
                </a:solidFill>
                <a:latin typeface="Calibri" pitchFamily="34" charset="0"/>
              </a:rPr>
              <a:t>)</a:t>
            </a:r>
          </a:p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dirty="0">
                <a:latin typeface="Calibri" pitchFamily="34" charset="0"/>
              </a:rPr>
              <a:t>Methodology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the same lunar calibration event of any two VIIRS instruments, select fixed number of scans covering full disk lunar images (e.g. 4 middle scans)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Make sure the same IFOV lunar pixels are used for instrument pairs (resample data if necessary)  </a:t>
            </a:r>
            <a:endParaRPr lang="en-US" sz="2100" dirty="0">
              <a:solidFill>
                <a:srgbClr val="0000CC"/>
              </a:solidFill>
              <a:latin typeface="Calibri" pitchFamily="34" charset="0"/>
            </a:endParaRP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Sort the measured radiance (or BT) from high to low with saturated pixels at the top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Exclude the pixel pairs with “saturated pixels” (e.g. </a:t>
            </a:r>
            <a:r>
              <a:rPr lang="en-US" sz="2100" dirty="0" err="1">
                <a:latin typeface="Calibri" pitchFamily="34" charset="0"/>
              </a:rPr>
              <a:t>number_of_saturated_pixels</a:t>
            </a:r>
            <a:r>
              <a:rPr lang="en-US" sz="2100" dirty="0">
                <a:latin typeface="Calibri" pitchFamily="34" charset="0"/>
              </a:rPr>
              <a:t> * 1.05) in either sensor and the pixel pairs with very low signals (band dependent) 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Compute and trend the radiance ratios or BT differences from the remaining non-saturated pixel pairs  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An empirical correction can also be made to account for the impact due to small lunar phase angle difference</a:t>
            </a:r>
          </a:p>
        </p:txBody>
      </p:sp>
    </p:spTree>
    <p:extLst>
      <p:ext uri="{BB962C8B-B14F-4D97-AF65-F5344CB8AC3E}">
        <p14:creationId xmlns:p14="http://schemas.microsoft.com/office/powerpoint/2010/main" val="125374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15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Calibration Inter-comparison (Preliminary)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C3211-3FBB-3581-6761-1376FA016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5" r="50619"/>
          <a:stretch/>
        </p:blipFill>
        <p:spPr>
          <a:xfrm>
            <a:off x="961633" y="1280876"/>
            <a:ext cx="2106553" cy="4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19035-BBBC-0D31-A34D-C7B28A7C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3" r="50467"/>
          <a:stretch/>
        </p:blipFill>
        <p:spPr>
          <a:xfrm>
            <a:off x="3064436" y="1284209"/>
            <a:ext cx="2106750" cy="4433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548153-C300-0868-5BDA-63E80266BB4B}"/>
              </a:ext>
            </a:extLst>
          </p:cNvPr>
          <p:cNvSpPr txBox="1"/>
          <p:nvPr/>
        </p:nvSpPr>
        <p:spPr>
          <a:xfrm>
            <a:off x="1425514" y="5700426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June 28, 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F69DA-C101-56EA-ECA7-568C0CA6CB6F}"/>
              </a:ext>
            </a:extLst>
          </p:cNvPr>
          <p:cNvSpPr txBox="1"/>
          <p:nvPr/>
        </p:nvSpPr>
        <p:spPr>
          <a:xfrm>
            <a:off x="3509211" y="5700426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Nov 23, 2023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9FDF1-4D4A-2B38-1011-3E4C56750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" t="32778" r="49710" b="-256"/>
          <a:stretch/>
        </p:blipFill>
        <p:spPr>
          <a:xfrm>
            <a:off x="5399884" y="1112710"/>
            <a:ext cx="5902655" cy="4503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774E92-9BEF-5196-BE57-C090C44E7971}"/>
              </a:ext>
            </a:extLst>
          </p:cNvPr>
          <p:cNvSpPr txBox="1"/>
          <p:nvPr/>
        </p:nvSpPr>
        <p:spPr>
          <a:xfrm>
            <a:off x="5861125" y="5687463"/>
            <a:ext cx="544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Mar 2, 2023 (N20 and N21 phase angle differs diff by 4⁰)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59881C-46AA-85D3-44A4-DD1BD144330B}"/>
              </a:ext>
            </a:extLst>
          </p:cNvPr>
          <p:cNvSpPr/>
          <p:nvPr/>
        </p:nvSpPr>
        <p:spPr>
          <a:xfrm>
            <a:off x="6654800" y="1704077"/>
            <a:ext cx="440033" cy="314259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014161-CDD8-34D1-5D45-9EE25E67B017}"/>
              </a:ext>
            </a:extLst>
          </p:cNvPr>
          <p:cNvCxnSpPr>
            <a:cxnSpLocks/>
          </p:cNvCxnSpPr>
          <p:nvPr/>
        </p:nvCxnSpPr>
        <p:spPr>
          <a:xfrm flipV="1">
            <a:off x="6837680" y="4917440"/>
            <a:ext cx="0" cy="650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861A89-7D20-1A45-6984-B40590A34D38}"/>
              </a:ext>
            </a:extLst>
          </p:cNvPr>
          <p:cNvSpPr txBox="1"/>
          <p:nvPr/>
        </p:nvSpPr>
        <p:spPr>
          <a:xfrm>
            <a:off x="1193165" y="6308909"/>
            <a:ext cx="924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Impact due to pixel pairs that are not co-located and small phase angle differences (correctable)</a:t>
            </a:r>
          </a:p>
        </p:txBody>
      </p:sp>
    </p:spTree>
    <p:extLst>
      <p:ext uri="{BB962C8B-B14F-4D97-AF65-F5344CB8AC3E}">
        <p14:creationId xmlns:p14="http://schemas.microsoft.com/office/powerpoint/2010/main" val="2600489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16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Calibration Inter-comparison (via a lunar model)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108F8639-9E52-4110-B0F8-8A65AF52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28" y="1020802"/>
            <a:ext cx="11202213" cy="35827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 pitchFamily="34" charset="0"/>
              </a:rPr>
              <a:t>This approach requires the use of a “lunar model” to provide the lunar surface temperature profile that varies with its viewing geometry, including lunar phase angles</a:t>
            </a:r>
          </a:p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dirty="0">
                <a:latin typeface="Calibri" pitchFamily="34" charset="0"/>
              </a:rPr>
              <a:t>Methodology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Resample the model (surface temperature profile) to spatially match lunar observations made by two sensors (A and B) at pixel-to-pixel level 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Compute the differences between the measured and model predicted temperatures of non-saturated pixels in each sensor (band)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Compare the differences between the differences of sensor A and B with the model (double difference)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6B568-1DB4-10C0-EAF6-5ADAAEA1BEB2}"/>
              </a:ext>
            </a:extLst>
          </p:cNvPr>
          <p:cNvSpPr txBox="1"/>
          <p:nvPr/>
        </p:nvSpPr>
        <p:spPr>
          <a:xfrm>
            <a:off x="1171575" y="5267841"/>
            <a:ext cx="6896100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11125">
              <a:spcAft>
                <a:spcPts val="200"/>
              </a:spcAft>
              <a:buSzPct val="100000"/>
            </a:pPr>
            <a:r>
              <a:rPr lang="en-US" sz="2400" dirty="0">
                <a:latin typeface="Calibri" pitchFamily="34" charset="0"/>
              </a:rPr>
              <a:t>Plan to apply this to both VIIRS and MODIS TEB</a:t>
            </a:r>
          </a:p>
          <a:p>
            <a:pPr indent="-111125">
              <a:spcAft>
                <a:spcPts val="200"/>
              </a:spcAft>
              <a:buSzPct val="100000"/>
            </a:pPr>
            <a:r>
              <a:rPr lang="en-US" sz="2400" dirty="0">
                <a:latin typeface="Calibri" pitchFamily="34" charset="0"/>
              </a:rPr>
              <a:t>TIR lunar model suggestions?</a:t>
            </a:r>
          </a:p>
        </p:txBody>
      </p:sp>
    </p:spTree>
    <p:extLst>
      <p:ext uri="{BB962C8B-B14F-4D97-AF65-F5344CB8AC3E}">
        <p14:creationId xmlns:p14="http://schemas.microsoft.com/office/powerpoint/2010/main" val="419720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17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Calibration Inter-comparison (via a lunar model)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E774F-86CB-4E43-DA91-5964FC6C9F48}"/>
              </a:ext>
            </a:extLst>
          </p:cNvPr>
          <p:cNvSpPr txBox="1"/>
          <p:nvPr/>
        </p:nvSpPr>
        <p:spPr>
          <a:xfrm>
            <a:off x="121723" y="1798165"/>
            <a:ext cx="630078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model can be projected to an arbitrary view geometry, image resolution, and image aspect ratio.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the observer and solar positions to offset the 2-D heat map.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Sun position is at (0, 0), observer position is offset from that.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Moon’s center position can be measured from a satellite image.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size and rotation angle can be computed from the instrument geometry.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Improvements needed: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Proper accounting of the solar path across the Moon surface.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fitting of the MODIS 1-km bands.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3502B-6A45-E1AE-FFAC-62891A0A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309361" y="1289208"/>
            <a:ext cx="5788567" cy="50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50264-F924-F3DC-D8ED-84D4DDCFBFE0}"/>
              </a:ext>
            </a:extLst>
          </p:cNvPr>
          <p:cNvSpPr txBox="1"/>
          <p:nvPr/>
        </p:nvSpPr>
        <p:spPr>
          <a:xfrm>
            <a:off x="0" y="1304908"/>
            <a:ext cx="576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Projection of the Thermal Lunar Model</a:t>
            </a:r>
          </a:p>
        </p:txBody>
      </p:sp>
    </p:spTree>
    <p:extLst>
      <p:ext uri="{BB962C8B-B14F-4D97-AF65-F5344CB8AC3E}">
        <p14:creationId xmlns:p14="http://schemas.microsoft.com/office/powerpoint/2010/main" val="402303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18</a:t>
            </a:fld>
            <a:endParaRPr lang="en-US" sz="1100" b="1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9363E92-3C80-4519-B0E5-6AA5E196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" y="1027052"/>
            <a:ext cx="11188192" cy="45831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latin typeface="Calibri" pitchFamily="34" charset="0"/>
              </a:rPr>
              <a:t>Challenges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Saturation pixels for typical IR sensors designed for Earth observations (dual-gain design or adjustable detector integration time could help)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Edge pixel (less impact for high spatial resolution sensors)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An accurate thermal lunar model that can simulate/predict lunar measurements made by TIR sensors at different view geometries, spatial resolutions, and relative spectral response (RSR)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latin typeface="Calibri" pitchFamily="34" charset="0"/>
              </a:rPr>
              <a:t>Future Efforts 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To future improve TEB lunar calibration stability monitoring approaches (minimizing the impact due to edge and saturated pixels, …)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To continue and extend TEB lunar calibration inter-comparison studies, including our new effort on the use of a thermal lunar model.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To examine and evaluate different TIR lunar models (TBD)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Challenges and Future Efforts</a:t>
            </a:r>
          </a:p>
        </p:txBody>
      </p:sp>
    </p:spTree>
    <p:extLst>
      <p:ext uri="{BB962C8B-B14F-4D97-AF65-F5344CB8AC3E}">
        <p14:creationId xmlns:p14="http://schemas.microsoft.com/office/powerpoint/2010/main" val="318353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39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2</a:t>
            </a:fld>
            <a:endParaRPr lang="en-US" sz="1100" b="1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930C4814-EDE4-4DC1-B06A-F88BC3C17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640" y="309683"/>
            <a:ext cx="9824720" cy="675957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atin typeface="+mn-lt"/>
              </a:rPr>
              <a:t>Contents</a:t>
            </a:r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BBA52229-3EFE-4060-BF7B-7C9788BEF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2770"/>
            <a:ext cx="10583917" cy="38362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>
                <a:latin typeface="Calibri" pitchFamily="34" charset="0"/>
              </a:rPr>
              <a:t>Background</a:t>
            </a:r>
          </a:p>
          <a:p>
            <a:pPr marL="914400" lvl="1" indent="-457200">
              <a:spcBef>
                <a:spcPts val="600"/>
              </a:spcBef>
              <a:buSzPct val="100000"/>
              <a:buFont typeface="Calibri" panose="020F0502020204030204" pitchFamily="34" charset="0"/>
              <a:buChar char="−"/>
            </a:pPr>
            <a:r>
              <a:rPr lang="en-US" sz="2400" dirty="0">
                <a:latin typeface="Calibri" pitchFamily="34" charset="0"/>
              </a:rPr>
              <a:t>MODIS and VIIRS On-orbit Calibration</a:t>
            </a:r>
          </a:p>
          <a:p>
            <a:pPr marL="914400" lvl="1" indent="-457200">
              <a:spcBef>
                <a:spcPts val="600"/>
              </a:spcBef>
              <a:buSzPct val="100000"/>
              <a:buFont typeface="Calibri" panose="020F0502020204030204" pitchFamily="34" charset="0"/>
              <a:buChar char="−"/>
            </a:pPr>
            <a:r>
              <a:rPr lang="en-US" sz="2400" dirty="0">
                <a:latin typeface="Calibri" pitchFamily="34" charset="0"/>
              </a:rPr>
              <a:t>Lunar Observations and Applications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>
                <a:latin typeface="Calibri" pitchFamily="34" charset="0"/>
              </a:rPr>
              <a:t>Using the Moon for MODIS and VIIRS Thermal Emissive Bands (TEB) Lunar Calibration Stability Monitoring and Calibration Inter-comparisons </a:t>
            </a:r>
          </a:p>
          <a:p>
            <a:pPr marL="914400" lvl="1" indent="-457200">
              <a:spcBef>
                <a:spcPts val="600"/>
              </a:spcBef>
              <a:buSzPct val="100000"/>
              <a:buFont typeface="Calibri" panose="020F0502020204030204" pitchFamily="34" charset="0"/>
              <a:buChar char="−"/>
            </a:pPr>
            <a:r>
              <a:rPr lang="en-US" sz="2400" dirty="0">
                <a:latin typeface="Calibri" pitchFamily="34" charset="0"/>
              </a:rPr>
              <a:t>Stability Monitoring (MODIS examples)</a:t>
            </a:r>
          </a:p>
          <a:p>
            <a:pPr marL="914400" lvl="1" indent="-457200">
              <a:spcBef>
                <a:spcPts val="600"/>
              </a:spcBef>
              <a:buSzPct val="100000"/>
              <a:buFont typeface="Calibri" panose="020F0502020204030204" pitchFamily="34" charset="0"/>
              <a:buChar char="−"/>
            </a:pPr>
            <a:r>
              <a:rPr lang="en-US" sz="2400" dirty="0">
                <a:latin typeface="Calibri" pitchFamily="34" charset="0"/>
              </a:rPr>
              <a:t>Calibration Inter-comparisons (VIIRS examples)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>
                <a:latin typeface="Calibri" pitchFamily="34" charset="0"/>
              </a:rPr>
              <a:t>Challenges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70294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3</a:t>
            </a:fld>
            <a:endParaRPr lang="en-US" sz="1100" b="1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B75F936-4140-43EC-A5DE-EE19A3D731E4}"/>
              </a:ext>
            </a:extLst>
          </p:cNvPr>
          <p:cNvSpPr txBox="1">
            <a:spLocks noChangeArrowheads="1"/>
          </p:cNvSpPr>
          <p:nvPr/>
        </p:nvSpPr>
        <p:spPr>
          <a:xfrm>
            <a:off x="1656256" y="95526"/>
            <a:ext cx="8879488" cy="565150"/>
          </a:xfrm>
          <a:prstGeom prst="rect">
            <a:avLst/>
          </a:prstGeom>
          <a:noFill/>
        </p:spPr>
        <p:txBody>
          <a:bodyPr lIns="90487" tIns="44450" rIns="90487" bIns="44450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2800" b="1" dirty="0">
                <a:latin typeface="Calibri" pitchFamily="34" charset="0"/>
              </a:rPr>
              <a:t>MODIS and VIIRS On-orbit Calibration</a:t>
            </a:r>
            <a:endParaRPr lang="en-US" sz="2800" b="1" kern="0" dirty="0"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C26CF-FE96-42C0-A1E5-5B42201A7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9" b="-85"/>
          <a:stretch/>
        </p:blipFill>
        <p:spPr>
          <a:xfrm>
            <a:off x="282006" y="985191"/>
            <a:ext cx="5135482" cy="3534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001BC-DEBA-4457-AAAE-74C8ADBA37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5" y="4717842"/>
            <a:ext cx="5074394" cy="193314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8" descr="Terra_maneuver">
            <a:extLst>
              <a:ext uri="{FF2B5EF4-FFF2-40B4-BE49-F238E27FC236}">
                <a16:creationId xmlns:a16="http://schemas.microsoft.com/office/drawing/2014/main" id="{945A4A5C-E7F5-41CE-93C4-079C76F07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r="7271" b="34562"/>
          <a:stretch/>
        </p:blipFill>
        <p:spPr bwMode="auto">
          <a:xfrm>
            <a:off x="534124" y="2986616"/>
            <a:ext cx="881745" cy="5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BAFE92-EA35-4CD4-BB65-9C4DBCB695B3}"/>
              </a:ext>
            </a:extLst>
          </p:cNvPr>
          <p:cNvGrpSpPr>
            <a:grpSpLocks/>
          </p:cNvGrpSpPr>
          <p:nvPr/>
        </p:nvGrpSpPr>
        <p:grpSpPr bwMode="auto">
          <a:xfrm>
            <a:off x="5903265" y="943152"/>
            <a:ext cx="5754611" cy="5759033"/>
            <a:chOff x="627394" y="395005"/>
            <a:chExt cx="5875965" cy="64520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1F322B-BF07-4BFE-9D64-F56ABDE83FFE}"/>
                </a:ext>
              </a:extLst>
            </p:cNvPr>
            <p:cNvSpPr/>
            <p:nvPr/>
          </p:nvSpPr>
          <p:spPr>
            <a:xfrm>
              <a:off x="627394" y="395005"/>
              <a:ext cx="5875965" cy="6452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2A519085-7893-4E17-8DA3-8FF83D9F5D6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93095" y="453878"/>
            <a:ext cx="5756275" cy="6354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5" imgW="6345000" imgH="6187680" progId="Excel.Sheet.8">
                    <p:embed/>
                  </p:oleObj>
                </mc:Choice>
                <mc:Fallback>
                  <p:oleObj name="Worksheet" r:id="rId5" imgW="6345000" imgH="6187680" progId="Excel.Sheet.8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6CBE31EA-2D9A-45FB-AA84-F70ECA137B4D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999"/>
                        <a:stretch>
                          <a:fillRect/>
                        </a:stretch>
                      </p:blipFill>
                      <p:spPr bwMode="auto">
                        <a:xfrm>
                          <a:off x="693095" y="453878"/>
                          <a:ext cx="5756275" cy="6354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ectangle 4"/>
          <p:cNvSpPr/>
          <p:nvPr/>
        </p:nvSpPr>
        <p:spPr>
          <a:xfrm>
            <a:off x="5812221" y="4717842"/>
            <a:ext cx="5938345" cy="198434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39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4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MODIS and VIIRS Lunar Observations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9363E92-3C80-4519-B0E5-6AA5E196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21" y="4094888"/>
            <a:ext cx="5602014" cy="2463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latin typeface="Calibri" pitchFamily="34" charset="0"/>
              </a:rPr>
              <a:t>Lunar Observations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Through space view (SV) port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Lunar phase angles: +/-55⁰ for Terra/Aqua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Spacecraft roll maneuvers (up to 20⁰)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Data sector rotation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solidFill>
                  <a:srgbClr val="0000CC"/>
                </a:solidFill>
                <a:latin typeface="Calibri" pitchFamily="34" charset="0"/>
              </a:rPr>
              <a:t>2 lunar observations via pitch maneuvers for Terra MODIS and 1 for Aqua MODIS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B73FDF2-D43A-4F3E-B5F7-9DFB11A1BAF2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/>
          <a:srcRect t="1" b="-2467"/>
          <a:stretch/>
        </p:blipFill>
        <p:spPr bwMode="auto">
          <a:xfrm>
            <a:off x="325820" y="1692818"/>
            <a:ext cx="2942897" cy="1922747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1FEC26-937F-41AF-AC79-3F9B42D2D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9850"/>
          <a:stretch/>
        </p:blipFill>
        <p:spPr>
          <a:xfrm>
            <a:off x="3662611" y="1619560"/>
            <a:ext cx="2103120" cy="2090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B8E9B7-43E8-43EA-8CB4-5C6EC6A3BA55}"/>
              </a:ext>
            </a:extLst>
          </p:cNvPr>
          <p:cNvSpPr txBox="1"/>
          <p:nvPr/>
        </p:nvSpPr>
        <p:spPr>
          <a:xfrm>
            <a:off x="3857508" y="1224417"/>
            <a:ext cx="1866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11125" algn="ctr">
              <a:buSzPct val="100000"/>
            </a:pPr>
            <a:r>
              <a:rPr lang="en-US" dirty="0">
                <a:latin typeface="Calibri" pitchFamily="34" charset="0"/>
              </a:rPr>
              <a:t>Aqua MODIS B1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AC9079-D5C3-4925-BDA3-57801355E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r="49957"/>
          <a:stretch/>
        </p:blipFill>
        <p:spPr>
          <a:xfrm>
            <a:off x="6416579" y="1647467"/>
            <a:ext cx="2194560" cy="2114684"/>
          </a:xfrm>
          <a:prstGeom prst="rect">
            <a:avLst/>
          </a:prstGeom>
        </p:spPr>
      </p:pic>
      <p:pic>
        <p:nvPicPr>
          <p:cNvPr id="12" name="Picture 1027" descr="viirs_cutaway_1">
            <a:extLst>
              <a:ext uri="{FF2B5EF4-FFF2-40B4-BE49-F238E27FC236}">
                <a16:creationId xmlns:a16="http://schemas.microsoft.com/office/drawing/2014/main" id="{C287DBB5-A764-41EF-8DA9-D44693C97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63" t="7060" r="2727" b="10138"/>
          <a:stretch/>
        </p:blipFill>
        <p:spPr bwMode="auto">
          <a:xfrm>
            <a:off x="8926783" y="1692818"/>
            <a:ext cx="2942897" cy="1922747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D3E0D7-3DA5-4E12-9146-F5270174EB7E}"/>
              </a:ext>
            </a:extLst>
          </p:cNvPr>
          <p:cNvSpPr txBox="1"/>
          <p:nvPr/>
        </p:nvSpPr>
        <p:spPr>
          <a:xfrm>
            <a:off x="6696784" y="1224418"/>
            <a:ext cx="1530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11125">
              <a:buSzPct val="100000"/>
            </a:pPr>
            <a:r>
              <a:rPr lang="en-US" dirty="0">
                <a:latin typeface="Calibri" pitchFamily="34" charset="0"/>
              </a:rPr>
              <a:t>S-NPP VIIRS I1</a:t>
            </a: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09363E92-3C80-4519-B0E5-6AA5E196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441" y="4094888"/>
            <a:ext cx="5473365" cy="18807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latin typeface="Calibri" pitchFamily="34" charset="0"/>
              </a:rPr>
              <a:t>Lunar Observations (</a:t>
            </a:r>
            <a:r>
              <a:rPr lang="en-US" sz="2400" b="1" dirty="0">
                <a:solidFill>
                  <a:srgbClr val="0000CC"/>
                </a:solidFill>
                <a:latin typeface="Calibri" pitchFamily="34" charset="0"/>
              </a:rPr>
              <a:t>similar to MODIS</a:t>
            </a:r>
            <a:r>
              <a:rPr lang="en-US" sz="2400" b="1" dirty="0">
                <a:latin typeface="Calibri" pitchFamily="34" charset="0"/>
              </a:rPr>
              <a:t>)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Through space view (SV) port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Lunar phase angles: -51⁰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Spacecraft roll maneuvers (up to 14⁰)</a:t>
            </a:r>
          </a:p>
          <a:p>
            <a:pPr marL="690563" lvl="1" indent="-344488"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Data sector rotation and fixed high gain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5292" y="1127963"/>
            <a:ext cx="1083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MODIS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14973" y="1127963"/>
            <a:ext cx="846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VIIRS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0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5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Applications of MODIS and VIIRS Lunar Observations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108F8639-9E52-4110-B0F8-8A65AF52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28" y="892138"/>
            <a:ext cx="11447452" cy="4993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latin typeface="Calibri" pitchFamily="34" charset="0"/>
              </a:rPr>
              <a:t>Reflective Solar Bands (RSB)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Stability Monitoring (MODIS and VIIRS)</a:t>
            </a:r>
          </a:p>
          <a:p>
            <a:pPr marL="1030288" lvl="2" indent="-347663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RVS characterization (MODIS) and SD degradation adjustment (VIIRS)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Calibration Inter-comparisons (MODIS, VIRS, </a:t>
            </a:r>
            <a:r>
              <a:rPr lang="en-US" sz="2100" dirty="0" err="1">
                <a:latin typeface="Calibri" pitchFamily="34" charset="0"/>
              </a:rPr>
              <a:t>SeaWiFS</a:t>
            </a:r>
            <a:r>
              <a:rPr lang="en-US" sz="2100" dirty="0">
                <a:latin typeface="Calibri" pitchFamily="34" charset="0"/>
              </a:rPr>
              <a:t>, VIIRS, Pleiades, SGLI)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Spatial (MODIS and VIIRS)</a:t>
            </a:r>
          </a:p>
          <a:p>
            <a:pPr marL="1030288" lvl="2" indent="-347663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Band-to-band registration (BBR) and MTF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Other Applications</a:t>
            </a:r>
          </a:p>
          <a:p>
            <a:pPr marL="1030288" lvl="2" indent="-347663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Thermal leak characterization (MODIS SWIR bands)</a:t>
            </a:r>
          </a:p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latin typeface="Calibri" pitchFamily="34" charset="0"/>
              </a:rPr>
              <a:t>Thermal Emissive Bands (TEB)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b="1" dirty="0">
                <a:solidFill>
                  <a:srgbClr val="0000CC"/>
                </a:solidFill>
                <a:latin typeface="Calibri" pitchFamily="34" charset="0"/>
              </a:rPr>
              <a:t>Stability Monitoring (MODIS and VIIRS)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Calibration Inter-comparisons (VIIRS)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Other Applications</a:t>
            </a:r>
          </a:p>
          <a:p>
            <a:pPr marL="1030288" lvl="2" indent="-347663">
              <a:spcAft>
                <a:spcPts val="1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Relative calibration for low gain (fire detection) bands (MODIS and VIIRS)</a:t>
            </a:r>
          </a:p>
          <a:p>
            <a:pPr marL="1030288" lvl="2" indent="-347663">
              <a:spcAft>
                <a:spcPts val="1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Electronic crosstalk and optical leak characterization (MODIS)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5932" y="6022948"/>
            <a:ext cx="1028962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CALCON Pre-Conference Tutorial (2020) - Using the Moon as a Radiometric Calibration Reference: Part 1 - Models (T. Stone) and Part 2: Applications (X. Xiong) </a:t>
            </a:r>
          </a:p>
        </p:txBody>
      </p:sp>
    </p:spTree>
    <p:extLst>
      <p:ext uri="{BB962C8B-B14F-4D97-AF65-F5344CB8AC3E}">
        <p14:creationId xmlns:p14="http://schemas.microsoft.com/office/powerpoint/2010/main" val="378949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6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(Method 1)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108F8639-9E52-4110-B0F8-8A65AF52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28" y="1020803"/>
            <a:ext cx="10939455" cy="46258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 pitchFamily="34" charset="0"/>
              </a:rPr>
              <a:t>Each MODIS views the Moon regularly in multiple scans at nearly the same lunar phase angles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dirty="0">
                <a:latin typeface="Calibri" pitchFamily="34" charset="0"/>
              </a:rPr>
              <a:t>Methodology (1)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each lunar calibration event, select pixels from scans covering full disk lunar images and exclude pixels at low signal levels (e.g., with a reference band BT at 200 K)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each band: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Exclude the saturated and near-saturated pixels (e.g., </a:t>
            </a:r>
            <a:r>
              <a:rPr lang="en-US" sz="2000" dirty="0" err="1">
                <a:latin typeface="Calibri" pitchFamily="34" charset="0"/>
              </a:rPr>
              <a:t>number_of_saturated_pixels</a:t>
            </a:r>
            <a:r>
              <a:rPr lang="en-US" sz="2000" dirty="0">
                <a:latin typeface="Calibri" pitchFamily="34" charset="0"/>
              </a:rPr>
              <a:t> * 1.05)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Divide the remaining non-saturated pixels into multiple groups (e.g. 5 groups or temperature ranges)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Compute and trend the average BT (from average radiance) of each group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dirty="0">
                <a:latin typeface="Calibri" pitchFamily="34" charset="0"/>
              </a:rPr>
              <a:t>Challenges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Impact due to saturated lunar pixels (band dependent) and electronic crosstalk in LWIR PV bands (27-30) 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07FE6-1522-2160-56D4-9ACBE023C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35554" r="11562" b="58335"/>
          <a:stretch/>
        </p:blipFill>
        <p:spPr>
          <a:xfrm>
            <a:off x="685800" y="6132830"/>
            <a:ext cx="10820400" cy="443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20183-7B91-701E-A332-2A748694D275}"/>
              </a:ext>
            </a:extLst>
          </p:cNvPr>
          <p:cNvSpPr txBox="1"/>
          <p:nvPr/>
        </p:nvSpPr>
        <p:spPr>
          <a:xfrm>
            <a:off x="4288678" y="5713374"/>
            <a:ext cx="354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Terra MODIS Band 31 Lunar Images</a:t>
            </a:r>
          </a:p>
        </p:txBody>
      </p:sp>
    </p:spTree>
    <p:extLst>
      <p:ext uri="{BB962C8B-B14F-4D97-AF65-F5344CB8AC3E}">
        <p14:creationId xmlns:p14="http://schemas.microsoft.com/office/powerpoint/2010/main" val="328833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7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(Method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681BE-EDCB-02CC-6B83-556B91261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11407" r="46500" b="61630"/>
          <a:stretch/>
        </p:blipFill>
        <p:spPr>
          <a:xfrm>
            <a:off x="6263383" y="968946"/>
            <a:ext cx="5089470" cy="1830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4202F-EF9F-9A24-1365-A9DC59D25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0" t="39556" r="46500" b="33185"/>
          <a:stretch/>
        </p:blipFill>
        <p:spPr>
          <a:xfrm>
            <a:off x="6283419" y="2933112"/>
            <a:ext cx="5069434" cy="1850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0A890-5EC0-80B5-EB31-6986C4862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3" t="11408" r="46667" b="61925"/>
          <a:stretch/>
        </p:blipFill>
        <p:spPr>
          <a:xfrm>
            <a:off x="6283419" y="4858745"/>
            <a:ext cx="5069434" cy="1810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AA322-A3FA-E9A4-7419-A6F8EAC9E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3" t="11111" r="46667" b="61926"/>
          <a:stretch/>
        </p:blipFill>
        <p:spPr>
          <a:xfrm>
            <a:off x="998689" y="956455"/>
            <a:ext cx="5039258" cy="1830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A7DD3-7D07-0A50-FF0A-7BE54C6EF4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50" t="39259" r="46667" b="33778"/>
          <a:stretch/>
        </p:blipFill>
        <p:spPr>
          <a:xfrm>
            <a:off x="1013837" y="2933112"/>
            <a:ext cx="5019101" cy="1830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17EDC9-662D-F8E4-CD3B-7077CEC343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66" t="10963" r="46667" b="62370"/>
          <a:stretch/>
        </p:blipFill>
        <p:spPr>
          <a:xfrm>
            <a:off x="1003698" y="4858745"/>
            <a:ext cx="5029240" cy="18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8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(Method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1EC1C2-60F7-D4EB-F303-372E970165E4}"/>
              </a:ext>
            </a:extLst>
          </p:cNvPr>
          <p:cNvSpPr txBox="1"/>
          <p:nvPr/>
        </p:nvSpPr>
        <p:spPr>
          <a:xfrm>
            <a:off x="477544" y="1450340"/>
            <a:ext cx="555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Terra MODIS Lunar BT (K) Drifts (</a:t>
            </a:r>
            <a:r>
              <a:rPr lang="en-US" b="1" dirty="0">
                <a:solidFill>
                  <a:srgbClr val="0000CC"/>
                </a:solidFill>
              </a:rPr>
              <a:t>2000 – 2023</a:t>
            </a:r>
            <a:r>
              <a:rPr lang="en-US" dirty="0">
                <a:solidFill>
                  <a:srgbClr val="0000CC"/>
                </a:solidFill>
              </a:rPr>
              <a:t>) at 5 Levels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EB5B1B-8C12-4F0F-E6F5-C1E92D1EF91B}"/>
              </a:ext>
            </a:extLst>
          </p:cNvPr>
          <p:cNvSpPr txBox="1"/>
          <p:nvPr/>
        </p:nvSpPr>
        <p:spPr>
          <a:xfrm>
            <a:off x="6299981" y="1450340"/>
            <a:ext cx="541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Aqua MODIS Lunar BT (K) Drifts (</a:t>
            </a:r>
            <a:r>
              <a:rPr lang="en-US" b="1" dirty="0">
                <a:solidFill>
                  <a:srgbClr val="0000CC"/>
                </a:solidFill>
              </a:rPr>
              <a:t>2002-2023</a:t>
            </a:r>
            <a:r>
              <a:rPr lang="en-US" dirty="0">
                <a:solidFill>
                  <a:srgbClr val="0000CC"/>
                </a:solidFill>
              </a:rPr>
              <a:t>) at 5 Levels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E83C54-7949-984C-3B4A-D5DD1087CCE5}"/>
              </a:ext>
            </a:extLst>
          </p:cNvPr>
          <p:cNvSpPr txBox="1"/>
          <p:nvPr/>
        </p:nvSpPr>
        <p:spPr>
          <a:xfrm>
            <a:off x="683260" y="5714999"/>
            <a:ext cx="108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Key UC contributors (for drifts): detector-detector calibration differences, over-sampling factor, impact due to edge and saturated pixel,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C812E-E9B9-A405-17B4-4BC5FFC8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" y="1987550"/>
            <a:ext cx="5097780" cy="3573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FFD4D-0A2E-2F4A-07C6-709D434E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81" y="1973341"/>
            <a:ext cx="5372100" cy="35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6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80F73B8-65A8-4988-8EC4-3E230A045094}"/>
              </a:ext>
            </a:extLst>
          </p:cNvPr>
          <p:cNvSpPr/>
          <p:nvPr/>
        </p:nvSpPr>
        <p:spPr>
          <a:xfrm>
            <a:off x="11869680" y="6535332"/>
            <a:ext cx="284880" cy="267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rgbClr val="0000CC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35845"/>
            <a:ext cx="363032" cy="267381"/>
          </a:xfrm>
        </p:spPr>
        <p:txBody>
          <a:bodyPr/>
          <a:lstStyle/>
          <a:p>
            <a:pPr algn="ctr"/>
            <a:fld id="{71C674F5-95C5-43CF-A8B1-578A79DB22BE}" type="slidenum">
              <a:rPr lang="en-US" sz="1100" b="1" smtClean="0"/>
              <a:pPr algn="ctr"/>
              <a:t>9</a:t>
            </a:fld>
            <a:endParaRPr lang="en-US" sz="1100" b="1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7AC5FBF-C181-4EA1-924A-490779474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952" y="109989"/>
            <a:ext cx="10131972" cy="675957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+mn-lt"/>
              </a:rPr>
              <a:t>Stability Monitoring (Relative Approach)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108F8639-9E52-4110-B0F8-8A65AF52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28" y="1020801"/>
            <a:ext cx="11369300" cy="46484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 pitchFamily="34" charset="0"/>
              </a:rPr>
              <a:t>MODIS lunar images (pixels) from all spectral bands are “co-located”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dirty="0">
                <a:latin typeface="Calibri" pitchFamily="34" charset="0"/>
              </a:rPr>
              <a:t>Methodology (2)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A relative approach using band 31 at 11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>
                <a:latin typeface="Calibri" pitchFamily="34" charset="0"/>
              </a:rPr>
              <a:t>m (or the best calibrated and most stable band) as reference 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each lunar calibration event, select pixels from scans covering full disk lunar images (using  reference band to set low signal limit) and identify saturated pixels in each band</a:t>
            </a:r>
          </a:p>
          <a:p>
            <a:pPr marL="690563" lvl="1" indent="-344488">
              <a:spcAft>
                <a:spcPts val="2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For each band pair (including the reference band):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Exclude the pixel pairs with “saturated pixels” or “bad pixels” (e.g., due to noisy detector) in either band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Calculate the radiance ratios of the remaining non-saturated pixel pairs 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Apply a temp-dependent correction due to wavelength (RSR) difference between the band pair (to be added)</a:t>
            </a:r>
          </a:p>
          <a:p>
            <a:pPr marL="1028700" lvl="2" indent="-342900"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</a:rPr>
              <a:t>Average and trend the radiance ratios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A335E-3E98-430D-E1C6-9A6D608B7E2E}"/>
              </a:ext>
            </a:extLst>
          </p:cNvPr>
          <p:cNvSpPr txBox="1"/>
          <p:nvPr/>
        </p:nvSpPr>
        <p:spPr>
          <a:xfrm>
            <a:off x="1001931" y="5904135"/>
            <a:ext cx="1006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Similar approach examined for MODIS and VIIRS fire detection (low gain) band calibration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26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13003</TotalTime>
  <Words>1651</Words>
  <Application>Microsoft Office PowerPoint</Application>
  <PresentationFormat>Widescreen</PresentationFormat>
  <Paragraphs>150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Symbol</vt:lpstr>
      <vt:lpstr>Office Theme</vt:lpstr>
      <vt:lpstr>Worksheet</vt:lpstr>
      <vt:lpstr>MODIS and VIIRS Thermal Emissive Bands Lunar Calibration and Calibration Inter-comparisons  Xiaoxiong (Jack) Xiong*, Amit Angal‡, Tiejun Chang‡, and Truman Wilson‡ *Sciences and Exploration Directorate, NASA GSFC, Greenbelt, MD 20771 ‡SSAI, Lanham, MD 20706, USA  and previous contributions from MCST and VCST members: Ben Wang, Yonghong Li, and Hongda Chen  EUMETSAT, Darmstadt, Germany, 4-8 December 2023</vt:lpstr>
      <vt:lpstr>Contents</vt:lpstr>
      <vt:lpstr>PowerPoint Presentation</vt:lpstr>
      <vt:lpstr>MODIS and VIIRS Lunar Observations</vt:lpstr>
      <vt:lpstr>Applications of MODIS and VIIRS Lunar Observations</vt:lpstr>
      <vt:lpstr>Stability Monitoring (Method 1)</vt:lpstr>
      <vt:lpstr>Stability Monitoring (Method 1)</vt:lpstr>
      <vt:lpstr>Stability Monitoring (Method 1)</vt:lpstr>
      <vt:lpstr>Stability Monitoring (Relative Approach)</vt:lpstr>
      <vt:lpstr>Stability Monitoring (Relative Approach)</vt:lpstr>
      <vt:lpstr>Stability Monitoring (Method 3)</vt:lpstr>
      <vt:lpstr>Stability Monitoring (Method 3)</vt:lpstr>
      <vt:lpstr>Stability Monitoring (Method 3)</vt:lpstr>
      <vt:lpstr>Calibration Inter-comparison (Ongoing Effort)</vt:lpstr>
      <vt:lpstr>Calibration Inter-comparison (Preliminary)</vt:lpstr>
      <vt:lpstr>Calibration Inter-comparison (via a lunar model)</vt:lpstr>
      <vt:lpstr>Calibration Inter-comparison (via a lunar model)</vt:lpstr>
      <vt:lpstr>Challenges and Future Efforts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 VIIRS SDR Support HBG/SSAI Task 5</dc:title>
  <dc:creator>Xiong, Xiaoxiong (GSFC-6180)</dc:creator>
  <cp:lastModifiedBy>XIAOXIONG XIONG</cp:lastModifiedBy>
  <cp:revision>746</cp:revision>
  <dcterms:created xsi:type="dcterms:W3CDTF">2020-03-31T17:21:48Z</dcterms:created>
  <dcterms:modified xsi:type="dcterms:W3CDTF">2023-12-07T01:02:37Z</dcterms:modified>
</cp:coreProperties>
</file>