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7690" r:id="rId4"/>
  </p:sldMasterIdLst>
  <p:notesMasterIdLst>
    <p:notesMasterId r:id="rId24"/>
  </p:notesMasterIdLst>
  <p:handoutMasterIdLst>
    <p:handoutMasterId r:id="rId25"/>
  </p:handoutMasterIdLst>
  <p:sldIdLst>
    <p:sldId id="612" r:id="rId5"/>
    <p:sldId id="606" r:id="rId6"/>
    <p:sldId id="604" r:id="rId7"/>
    <p:sldId id="613" r:id="rId8"/>
    <p:sldId id="614" r:id="rId9"/>
    <p:sldId id="616" r:id="rId10"/>
    <p:sldId id="617" r:id="rId11"/>
    <p:sldId id="618" r:id="rId12"/>
    <p:sldId id="622" r:id="rId13"/>
    <p:sldId id="623" r:id="rId14"/>
    <p:sldId id="624" r:id="rId15"/>
    <p:sldId id="625" r:id="rId16"/>
    <p:sldId id="628" r:id="rId17"/>
    <p:sldId id="626" r:id="rId18"/>
    <p:sldId id="627" r:id="rId19"/>
    <p:sldId id="629" r:id="rId20"/>
    <p:sldId id="615" r:id="rId21"/>
    <p:sldId id="631" r:id="rId22"/>
    <p:sldId id="609" r:id="rId23"/>
  </p:sldIdLst>
  <p:sldSz cx="12192000" cy="6858000"/>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userDrawn="1">
          <p15:clr>
            <a:srgbClr val="A4A3A4"/>
          </p15:clr>
        </p15:guide>
        <p15:guide id="2" orient="horz" pos="1410" userDrawn="1">
          <p15:clr>
            <a:srgbClr val="A4A3A4"/>
          </p15:clr>
        </p15:guide>
        <p15:guide id="3" orient="horz" pos="2715" userDrawn="1">
          <p15:clr>
            <a:srgbClr val="A4A3A4"/>
          </p15:clr>
        </p15:guide>
        <p15:guide id="4" orient="horz" pos="2389" userDrawn="1">
          <p15:clr>
            <a:srgbClr val="A4A3A4"/>
          </p15:clr>
        </p15:guide>
        <p15:guide id="5" orient="horz" pos="2064" userDrawn="1">
          <p15:clr>
            <a:srgbClr val="A4A3A4"/>
          </p15:clr>
        </p15:guide>
        <p15:guide id="6" orient="horz" pos="1735" userDrawn="1">
          <p15:clr>
            <a:srgbClr val="A4A3A4"/>
          </p15:clr>
        </p15:guide>
        <p15:guide id="7" orient="horz" pos="3369" userDrawn="1">
          <p15:clr>
            <a:srgbClr val="A4A3A4"/>
          </p15:clr>
        </p15:guide>
        <p15:guide id="8" orient="horz" pos="3698" userDrawn="1">
          <p15:clr>
            <a:srgbClr val="A4A3A4"/>
          </p15:clr>
        </p15:guide>
        <p15:guide id="9" pos="5186" userDrawn="1">
          <p15:clr>
            <a:srgbClr val="A4A3A4"/>
          </p15:clr>
        </p15:guide>
        <p15:guide id="10" pos="241" userDrawn="1">
          <p15:clr>
            <a:srgbClr val="A4A3A4"/>
          </p15:clr>
        </p15:guide>
        <p15:guide id="11" pos="1910" userDrawn="1">
          <p15:clr>
            <a:srgbClr val="A4A3A4"/>
          </p15:clr>
        </p15:guide>
        <p15:guide id="12" pos="6005" userDrawn="1">
          <p15:clr>
            <a:srgbClr val="A4A3A4"/>
          </p15:clr>
        </p15:guide>
        <p15:guide id="13" pos="6838" userDrawn="1">
          <p15:clr>
            <a:srgbClr val="A4A3A4"/>
          </p15:clr>
        </p15:guide>
        <p15:guide id="14" pos="2751" userDrawn="1">
          <p15:clr>
            <a:srgbClr val="A4A3A4"/>
          </p15:clr>
        </p15:guide>
        <p15:guide id="15" pos="1076" userDrawn="1">
          <p15:clr>
            <a:srgbClr val="A4A3A4"/>
          </p15:clr>
        </p15:guide>
      </p15:sldGuideLst>
    </p:ext>
    <p:ext uri="{2D200454-40CA-4A62-9FC3-DE9A4176ACB9}">
      <p15:notesGuideLst xmlns:p15="http://schemas.microsoft.com/office/powerpoint/2012/main">
        <p15:guide id="1" orient="horz" pos="4525">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B9AC"/>
    <a:srgbClr val="00205B"/>
    <a:srgbClr val="D6D2C4"/>
    <a:srgbClr val="E8E8E8"/>
    <a:srgbClr val="E0E0E0"/>
    <a:srgbClr val="F1F1F1"/>
    <a:srgbClr val="00B5E2"/>
    <a:srgbClr val="FEDB00"/>
    <a:srgbClr val="99C221"/>
    <a:srgbClr val="FE5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0299" autoAdjust="0"/>
  </p:normalViewPr>
  <p:slideViewPr>
    <p:cSldViewPr snapToGrid="0">
      <p:cViewPr varScale="1">
        <p:scale>
          <a:sx n="160" d="100"/>
          <a:sy n="160" d="100"/>
        </p:scale>
        <p:origin x="100" y="356"/>
      </p:cViewPr>
      <p:guideLst>
        <p:guide orient="horz" pos="1164"/>
        <p:guide orient="horz" pos="1410"/>
        <p:guide orient="horz" pos="2715"/>
        <p:guide orient="horz" pos="2389"/>
        <p:guide orient="horz" pos="2064"/>
        <p:guide orient="horz" pos="1735"/>
        <p:guide orient="horz" pos="3369"/>
        <p:guide orient="horz" pos="3698"/>
        <p:guide pos="5186"/>
        <p:guide pos="241"/>
        <p:guide pos="1910"/>
        <p:guide pos="6005"/>
        <p:guide pos="6838"/>
        <p:guide pos="2751"/>
        <p:guide pos="107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0020"/>
    </p:cViewPr>
  </p:sorterViewPr>
  <p:notesViewPr>
    <p:cSldViewPr snapToGrid="0">
      <p:cViewPr varScale="1">
        <p:scale>
          <a:sx n="57" d="100"/>
          <a:sy n="57" d="100"/>
        </p:scale>
        <p:origin x="3096" y="78"/>
      </p:cViewPr>
      <p:guideLst>
        <p:guide orient="horz" pos="4525"/>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extLst>
      <p:ext uri="{BB962C8B-B14F-4D97-AF65-F5344CB8AC3E}">
        <p14:creationId xmlns:p14="http://schemas.microsoft.com/office/powerpoint/2010/main" val="60936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77800" y="1074738"/>
            <a:ext cx="9575800"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extLst>
      <p:ext uri="{BB962C8B-B14F-4D97-AF65-F5344CB8AC3E}">
        <p14:creationId xmlns:p14="http://schemas.microsoft.com/office/powerpoint/2010/main" val="398041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-Area around lunar limb</a:t>
            </a:r>
            <a:r>
              <a:rPr lang="en-GB" baseline="0" dirty="0"/>
              <a:t> selected thanks to detection of moon position;</a:t>
            </a:r>
          </a:p>
          <a:p>
            <a:r>
              <a:rPr lang="en-GB" baseline="0" dirty="0"/>
              <a:t>-around lunar limb to avoid cross-influence of horizontal and vertical MTF;</a:t>
            </a:r>
          </a:p>
          <a:p>
            <a:r>
              <a:rPr lang="en-GB" baseline="0" dirty="0"/>
              <a:t>-the unprocessed ESF is the sliced image in the area selected.</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6</a:t>
            </a:fld>
            <a:endParaRPr lang="de-DE"/>
          </a:p>
        </p:txBody>
      </p:sp>
    </p:spTree>
    <p:extLst>
      <p:ext uri="{BB962C8B-B14F-4D97-AF65-F5344CB8AC3E}">
        <p14:creationId xmlns:p14="http://schemas.microsoft.com/office/powerpoint/2010/main" val="126892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Low wavelength is slightly overestimated at </a:t>
            </a:r>
            <a:r>
              <a:rPr lang="en-GB" baseline="0" dirty="0" err="1"/>
              <a:t>Nyquist</a:t>
            </a:r>
            <a:r>
              <a:rPr lang="en-GB" baseline="0" dirty="0"/>
              <a:t>;</a:t>
            </a:r>
          </a:p>
          <a:p>
            <a:pPr marL="171450" indent="-171450">
              <a:buFontTx/>
              <a:buChar char="-"/>
            </a:pPr>
            <a:r>
              <a:rPr lang="en-GB" baseline="0" dirty="0"/>
              <a:t>Also very sensitive to change of smoothing parameters. The choice was based mainly how well behaved vis0.4 and 0.5 channels because these changed a lot.</a:t>
            </a:r>
          </a:p>
          <a:p>
            <a:pPr marL="171450" indent="-171450">
              <a:buFontTx/>
              <a:buChar char="-"/>
            </a:pPr>
            <a:r>
              <a:rPr lang="en-GB" baseline="0" dirty="0"/>
              <a:t>WHY? In these channels the contrast moon/background is the lowest, thus SNR might be influential.</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15</a:t>
            </a:fld>
            <a:endParaRPr lang="de-DE"/>
          </a:p>
        </p:txBody>
      </p:sp>
    </p:spTree>
    <p:extLst>
      <p:ext uri="{BB962C8B-B14F-4D97-AF65-F5344CB8AC3E}">
        <p14:creationId xmlns:p14="http://schemas.microsoft.com/office/powerpoint/2010/main" val="3573867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Low wavelength is slightly overestimated at </a:t>
            </a:r>
            <a:r>
              <a:rPr lang="en-GB" baseline="0" dirty="0" err="1"/>
              <a:t>Nyquist</a:t>
            </a:r>
            <a:r>
              <a:rPr lang="en-GB" baseline="0" dirty="0"/>
              <a:t>;</a:t>
            </a:r>
          </a:p>
          <a:p>
            <a:pPr marL="171450" indent="-171450">
              <a:buFontTx/>
              <a:buChar char="-"/>
            </a:pPr>
            <a:r>
              <a:rPr lang="en-GB" baseline="0" dirty="0"/>
              <a:t>Also very sensitive to change of smoothing parameters. The choice was based mainly how well behaved vis0.4 and 0.5 channels because these changed a lot.</a:t>
            </a:r>
          </a:p>
          <a:p>
            <a:pPr marL="171450" indent="-171450">
              <a:buFontTx/>
              <a:buChar char="-"/>
            </a:pPr>
            <a:r>
              <a:rPr lang="en-GB" baseline="0" dirty="0"/>
              <a:t>WHY? In these channels the contrast moon/background is the lowest, thus SNR might be influential.</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16</a:t>
            </a:fld>
            <a:endParaRPr lang="de-DE"/>
          </a:p>
        </p:txBody>
      </p:sp>
    </p:spTree>
    <p:extLst>
      <p:ext uri="{BB962C8B-B14F-4D97-AF65-F5344CB8AC3E}">
        <p14:creationId xmlns:p14="http://schemas.microsoft.com/office/powerpoint/2010/main" val="242827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to align profiles:</a:t>
            </a:r>
          </a:p>
          <a:p>
            <a:pPr marL="171450" indent="-171450">
              <a:buFontTx/>
              <a:buChar char="-"/>
            </a:pPr>
            <a:r>
              <a:rPr lang="en-GB" dirty="0"/>
              <a:t>Interpolate</a:t>
            </a:r>
            <a:r>
              <a:rPr lang="en-GB" baseline="0" dirty="0"/>
              <a:t> single profiles with spline at sub-pixel level;</a:t>
            </a:r>
          </a:p>
          <a:p>
            <a:pPr marL="171450" indent="-171450">
              <a:buFontTx/>
              <a:buChar char="-"/>
            </a:pPr>
            <a:r>
              <a:rPr lang="en-GB" baseline="0" dirty="0"/>
              <a:t>Locate edges at sub-pixel level for each edge. This is found as the location of maximum slope on the profile;</a:t>
            </a:r>
          </a:p>
          <a:p>
            <a:pPr marL="171450" indent="-171450">
              <a:buFontTx/>
              <a:buChar char="-"/>
            </a:pPr>
            <a:r>
              <a:rPr lang="en-GB" baseline="0" dirty="0"/>
              <a:t>Shift the sub-pixel locations to the reference edge location so that they overlap.</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7</a:t>
            </a:fld>
            <a:endParaRPr lang="de-DE"/>
          </a:p>
        </p:txBody>
      </p:sp>
    </p:spTree>
    <p:extLst>
      <p:ext uri="{BB962C8B-B14F-4D97-AF65-F5344CB8AC3E}">
        <p14:creationId xmlns:p14="http://schemas.microsoft.com/office/powerpoint/2010/main" val="148980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a:t>
            </a:r>
            <a:r>
              <a:rPr lang="en-GB" baseline="0" dirty="0"/>
              <a:t> crosses overlap, this is how aligned profiles look;</a:t>
            </a:r>
          </a:p>
          <a:p>
            <a:r>
              <a:rPr lang="en-GB" baseline="0" dirty="0"/>
              <a:t>-The super-resolution edge allows to calculate </a:t>
            </a:r>
            <a:r>
              <a:rPr lang="en-GB" baseline="0" dirty="0" err="1"/>
              <a:t>Nyquist</a:t>
            </a:r>
            <a:r>
              <a:rPr lang="en-GB" baseline="0" dirty="0"/>
              <a:t> frequency and below;</a:t>
            </a:r>
          </a:p>
          <a:p>
            <a:r>
              <a:rPr lang="en-GB" baseline="0" dirty="0"/>
              <a:t>- At this stage not evenly spaced points so it is not possible to determine MTF right away.</a:t>
            </a:r>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8</a:t>
            </a:fld>
            <a:endParaRPr lang="de-DE"/>
          </a:p>
        </p:txBody>
      </p:sp>
    </p:spTree>
    <p:extLst>
      <p:ext uri="{BB962C8B-B14F-4D97-AF65-F5344CB8AC3E}">
        <p14:creationId xmlns:p14="http://schemas.microsoft.com/office/powerpoint/2010/main" val="372253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Smoothing</a:t>
            </a:r>
            <a:r>
              <a:rPr lang="en-GB" baseline="0" dirty="0"/>
              <a:t> is the core of the algorithm. The parameters selected (degree of polynomial and window size) affect final results.</a:t>
            </a:r>
          </a:p>
          <a:p>
            <a:pPr marL="171450" indent="-171450">
              <a:buFontTx/>
              <a:buChar char="-"/>
            </a:pPr>
            <a:r>
              <a:rPr lang="en-GB" baseline="0" dirty="0"/>
              <a:t>It is a local polynomial interpolation over a sliding window with specified width. The central point of the polynomial is saved and it makes the profile, the rest is discarded and algorithm makes a step forward and goes on a regularly spaced specified grid. </a:t>
            </a:r>
          </a:p>
          <a:p>
            <a:pPr marL="171450" indent="-171450">
              <a:buFontTx/>
              <a:buChar char="-"/>
            </a:pPr>
            <a:r>
              <a:rPr lang="en-GB" baseline="0" dirty="0"/>
              <a:t>Why we do that:     - for regularly spaced profile;</a:t>
            </a:r>
          </a:p>
          <a:p>
            <a:pPr marL="1543050" lvl="3" indent="-171450">
              <a:buFontTx/>
              <a:buChar char="-"/>
            </a:pPr>
            <a:r>
              <a:rPr lang="en-GB" baseline="0" dirty="0"/>
              <a:t>To reduce influence of noise     </a:t>
            </a:r>
          </a:p>
          <a:p>
            <a:pPr marL="1543050" lvl="3" indent="-171450">
              <a:buFontTx/>
              <a:buChar char="-"/>
            </a:pP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9</a:t>
            </a:fld>
            <a:endParaRPr lang="de-DE"/>
          </a:p>
        </p:txBody>
      </p:sp>
    </p:spTree>
    <p:extLst>
      <p:ext uri="{BB962C8B-B14F-4D97-AF65-F5344CB8AC3E}">
        <p14:creationId xmlns:p14="http://schemas.microsoft.com/office/powerpoint/2010/main" val="148668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Fit a standard function (Fermi</a:t>
            </a:r>
            <a:r>
              <a:rPr lang="en-GB" baseline="0" dirty="0"/>
              <a:t> function)</a:t>
            </a:r>
            <a:r>
              <a:rPr lang="en-GB" dirty="0"/>
              <a:t> to</a:t>
            </a:r>
            <a:r>
              <a:rPr lang="en-GB" baseline="0" dirty="0"/>
              <a:t> smooth signal, documented in literature as good modelling function for edge transitions. </a:t>
            </a:r>
          </a:p>
          <a:p>
            <a:pPr marL="171450" indent="-171450">
              <a:buFontTx/>
              <a:buChar char="-"/>
            </a:pPr>
            <a:r>
              <a:rPr lang="en-GB" dirty="0"/>
              <a:t>This also </a:t>
            </a:r>
            <a:r>
              <a:rPr lang="en-GB" baseline="0" dirty="0"/>
              <a:t>avoid noisy derivative due to small steps in the smoothed curve that blow up the derivative;</a:t>
            </a:r>
          </a:p>
          <a:p>
            <a:pPr marL="171450" indent="-171450">
              <a:buFontTx/>
              <a:buChar char="-"/>
            </a:pPr>
            <a:r>
              <a:rPr lang="en-GB" baseline="0" dirty="0"/>
              <a:t>Make the derivative of the Fermi function to obtain the LSF.</a:t>
            </a:r>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10</a:t>
            </a:fld>
            <a:endParaRPr lang="de-DE"/>
          </a:p>
        </p:txBody>
      </p:sp>
    </p:spTree>
    <p:extLst>
      <p:ext uri="{BB962C8B-B14F-4D97-AF65-F5344CB8AC3E}">
        <p14:creationId xmlns:p14="http://schemas.microsoft.com/office/powerpoint/2010/main" val="3175592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MTF</a:t>
            </a:r>
            <a:r>
              <a:rPr lang="en-GB" baseline="0" dirty="0"/>
              <a:t> is the Fourier transform of LSF.</a:t>
            </a:r>
          </a:p>
          <a:p>
            <a:pPr marL="171450" indent="-171450">
              <a:buFontTx/>
              <a:buChar char="-"/>
            </a:pPr>
            <a:r>
              <a:rPr lang="en-GB" baseline="0" dirty="0"/>
              <a:t>Normalized frequency by dividing the indexes with the number of samples times the interpolation range at sub-pixel level. In this way </a:t>
            </a:r>
            <a:r>
              <a:rPr lang="en-GB" baseline="0" dirty="0" err="1"/>
              <a:t>Nyquist</a:t>
            </a:r>
            <a:r>
              <a:rPr lang="en-GB" baseline="0" dirty="0"/>
              <a:t> frequency is always at 0.5 and range of interest is between 0 and 1;</a:t>
            </a:r>
          </a:p>
          <a:p>
            <a:pPr marL="171450" indent="-171450">
              <a:buFontTx/>
              <a:buChar char="-"/>
            </a:pPr>
            <a:r>
              <a:rPr lang="en-GB" baseline="0" dirty="0"/>
              <a:t>Normalized magnitude also to make it comparable across different platforms.</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11</a:t>
            </a:fld>
            <a:endParaRPr lang="de-DE"/>
          </a:p>
        </p:txBody>
      </p:sp>
    </p:spTree>
    <p:extLst>
      <p:ext uri="{BB962C8B-B14F-4D97-AF65-F5344CB8AC3E}">
        <p14:creationId xmlns:p14="http://schemas.microsoft.com/office/powerpoint/2010/main" val="108091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MTF</a:t>
            </a:r>
            <a:r>
              <a:rPr lang="en-GB" baseline="0" dirty="0"/>
              <a:t> determined when moon falls within field of view of satellite. </a:t>
            </a:r>
          </a:p>
          <a:p>
            <a:pPr marL="0" indent="0">
              <a:buFontTx/>
              <a:buNone/>
            </a:pPr>
            <a:r>
              <a:rPr lang="en-GB" baseline="0" dirty="0"/>
              <a:t>- It is important to take actual edge, not the one due to shade of Sun. The right side to be selected can be determined by the phase angle of the moon data (that will be available for operational data).</a:t>
            </a:r>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12</a:t>
            </a:fld>
            <a:endParaRPr lang="de-DE"/>
          </a:p>
        </p:txBody>
      </p:sp>
    </p:spTree>
    <p:extLst>
      <p:ext uri="{BB962C8B-B14F-4D97-AF65-F5344CB8AC3E}">
        <p14:creationId xmlns:p14="http://schemas.microsoft.com/office/powerpoint/2010/main" val="3084630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Low wavelength is slightly overestimated at </a:t>
            </a:r>
            <a:r>
              <a:rPr lang="en-GB" baseline="0" dirty="0" err="1"/>
              <a:t>Nyquist</a:t>
            </a:r>
            <a:r>
              <a:rPr lang="en-GB" baseline="0" dirty="0"/>
              <a:t>;</a:t>
            </a:r>
          </a:p>
          <a:p>
            <a:pPr marL="171450" indent="-171450">
              <a:buFontTx/>
              <a:buChar char="-"/>
            </a:pPr>
            <a:r>
              <a:rPr lang="en-GB" baseline="0" dirty="0"/>
              <a:t>Also very sensitive to change of smoothing parameters. The choice was based mainly how well behaved vis0.4 and 0.5 channels because these changed a lot.</a:t>
            </a:r>
          </a:p>
          <a:p>
            <a:pPr marL="171450" indent="-171450">
              <a:buFontTx/>
              <a:buChar char="-"/>
            </a:pPr>
            <a:r>
              <a:rPr lang="en-GB" baseline="0" dirty="0"/>
              <a:t>WHY? In these channels the contrast moon/background is the lowest, thus SNR might be influential.</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13</a:t>
            </a:fld>
            <a:endParaRPr lang="de-DE"/>
          </a:p>
        </p:txBody>
      </p:sp>
    </p:spTree>
    <p:extLst>
      <p:ext uri="{BB962C8B-B14F-4D97-AF65-F5344CB8AC3E}">
        <p14:creationId xmlns:p14="http://schemas.microsoft.com/office/powerpoint/2010/main" val="240137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Low wavelength is slightly overestimated at </a:t>
            </a:r>
            <a:r>
              <a:rPr lang="en-GB" baseline="0" dirty="0" err="1"/>
              <a:t>Nyquist</a:t>
            </a:r>
            <a:r>
              <a:rPr lang="en-GB" baseline="0" dirty="0"/>
              <a:t>;</a:t>
            </a:r>
          </a:p>
          <a:p>
            <a:pPr marL="171450" indent="-171450">
              <a:buFontTx/>
              <a:buChar char="-"/>
            </a:pPr>
            <a:r>
              <a:rPr lang="en-GB" baseline="0" dirty="0"/>
              <a:t>Also very sensitive to change of smoothing parameters. The choice was based mainly how well behaved vis0.4 and 0.5 channels because these changed a lot.</a:t>
            </a:r>
          </a:p>
          <a:p>
            <a:pPr marL="171450" indent="-171450">
              <a:buFontTx/>
              <a:buChar char="-"/>
            </a:pPr>
            <a:r>
              <a:rPr lang="en-GB" baseline="0" dirty="0"/>
              <a:t>WHY? In these channels the contrast moon/background is the lowest, thus SNR might be influential.</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14</a:t>
            </a:fld>
            <a:endParaRPr lang="de-DE"/>
          </a:p>
        </p:txBody>
      </p:sp>
    </p:spTree>
    <p:extLst>
      <p:ext uri="{BB962C8B-B14F-4D97-AF65-F5344CB8AC3E}">
        <p14:creationId xmlns:p14="http://schemas.microsoft.com/office/powerpoint/2010/main" val="1364456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orm">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0398" y="1191201"/>
            <a:ext cx="9421602" cy="5338907"/>
          </a:xfrm>
          <a:prstGeom prst="rect">
            <a:avLst/>
          </a:prstGeom>
        </p:spPr>
      </p:pic>
      <p:sp>
        <p:nvSpPr>
          <p:cNvPr id="243" name="Freeform 242"/>
          <p:cNvSpPr/>
          <p:nvPr userDrawn="1"/>
        </p:nvSpPr>
        <p:spPr bwMode="auto">
          <a:xfrm>
            <a:off x="36945"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5"/>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a:off x="-1" y="-8718"/>
            <a:ext cx="12192001"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171941152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5"/>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25" b="3434"/>
          <a:stretch/>
        </p:blipFill>
        <p:spPr>
          <a:xfrm>
            <a:off x="0" y="858982"/>
            <a:ext cx="12192000" cy="5763491"/>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6" name="Text Placeholder 5"/>
          <p:cNvSpPr>
            <a:spLocks noGrp="1"/>
          </p:cNvSpPr>
          <p:nvPr>
            <p:ph type="body" sz="quarter" idx="10"/>
          </p:nvPr>
        </p:nvSpPr>
        <p:spPr>
          <a:xfrm>
            <a:off x="6308436" y="1237673"/>
            <a:ext cx="5463956" cy="5164431"/>
          </a:xfrm>
        </p:spPr>
        <p:txBody>
          <a:bodyPr anchor="ctr"/>
          <a:lstStyle>
            <a:lvl1pPr marL="0" indent="0">
              <a:buNone/>
              <a:defRPr sz="3200"/>
            </a:lvl1pPr>
            <a:lvl2pPr marL="562722" indent="0">
              <a:buNone/>
              <a:defRPr sz="2800"/>
            </a:lvl2pPr>
            <a:lvl3pPr marL="1125443" indent="0">
              <a:buNone/>
              <a:defRPr sz="2400"/>
            </a:lvl3pPr>
            <a:lvl4pPr marL="1688165" indent="0">
              <a:buNone/>
              <a:defRPr sz="2000"/>
            </a:lvl4pPr>
            <a:lvl5pPr marL="2250887" indent="0">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147" y="2427580"/>
            <a:ext cx="2640047" cy="2635916"/>
          </a:xfrm>
          <a:prstGeom prst="rect">
            <a:avLst/>
          </a:prstGeom>
        </p:spPr>
      </p:pic>
    </p:spTree>
    <p:extLst>
      <p:ext uri="{BB962C8B-B14F-4D97-AF65-F5344CB8AC3E}">
        <p14:creationId xmlns:p14="http://schemas.microsoft.com/office/powerpoint/2010/main" val="42242093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Oceans">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1199"/>
            <a:ext cx="9436548" cy="5347376"/>
          </a:xfrm>
          <a:prstGeom prst="rect">
            <a:avLst/>
          </a:prstGeom>
        </p:spPr>
      </p:pic>
      <p:sp>
        <p:nvSpPr>
          <p:cNvPr id="243" name="Freeform 242"/>
          <p:cNvSpPr/>
          <p:nvPr userDrawn="1"/>
        </p:nvSpPr>
        <p:spPr bwMode="auto">
          <a:xfrm flipH="1">
            <a:off x="8871770"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5"/>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flipH="1">
            <a:off x="0" y="0"/>
            <a:ext cx="12192000"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23479598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Atmosphere">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8058" y="1199921"/>
            <a:ext cx="9406214" cy="5330187"/>
          </a:xfrm>
          <a:prstGeom prst="rect">
            <a:avLst/>
          </a:prstGeom>
        </p:spPr>
      </p:pic>
      <p:sp>
        <p:nvSpPr>
          <p:cNvPr id="243" name="Freeform 242"/>
          <p:cNvSpPr/>
          <p:nvPr userDrawn="1"/>
        </p:nvSpPr>
        <p:spPr bwMode="auto">
          <a:xfrm>
            <a:off x="36945"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5"/>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a:off x="-1" y="-1"/>
            <a:ext cx="12192001"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26776993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 Oceans">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9921"/>
            <a:ext cx="9421156" cy="5338654"/>
          </a:xfrm>
          <a:prstGeom prst="rect">
            <a:avLst/>
          </a:prstGeom>
        </p:spPr>
      </p:pic>
      <p:sp>
        <p:nvSpPr>
          <p:cNvPr id="243" name="Freeform 242"/>
          <p:cNvSpPr/>
          <p:nvPr userDrawn="1"/>
        </p:nvSpPr>
        <p:spPr bwMode="auto">
          <a:xfrm flipH="1">
            <a:off x="8871770" y="1154545"/>
            <a:ext cx="3306619" cy="5375564"/>
          </a:xfrm>
          <a:custGeom>
            <a:avLst/>
            <a:gdLst>
              <a:gd name="connsiteX0" fmla="*/ 46182 w 3306619"/>
              <a:gd name="connsiteY0" fmla="*/ 0 h 5375564"/>
              <a:gd name="connsiteX1" fmla="*/ 3306619 w 3306619"/>
              <a:gd name="connsiteY1" fmla="*/ 0 h 5375564"/>
              <a:gd name="connsiteX2" fmla="*/ 2050473 w 3306619"/>
              <a:gd name="connsiteY2" fmla="*/ 5375564 h 5375564"/>
              <a:gd name="connsiteX3" fmla="*/ 0 w 3306619"/>
              <a:gd name="connsiteY3" fmla="*/ 5375564 h 5375564"/>
              <a:gd name="connsiteX4" fmla="*/ 46182 w 3306619"/>
              <a:gd name="connsiteY4" fmla="*/ 0 h 537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619" h="5375564">
                <a:moveTo>
                  <a:pt x="46182" y="0"/>
                </a:moveTo>
                <a:lnTo>
                  <a:pt x="3306619" y="0"/>
                </a:lnTo>
                <a:lnTo>
                  <a:pt x="2050473" y="5375564"/>
                </a:lnTo>
                <a:lnTo>
                  <a:pt x="0" y="5375564"/>
                </a:lnTo>
                <a:lnTo>
                  <a:pt x="46182" y="0"/>
                </a:lnTo>
                <a:close/>
              </a:path>
            </a:pathLst>
          </a:custGeom>
          <a:solidFill>
            <a:schemeClr val="accent5"/>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3839"/>
          <a:stretch/>
        </p:blipFill>
        <p:spPr>
          <a:xfrm flipH="1">
            <a:off x="0" y="0"/>
            <a:ext cx="12192000" cy="6594765"/>
          </a:xfrm>
          <a:prstGeom prst="rect">
            <a:avLst/>
          </a:prstGeom>
        </p:spPr>
      </p:pic>
      <p:sp>
        <p:nvSpPr>
          <p:cNvPr id="264" name="Rectangle 263"/>
          <p:cNvSpPr/>
          <p:nvPr userDrawn="1"/>
        </p:nvSpPr>
        <p:spPr bwMode="auto">
          <a:xfrm>
            <a:off x="145054" y="-8719"/>
            <a:ext cx="2107258"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cxnSp>
        <p:nvCxnSpPr>
          <p:cNvPr id="268" name="Straight Connector 267"/>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pic>
        <p:nvPicPr>
          <p:cNvPr id="267" name="Picture 266"/>
          <p:cNvPicPr>
            <a:picLocks noChangeAspect="1"/>
          </p:cNvPicPr>
          <p:nvPr userDrawn="1"/>
        </p:nvPicPr>
        <p:blipFill rotWithShape="1">
          <a:blip r:embed="rId4" cstate="print">
            <a:extLst>
              <a:ext uri="{28A0092B-C50C-407E-A947-70E740481C1C}">
                <a14:useLocalDpi xmlns:a14="http://schemas.microsoft.com/office/drawing/2010/main" val="0"/>
              </a:ext>
            </a:extLst>
          </a:blip>
          <a:srcRect r="-88"/>
          <a:stretch/>
        </p:blipFill>
        <p:spPr>
          <a:xfrm>
            <a:off x="371032" y="114424"/>
            <a:ext cx="1703214" cy="438072"/>
          </a:xfrm>
          <a:prstGeom prst="rect">
            <a:avLst/>
          </a:prstGeom>
        </p:spPr>
      </p:pic>
    </p:spTree>
    <p:extLst>
      <p:ext uri="{BB962C8B-B14F-4D97-AF65-F5344CB8AC3E}">
        <p14:creationId xmlns:p14="http://schemas.microsoft.com/office/powerpoint/2010/main" val="28165988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39429"/>
            <a:ext cx="8183418" cy="5447472"/>
          </a:xfrm>
          <a:prstGeom prst="rect">
            <a:avLst/>
          </a:prstGeom>
          <a:solidFill>
            <a:schemeClr val="accent5"/>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2794" b="3165"/>
          <a:stretch/>
        </p:blipFill>
        <p:spPr>
          <a:xfrm>
            <a:off x="0" y="877455"/>
            <a:ext cx="12192000" cy="5763490"/>
          </a:xfrm>
          <a:prstGeom prst="rect">
            <a:avLst/>
          </a:prstGeom>
        </p:spPr>
      </p:pic>
      <p:sp>
        <p:nvSpPr>
          <p:cNvPr id="8" name="Rectangle 7"/>
          <p:cNvSpPr/>
          <p:nvPr userDrawn="1"/>
        </p:nvSpPr>
        <p:spPr bwMode="auto">
          <a:xfrm>
            <a:off x="145054" y="-8719"/>
            <a:ext cx="647425"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254467" cy="640079"/>
          </a:xfrm>
        </p:spPr>
        <p:txBody>
          <a:bodyPr/>
          <a:lstStyle>
            <a:lvl1pPr marL="221544">
              <a:defRPr>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p:nvPr>
        </p:nvSpPr>
        <p:spPr>
          <a:xfrm>
            <a:off x="6308436" y="1237673"/>
            <a:ext cx="5463956" cy="5164431"/>
          </a:xfrm>
        </p:spPr>
        <p:txBody>
          <a:bodyPr/>
          <a:lstStyle>
            <a:lvl1pPr>
              <a:defRPr sz="3200"/>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8778" y="3061592"/>
            <a:ext cx="1245440" cy="1243492"/>
          </a:xfrm>
          <a:prstGeom prst="rect">
            <a:avLst/>
          </a:prstGeom>
        </p:spPr>
      </p:pic>
    </p:spTree>
    <p:extLst>
      <p:ext uri="{BB962C8B-B14F-4D97-AF65-F5344CB8AC3E}">
        <p14:creationId xmlns:p14="http://schemas.microsoft.com/office/powerpoint/2010/main" val="7341013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47782" y="-8719"/>
            <a:ext cx="11896436" cy="647425"/>
          </a:xfrm>
          <a:prstGeom prst="rect">
            <a:avLst/>
          </a:prstGeom>
          <a:solidFill>
            <a:srgbClr val="00205B"/>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145054" y="-8719"/>
            <a:ext cx="647425" cy="647425"/>
          </a:xfrm>
          <a:prstGeom prst="rect">
            <a:avLst/>
          </a:prstGeom>
          <a:solidFill>
            <a:schemeClr val="accent5"/>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399520" cy="640079"/>
          </a:xfrm>
        </p:spPr>
        <p:txBody>
          <a:bodyPr/>
          <a:lstStyle>
            <a:lvl1pPr marL="221544">
              <a:defRPr>
                <a:solidFill>
                  <a:schemeClr val="tx1"/>
                </a:solidFill>
              </a:defRPr>
            </a:lvl1pPr>
          </a:lstStyle>
          <a:p>
            <a:r>
              <a:rPr lang="en-US"/>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414512551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45053" y="-8719"/>
            <a:ext cx="11901894" cy="647425"/>
          </a:xfrm>
          <a:prstGeom prst="rect">
            <a:avLst/>
          </a:prstGeom>
          <a:solidFill>
            <a:srgbClr val="D6D2C4">
              <a:alpha val="40000"/>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145054" y="-8719"/>
            <a:ext cx="647425" cy="647425"/>
          </a:xfrm>
          <a:prstGeom prst="rect">
            <a:avLst/>
          </a:prstGeom>
          <a:solidFill>
            <a:schemeClr val="accent5"/>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254467" cy="640079"/>
          </a:xfrm>
        </p:spPr>
        <p:txBody>
          <a:bodyPr/>
          <a:lstStyle>
            <a:lvl1pPr marL="221544">
              <a:defRPr>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34194928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145053" y="-8719"/>
            <a:ext cx="11901894" cy="647425"/>
          </a:xfrm>
          <a:prstGeom prst="rect">
            <a:avLst/>
          </a:prstGeom>
          <a:solidFill>
            <a:srgbClr val="D6D2C4">
              <a:alpha val="40000"/>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413" t="28964" r="31087" b="35710"/>
          <a:stretch/>
        </p:blipFill>
        <p:spPr>
          <a:xfrm>
            <a:off x="-42530" y="-42530"/>
            <a:ext cx="12227442" cy="6911163"/>
          </a:xfrm>
          <a:prstGeom prst="rect">
            <a:avLst/>
          </a:prstGeom>
        </p:spPr>
      </p:pic>
      <p:sp>
        <p:nvSpPr>
          <p:cNvPr id="2" name="Title 1"/>
          <p:cNvSpPr>
            <a:spLocks noGrp="1"/>
          </p:cNvSpPr>
          <p:nvPr>
            <p:ph type="title"/>
          </p:nvPr>
        </p:nvSpPr>
        <p:spPr>
          <a:xfrm>
            <a:off x="792480" y="1"/>
            <a:ext cx="11399520" cy="640079"/>
          </a:xfrm>
        </p:spPr>
        <p:txBody>
          <a:bodyPr/>
          <a:lstStyle>
            <a:lvl1pPr marL="221544">
              <a:defRPr/>
            </a:lvl1pPr>
          </a:lstStyle>
          <a:p>
            <a:r>
              <a:rPr lang="en-US"/>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p:nvPr userDrawn="1"/>
        </p:nvSpPr>
        <p:spPr bwMode="auto">
          <a:xfrm>
            <a:off x="145054" y="-8719"/>
            <a:ext cx="647425" cy="647425"/>
          </a:xfrm>
          <a:prstGeom prst="rect">
            <a:avLst/>
          </a:prstGeom>
          <a:solidFill>
            <a:schemeClr val="accent5"/>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244518413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tx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314311" y="-1679944"/>
            <a:ext cx="11288822" cy="11288822"/>
          </a:xfrm>
          <a:prstGeom prst="rect">
            <a:avLst/>
          </a:prstGeom>
          <a:blipFill dpi="0" rotWithShape="1">
            <a:blip r:embed="rId2">
              <a:alphaModFix amt="30000"/>
            </a:blip>
            <a:srcRect/>
            <a:stretch>
              <a:fillRect/>
            </a:stretch>
          </a:blip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8" name="Rectangle 7"/>
          <p:cNvSpPr/>
          <p:nvPr userDrawn="1"/>
        </p:nvSpPr>
        <p:spPr bwMode="auto">
          <a:xfrm>
            <a:off x="145053" y="-8719"/>
            <a:ext cx="11901894" cy="64742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2" name="Title 1"/>
          <p:cNvSpPr>
            <a:spLocks noGrp="1"/>
          </p:cNvSpPr>
          <p:nvPr>
            <p:ph type="title"/>
          </p:nvPr>
        </p:nvSpPr>
        <p:spPr>
          <a:xfrm>
            <a:off x="792480" y="1"/>
            <a:ext cx="11399520" cy="640079"/>
          </a:xfrm>
        </p:spPr>
        <p:txBody>
          <a:bodyPr/>
          <a:lstStyle>
            <a:lvl1pPr marL="221544">
              <a:defRPr>
                <a:solidFill>
                  <a:schemeClr val="tx1"/>
                </a:solidFill>
              </a:defRPr>
            </a:lvl1pPr>
          </a:lstStyle>
          <a:p>
            <a:r>
              <a:rPr lang="en-US"/>
              <a:t>Click to edit Master title style</a:t>
            </a:r>
            <a:endParaRPr lang="en-GB" dirty="0"/>
          </a:p>
        </p:txBody>
      </p:sp>
      <p:sp>
        <p:nvSpPr>
          <p:cNvPr id="6" name="Text Placeholder 5"/>
          <p:cNvSpPr>
            <a:spLocks noGrp="1"/>
          </p:cNvSpPr>
          <p:nvPr>
            <p:ph type="body" sz="quarter" idx="10"/>
          </p:nvPr>
        </p:nvSpPr>
        <p:spPr>
          <a:xfrm>
            <a:off x="145053" y="1139429"/>
            <a:ext cx="11627339" cy="5262675"/>
          </a:xfrm>
        </p:spPr>
        <p:txBody>
          <a:bodyPr/>
          <a:lstStyle>
            <a:lvl1pPr>
              <a:defRPr sz="3200"/>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p:nvPr userDrawn="1"/>
        </p:nvSpPr>
        <p:spPr bwMode="auto">
          <a:xfrm>
            <a:off x="145054" y="-8719"/>
            <a:ext cx="647425" cy="647425"/>
          </a:xfrm>
          <a:prstGeom prst="rect">
            <a:avLst/>
          </a:prstGeom>
          <a:solidFill>
            <a:schemeClr val="accent5"/>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74091"/>
          <a:stretch/>
        </p:blipFill>
        <p:spPr>
          <a:xfrm>
            <a:off x="207400" y="83805"/>
            <a:ext cx="485747" cy="482634"/>
          </a:xfrm>
          <a:prstGeom prst="rect">
            <a:avLst/>
          </a:prstGeom>
        </p:spPr>
      </p:pic>
    </p:spTree>
    <p:extLst>
      <p:ext uri="{BB962C8B-B14F-4D97-AF65-F5344CB8AC3E}">
        <p14:creationId xmlns:p14="http://schemas.microsoft.com/office/powerpoint/2010/main" val="29281606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792479" y="4"/>
            <a:ext cx="11399521" cy="600764"/>
          </a:xfrm>
          <a:prstGeom prst="rect">
            <a:avLst/>
          </a:prstGeom>
          <a:noFill/>
          <a:ln w="9525">
            <a:noFill/>
            <a:miter lim="800000"/>
            <a:headEnd/>
            <a:tailEnd/>
          </a:ln>
        </p:spPr>
        <p:txBody>
          <a:bodyPr vert="horz" wrap="square" lIns="0" tIns="36000" rIns="36000" bIns="36000" numCol="1" anchor="ctr" anchorCtr="0" compatLnSpc="1">
            <a:prstTxWarp prst="textNoShape">
              <a:avLst/>
            </a:prstTxWarp>
            <a:normAutofit/>
          </a:bodyPr>
          <a:lstStyle/>
          <a:p>
            <a:pPr lvl="0"/>
            <a:r>
              <a:rPr lang="en-US"/>
              <a:t>Click to edit Master title style</a:t>
            </a:r>
            <a:endParaRPr lang="en-GB" dirty="0"/>
          </a:p>
        </p:txBody>
      </p:sp>
      <p:sp>
        <p:nvSpPr>
          <p:cNvPr id="29700" name="Rectangle 58"/>
          <p:cNvSpPr>
            <a:spLocks noGrp="1" noChangeArrowheads="1"/>
          </p:cNvSpPr>
          <p:nvPr>
            <p:ph type="body" idx="1"/>
          </p:nvPr>
        </p:nvSpPr>
        <p:spPr bwMode="auto">
          <a:xfrm>
            <a:off x="145054" y="1139429"/>
            <a:ext cx="11627339" cy="5262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bwMode="auto">
          <a:xfrm>
            <a:off x="145054" y="638706"/>
            <a:ext cx="12046946" cy="0"/>
          </a:xfrm>
          <a:prstGeom prst="line">
            <a:avLst/>
          </a:prstGeom>
          <a:solidFill>
            <a:schemeClr val="bg2"/>
          </a:solidFill>
          <a:ln w="6350" cap="flat" cmpd="sng" algn="ctr">
            <a:solidFill>
              <a:schemeClr val="tx2">
                <a:alpha val="20000"/>
              </a:schemeClr>
            </a:solidFill>
            <a:prstDash val="solid"/>
            <a:round/>
            <a:headEnd type="none" w="med" len="med"/>
            <a:tailEnd type="none" w="med" len="med"/>
          </a:ln>
          <a:effectLst/>
        </p:spPr>
      </p:cxnSp>
      <p:sp>
        <p:nvSpPr>
          <p:cNvPr id="16" name="TextBox 15"/>
          <p:cNvSpPr txBox="1"/>
          <p:nvPr userDrawn="1"/>
        </p:nvSpPr>
        <p:spPr>
          <a:xfrm>
            <a:off x="10901866" y="641568"/>
            <a:ext cx="1226619" cy="246221"/>
          </a:xfrm>
          <a:prstGeom prst="rect">
            <a:avLst/>
          </a:prstGeom>
          <a:noFill/>
        </p:spPr>
        <p:txBody>
          <a:bodyPr wrap="none" rtlCol="0">
            <a:spAutoFit/>
          </a:bodyPr>
          <a:lstStyle/>
          <a:p>
            <a:pPr algn="r"/>
            <a:r>
              <a:rPr lang="en-GB" sz="1000" b="0" baseline="0" dirty="0">
                <a:solidFill>
                  <a:schemeClr val="bg1"/>
                </a:solidFill>
                <a:latin typeface="+mj-lt"/>
                <a:ea typeface="Roboto" panose="02000000000000000000" pitchFamily="2" charset="0"/>
              </a:rPr>
              <a:t>www.eumetsat.int</a:t>
            </a:r>
          </a:p>
        </p:txBody>
      </p:sp>
      <p:sp>
        <p:nvSpPr>
          <p:cNvPr id="12" name="Rectangle 61" title="[DM_E_CONFID]"/>
          <p:cNvSpPr>
            <a:spLocks noChangeArrowheads="1"/>
          </p:cNvSpPr>
          <p:nvPr userDrawn="1"/>
        </p:nvSpPr>
        <p:spPr bwMode="auto">
          <a:xfrm>
            <a:off x="4576120" y="6649210"/>
            <a:ext cx="3113648" cy="153888"/>
          </a:xfrm>
          <a:prstGeom prst="rect">
            <a:avLst/>
          </a:prstGeom>
          <a:noFill/>
          <a:ln w="9525">
            <a:noFill/>
            <a:miter lim="800000"/>
            <a:headEnd/>
            <a:tailEnd/>
          </a:ln>
        </p:spPr>
        <p:txBody>
          <a:bodyPr wrap="square" lIns="0" tIns="0" rIns="0" bIns="0">
            <a:spAutoFit/>
          </a:bodyPr>
          <a:lstStyle/>
          <a:p>
            <a:pPr algn="ctr" eaLnBrk="0" hangingPunct="0">
              <a:defRPr/>
            </a:pPr>
            <a:endParaRPr lang="de-DE" sz="1000" b="0" baseline="0" dirty="0">
              <a:solidFill>
                <a:srgbClr val="00B5E2"/>
              </a:solidFill>
              <a:latin typeface="Roboto" panose="02000000000000000000" pitchFamily="2" charset="0"/>
              <a:ea typeface="Roboto" panose="02000000000000000000" pitchFamily="2" charset="0"/>
              <a:cs typeface="Arial" pitchFamily="34" charset="0"/>
            </a:endParaRPr>
          </a:p>
        </p:txBody>
      </p:sp>
      <p:sp>
        <p:nvSpPr>
          <p:cNvPr id="13" name="Rectangle 61" title="[DM_E_DOC_NO], v[DM_E_VER_NO], [DM_E_ISS_DATE]"/>
          <p:cNvSpPr>
            <a:spLocks noChangeArrowheads="1"/>
          </p:cNvSpPr>
          <p:nvPr userDrawn="1"/>
        </p:nvSpPr>
        <p:spPr bwMode="auto">
          <a:xfrm>
            <a:off x="161047" y="6648056"/>
            <a:ext cx="4628617" cy="153888"/>
          </a:xfrm>
          <a:prstGeom prst="rect">
            <a:avLst/>
          </a:prstGeom>
          <a:noFill/>
          <a:ln w="9525">
            <a:noFill/>
            <a:miter lim="800000"/>
            <a:headEnd/>
            <a:tailEnd/>
          </a:ln>
        </p:spPr>
        <p:txBody>
          <a:bodyPr wrap="square" lIns="0" tIns="0" rIns="0" bIns="0">
            <a:spAutoFit/>
          </a:bodyPr>
          <a:lstStyle/>
          <a:p>
            <a:pPr eaLnBrk="0" hangingPunct="0">
              <a:defRPr/>
            </a:pPr>
            <a:r>
              <a:rPr lang="en-US" sz="1000" b="0" baseline="0">
                <a:solidFill>
                  <a:schemeClr val="accent5"/>
                </a:solidFill>
                <a:latin typeface="+mn-lt"/>
                <a:ea typeface="Roboto" panose="02000000000000000000" pitchFamily="2" charset="0"/>
                <a:cs typeface="Arial" pitchFamily="34" charset="0"/>
              </a:rPr>
              <a:t>EUM/IM/TEM/21/1250538, v1B, 28 March 2022</a:t>
            </a:r>
            <a:endParaRPr lang="de-DE" sz="1000" b="0" baseline="0" dirty="0">
              <a:solidFill>
                <a:schemeClr val="accent5"/>
              </a:solidFill>
              <a:latin typeface="+mn-lt"/>
              <a:ea typeface="Roboto" panose="02000000000000000000" pitchFamily="2" charset="0"/>
              <a:cs typeface="Arial" pitchFamily="34" charset="0"/>
            </a:endParaRPr>
          </a:p>
        </p:txBody>
      </p:sp>
      <p:sp>
        <p:nvSpPr>
          <p:cNvPr id="2" name="Rectangle 1"/>
          <p:cNvSpPr/>
          <p:nvPr userDrawn="1"/>
        </p:nvSpPr>
        <p:spPr>
          <a:xfrm>
            <a:off x="11519350" y="6593586"/>
            <a:ext cx="609135" cy="262829"/>
          </a:xfrm>
          <a:prstGeom prst="rect">
            <a:avLst/>
          </a:prstGeom>
        </p:spPr>
        <p:txBody>
          <a:bodyPr wrap="square">
            <a:spAutoFit/>
          </a:bodyPr>
          <a:lstStyle/>
          <a:p>
            <a:pPr algn="r"/>
            <a:fld id="{FF9CC606-8418-49EA-9DB7-3FFD72983DD3}" type="slidenum">
              <a:rPr lang="de-DE" sz="1050" b="0" smtClean="0">
                <a:solidFill>
                  <a:schemeClr val="accent5"/>
                </a:solidFill>
                <a:latin typeface="+mn-lt"/>
                <a:ea typeface="Roboto" panose="02000000000000000000" pitchFamily="2" charset="0"/>
                <a:cs typeface="Arial" pitchFamily="34" charset="0"/>
              </a:rPr>
              <a:pPr algn="r"/>
              <a:t>‹#›</a:t>
            </a:fld>
            <a:endParaRPr lang="en-GB" sz="1050" dirty="0">
              <a:solidFill>
                <a:schemeClr val="accent5"/>
              </a:solidFill>
              <a:latin typeface="+mn-lt"/>
              <a:ea typeface="Roboto" panose="02000000000000000000" pitchFamily="2" charset="0"/>
            </a:endParaRPr>
          </a:p>
        </p:txBody>
      </p:sp>
    </p:spTree>
    <p:extLst>
      <p:ext uri="{BB962C8B-B14F-4D97-AF65-F5344CB8AC3E}">
        <p14:creationId xmlns:p14="http://schemas.microsoft.com/office/powerpoint/2010/main" val="3347881430"/>
      </p:ext>
    </p:extLst>
  </p:cSld>
  <p:clrMap bg1="lt1" tx1="dk1" bg2="lt2" tx2="dk2" accent1="accent1" accent2="accent2" accent3="accent3" accent4="accent4" accent5="accent5" accent6="accent6" hlink="hlink" folHlink="folHlink"/>
  <p:sldLayoutIdLst>
    <p:sldLayoutId id="2147487693" r:id="rId1"/>
    <p:sldLayoutId id="2147487692" r:id="rId2"/>
    <p:sldLayoutId id="2147487691" r:id="rId3"/>
    <p:sldLayoutId id="2147487700" r:id="rId4"/>
    <p:sldLayoutId id="2147487694" r:id="rId5"/>
    <p:sldLayoutId id="2147487695" r:id="rId6"/>
    <p:sldLayoutId id="2147487696" r:id="rId7"/>
    <p:sldLayoutId id="2147487697" r:id="rId8"/>
    <p:sldLayoutId id="2147487698" r:id="rId9"/>
    <p:sldLayoutId id="2147487699" r:id="rId10"/>
  </p:sldLayoutIdLst>
  <p:transition/>
  <p:txStyles>
    <p:titleStyle>
      <a:lvl1pPr marL="220791" algn="l" rtl="0" eaLnBrk="1" fontAlgn="base" hangingPunct="1">
        <a:spcBef>
          <a:spcPct val="0"/>
        </a:spcBef>
        <a:spcAft>
          <a:spcPct val="0"/>
        </a:spcAft>
        <a:defRPr sz="3200" b="0" spc="-100" baseline="0">
          <a:solidFill>
            <a:schemeClr val="bg1"/>
          </a:solidFill>
          <a:latin typeface="Bahnschrift SemiLight" panose="020B0502040204020203" pitchFamily="34" charset="0"/>
          <a:ea typeface="+mj-ea"/>
          <a:cs typeface="Arial" pitchFamily="34" charset="0"/>
        </a:defRPr>
      </a:lvl1pPr>
      <a:lvl2pPr marL="220791" algn="l" rtl="0" eaLnBrk="1" fontAlgn="base" hangingPunct="1">
        <a:spcBef>
          <a:spcPct val="0"/>
        </a:spcBef>
        <a:spcAft>
          <a:spcPct val="0"/>
        </a:spcAft>
        <a:defRPr sz="3446" b="1">
          <a:solidFill>
            <a:schemeClr val="bg1"/>
          </a:solidFill>
          <a:latin typeface="Arial" pitchFamily="34" charset="0"/>
          <a:cs typeface="Arial" pitchFamily="34" charset="0"/>
        </a:defRPr>
      </a:lvl2pPr>
      <a:lvl3pPr marL="220791" algn="l" rtl="0" eaLnBrk="1" fontAlgn="base" hangingPunct="1">
        <a:spcBef>
          <a:spcPct val="0"/>
        </a:spcBef>
        <a:spcAft>
          <a:spcPct val="0"/>
        </a:spcAft>
        <a:defRPr sz="3446" b="1">
          <a:solidFill>
            <a:schemeClr val="bg1"/>
          </a:solidFill>
          <a:latin typeface="Arial" pitchFamily="34" charset="0"/>
          <a:cs typeface="Arial" pitchFamily="34" charset="0"/>
        </a:defRPr>
      </a:lvl3pPr>
      <a:lvl4pPr marL="220791" algn="l" rtl="0" eaLnBrk="1" fontAlgn="base" hangingPunct="1">
        <a:spcBef>
          <a:spcPct val="0"/>
        </a:spcBef>
        <a:spcAft>
          <a:spcPct val="0"/>
        </a:spcAft>
        <a:defRPr sz="3446" b="1">
          <a:solidFill>
            <a:schemeClr val="bg1"/>
          </a:solidFill>
          <a:latin typeface="Arial" pitchFamily="34" charset="0"/>
          <a:cs typeface="Arial" pitchFamily="34" charset="0"/>
        </a:defRPr>
      </a:lvl4pPr>
      <a:lvl5pPr marL="220791" algn="l" rtl="0" eaLnBrk="1" fontAlgn="base" hangingPunct="1">
        <a:spcBef>
          <a:spcPct val="0"/>
        </a:spcBef>
        <a:spcAft>
          <a:spcPct val="0"/>
        </a:spcAft>
        <a:defRPr sz="3446" b="1">
          <a:solidFill>
            <a:schemeClr val="bg1"/>
          </a:solidFill>
          <a:latin typeface="Arial" pitchFamily="34" charset="0"/>
          <a:cs typeface="Arial" pitchFamily="34" charset="0"/>
        </a:defRPr>
      </a:lvl5pPr>
      <a:lvl6pPr marL="562722" algn="l" rtl="0" eaLnBrk="1" fontAlgn="base" hangingPunct="1">
        <a:spcBef>
          <a:spcPct val="0"/>
        </a:spcBef>
        <a:spcAft>
          <a:spcPct val="0"/>
        </a:spcAft>
        <a:defRPr sz="3446" b="1">
          <a:solidFill>
            <a:schemeClr val="bg1"/>
          </a:solidFill>
          <a:latin typeface="Century Gothic" pitchFamily="34" charset="0"/>
        </a:defRPr>
      </a:lvl6pPr>
      <a:lvl7pPr marL="1125444" algn="l" rtl="0" eaLnBrk="1" fontAlgn="base" hangingPunct="1">
        <a:spcBef>
          <a:spcPct val="0"/>
        </a:spcBef>
        <a:spcAft>
          <a:spcPct val="0"/>
        </a:spcAft>
        <a:defRPr sz="3446" b="1">
          <a:solidFill>
            <a:schemeClr val="bg1"/>
          </a:solidFill>
          <a:latin typeface="Century Gothic" pitchFamily="34" charset="0"/>
        </a:defRPr>
      </a:lvl7pPr>
      <a:lvl8pPr marL="1688165" algn="l" rtl="0" eaLnBrk="1" fontAlgn="base" hangingPunct="1">
        <a:spcBef>
          <a:spcPct val="0"/>
        </a:spcBef>
        <a:spcAft>
          <a:spcPct val="0"/>
        </a:spcAft>
        <a:defRPr sz="3446" b="1">
          <a:solidFill>
            <a:schemeClr val="bg1"/>
          </a:solidFill>
          <a:latin typeface="Century Gothic" pitchFamily="34" charset="0"/>
        </a:defRPr>
      </a:lvl8pPr>
      <a:lvl9pPr marL="2250887" algn="l" rtl="0" eaLnBrk="1" fontAlgn="base" hangingPunct="1">
        <a:spcBef>
          <a:spcPct val="0"/>
        </a:spcBef>
        <a:spcAft>
          <a:spcPct val="0"/>
        </a:spcAft>
        <a:defRPr sz="3446" b="1">
          <a:solidFill>
            <a:schemeClr val="bg1"/>
          </a:solidFill>
          <a:latin typeface="Century Gothic" pitchFamily="34" charset="0"/>
        </a:defRPr>
      </a:lvl9pPr>
    </p:titleStyle>
    <p:bodyStyle>
      <a:lvl1pPr marL="328254" indent="-328254" algn="l" rtl="0" eaLnBrk="1" fontAlgn="base" hangingPunct="1">
        <a:spcBef>
          <a:spcPct val="20000"/>
        </a:spcBef>
        <a:spcAft>
          <a:spcPct val="0"/>
        </a:spcAft>
        <a:buFont typeface="Arial" pitchFamily="34" charset="0"/>
        <a:buChar char="•"/>
        <a:defRPr sz="4431" spc="-100" baseline="0">
          <a:solidFill>
            <a:schemeClr val="tx2"/>
          </a:solidFill>
          <a:latin typeface="+mn-lt"/>
          <a:ea typeface="Roboto" panose="02000000000000000000" pitchFamily="2" charset="0"/>
          <a:cs typeface="Arial" pitchFamily="34" charset="0"/>
        </a:defRPr>
      </a:lvl1pPr>
      <a:lvl2pPr marL="914423" indent="-351701" algn="l" rtl="0" eaLnBrk="1" fontAlgn="base" hangingPunct="1">
        <a:spcBef>
          <a:spcPct val="20000"/>
        </a:spcBef>
        <a:spcAft>
          <a:spcPct val="0"/>
        </a:spcAft>
        <a:buFont typeface="Arial" pitchFamily="34" charset="0"/>
        <a:buChar char="•"/>
        <a:defRPr sz="3939" spc="-100" baseline="0">
          <a:solidFill>
            <a:schemeClr val="tx2"/>
          </a:solidFill>
          <a:latin typeface="+mn-lt"/>
          <a:ea typeface="Roboto" panose="02000000000000000000" pitchFamily="2"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spc="-100" baseline="0">
          <a:solidFill>
            <a:schemeClr val="tx2"/>
          </a:solidFill>
          <a:latin typeface="+mn-lt"/>
          <a:ea typeface="Roboto" panose="02000000000000000000" pitchFamily="2"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spc="-100" baseline="0">
          <a:solidFill>
            <a:schemeClr val="tx2"/>
          </a:solidFill>
          <a:latin typeface="+mn-lt"/>
          <a:ea typeface="Roboto" panose="02000000000000000000" pitchFamily="2"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spc="-100" baseline="0">
          <a:solidFill>
            <a:schemeClr val="tx2"/>
          </a:solidFill>
          <a:latin typeface="+mn-lt"/>
          <a:ea typeface="Roboto" panose="02000000000000000000" pitchFamily="2"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title="[DM_DOCNAME]"/>
          <p:cNvSpPr txBox="1"/>
          <p:nvPr/>
        </p:nvSpPr>
        <p:spPr>
          <a:xfrm>
            <a:off x="6881091" y="1884153"/>
            <a:ext cx="5310909" cy="3348948"/>
          </a:xfrm>
          <a:prstGeom prst="rect">
            <a:avLst/>
          </a:prstGeom>
          <a:solidFill>
            <a:schemeClr val="bg1"/>
          </a:solidFill>
        </p:spPr>
        <p:txBody>
          <a:bodyPr wrap="square" lIns="288000" tIns="180000" rIns="288000" bIns="180000" rtlCol="0" anchor="t" anchorCtr="0">
            <a:spAutoFit/>
          </a:bodyPr>
          <a:lstStyle/>
          <a:p>
            <a:pPr>
              <a:defRPr/>
            </a:pPr>
            <a:r>
              <a:rPr lang="en-GB" sz="3200" b="0" spc="-100" dirty="0">
                <a:solidFill>
                  <a:schemeClr val="tx1"/>
                </a:solidFill>
                <a:latin typeface="Bahnschrift SemiLight" panose="020B0502040204020203" pitchFamily="34" charset="0"/>
                <a:cs typeface="Calibri" panose="020F0502020204030204" pitchFamily="34" charset="0"/>
              </a:rPr>
              <a:t>Lunar imagery and MTF post launch assessment for MTG/FCI.</a:t>
            </a:r>
          </a:p>
          <a:p>
            <a:pPr>
              <a:defRPr/>
            </a:pPr>
            <a:endParaRPr lang="en-GB" sz="1800" b="0" kern="0" dirty="0">
              <a:solidFill>
                <a:schemeClr val="tx1"/>
              </a:solidFill>
              <a:latin typeface="Roboto Medium" panose="02000000000000000000" pitchFamily="2" charset="0"/>
              <a:ea typeface="Roboto Medium" panose="02000000000000000000" pitchFamily="2" charset="0"/>
              <a:cs typeface="Arial" panose="020B0604020202020204" pitchFamily="34" charset="0"/>
            </a:endParaRPr>
          </a:p>
          <a:p>
            <a:pPr>
              <a:defRPr/>
            </a:pPr>
            <a:r>
              <a:rPr lang="en-GB" sz="1800" b="0" dirty="0">
                <a:solidFill>
                  <a:schemeClr val="tx1"/>
                </a:solidFill>
                <a:latin typeface="Bahnschrift SemiBold" panose="020B0502040204020203" pitchFamily="34" charset="0"/>
                <a:ea typeface="Roboto Medium" panose="02000000000000000000" pitchFamily="2" charset="0"/>
                <a:cs typeface="Calibri" panose="020F0502020204030204" pitchFamily="34" charset="0"/>
              </a:rPr>
              <a:t>Christoph Straif, Matteo </a:t>
            </a:r>
            <a:r>
              <a:rPr lang="en-GB" sz="1800" b="0" dirty="0" err="1">
                <a:solidFill>
                  <a:schemeClr val="tx1"/>
                </a:solidFill>
                <a:latin typeface="Bahnschrift SemiBold" panose="020B0502040204020203" pitchFamily="34" charset="0"/>
                <a:ea typeface="Roboto Medium" panose="02000000000000000000" pitchFamily="2" charset="0"/>
                <a:cs typeface="Calibri" panose="020F0502020204030204" pitchFamily="34" charset="0"/>
              </a:rPr>
              <a:t>Aricò</a:t>
            </a:r>
            <a:endParaRPr lang="en-GB" sz="1800" b="0" dirty="0">
              <a:solidFill>
                <a:schemeClr val="tx1"/>
              </a:solidFill>
              <a:latin typeface="Bahnschrift SemiBold" panose="020B0502040204020203" pitchFamily="34" charset="0"/>
              <a:ea typeface="Roboto Medium" panose="02000000000000000000" pitchFamily="2" charset="0"/>
              <a:cs typeface="Calibri" panose="020F0502020204030204" pitchFamily="34" charset="0"/>
            </a:endParaRPr>
          </a:p>
          <a:p>
            <a:pPr>
              <a:defRPr/>
            </a:pPr>
            <a:r>
              <a:rPr lang="en-GB" sz="1800" b="0" i="1" dirty="0">
                <a:solidFill>
                  <a:schemeClr val="tx1"/>
                </a:solidFill>
                <a:latin typeface="Bahnschrift Light" panose="020B0502040204020203" pitchFamily="34" charset="0"/>
                <a:ea typeface="Roboto" panose="02000000000000000000" pitchFamily="2" charset="0"/>
                <a:cs typeface="Calibri" panose="020F0502020204030204" pitchFamily="34" charset="0"/>
              </a:rPr>
              <a:t>Presenter Title</a:t>
            </a:r>
          </a:p>
          <a:p>
            <a:pPr>
              <a:defRPr/>
            </a:pPr>
            <a:endParaRPr lang="en-GB" sz="1600" b="0" i="1" kern="0" dirty="0">
              <a:solidFill>
                <a:schemeClr val="tx1"/>
              </a:solidFill>
              <a:latin typeface="Roboto" panose="02000000000000000000" pitchFamily="2" charset="0"/>
              <a:ea typeface="Roboto" panose="02000000000000000000" pitchFamily="2" charset="0"/>
              <a:cs typeface="Arial" panose="020B0604020202020204" pitchFamily="34" charset="0"/>
            </a:endParaRPr>
          </a:p>
          <a:p>
            <a:pPr>
              <a:defRPr/>
            </a:pPr>
            <a:r>
              <a:rPr lang="en-GB" sz="1400" b="0" i="1" dirty="0">
                <a:solidFill>
                  <a:schemeClr val="tx1"/>
                </a:solidFill>
                <a:latin typeface="Bahnschrift Light" panose="020B0502040204020203" pitchFamily="34" charset="0"/>
                <a:ea typeface="Roboto Light" panose="02000000000000000000" pitchFamily="2" charset="0"/>
                <a:cs typeface="Calibri Light" panose="020F0302020204030204" pitchFamily="34" charset="0"/>
              </a:rPr>
              <a:t>Fourth joint GSICS IVOS Lunar Calibration workshop , 4-8 December 2023, EUMETSAT  Darmstadt</a:t>
            </a:r>
          </a:p>
        </p:txBody>
      </p:sp>
    </p:spTree>
    <p:extLst>
      <p:ext uri="{BB962C8B-B14F-4D97-AF65-F5344CB8AC3E}">
        <p14:creationId xmlns:p14="http://schemas.microsoft.com/office/powerpoint/2010/main" val="20268992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ESF smoothing &amp; fitting</a:t>
            </a:r>
          </a:p>
        </p:txBody>
      </p:sp>
      <p:sp>
        <p:nvSpPr>
          <p:cNvPr id="3" name="Text Placeholder 2"/>
          <p:cNvSpPr>
            <a:spLocks noGrp="1"/>
          </p:cNvSpPr>
          <p:nvPr>
            <p:ph type="body" sz="quarter" idx="10"/>
          </p:nvPr>
        </p:nvSpPr>
        <p:spPr>
          <a:xfrm>
            <a:off x="169935" y="1063414"/>
            <a:ext cx="12022065" cy="1711234"/>
          </a:xfrm>
        </p:spPr>
        <p:txBody>
          <a:bodyPr>
            <a:normAutofit/>
          </a:bodyPr>
          <a:lstStyle/>
          <a:p>
            <a:r>
              <a:rPr lang="en-GB" sz="2400" dirty="0"/>
              <a:t>Fermi function fit on smoothed ESF, to avoid noisy derivative.</a:t>
            </a:r>
          </a:p>
          <a:p>
            <a:r>
              <a:rPr lang="en-GB" sz="2400" dirty="0"/>
              <a:t>LSF is the derivative of the smooth, regularly spaced ESF Fermi function fit.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21" y="2228359"/>
            <a:ext cx="9393021" cy="4392107"/>
          </a:xfrm>
          <a:prstGeom prst="rect">
            <a:avLst/>
          </a:prstGeom>
        </p:spPr>
      </p:pic>
    </p:spTree>
    <p:extLst>
      <p:ext uri="{BB962C8B-B14F-4D97-AF65-F5344CB8AC3E}">
        <p14:creationId xmlns:p14="http://schemas.microsoft.com/office/powerpoint/2010/main" val="13837398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MTF calculation</a:t>
            </a:r>
          </a:p>
        </p:txBody>
      </p:sp>
      <p:sp>
        <p:nvSpPr>
          <p:cNvPr id="3" name="Text Placeholder 2"/>
          <p:cNvSpPr>
            <a:spLocks noGrp="1"/>
          </p:cNvSpPr>
          <p:nvPr>
            <p:ph type="body" sz="quarter" idx="10"/>
          </p:nvPr>
        </p:nvSpPr>
        <p:spPr>
          <a:xfrm>
            <a:off x="145053" y="1071693"/>
            <a:ext cx="11627339" cy="1013567"/>
          </a:xfrm>
        </p:spPr>
        <p:txBody>
          <a:bodyPr>
            <a:normAutofit/>
          </a:bodyPr>
          <a:lstStyle/>
          <a:p>
            <a:r>
              <a:rPr lang="en-GB" sz="2400" dirty="0"/>
              <a:t>Frequencies normalized by pixel sampling interval.</a:t>
            </a:r>
          </a:p>
          <a:p>
            <a:r>
              <a:rPr lang="en-GB" sz="2400" dirty="0"/>
              <a:t>MTF magnitude normalized to make it comparable with other channels/instruments.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53" y="2652345"/>
            <a:ext cx="4733897" cy="38547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6333" y="2652345"/>
            <a:ext cx="4886059" cy="3854745"/>
          </a:xfrm>
          <a:prstGeom prst="rect">
            <a:avLst/>
          </a:prstGeom>
        </p:spPr>
      </p:pic>
      <p:sp>
        <p:nvSpPr>
          <p:cNvPr id="6" name="Right Arrow 5"/>
          <p:cNvSpPr/>
          <p:nvPr/>
        </p:nvSpPr>
        <p:spPr bwMode="auto">
          <a:xfrm>
            <a:off x="5178829" y="4276302"/>
            <a:ext cx="1413164" cy="606829"/>
          </a:xfrm>
          <a:prstGeom prst="rightArrow">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7" name="TextBox 6"/>
          <p:cNvSpPr txBox="1"/>
          <p:nvPr/>
        </p:nvSpPr>
        <p:spPr>
          <a:xfrm>
            <a:off x="5040904" y="3857106"/>
            <a:ext cx="1683474" cy="338554"/>
          </a:xfrm>
          <a:prstGeom prst="rect">
            <a:avLst/>
          </a:prstGeom>
          <a:noFill/>
        </p:spPr>
        <p:txBody>
          <a:bodyPr wrap="none" rtlCol="0">
            <a:spAutoFit/>
          </a:bodyPr>
          <a:lstStyle/>
          <a:p>
            <a:r>
              <a:rPr lang="en-GB" sz="1600" b="0" kern="100" spc="-100" dirty="0">
                <a:solidFill>
                  <a:schemeClr val="tx2"/>
                </a:solidFill>
                <a:latin typeface="Bahnschrift Light" panose="020B0502040204020203" pitchFamily="34" charset="0"/>
                <a:ea typeface="Roboto" panose="02000000000000000000" pitchFamily="2" charset="0"/>
              </a:rPr>
              <a:t>Fourier transform</a:t>
            </a:r>
          </a:p>
        </p:txBody>
      </p:sp>
    </p:spTree>
    <p:extLst>
      <p:ext uri="{BB962C8B-B14F-4D97-AF65-F5344CB8AC3E}">
        <p14:creationId xmlns:p14="http://schemas.microsoft.com/office/powerpoint/2010/main" val="21793790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MTG-I 1 FCI image acquisitions</a:t>
            </a:r>
          </a:p>
        </p:txBody>
      </p:sp>
      <p:sp>
        <p:nvSpPr>
          <p:cNvPr id="3" name="Text Placeholder 2"/>
          <p:cNvSpPr>
            <a:spLocks noGrp="1"/>
          </p:cNvSpPr>
          <p:nvPr>
            <p:ph type="body" sz="quarter" idx="10"/>
          </p:nvPr>
        </p:nvSpPr>
        <p:spPr>
          <a:xfrm>
            <a:off x="145053" y="1088628"/>
            <a:ext cx="11627339" cy="1335915"/>
          </a:xfrm>
        </p:spPr>
        <p:txBody>
          <a:bodyPr>
            <a:normAutofit/>
          </a:bodyPr>
          <a:lstStyle/>
          <a:p>
            <a:r>
              <a:rPr lang="en-GB" sz="2400" dirty="0"/>
              <a:t>Few chances where moon is clearly visible in FCI field of view. </a:t>
            </a:r>
          </a:p>
          <a:p>
            <a:r>
              <a:rPr lang="en-GB" sz="2400" dirty="0"/>
              <a:t>MTF analysis on 06/04/2023, 04/05/2023 and 01/09/2023.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141" y="2057973"/>
            <a:ext cx="3840742" cy="12848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5214" y="3366758"/>
            <a:ext cx="3874912" cy="1722183"/>
          </a:xfrm>
          <a:prstGeom prst="rect">
            <a:avLst/>
          </a:prstGeom>
        </p:spPr>
      </p:pic>
      <p:sp>
        <p:nvSpPr>
          <p:cNvPr id="6" name="TextBox 5"/>
          <p:cNvSpPr txBox="1"/>
          <p:nvPr/>
        </p:nvSpPr>
        <p:spPr>
          <a:xfrm>
            <a:off x="2420851" y="2531097"/>
            <a:ext cx="1095172" cy="338554"/>
          </a:xfrm>
          <a:prstGeom prst="rect">
            <a:avLst/>
          </a:prstGeom>
          <a:noFill/>
        </p:spPr>
        <p:txBody>
          <a:bodyPr wrap="none" rtlCol="0">
            <a:spAutoFit/>
          </a:bodyPr>
          <a:lstStyle/>
          <a:p>
            <a:r>
              <a:rPr lang="en-GB" sz="1600" b="0" kern="100" spc="-100" dirty="0">
                <a:solidFill>
                  <a:schemeClr val="tx2"/>
                </a:solidFill>
                <a:latin typeface="Bahnschrift Light" panose="020B0502040204020203" pitchFamily="34" charset="0"/>
                <a:ea typeface="Roboto" panose="02000000000000000000" pitchFamily="2" charset="0"/>
              </a:rPr>
              <a:t>06/04/2023</a:t>
            </a:r>
          </a:p>
        </p:txBody>
      </p:sp>
      <p:sp>
        <p:nvSpPr>
          <p:cNvPr id="7" name="TextBox 6"/>
          <p:cNvSpPr txBox="1"/>
          <p:nvPr/>
        </p:nvSpPr>
        <p:spPr>
          <a:xfrm>
            <a:off x="2420851" y="4087210"/>
            <a:ext cx="1095172" cy="338554"/>
          </a:xfrm>
          <a:prstGeom prst="rect">
            <a:avLst/>
          </a:prstGeom>
          <a:noFill/>
        </p:spPr>
        <p:txBody>
          <a:bodyPr wrap="none" rtlCol="0">
            <a:spAutoFit/>
          </a:bodyPr>
          <a:lstStyle/>
          <a:p>
            <a:r>
              <a:rPr lang="en-GB" sz="1600" b="0" kern="100" spc="-100" dirty="0">
                <a:solidFill>
                  <a:schemeClr val="tx2"/>
                </a:solidFill>
                <a:latin typeface="Bahnschrift Light" panose="020B0502040204020203" pitchFamily="34" charset="0"/>
                <a:ea typeface="Roboto" panose="02000000000000000000" pitchFamily="2" charset="0"/>
              </a:rPr>
              <a:t>04/05/2023</a:t>
            </a:r>
          </a:p>
        </p:txBody>
      </p:sp>
      <p:sp>
        <p:nvSpPr>
          <p:cNvPr id="8" name="TextBox 7"/>
          <p:cNvSpPr txBox="1"/>
          <p:nvPr/>
        </p:nvSpPr>
        <p:spPr>
          <a:xfrm>
            <a:off x="8159000" y="2531097"/>
            <a:ext cx="2040943" cy="338554"/>
          </a:xfrm>
          <a:prstGeom prst="rect">
            <a:avLst/>
          </a:prstGeom>
          <a:noFill/>
        </p:spPr>
        <p:txBody>
          <a:bodyPr wrap="none" rtlCol="0">
            <a:spAutoFit/>
          </a:bodyPr>
          <a:lstStyle/>
          <a:p>
            <a:r>
              <a:rPr lang="en-GB" sz="1600" b="0" kern="100" spc="-100" dirty="0">
                <a:solidFill>
                  <a:schemeClr val="tx2"/>
                </a:solidFill>
                <a:latin typeface="Bahnschrift Light" panose="020B0502040204020203" pitchFamily="34" charset="0"/>
                <a:ea typeface="Roboto" panose="02000000000000000000" pitchFamily="2" charset="0"/>
              </a:rPr>
              <a:t>Moon and Earth in FOV.</a:t>
            </a:r>
          </a:p>
        </p:txBody>
      </p:sp>
      <p:sp>
        <p:nvSpPr>
          <p:cNvPr id="9" name="TextBox 8"/>
          <p:cNvSpPr txBox="1"/>
          <p:nvPr/>
        </p:nvSpPr>
        <p:spPr>
          <a:xfrm>
            <a:off x="8369794" y="4085702"/>
            <a:ext cx="1619354" cy="338554"/>
          </a:xfrm>
          <a:prstGeom prst="rect">
            <a:avLst/>
          </a:prstGeom>
          <a:noFill/>
        </p:spPr>
        <p:txBody>
          <a:bodyPr wrap="none" rtlCol="0">
            <a:spAutoFit/>
          </a:bodyPr>
          <a:lstStyle/>
          <a:p>
            <a:r>
              <a:rPr lang="en-GB" sz="1600" b="0" kern="100" spc="-100" dirty="0">
                <a:solidFill>
                  <a:schemeClr val="tx2"/>
                </a:solidFill>
                <a:latin typeface="Bahnschrift Light" panose="020B0502040204020203" pitchFamily="34" charset="0"/>
                <a:ea typeface="Roboto" panose="02000000000000000000" pitchFamily="2" charset="0"/>
              </a:rPr>
              <a:t>Only Moon in FOV.</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2167" y="5098608"/>
            <a:ext cx="3990690" cy="1485072"/>
          </a:xfrm>
          <a:prstGeom prst="rect">
            <a:avLst/>
          </a:prstGeom>
        </p:spPr>
      </p:pic>
      <p:sp>
        <p:nvSpPr>
          <p:cNvPr id="11" name="TextBox 10"/>
          <p:cNvSpPr txBox="1"/>
          <p:nvPr/>
        </p:nvSpPr>
        <p:spPr>
          <a:xfrm>
            <a:off x="2420851" y="5671867"/>
            <a:ext cx="1047082" cy="338554"/>
          </a:xfrm>
          <a:prstGeom prst="rect">
            <a:avLst/>
          </a:prstGeom>
          <a:noFill/>
        </p:spPr>
        <p:txBody>
          <a:bodyPr wrap="none" rtlCol="0">
            <a:spAutoFit/>
          </a:bodyPr>
          <a:lstStyle/>
          <a:p>
            <a:r>
              <a:rPr lang="en-GB" sz="1600" b="0" kern="100" spc="-100" dirty="0">
                <a:solidFill>
                  <a:schemeClr val="tx2"/>
                </a:solidFill>
                <a:latin typeface="Bahnschrift Light" panose="020B0502040204020203" pitchFamily="34" charset="0"/>
                <a:ea typeface="Roboto" panose="02000000000000000000" pitchFamily="2" charset="0"/>
              </a:rPr>
              <a:t>01/09/2023</a:t>
            </a:r>
          </a:p>
        </p:txBody>
      </p:sp>
      <p:sp>
        <p:nvSpPr>
          <p:cNvPr id="12" name="TextBox 11"/>
          <p:cNvSpPr txBox="1"/>
          <p:nvPr/>
        </p:nvSpPr>
        <p:spPr>
          <a:xfrm>
            <a:off x="8369794" y="5671867"/>
            <a:ext cx="1619354" cy="338554"/>
          </a:xfrm>
          <a:prstGeom prst="rect">
            <a:avLst/>
          </a:prstGeom>
          <a:noFill/>
        </p:spPr>
        <p:txBody>
          <a:bodyPr wrap="none" rtlCol="0">
            <a:spAutoFit/>
          </a:bodyPr>
          <a:lstStyle/>
          <a:p>
            <a:r>
              <a:rPr lang="en-GB" sz="1600" b="0" kern="100" spc="-100" dirty="0">
                <a:solidFill>
                  <a:schemeClr val="tx2"/>
                </a:solidFill>
                <a:latin typeface="Bahnschrift Light" panose="020B0502040204020203" pitchFamily="34" charset="0"/>
                <a:ea typeface="Roboto" panose="02000000000000000000" pitchFamily="2" charset="0"/>
              </a:rPr>
              <a:t>Only Moon in FOV.</a:t>
            </a:r>
          </a:p>
        </p:txBody>
      </p:sp>
    </p:spTree>
    <p:extLst>
      <p:ext uri="{BB962C8B-B14F-4D97-AF65-F5344CB8AC3E}">
        <p14:creationId xmlns:p14="http://schemas.microsoft.com/office/powerpoint/2010/main" val="358637195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313" y="1035367"/>
            <a:ext cx="6120000" cy="45896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 y="3556736"/>
            <a:ext cx="3600000" cy="2700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406" y="857122"/>
            <a:ext cx="3600000" cy="2699807"/>
          </a:xfrm>
          <a:prstGeom prst="rect">
            <a:avLst/>
          </a:prstGeom>
        </p:spPr>
      </p:pic>
      <p:sp>
        <p:nvSpPr>
          <p:cNvPr id="2" name="Title 1"/>
          <p:cNvSpPr>
            <a:spLocks noGrp="1"/>
          </p:cNvSpPr>
          <p:nvPr>
            <p:ph type="title"/>
          </p:nvPr>
        </p:nvSpPr>
        <p:spPr/>
        <p:txBody>
          <a:bodyPr/>
          <a:lstStyle/>
          <a:p>
            <a:r>
              <a:rPr lang="en-GB" dirty="0"/>
              <a:t>MTG-I 1 FCI results for VIS0.4 - 06.04.2023</a:t>
            </a:r>
          </a:p>
        </p:txBody>
      </p:sp>
    </p:spTree>
    <p:extLst>
      <p:ext uri="{BB962C8B-B14F-4D97-AF65-F5344CB8AC3E}">
        <p14:creationId xmlns:p14="http://schemas.microsoft.com/office/powerpoint/2010/main" val="42852139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MTG-I 1 FCI results for VIS0.4 - 04.05.2023</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 y="857514"/>
            <a:ext cx="3600000" cy="269941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 y="3556929"/>
            <a:ext cx="3600000" cy="2700203"/>
          </a:xfrm>
          <a:prstGeom prst="rect">
            <a:avLst/>
          </a:prstGeom>
        </p:spPr>
      </p:pic>
      <p:pic>
        <p:nvPicPr>
          <p:cNvPr id="16" name="Picture 15"/>
          <p:cNvPicPr/>
          <p:nvPr/>
        </p:nvPicPr>
        <p:blipFill>
          <a:blip r:embed="rId5">
            <a:extLst>
              <a:ext uri="{28A0092B-C50C-407E-A947-70E740481C1C}">
                <a14:useLocalDpi xmlns:a14="http://schemas.microsoft.com/office/drawing/2010/main" val="0"/>
              </a:ext>
            </a:extLst>
          </a:blip>
          <a:stretch>
            <a:fillRect/>
          </a:stretch>
        </p:blipFill>
        <p:spPr>
          <a:xfrm>
            <a:off x="5470313" y="1035367"/>
            <a:ext cx="6122303" cy="4590732"/>
          </a:xfrm>
          <a:prstGeom prst="rect">
            <a:avLst/>
          </a:prstGeom>
        </p:spPr>
      </p:pic>
    </p:spTree>
    <p:extLst>
      <p:ext uri="{BB962C8B-B14F-4D97-AF65-F5344CB8AC3E}">
        <p14:creationId xmlns:p14="http://schemas.microsoft.com/office/powerpoint/2010/main" val="19939006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616" y="1035767"/>
            <a:ext cx="6120000" cy="459033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 y="3556726"/>
            <a:ext cx="3600000" cy="270020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80" y="856929"/>
            <a:ext cx="3600000" cy="2700000"/>
          </a:xfrm>
          <a:prstGeom prst="rect">
            <a:avLst/>
          </a:prstGeom>
        </p:spPr>
      </p:pic>
      <p:sp>
        <p:nvSpPr>
          <p:cNvPr id="2" name="Title 1"/>
          <p:cNvSpPr>
            <a:spLocks noGrp="1"/>
          </p:cNvSpPr>
          <p:nvPr>
            <p:ph type="title"/>
          </p:nvPr>
        </p:nvSpPr>
        <p:spPr/>
        <p:txBody>
          <a:bodyPr/>
          <a:lstStyle/>
          <a:p>
            <a:r>
              <a:rPr lang="en-GB" dirty="0"/>
              <a:t>MTG-I 1 FCI results for VIS0.4 - 01.09.2023</a:t>
            </a:r>
          </a:p>
        </p:txBody>
      </p:sp>
    </p:spTree>
    <p:extLst>
      <p:ext uri="{BB962C8B-B14F-4D97-AF65-F5344CB8AC3E}">
        <p14:creationId xmlns:p14="http://schemas.microsoft.com/office/powerpoint/2010/main" val="329188781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MTG-I 1 FCI MTF results</a:t>
            </a:r>
          </a:p>
        </p:txBody>
      </p:sp>
      <p:graphicFrame>
        <p:nvGraphicFramePr>
          <p:cNvPr id="4" name="Table 3"/>
          <p:cNvGraphicFramePr>
            <a:graphicFrameLocks noGrp="1"/>
          </p:cNvGraphicFramePr>
          <p:nvPr>
            <p:extLst>
              <p:ext uri="{D42A27DB-BD31-4B8C-83A1-F6EECF244321}">
                <p14:modId xmlns:p14="http://schemas.microsoft.com/office/powerpoint/2010/main" val="4050980251"/>
              </p:ext>
            </p:extLst>
          </p:nvPr>
        </p:nvGraphicFramePr>
        <p:xfrm>
          <a:off x="1503679" y="2151731"/>
          <a:ext cx="9095232" cy="2574036"/>
        </p:xfrm>
        <a:graphic>
          <a:graphicData uri="http://schemas.openxmlformats.org/drawingml/2006/table">
            <a:tbl>
              <a:tblPr firstRow="1" bandRow="1">
                <a:tableStyleId>{7DF18680-E054-41AD-8BC1-D1AEF772440D}</a:tableStyleId>
              </a:tblPr>
              <a:tblGrid>
                <a:gridCol w="2273808">
                  <a:extLst>
                    <a:ext uri="{9D8B030D-6E8A-4147-A177-3AD203B41FA5}">
                      <a16:colId xmlns:a16="http://schemas.microsoft.com/office/drawing/2014/main" val="686043096"/>
                    </a:ext>
                  </a:extLst>
                </a:gridCol>
                <a:gridCol w="2273808">
                  <a:extLst>
                    <a:ext uri="{9D8B030D-6E8A-4147-A177-3AD203B41FA5}">
                      <a16:colId xmlns:a16="http://schemas.microsoft.com/office/drawing/2014/main" val="259103941"/>
                    </a:ext>
                  </a:extLst>
                </a:gridCol>
                <a:gridCol w="2273808">
                  <a:extLst>
                    <a:ext uri="{9D8B030D-6E8A-4147-A177-3AD203B41FA5}">
                      <a16:colId xmlns:a16="http://schemas.microsoft.com/office/drawing/2014/main" val="3261488773"/>
                    </a:ext>
                  </a:extLst>
                </a:gridCol>
                <a:gridCol w="2273808">
                  <a:extLst>
                    <a:ext uri="{9D8B030D-6E8A-4147-A177-3AD203B41FA5}">
                      <a16:colId xmlns:a16="http://schemas.microsoft.com/office/drawing/2014/main" val="376422708"/>
                    </a:ext>
                  </a:extLst>
                </a:gridCol>
              </a:tblGrid>
              <a:tr h="370840">
                <a:tc>
                  <a:txBody>
                    <a:bodyPr/>
                    <a:lstStyle/>
                    <a:p>
                      <a:pPr algn="ctr"/>
                      <a:r>
                        <a:rPr lang="en-GB" dirty="0"/>
                        <a:t>Channel</a:t>
                      </a:r>
                    </a:p>
                  </a:txBody>
                  <a:tcPr/>
                </a:tc>
                <a:tc>
                  <a:txBody>
                    <a:bodyPr/>
                    <a:lstStyle/>
                    <a:p>
                      <a:pPr algn="ctr"/>
                      <a:r>
                        <a:rPr lang="en-GB" dirty="0"/>
                        <a:t>06.04.2023</a:t>
                      </a:r>
                    </a:p>
                  </a:txBody>
                  <a:tcPr/>
                </a:tc>
                <a:tc>
                  <a:txBody>
                    <a:bodyPr/>
                    <a:lstStyle/>
                    <a:p>
                      <a:pPr algn="ctr"/>
                      <a:r>
                        <a:rPr lang="en-GB" dirty="0"/>
                        <a:t>04.05.2023</a:t>
                      </a:r>
                    </a:p>
                  </a:txBody>
                  <a:tcPr/>
                </a:tc>
                <a:tc>
                  <a:txBody>
                    <a:bodyPr/>
                    <a:lstStyle/>
                    <a:p>
                      <a:pPr algn="ctr"/>
                      <a:r>
                        <a:rPr lang="en-GB" dirty="0"/>
                        <a:t>01.09.2023</a:t>
                      </a:r>
                    </a:p>
                  </a:txBody>
                  <a:tcPr/>
                </a:tc>
                <a:extLst>
                  <a:ext uri="{0D108BD9-81ED-4DB2-BD59-A6C34878D82A}">
                    <a16:rowId xmlns:a16="http://schemas.microsoft.com/office/drawing/2014/main" val="596388477"/>
                  </a:ext>
                </a:extLst>
              </a:tr>
              <a:tr h="370840">
                <a:tc>
                  <a:txBody>
                    <a:bodyPr/>
                    <a:lstStyle/>
                    <a:p>
                      <a:pPr algn="ctr"/>
                      <a:r>
                        <a:rPr lang="en-GB" dirty="0">
                          <a:solidFill>
                            <a:schemeClr val="bg1"/>
                          </a:solidFill>
                        </a:rPr>
                        <a:t>VIS 0.4</a:t>
                      </a:r>
                    </a:p>
                  </a:txBody>
                  <a:tcPr/>
                </a:tc>
                <a:tc>
                  <a:txBody>
                    <a:bodyPr/>
                    <a:lstStyle/>
                    <a:p>
                      <a:pPr algn="ctr"/>
                      <a:r>
                        <a:rPr lang="en-GB" dirty="0">
                          <a:solidFill>
                            <a:schemeClr val="bg1"/>
                          </a:solidFill>
                        </a:rPr>
                        <a:t>0.22</a:t>
                      </a:r>
                    </a:p>
                  </a:txBody>
                  <a:tcPr/>
                </a:tc>
                <a:tc>
                  <a:txBody>
                    <a:bodyPr/>
                    <a:lstStyle/>
                    <a:p>
                      <a:pPr algn="ctr"/>
                      <a:r>
                        <a:rPr lang="en-GB" dirty="0">
                          <a:solidFill>
                            <a:schemeClr val="bg1"/>
                          </a:solidFill>
                        </a:rPr>
                        <a:t>0.21</a:t>
                      </a:r>
                    </a:p>
                  </a:txBody>
                  <a:tcPr/>
                </a:tc>
                <a:tc>
                  <a:txBody>
                    <a:bodyPr/>
                    <a:lstStyle/>
                    <a:p>
                      <a:pPr algn="ctr"/>
                      <a:r>
                        <a:rPr lang="en-GB" dirty="0">
                          <a:solidFill>
                            <a:schemeClr val="bg1"/>
                          </a:solidFill>
                        </a:rPr>
                        <a:t>0.23</a:t>
                      </a:r>
                    </a:p>
                  </a:txBody>
                  <a:tcPr/>
                </a:tc>
                <a:extLst>
                  <a:ext uri="{0D108BD9-81ED-4DB2-BD59-A6C34878D82A}">
                    <a16:rowId xmlns:a16="http://schemas.microsoft.com/office/drawing/2014/main" val="1427928348"/>
                  </a:ext>
                </a:extLst>
              </a:tr>
              <a:tr h="370840">
                <a:tc>
                  <a:txBody>
                    <a:bodyPr/>
                    <a:lstStyle/>
                    <a:p>
                      <a:pPr algn="ctr"/>
                      <a:r>
                        <a:rPr lang="en-GB" dirty="0">
                          <a:solidFill>
                            <a:schemeClr val="bg1"/>
                          </a:solidFill>
                        </a:rPr>
                        <a:t>VIS 0.5</a:t>
                      </a:r>
                    </a:p>
                  </a:txBody>
                  <a:tcPr/>
                </a:tc>
                <a:tc>
                  <a:txBody>
                    <a:bodyPr/>
                    <a:lstStyle/>
                    <a:p>
                      <a:pPr algn="ctr"/>
                      <a:r>
                        <a:rPr lang="en-GB" dirty="0">
                          <a:solidFill>
                            <a:schemeClr val="bg1"/>
                          </a:solidFill>
                        </a:rPr>
                        <a:t>0.23</a:t>
                      </a:r>
                    </a:p>
                  </a:txBody>
                  <a:tcPr/>
                </a:tc>
                <a:tc>
                  <a:txBody>
                    <a:bodyPr/>
                    <a:lstStyle/>
                    <a:p>
                      <a:pPr algn="ctr"/>
                      <a:r>
                        <a:rPr lang="en-GB" dirty="0">
                          <a:solidFill>
                            <a:schemeClr val="bg1"/>
                          </a:solidFill>
                        </a:rPr>
                        <a:t>0.21</a:t>
                      </a:r>
                    </a:p>
                  </a:txBody>
                  <a:tcPr/>
                </a:tc>
                <a:tc>
                  <a:txBody>
                    <a:bodyPr/>
                    <a:lstStyle/>
                    <a:p>
                      <a:pPr algn="ctr"/>
                      <a:r>
                        <a:rPr lang="en-GB" dirty="0">
                          <a:solidFill>
                            <a:schemeClr val="bg1"/>
                          </a:solidFill>
                        </a:rPr>
                        <a:t>0.23</a:t>
                      </a:r>
                    </a:p>
                  </a:txBody>
                  <a:tcPr/>
                </a:tc>
                <a:extLst>
                  <a:ext uri="{0D108BD9-81ED-4DB2-BD59-A6C34878D82A}">
                    <a16:rowId xmlns:a16="http://schemas.microsoft.com/office/drawing/2014/main" val="546690450"/>
                  </a:ext>
                </a:extLst>
              </a:tr>
              <a:tr h="370840">
                <a:tc>
                  <a:txBody>
                    <a:bodyPr/>
                    <a:lstStyle/>
                    <a:p>
                      <a:pPr algn="ctr"/>
                      <a:r>
                        <a:rPr lang="en-GB" dirty="0">
                          <a:solidFill>
                            <a:schemeClr val="bg1"/>
                          </a:solidFill>
                        </a:rPr>
                        <a:t>VIS 0.6</a:t>
                      </a:r>
                    </a:p>
                  </a:txBody>
                  <a:tcPr/>
                </a:tc>
                <a:tc>
                  <a:txBody>
                    <a:bodyPr/>
                    <a:lstStyle/>
                    <a:p>
                      <a:pPr algn="ctr"/>
                      <a:r>
                        <a:rPr lang="en-GB" dirty="0">
                          <a:solidFill>
                            <a:schemeClr val="bg1"/>
                          </a:solidFill>
                        </a:rPr>
                        <a:t>0.30</a:t>
                      </a:r>
                    </a:p>
                  </a:txBody>
                  <a:tcPr/>
                </a:tc>
                <a:tc>
                  <a:txBody>
                    <a:bodyPr/>
                    <a:lstStyle/>
                    <a:p>
                      <a:pPr algn="ctr"/>
                      <a:r>
                        <a:rPr lang="en-GB" dirty="0">
                          <a:solidFill>
                            <a:schemeClr val="bg1"/>
                          </a:solidFill>
                        </a:rPr>
                        <a:t>0.32</a:t>
                      </a:r>
                    </a:p>
                  </a:txBody>
                  <a:tcPr/>
                </a:tc>
                <a:tc>
                  <a:txBody>
                    <a:bodyPr/>
                    <a:lstStyle/>
                    <a:p>
                      <a:pPr algn="ctr"/>
                      <a:r>
                        <a:rPr lang="en-GB" dirty="0">
                          <a:solidFill>
                            <a:schemeClr val="bg1"/>
                          </a:solidFill>
                        </a:rPr>
                        <a:t>0.30</a:t>
                      </a:r>
                    </a:p>
                  </a:txBody>
                  <a:tcPr/>
                </a:tc>
                <a:extLst>
                  <a:ext uri="{0D108BD9-81ED-4DB2-BD59-A6C34878D82A}">
                    <a16:rowId xmlns:a16="http://schemas.microsoft.com/office/drawing/2014/main" val="4043460331"/>
                  </a:ext>
                </a:extLst>
              </a:tr>
              <a:tr h="370840">
                <a:tc>
                  <a:txBody>
                    <a:bodyPr/>
                    <a:lstStyle/>
                    <a:p>
                      <a:pPr algn="ctr"/>
                      <a:r>
                        <a:rPr lang="en-GB" dirty="0">
                          <a:solidFill>
                            <a:schemeClr val="bg1"/>
                          </a:solidFill>
                        </a:rPr>
                        <a:t>VIS 0.8</a:t>
                      </a:r>
                    </a:p>
                  </a:txBody>
                  <a:tcPr/>
                </a:tc>
                <a:tc>
                  <a:txBody>
                    <a:bodyPr/>
                    <a:lstStyle/>
                    <a:p>
                      <a:pPr algn="ctr"/>
                      <a:r>
                        <a:rPr lang="en-GB" dirty="0">
                          <a:solidFill>
                            <a:schemeClr val="bg1"/>
                          </a:solidFill>
                        </a:rPr>
                        <a:t>0.21</a:t>
                      </a:r>
                    </a:p>
                  </a:txBody>
                  <a:tcPr/>
                </a:tc>
                <a:tc>
                  <a:txBody>
                    <a:bodyPr/>
                    <a:lstStyle/>
                    <a:p>
                      <a:pPr algn="ctr"/>
                      <a:r>
                        <a:rPr lang="en-GB" dirty="0">
                          <a:solidFill>
                            <a:schemeClr val="bg1"/>
                          </a:solidFill>
                        </a:rPr>
                        <a:t>0.20</a:t>
                      </a:r>
                    </a:p>
                  </a:txBody>
                  <a:tcPr/>
                </a:tc>
                <a:tc>
                  <a:txBody>
                    <a:bodyPr/>
                    <a:lstStyle/>
                    <a:p>
                      <a:pPr algn="ctr"/>
                      <a:r>
                        <a:rPr lang="en-GB" dirty="0">
                          <a:solidFill>
                            <a:schemeClr val="bg1"/>
                          </a:solidFill>
                        </a:rPr>
                        <a:t>0.21</a:t>
                      </a:r>
                    </a:p>
                  </a:txBody>
                  <a:tcPr/>
                </a:tc>
                <a:extLst>
                  <a:ext uri="{0D108BD9-81ED-4DB2-BD59-A6C34878D82A}">
                    <a16:rowId xmlns:a16="http://schemas.microsoft.com/office/drawing/2014/main" val="1889315010"/>
                  </a:ext>
                </a:extLst>
              </a:tr>
              <a:tr h="370840">
                <a:tc>
                  <a:txBody>
                    <a:bodyPr/>
                    <a:lstStyle/>
                    <a:p>
                      <a:pPr algn="ctr"/>
                      <a:r>
                        <a:rPr lang="en-GB" dirty="0">
                          <a:solidFill>
                            <a:schemeClr val="bg1"/>
                          </a:solidFill>
                        </a:rPr>
                        <a:t>VIS 0.9</a:t>
                      </a:r>
                    </a:p>
                  </a:txBody>
                  <a:tcPr/>
                </a:tc>
                <a:tc>
                  <a:txBody>
                    <a:bodyPr/>
                    <a:lstStyle/>
                    <a:p>
                      <a:pPr algn="ctr"/>
                      <a:r>
                        <a:rPr lang="en-GB" dirty="0">
                          <a:solidFill>
                            <a:schemeClr val="bg1"/>
                          </a:solidFill>
                        </a:rPr>
                        <a:t>0.19</a:t>
                      </a:r>
                    </a:p>
                  </a:txBody>
                  <a:tcPr/>
                </a:tc>
                <a:tc>
                  <a:txBody>
                    <a:bodyPr/>
                    <a:lstStyle/>
                    <a:p>
                      <a:pPr algn="ctr"/>
                      <a:r>
                        <a:rPr lang="en-GB" dirty="0">
                          <a:solidFill>
                            <a:schemeClr val="bg1"/>
                          </a:solidFill>
                        </a:rPr>
                        <a:t>0.19</a:t>
                      </a:r>
                    </a:p>
                  </a:txBody>
                  <a:tcPr/>
                </a:tc>
                <a:tc>
                  <a:txBody>
                    <a:bodyPr/>
                    <a:lstStyle/>
                    <a:p>
                      <a:pPr algn="ctr"/>
                      <a:r>
                        <a:rPr lang="en-GB" dirty="0">
                          <a:solidFill>
                            <a:schemeClr val="bg1"/>
                          </a:solidFill>
                        </a:rPr>
                        <a:t>0.19</a:t>
                      </a:r>
                    </a:p>
                  </a:txBody>
                  <a:tcPr/>
                </a:tc>
                <a:extLst>
                  <a:ext uri="{0D108BD9-81ED-4DB2-BD59-A6C34878D82A}">
                    <a16:rowId xmlns:a16="http://schemas.microsoft.com/office/drawing/2014/main" val="3889995355"/>
                  </a:ext>
                </a:extLst>
              </a:tr>
            </a:tbl>
          </a:graphicData>
        </a:graphic>
      </p:graphicFrame>
      <p:sp>
        <p:nvSpPr>
          <p:cNvPr id="9" name="Text Placeholder 2"/>
          <p:cNvSpPr>
            <a:spLocks noGrp="1"/>
          </p:cNvSpPr>
          <p:nvPr>
            <p:ph type="body" sz="quarter" idx="10"/>
          </p:nvPr>
        </p:nvSpPr>
        <p:spPr>
          <a:xfrm>
            <a:off x="145053" y="1088628"/>
            <a:ext cx="11627339" cy="1335915"/>
          </a:xfrm>
        </p:spPr>
        <p:txBody>
          <a:bodyPr>
            <a:normAutofit/>
          </a:bodyPr>
          <a:lstStyle/>
          <a:p>
            <a:r>
              <a:rPr lang="en-GB" sz="2400" dirty="0"/>
              <a:t>Comparison between the three different lunar acquisitions. .</a:t>
            </a:r>
          </a:p>
        </p:txBody>
      </p:sp>
    </p:spTree>
    <p:extLst>
      <p:ext uri="{BB962C8B-B14F-4D97-AF65-F5344CB8AC3E}">
        <p14:creationId xmlns:p14="http://schemas.microsoft.com/office/powerpoint/2010/main" val="22420589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Known limitations and mitigation </a:t>
            </a:r>
          </a:p>
        </p:txBody>
      </p:sp>
      <p:sp>
        <p:nvSpPr>
          <p:cNvPr id="5" name="Content Placeholder 2"/>
          <p:cNvSpPr txBox="1">
            <a:spLocks/>
          </p:cNvSpPr>
          <p:nvPr/>
        </p:nvSpPr>
        <p:spPr>
          <a:xfrm>
            <a:off x="234042" y="1155471"/>
            <a:ext cx="9447213" cy="4585871"/>
          </a:xfrm>
          <a:prstGeom prst="rect">
            <a:avLst/>
          </a:prstGeom>
        </p:spPr>
        <p:txBody>
          <a:bodyPr>
            <a:spAutoFit/>
          </a:bodyPr>
          <a:lstStyle>
            <a:lvl1pPr marL="328254" indent="-328254" algn="l" rtl="0" eaLnBrk="1" fontAlgn="base" hangingPunct="1">
              <a:spcBef>
                <a:spcPct val="20000"/>
              </a:spcBef>
              <a:spcAft>
                <a:spcPct val="0"/>
              </a:spcAft>
              <a:buFont typeface="Arial" pitchFamily="34" charset="0"/>
              <a:buChar char="•"/>
              <a:defRPr sz="4431" spc="-100" baseline="0">
                <a:solidFill>
                  <a:schemeClr val="tx2"/>
                </a:solidFill>
                <a:latin typeface="+mn-lt"/>
                <a:ea typeface="Roboto" panose="02000000000000000000" pitchFamily="2" charset="0"/>
                <a:cs typeface="Arial" pitchFamily="34" charset="0"/>
              </a:defRPr>
            </a:lvl1pPr>
            <a:lvl2pPr marL="914423" indent="-351701" algn="l" rtl="0" eaLnBrk="1" fontAlgn="base" hangingPunct="1">
              <a:spcBef>
                <a:spcPct val="20000"/>
              </a:spcBef>
              <a:spcAft>
                <a:spcPct val="0"/>
              </a:spcAft>
              <a:buFont typeface="Arial" pitchFamily="34" charset="0"/>
              <a:buChar char="•"/>
              <a:defRPr sz="3939" spc="-100" baseline="0">
                <a:solidFill>
                  <a:schemeClr val="tx2"/>
                </a:solidFill>
                <a:latin typeface="+mn-lt"/>
                <a:ea typeface="Roboto" panose="02000000000000000000" pitchFamily="2"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spc="-100" baseline="0">
                <a:solidFill>
                  <a:schemeClr val="tx2"/>
                </a:solidFill>
                <a:latin typeface="+mn-lt"/>
                <a:ea typeface="Roboto" panose="02000000000000000000" pitchFamily="2"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spc="-100" baseline="0">
                <a:solidFill>
                  <a:schemeClr val="tx2"/>
                </a:solidFill>
                <a:latin typeface="+mn-lt"/>
                <a:ea typeface="Roboto" panose="02000000000000000000" pitchFamily="2"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spc="-100" baseline="0">
                <a:solidFill>
                  <a:schemeClr val="tx2"/>
                </a:solidFill>
                <a:latin typeface="+mn-lt"/>
                <a:ea typeface="Roboto" panose="02000000000000000000" pitchFamily="2"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a:lstStyle>
          <a:p>
            <a:pPr marL="562722" lvl="1" indent="0">
              <a:lnSpc>
                <a:spcPct val="120000"/>
              </a:lnSpc>
              <a:buNone/>
            </a:pPr>
            <a:r>
              <a:rPr lang="en-US" sz="2000" kern="0" dirty="0">
                <a:solidFill>
                  <a:schemeClr val="accent5">
                    <a:lumMod val="50000"/>
                  </a:schemeClr>
                </a:solidFill>
                <a:latin typeface="Tahoma" panose="020B0604030504040204" pitchFamily="34" charset="0"/>
              </a:rPr>
              <a:t>Moon ≠ slanted edge</a:t>
            </a:r>
            <a:endParaRPr lang="en-US" sz="2000" kern="0" dirty="0">
              <a:solidFill>
                <a:schemeClr val="accent5">
                  <a:lumMod val="50000"/>
                </a:schemeClr>
              </a:solidFill>
              <a:latin typeface="Tahoma" panose="020B0604030504040204" pitchFamily="34" charset="0"/>
              <a:sym typeface="Wingdings" panose="05000000000000000000" pitchFamily="2" charset="2"/>
            </a:endParaRPr>
          </a:p>
          <a:p>
            <a:pPr lvl="2">
              <a:lnSpc>
                <a:spcPct val="120000"/>
              </a:lnSpc>
            </a:pPr>
            <a:r>
              <a:rPr lang="en-US" sz="2000" b="0" kern="0" dirty="0">
                <a:solidFill>
                  <a:srgbClr val="002569"/>
                </a:solidFill>
                <a:latin typeface="Tahoma" panose="020B0604030504040204" pitchFamily="34" charset="0"/>
                <a:sym typeface="Wingdings" panose="05000000000000000000" pitchFamily="2" charset="2"/>
              </a:rPr>
              <a:t>selection of ROI on brightest edge E/W or N/S with limited moon edge slope variation</a:t>
            </a:r>
          </a:p>
          <a:p>
            <a:pPr lvl="2">
              <a:lnSpc>
                <a:spcPct val="120000"/>
              </a:lnSpc>
            </a:pPr>
            <a:r>
              <a:rPr lang="en-US" sz="2000" b="0" kern="0" dirty="0">
                <a:solidFill>
                  <a:srgbClr val="002569"/>
                </a:solidFill>
                <a:latin typeface="Tahoma" panose="020B0604030504040204" pitchFamily="34" charset="0"/>
                <a:sym typeface="Wingdings" panose="05000000000000000000" pitchFamily="2" charset="2"/>
              </a:rPr>
              <a:t>correction of sampling irregularity (e.g. due to pixel position on focal plane)</a:t>
            </a:r>
          </a:p>
          <a:p>
            <a:pPr lvl="2">
              <a:lnSpc>
                <a:spcPct val="120000"/>
              </a:lnSpc>
            </a:pPr>
            <a:endParaRPr lang="en-US" sz="2000" b="0" kern="0" dirty="0">
              <a:solidFill>
                <a:srgbClr val="002569"/>
              </a:solidFill>
              <a:latin typeface="Tahoma" panose="020B0604030504040204" pitchFamily="34" charset="0"/>
              <a:sym typeface="Wingdings" panose="05000000000000000000" pitchFamily="2" charset="2"/>
            </a:endParaRPr>
          </a:p>
          <a:p>
            <a:pPr marL="562722" lvl="1" indent="0">
              <a:lnSpc>
                <a:spcPct val="120000"/>
              </a:lnSpc>
              <a:buNone/>
            </a:pPr>
            <a:r>
              <a:rPr lang="en-US" sz="2000" kern="0" dirty="0">
                <a:solidFill>
                  <a:schemeClr val="accent5">
                    <a:lumMod val="50000"/>
                  </a:schemeClr>
                </a:solidFill>
                <a:latin typeface="Tahoma" panose="020B0604030504040204" pitchFamily="34" charset="0"/>
                <a:sym typeface="Wingdings" panose="05000000000000000000" pitchFamily="2" charset="2"/>
              </a:rPr>
              <a:t>Moon </a:t>
            </a:r>
            <a:r>
              <a:rPr lang="en-US" sz="2000" kern="0" dirty="0">
                <a:solidFill>
                  <a:schemeClr val="accent5">
                    <a:lumMod val="50000"/>
                  </a:schemeClr>
                </a:solidFill>
                <a:latin typeface="Tahoma" panose="020B0604030504040204" pitchFamily="34" charset="0"/>
              </a:rPr>
              <a:t>≠ flat radiance field</a:t>
            </a:r>
          </a:p>
          <a:p>
            <a:pPr lvl="2">
              <a:lnSpc>
                <a:spcPct val="120000"/>
              </a:lnSpc>
            </a:pPr>
            <a:r>
              <a:rPr lang="en-US" sz="2000" b="0" kern="0" dirty="0">
                <a:solidFill>
                  <a:srgbClr val="002569"/>
                </a:solidFill>
                <a:latin typeface="Tahoma" panose="020B0604030504040204" pitchFamily="34" charset="0"/>
                <a:sym typeface="Wingdings" panose="05000000000000000000" pitchFamily="2" charset="2"/>
              </a:rPr>
              <a:t>exclusion of moon image with strong illumination gradient, e.g. crescent</a:t>
            </a:r>
          </a:p>
          <a:p>
            <a:pPr lvl="2">
              <a:lnSpc>
                <a:spcPct val="120000"/>
              </a:lnSpc>
            </a:pPr>
            <a:r>
              <a:rPr lang="en-US" sz="2000" b="0" kern="0" dirty="0">
                <a:solidFill>
                  <a:srgbClr val="002569"/>
                </a:solidFill>
                <a:latin typeface="Tahoma" panose="020B0604030504040204" pitchFamily="34" charset="0"/>
                <a:sym typeface="Wingdings" panose="05000000000000000000" pitchFamily="2" charset="2"/>
              </a:rPr>
              <a:t>estimation of local moon radiance near edge: 1 per radiometric profile EW or NS</a:t>
            </a:r>
          </a:p>
          <a:p>
            <a:pPr lvl="2">
              <a:lnSpc>
                <a:spcPct val="120000"/>
              </a:lnSpc>
            </a:pPr>
            <a:r>
              <a:rPr lang="en-US" sz="2000" b="0" kern="0" dirty="0">
                <a:solidFill>
                  <a:srgbClr val="002569"/>
                </a:solidFill>
                <a:latin typeface="Tahoma" panose="020B0604030504040204" pitchFamily="34" charset="0"/>
                <a:sym typeface="Wingdings" panose="05000000000000000000" pitchFamily="2" charset="2"/>
              </a:rPr>
              <a:t>limitation of profile length inwards: up to edge position + 1 pixel (no limit over deep space)</a:t>
            </a:r>
          </a:p>
        </p:txBody>
      </p:sp>
    </p:spTree>
    <p:extLst>
      <p:ext uri="{BB962C8B-B14F-4D97-AF65-F5344CB8AC3E}">
        <p14:creationId xmlns:p14="http://schemas.microsoft.com/office/powerpoint/2010/main" val="27056299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Known limitations and mitigation </a:t>
            </a:r>
          </a:p>
        </p:txBody>
      </p:sp>
      <p:sp>
        <p:nvSpPr>
          <p:cNvPr id="4" name="Content Placeholder 2"/>
          <p:cNvSpPr txBox="1">
            <a:spLocks/>
          </p:cNvSpPr>
          <p:nvPr/>
        </p:nvSpPr>
        <p:spPr>
          <a:xfrm>
            <a:off x="162560" y="1013231"/>
            <a:ext cx="9447213" cy="4216539"/>
          </a:xfrm>
          <a:prstGeom prst="rect">
            <a:avLst/>
          </a:prstGeom>
        </p:spPr>
        <p:txBody>
          <a:bodyPr>
            <a:spAutoFit/>
          </a:bodyPr>
          <a:lstStyle>
            <a:lvl1pPr marL="328254" indent="-328254" algn="l" rtl="0" eaLnBrk="1" fontAlgn="base" hangingPunct="1">
              <a:spcBef>
                <a:spcPct val="20000"/>
              </a:spcBef>
              <a:spcAft>
                <a:spcPct val="0"/>
              </a:spcAft>
              <a:buFont typeface="Arial" pitchFamily="34" charset="0"/>
              <a:buChar char="•"/>
              <a:defRPr sz="4431" spc="-100" baseline="0">
                <a:solidFill>
                  <a:schemeClr val="tx2"/>
                </a:solidFill>
                <a:latin typeface="+mn-lt"/>
                <a:ea typeface="Roboto" panose="02000000000000000000" pitchFamily="2" charset="0"/>
                <a:cs typeface="Arial" pitchFamily="34" charset="0"/>
              </a:defRPr>
            </a:lvl1pPr>
            <a:lvl2pPr marL="914423" indent="-351701" algn="l" rtl="0" eaLnBrk="1" fontAlgn="base" hangingPunct="1">
              <a:spcBef>
                <a:spcPct val="20000"/>
              </a:spcBef>
              <a:spcAft>
                <a:spcPct val="0"/>
              </a:spcAft>
              <a:buFont typeface="Arial" pitchFamily="34" charset="0"/>
              <a:buChar char="•"/>
              <a:defRPr sz="3939" spc="-100" baseline="0">
                <a:solidFill>
                  <a:schemeClr val="tx2"/>
                </a:solidFill>
                <a:latin typeface="+mn-lt"/>
                <a:ea typeface="Roboto" panose="02000000000000000000" pitchFamily="2"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spc="-100" baseline="0">
                <a:solidFill>
                  <a:schemeClr val="tx2"/>
                </a:solidFill>
                <a:latin typeface="+mn-lt"/>
                <a:ea typeface="Roboto" panose="02000000000000000000" pitchFamily="2"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spc="-100" baseline="0">
                <a:solidFill>
                  <a:schemeClr val="tx2"/>
                </a:solidFill>
                <a:latin typeface="+mn-lt"/>
                <a:ea typeface="Roboto" panose="02000000000000000000" pitchFamily="2"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spc="-100" baseline="0">
                <a:solidFill>
                  <a:schemeClr val="tx2"/>
                </a:solidFill>
                <a:latin typeface="+mn-lt"/>
                <a:ea typeface="Roboto" panose="02000000000000000000" pitchFamily="2"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a:lstStyle>
          <a:p>
            <a:pPr marL="562722" lvl="1" indent="0">
              <a:lnSpc>
                <a:spcPct val="120000"/>
              </a:lnSpc>
              <a:buNone/>
            </a:pPr>
            <a:r>
              <a:rPr lang="en-US" sz="2000" kern="0" dirty="0">
                <a:solidFill>
                  <a:schemeClr val="accent5">
                    <a:lumMod val="50000"/>
                  </a:schemeClr>
                </a:solidFill>
                <a:latin typeface="Tahoma" panose="020B0604030504040204" pitchFamily="34" charset="0"/>
              </a:rPr>
              <a:t>Deep space radiance ≠ 0</a:t>
            </a:r>
          </a:p>
          <a:p>
            <a:pPr lvl="2">
              <a:lnSpc>
                <a:spcPct val="120000"/>
              </a:lnSpc>
            </a:pPr>
            <a:r>
              <a:rPr lang="en-US" sz="2000" b="0" kern="0" dirty="0">
                <a:solidFill>
                  <a:srgbClr val="002569"/>
                </a:solidFill>
                <a:latin typeface="Tahoma" panose="020B0604030504040204" pitchFamily="34" charset="0"/>
                <a:sym typeface="Wingdings" panose="05000000000000000000" pitchFamily="2" charset="2"/>
              </a:rPr>
              <a:t>filtering of stars</a:t>
            </a:r>
          </a:p>
          <a:p>
            <a:pPr lvl="2">
              <a:lnSpc>
                <a:spcPct val="120000"/>
              </a:lnSpc>
            </a:pPr>
            <a:r>
              <a:rPr lang="en-US" sz="2000" b="0" kern="0" dirty="0">
                <a:solidFill>
                  <a:srgbClr val="002569"/>
                </a:solidFill>
                <a:latin typeface="Tahoma" panose="020B0604030504040204" pitchFamily="34" charset="0"/>
                <a:sym typeface="Wingdings" panose="05000000000000000000" pitchFamily="2" charset="2"/>
              </a:rPr>
              <a:t>filtering of in-field stray light</a:t>
            </a:r>
          </a:p>
          <a:p>
            <a:pPr marL="562722" lvl="1" indent="0">
              <a:lnSpc>
                <a:spcPct val="120000"/>
              </a:lnSpc>
              <a:buNone/>
            </a:pPr>
            <a:r>
              <a:rPr lang="en-US" sz="2000" kern="0" dirty="0">
                <a:solidFill>
                  <a:schemeClr val="accent5">
                    <a:lumMod val="50000"/>
                  </a:schemeClr>
                </a:solidFill>
                <a:latin typeface="Tahoma" panose="020B0604030504040204" pitchFamily="34" charset="0"/>
                <a:sym typeface="Wingdings" panose="05000000000000000000" pitchFamily="2" charset="2"/>
              </a:rPr>
              <a:t>High noise on individual profile</a:t>
            </a:r>
          </a:p>
          <a:p>
            <a:pPr lvl="2">
              <a:lnSpc>
                <a:spcPct val="120000"/>
              </a:lnSpc>
            </a:pPr>
            <a:r>
              <a:rPr lang="en-US" sz="2000" b="0" kern="0" dirty="0">
                <a:solidFill>
                  <a:srgbClr val="002569"/>
                </a:solidFill>
                <a:latin typeface="Tahoma" panose="020B0604030504040204" pitchFamily="34" charset="0"/>
                <a:sym typeface="Wingdings" panose="05000000000000000000" pitchFamily="2" charset="2"/>
              </a:rPr>
              <a:t>merging of all profiles from all detectors, aligned with respect to moon edge position</a:t>
            </a:r>
          </a:p>
          <a:p>
            <a:pPr lvl="2">
              <a:lnSpc>
                <a:spcPct val="120000"/>
              </a:lnSpc>
            </a:pPr>
            <a:r>
              <a:rPr lang="en-US" sz="2000" b="0" kern="0" dirty="0">
                <a:solidFill>
                  <a:srgbClr val="002569"/>
                </a:solidFill>
                <a:latin typeface="Tahoma" panose="020B0604030504040204" pitchFamily="34" charset="0"/>
                <a:sym typeface="Wingdings" panose="05000000000000000000" pitchFamily="2" charset="2"/>
              </a:rPr>
              <a:t>profile averaging via local smoothing</a:t>
            </a:r>
          </a:p>
          <a:p>
            <a:pPr lvl="2">
              <a:lnSpc>
                <a:spcPct val="120000"/>
              </a:lnSpc>
            </a:pPr>
            <a:r>
              <a:rPr lang="en-US" sz="2000" b="0" kern="0" dirty="0">
                <a:solidFill>
                  <a:srgbClr val="002569"/>
                </a:solidFill>
                <a:latin typeface="Tahoma" panose="020B0604030504040204" pitchFamily="34" charset="0"/>
                <a:sym typeface="Wingdings" panose="05000000000000000000" pitchFamily="2" charset="2"/>
              </a:rPr>
              <a:t>making average profile symmetric</a:t>
            </a:r>
          </a:p>
          <a:p>
            <a:pPr lvl="2">
              <a:lnSpc>
                <a:spcPct val="120000"/>
              </a:lnSpc>
            </a:pPr>
            <a:r>
              <a:rPr lang="en-US" sz="2000" b="0" kern="0" dirty="0">
                <a:solidFill>
                  <a:srgbClr val="002569"/>
                </a:solidFill>
                <a:latin typeface="Tahoma" panose="020B0604030504040204" pitchFamily="34" charset="0"/>
                <a:sym typeface="Wingdings" panose="05000000000000000000" pitchFamily="2" charset="2"/>
              </a:rPr>
              <a:t>visual checking of average profile: no under or over-fitting, good filtering of spurious profiles</a:t>
            </a:r>
          </a:p>
        </p:txBody>
      </p:sp>
    </p:spTree>
    <p:extLst>
      <p:ext uri="{BB962C8B-B14F-4D97-AF65-F5344CB8AC3E}">
        <p14:creationId xmlns:p14="http://schemas.microsoft.com/office/powerpoint/2010/main" val="29432533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a:spLocks noGrp="1"/>
          </p:cNvSpPr>
          <p:nvPr>
            <p:ph type="body" sz="quarter" idx="10"/>
          </p:nvPr>
        </p:nvSpPr>
        <p:spPr/>
        <p:txBody>
          <a:bodyPr anchor="ctr"/>
          <a:lstStyle/>
          <a:p>
            <a:pPr marL="0" indent="0">
              <a:buNone/>
            </a:pPr>
            <a:r>
              <a:rPr lang="en-GB" sz="2800" dirty="0"/>
              <a:t>Thank you!</a:t>
            </a:r>
          </a:p>
          <a:p>
            <a:pPr marL="0" indent="0">
              <a:buNone/>
            </a:pPr>
            <a:r>
              <a:rPr lang="en-GB" sz="2000" dirty="0">
                <a:latin typeface="Roboto Light" panose="02000000000000000000" pitchFamily="2" charset="0"/>
                <a:ea typeface="Roboto Light" panose="02000000000000000000" pitchFamily="2" charset="0"/>
              </a:rPr>
              <a:t>Questions are welcome.</a:t>
            </a:r>
          </a:p>
        </p:txBody>
      </p:sp>
    </p:spTree>
    <p:extLst>
      <p:ext uri="{BB962C8B-B14F-4D97-AF65-F5344CB8AC3E}">
        <p14:creationId xmlns:p14="http://schemas.microsoft.com/office/powerpoint/2010/main" val="18814921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Agenda</a:t>
            </a:r>
          </a:p>
        </p:txBody>
      </p:sp>
      <p:sp>
        <p:nvSpPr>
          <p:cNvPr id="5" name="Text Placeholder 4"/>
          <p:cNvSpPr>
            <a:spLocks noGrp="1"/>
          </p:cNvSpPr>
          <p:nvPr>
            <p:ph type="body" sz="quarter" idx="10"/>
          </p:nvPr>
        </p:nvSpPr>
        <p:spPr/>
        <p:txBody>
          <a:bodyPr/>
          <a:lstStyle/>
          <a:p>
            <a:pPr marL="0" indent="0">
              <a:buNone/>
            </a:pPr>
            <a:r>
              <a:rPr lang="en-GB" sz="2800" dirty="0"/>
              <a:t>What is MTF?</a:t>
            </a:r>
          </a:p>
          <a:p>
            <a:pPr marL="0" indent="0">
              <a:buNone/>
            </a:pPr>
            <a:r>
              <a:rPr lang="en-GB" sz="2000" dirty="0">
                <a:latin typeface="Roboto Light" panose="02000000000000000000" pitchFamily="2" charset="0"/>
                <a:ea typeface="Roboto Light" panose="02000000000000000000" pitchFamily="2" charset="0"/>
              </a:rPr>
              <a:t>Definition and principles of MTF.</a:t>
            </a:r>
          </a:p>
          <a:p>
            <a:pPr marL="0" indent="0">
              <a:buNone/>
            </a:pPr>
            <a:endParaRPr lang="en-GB" sz="2000" dirty="0">
              <a:latin typeface="Roboto Light" panose="02000000000000000000" pitchFamily="2" charset="0"/>
              <a:ea typeface="Roboto Light" panose="02000000000000000000" pitchFamily="2" charset="0"/>
            </a:endParaRPr>
          </a:p>
          <a:p>
            <a:pPr marL="0" indent="0">
              <a:buNone/>
            </a:pPr>
            <a:r>
              <a:rPr lang="en-GB" sz="2800" dirty="0"/>
              <a:t>MTF from Lunar acquisitions</a:t>
            </a:r>
          </a:p>
          <a:p>
            <a:pPr marL="0" indent="0">
              <a:buNone/>
            </a:pPr>
            <a:r>
              <a:rPr lang="en-GB" sz="2000" dirty="0">
                <a:latin typeface="Roboto Light" panose="02000000000000000000" pitchFamily="2" charset="0"/>
                <a:ea typeface="Roboto Light" panose="02000000000000000000" pitchFamily="2" charset="0"/>
              </a:rPr>
              <a:t>Short description of the algorithm concept.</a:t>
            </a:r>
          </a:p>
          <a:p>
            <a:pPr marL="0" indent="0">
              <a:buNone/>
            </a:pPr>
            <a:endParaRPr lang="en-GB" sz="2000" dirty="0">
              <a:latin typeface="Roboto Light" panose="02000000000000000000" pitchFamily="2" charset="0"/>
              <a:ea typeface="Roboto Light" panose="02000000000000000000" pitchFamily="2" charset="0"/>
            </a:endParaRPr>
          </a:p>
          <a:p>
            <a:pPr marL="0" indent="0">
              <a:buNone/>
            </a:pPr>
            <a:r>
              <a:rPr lang="en-GB" sz="2800" dirty="0"/>
              <a:t>MTG-I 1 FCI results </a:t>
            </a:r>
          </a:p>
          <a:p>
            <a:pPr marL="0" indent="0">
              <a:buNone/>
            </a:pPr>
            <a:r>
              <a:rPr lang="en-GB" sz="2000" dirty="0">
                <a:latin typeface="Roboto Light" panose="02000000000000000000" pitchFamily="2" charset="0"/>
                <a:ea typeface="Roboto Light" panose="02000000000000000000" pitchFamily="2" charset="0"/>
              </a:rPr>
              <a:t>First results from fist </a:t>
            </a:r>
            <a:r>
              <a:rPr lang="en-GB" sz="2000">
                <a:latin typeface="Roboto Light" panose="02000000000000000000" pitchFamily="2" charset="0"/>
                <a:ea typeface="Roboto Light" panose="02000000000000000000" pitchFamily="2" charset="0"/>
              </a:rPr>
              <a:t>Lunar acquisitions.</a:t>
            </a:r>
            <a:endParaRPr lang="en-GB" sz="2000" dirty="0">
              <a:latin typeface="Roboto Light" panose="02000000000000000000" pitchFamily="2" charset="0"/>
              <a:ea typeface="Roboto Light" panose="02000000000000000000" pitchFamily="2" charset="0"/>
            </a:endParaRPr>
          </a:p>
          <a:p>
            <a:pPr marL="0" indent="0">
              <a:buNone/>
            </a:pPr>
            <a:endParaRPr lang="en-GB" sz="2000" dirty="0">
              <a:latin typeface="Roboto Light" panose="02000000000000000000" pitchFamily="2" charset="0"/>
              <a:ea typeface="Roboto Light" panose="02000000000000000000" pitchFamily="2" charset="0"/>
            </a:endParaRPr>
          </a:p>
          <a:p>
            <a:pPr marL="0" indent="0">
              <a:buNone/>
            </a:pPr>
            <a:endParaRPr lang="en-GB" sz="20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2494690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GB" dirty="0"/>
              <a:t>What is MTF?</a:t>
            </a:r>
          </a:p>
        </p:txBody>
      </p:sp>
      <p:sp>
        <p:nvSpPr>
          <p:cNvPr id="4" name="Text Placeholder 3"/>
          <p:cNvSpPr txBox="1">
            <a:spLocks/>
          </p:cNvSpPr>
          <p:nvPr/>
        </p:nvSpPr>
        <p:spPr>
          <a:xfrm>
            <a:off x="307181" y="1089605"/>
            <a:ext cx="5746486" cy="5133713"/>
          </a:xfrm>
          <a:prstGeom prst="rect">
            <a:avLst/>
          </a:prstGeom>
        </p:spPr>
        <p:txBody>
          <a:bodyPr wrap="square">
            <a:spAutoFit/>
          </a:bodyPr>
          <a:lstStyle>
            <a:lvl1pPr marL="342900" indent="-342900"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a:lstStyle>
          <a:p>
            <a:r>
              <a:rPr lang="en-GB" altLang="en-US" sz="1800" b="1" i="1" kern="0" dirty="0"/>
              <a:t>Modulation Transfer Function</a:t>
            </a:r>
            <a:r>
              <a:rPr lang="en-GB" altLang="en-US" sz="1800" b="0" kern="0" dirty="0"/>
              <a:t> (MTF) = response of a system to an array of contrasted elements with varying separation.</a:t>
            </a:r>
          </a:p>
          <a:p>
            <a:endParaRPr lang="en-GB" altLang="en-US" sz="1800" b="0" kern="0" dirty="0"/>
          </a:p>
          <a:p>
            <a:r>
              <a:rPr lang="en-GB" altLang="en-US" sz="1800" b="0" kern="0" dirty="0"/>
              <a:t>MTF is typically an imaging system requirement: e.g. for FCI, a MTF template specifies the minimal and maximal normalized contrast as a function of spatial frequency.</a:t>
            </a:r>
          </a:p>
          <a:p>
            <a:endParaRPr lang="en-GB" altLang="en-US" sz="1800" b="0" kern="0" dirty="0"/>
          </a:p>
          <a:p>
            <a:r>
              <a:rPr lang="en-GB" altLang="en-US" sz="1800" b="0" kern="0" dirty="0"/>
              <a:t>For low spatial frequencies, MTF is close to 1 and generally falls as the spatial frequency increases until it reaches zero. This is the limit of resolution for a given optical system or the so-called cut off frequency.</a:t>
            </a:r>
          </a:p>
          <a:p>
            <a:endParaRPr lang="en-GB" altLang="en-US" sz="1800" b="0" kern="0" dirty="0"/>
          </a:p>
          <a:p>
            <a:r>
              <a:rPr lang="en-GB" altLang="en-US" sz="1800" b="0" kern="0" dirty="0"/>
              <a:t>Sampling matters: above Nyquist frequency, signal is folded; this creates unwanted image artefacts.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338" y="1331548"/>
            <a:ext cx="45720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538" y="2842848"/>
            <a:ext cx="581342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0814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6759"/>
          <a:stretch/>
        </p:blipFill>
        <p:spPr>
          <a:xfrm>
            <a:off x="839215" y="2703572"/>
            <a:ext cx="3815059" cy="2672081"/>
          </a:xfrm>
          <a:prstGeom prst="rect">
            <a:avLst/>
          </a:prstGeom>
        </p:spPr>
      </p:pic>
      <p:sp>
        <p:nvSpPr>
          <p:cNvPr id="2" name="Title 1"/>
          <p:cNvSpPr>
            <a:spLocks noGrp="1"/>
          </p:cNvSpPr>
          <p:nvPr>
            <p:ph type="title"/>
          </p:nvPr>
        </p:nvSpPr>
        <p:spPr/>
        <p:txBody>
          <a:bodyPr/>
          <a:lstStyle/>
          <a:p>
            <a:r>
              <a:rPr lang="en-GB" dirty="0"/>
              <a:t>MTF from Lunar acquisitions </a:t>
            </a:r>
          </a:p>
        </p:txBody>
      </p:sp>
      <p:sp>
        <p:nvSpPr>
          <p:cNvPr id="6" name="Text Placeholder 2"/>
          <p:cNvSpPr>
            <a:spLocks noGrp="1"/>
          </p:cNvSpPr>
          <p:nvPr>
            <p:ph type="body" sz="quarter" idx="10"/>
          </p:nvPr>
        </p:nvSpPr>
        <p:spPr>
          <a:xfrm>
            <a:off x="136345" y="1139429"/>
            <a:ext cx="8101172" cy="1836527"/>
          </a:xfrm>
        </p:spPr>
        <p:txBody>
          <a:bodyPr>
            <a:normAutofit/>
          </a:bodyPr>
          <a:lstStyle/>
          <a:p>
            <a:r>
              <a:rPr lang="en-GB" sz="2400" dirty="0"/>
              <a:t>MTF describes ability to record sinusoidal variations as a function of spatial frequency.</a:t>
            </a:r>
          </a:p>
          <a:p>
            <a:r>
              <a:rPr lang="en-GB" sz="2400" dirty="0"/>
              <a:t>Steps for MTF retrieval:</a:t>
            </a:r>
          </a:p>
        </p:txBody>
      </p:sp>
      <mc:AlternateContent xmlns:mc="http://schemas.openxmlformats.org/markup-compatibility/2006" xmlns:a14="http://schemas.microsoft.com/office/drawing/2010/main">
        <mc:Choice Requires="a14">
          <p:sp>
            <p:nvSpPr>
              <p:cNvPr id="7" name="TextBox 6"/>
              <p:cNvSpPr txBox="1"/>
              <p:nvPr/>
            </p:nvSpPr>
            <p:spPr>
              <a:xfrm>
                <a:off x="8312727" y="1346662"/>
                <a:ext cx="3699164" cy="1356910"/>
              </a:xfrm>
              <a:prstGeom prst="rect">
                <a:avLst/>
              </a:prstGeom>
              <a:noFill/>
            </p:spPr>
            <p:txBody>
              <a:bodyPr wrap="square" rtlCol="0">
                <a:spAutoFit/>
              </a:bodyPr>
              <a:lstStyle/>
              <a:p>
                <a:r>
                  <a:rPr lang="en-GB" sz="1600" b="0" kern="100" spc="-100" dirty="0">
                    <a:solidFill>
                      <a:schemeClr val="tx2"/>
                    </a:solidFill>
                    <a:latin typeface="+mn-lt"/>
                    <a:ea typeface="Roboto" panose="02000000000000000000" pitchFamily="2" charset="0"/>
                  </a:rPr>
                  <a:t>Modulation: </a:t>
                </a:r>
                <a14:m>
                  <m:oMath xmlns:m="http://schemas.openxmlformats.org/officeDocument/2006/math">
                    <m:r>
                      <a:rPr lang="en-GB" sz="1600" b="0" i="1" kern="100" spc="-100" smtClean="0">
                        <a:solidFill>
                          <a:schemeClr val="tx2"/>
                        </a:solidFill>
                        <a:latin typeface="Cambria Math" panose="02040503050406030204" pitchFamily="18" charset="0"/>
                        <a:ea typeface="Roboto" panose="02000000000000000000" pitchFamily="2" charset="0"/>
                      </a:rPr>
                      <m:t>𝑚</m:t>
                    </m:r>
                    <m:r>
                      <a:rPr lang="en-GB" sz="1600" b="0" i="1" kern="100" spc="-100" smtClean="0">
                        <a:solidFill>
                          <a:schemeClr val="tx2"/>
                        </a:solidFill>
                        <a:latin typeface="Cambria Math" panose="02040503050406030204" pitchFamily="18" charset="0"/>
                        <a:ea typeface="Roboto" panose="02000000000000000000" pitchFamily="2" charset="0"/>
                      </a:rPr>
                      <m:t>= </m:t>
                    </m:r>
                    <m:f>
                      <m:fPr>
                        <m:ctrlPr>
                          <a:rPr lang="en-GB" sz="1600" b="0" i="1" kern="100" spc="-100" smtClean="0">
                            <a:solidFill>
                              <a:schemeClr val="tx2"/>
                            </a:solidFill>
                            <a:latin typeface="Cambria Math" panose="02040503050406030204" pitchFamily="18" charset="0"/>
                            <a:ea typeface="Roboto" panose="02000000000000000000" pitchFamily="2" charset="0"/>
                          </a:rPr>
                        </m:ctrlPr>
                      </m:fPr>
                      <m:num>
                        <m:sSub>
                          <m:sSubPr>
                            <m:ctrlPr>
                              <a:rPr lang="en-GB" sz="1600" b="0" i="1" kern="100" spc="-100" smtClean="0">
                                <a:solidFill>
                                  <a:schemeClr val="tx2"/>
                                </a:solidFill>
                                <a:latin typeface="Cambria Math" panose="02040503050406030204" pitchFamily="18" charset="0"/>
                                <a:ea typeface="Roboto" panose="02000000000000000000" pitchFamily="2" charset="0"/>
                              </a:rPr>
                            </m:ctrlPr>
                          </m:sSubPr>
                          <m:e>
                            <m:r>
                              <a:rPr lang="en-GB" sz="1600" b="0" i="1" kern="100" spc="-100" smtClean="0">
                                <a:solidFill>
                                  <a:schemeClr val="tx2"/>
                                </a:solidFill>
                                <a:latin typeface="Cambria Math" panose="02040503050406030204" pitchFamily="18" charset="0"/>
                                <a:ea typeface="Roboto" panose="02000000000000000000" pitchFamily="2" charset="0"/>
                              </a:rPr>
                              <m:t>𝐼</m:t>
                            </m:r>
                          </m:e>
                          <m:sub>
                            <m:r>
                              <a:rPr lang="en-GB" sz="1600" b="0" i="1" kern="100" spc="-100" smtClean="0">
                                <a:solidFill>
                                  <a:schemeClr val="tx2"/>
                                </a:solidFill>
                                <a:latin typeface="Cambria Math" panose="02040503050406030204" pitchFamily="18" charset="0"/>
                                <a:ea typeface="Roboto" panose="02000000000000000000" pitchFamily="2" charset="0"/>
                              </a:rPr>
                              <m:t>𝑚𝑎𝑥</m:t>
                            </m:r>
                          </m:sub>
                        </m:sSub>
                        <m:r>
                          <a:rPr lang="en-GB" sz="1600" b="0" i="1" kern="100" spc="-100" smtClean="0">
                            <a:solidFill>
                              <a:schemeClr val="tx2"/>
                            </a:solidFill>
                            <a:latin typeface="Cambria Math" panose="02040503050406030204" pitchFamily="18" charset="0"/>
                            <a:ea typeface="Roboto" panose="02000000000000000000" pitchFamily="2" charset="0"/>
                          </a:rPr>
                          <m:t>−</m:t>
                        </m:r>
                        <m:sSub>
                          <m:sSubPr>
                            <m:ctrlPr>
                              <a:rPr lang="en-GB" sz="1600" b="0" i="1" kern="100" spc="-100" smtClean="0">
                                <a:solidFill>
                                  <a:schemeClr val="tx2"/>
                                </a:solidFill>
                                <a:latin typeface="Cambria Math" panose="02040503050406030204" pitchFamily="18" charset="0"/>
                                <a:ea typeface="Roboto" panose="02000000000000000000" pitchFamily="2" charset="0"/>
                              </a:rPr>
                            </m:ctrlPr>
                          </m:sSubPr>
                          <m:e>
                            <m:r>
                              <a:rPr lang="en-GB" sz="1600" b="0" i="1" kern="100" spc="-100" smtClean="0">
                                <a:solidFill>
                                  <a:schemeClr val="tx2"/>
                                </a:solidFill>
                                <a:latin typeface="Cambria Math" panose="02040503050406030204" pitchFamily="18" charset="0"/>
                                <a:ea typeface="Roboto" panose="02000000000000000000" pitchFamily="2" charset="0"/>
                              </a:rPr>
                              <m:t>𝐼</m:t>
                            </m:r>
                          </m:e>
                          <m:sub>
                            <m:r>
                              <a:rPr lang="en-GB" sz="1600" b="0" i="1" kern="100" spc="-100" smtClean="0">
                                <a:solidFill>
                                  <a:schemeClr val="tx2"/>
                                </a:solidFill>
                                <a:latin typeface="Cambria Math" panose="02040503050406030204" pitchFamily="18" charset="0"/>
                                <a:ea typeface="Roboto" panose="02000000000000000000" pitchFamily="2" charset="0"/>
                              </a:rPr>
                              <m:t>𝑚𝑖𝑛</m:t>
                            </m:r>
                          </m:sub>
                        </m:sSub>
                      </m:num>
                      <m:den>
                        <m:sSub>
                          <m:sSubPr>
                            <m:ctrlPr>
                              <a:rPr lang="en-GB" sz="1600" b="0" i="1" kern="100" spc="-100" smtClean="0">
                                <a:solidFill>
                                  <a:schemeClr val="tx2"/>
                                </a:solidFill>
                                <a:latin typeface="Cambria Math" panose="02040503050406030204" pitchFamily="18" charset="0"/>
                                <a:ea typeface="Roboto" panose="02000000000000000000" pitchFamily="2" charset="0"/>
                              </a:rPr>
                            </m:ctrlPr>
                          </m:sSubPr>
                          <m:e>
                            <m:r>
                              <a:rPr lang="en-GB" sz="1600" b="0" i="1" kern="100" spc="-100" smtClean="0">
                                <a:solidFill>
                                  <a:schemeClr val="tx2"/>
                                </a:solidFill>
                                <a:latin typeface="Cambria Math" panose="02040503050406030204" pitchFamily="18" charset="0"/>
                                <a:ea typeface="Roboto" panose="02000000000000000000" pitchFamily="2" charset="0"/>
                              </a:rPr>
                              <m:t>𝐼</m:t>
                            </m:r>
                          </m:e>
                          <m:sub>
                            <m:r>
                              <a:rPr lang="en-GB" sz="1600" b="0" i="1" kern="100" spc="-100" smtClean="0">
                                <a:solidFill>
                                  <a:schemeClr val="tx2"/>
                                </a:solidFill>
                                <a:latin typeface="Cambria Math" panose="02040503050406030204" pitchFamily="18" charset="0"/>
                                <a:ea typeface="Roboto" panose="02000000000000000000" pitchFamily="2" charset="0"/>
                              </a:rPr>
                              <m:t>𝑚𝑎𝑥</m:t>
                            </m:r>
                          </m:sub>
                        </m:sSub>
                        <m:r>
                          <a:rPr lang="en-GB" sz="1600" b="0" i="1" kern="100" spc="-100" smtClean="0">
                            <a:solidFill>
                              <a:schemeClr val="tx2"/>
                            </a:solidFill>
                            <a:latin typeface="Cambria Math" panose="02040503050406030204" pitchFamily="18" charset="0"/>
                            <a:ea typeface="Roboto" panose="02000000000000000000" pitchFamily="2" charset="0"/>
                          </a:rPr>
                          <m:t>+</m:t>
                        </m:r>
                        <m:sSub>
                          <m:sSubPr>
                            <m:ctrlPr>
                              <a:rPr lang="en-GB" sz="1600" b="0" i="1" kern="100" spc="-100" smtClean="0">
                                <a:solidFill>
                                  <a:schemeClr val="tx2"/>
                                </a:solidFill>
                                <a:latin typeface="Cambria Math" panose="02040503050406030204" pitchFamily="18" charset="0"/>
                                <a:ea typeface="Roboto" panose="02000000000000000000" pitchFamily="2" charset="0"/>
                              </a:rPr>
                            </m:ctrlPr>
                          </m:sSubPr>
                          <m:e>
                            <m:r>
                              <a:rPr lang="en-GB" sz="1600" b="0" i="1" kern="100" spc="-100" smtClean="0">
                                <a:solidFill>
                                  <a:schemeClr val="tx2"/>
                                </a:solidFill>
                                <a:latin typeface="Cambria Math" panose="02040503050406030204" pitchFamily="18" charset="0"/>
                                <a:ea typeface="Roboto" panose="02000000000000000000" pitchFamily="2" charset="0"/>
                              </a:rPr>
                              <m:t>𝐼</m:t>
                            </m:r>
                          </m:e>
                          <m:sub>
                            <m:r>
                              <a:rPr lang="en-GB" sz="1600" b="0" i="1" kern="100" spc="-100" smtClean="0">
                                <a:solidFill>
                                  <a:schemeClr val="tx2"/>
                                </a:solidFill>
                                <a:latin typeface="Cambria Math" panose="02040503050406030204" pitchFamily="18" charset="0"/>
                                <a:ea typeface="Roboto" panose="02000000000000000000" pitchFamily="2" charset="0"/>
                              </a:rPr>
                              <m:t>𝑚𝑖𝑛</m:t>
                            </m:r>
                          </m:sub>
                        </m:sSub>
                      </m:den>
                    </m:f>
                  </m:oMath>
                </a14:m>
                <a:endParaRPr lang="en-GB" sz="1600" b="0" i="1" kern="100" spc="-100" dirty="0">
                  <a:solidFill>
                    <a:schemeClr val="tx2"/>
                  </a:solidFill>
                  <a:latin typeface="Cambria Math" panose="02040503050406030204" pitchFamily="18" charset="0"/>
                  <a:ea typeface="Roboto" panose="02000000000000000000" pitchFamily="2" charset="0"/>
                </a:endParaRPr>
              </a:p>
              <a:p>
                <a14:m>
                  <m:oMath xmlns:m="http://schemas.openxmlformats.org/officeDocument/2006/math">
                    <m:r>
                      <a:rPr lang="en-GB" sz="1600" b="0" i="1" kern="100" spc="-100" smtClean="0">
                        <a:solidFill>
                          <a:schemeClr val="tx2"/>
                        </a:solidFill>
                        <a:latin typeface="Cambria Math" panose="02040503050406030204" pitchFamily="18" charset="0"/>
                        <a:ea typeface="Roboto" panose="02000000000000000000" pitchFamily="2" charset="0"/>
                      </a:rPr>
                      <m:t>𝑀𝑇𝐹</m:t>
                    </m:r>
                    <m:r>
                      <a:rPr lang="en-GB" sz="1600" b="0" i="1" kern="100" spc="-100" smtClean="0">
                        <a:solidFill>
                          <a:schemeClr val="tx2"/>
                        </a:solidFill>
                        <a:latin typeface="Cambria Math" panose="02040503050406030204" pitchFamily="18" charset="0"/>
                        <a:ea typeface="Roboto" panose="02000000000000000000" pitchFamily="2" charset="0"/>
                      </a:rPr>
                      <m:t>= </m:t>
                    </m:r>
                    <m:f>
                      <m:fPr>
                        <m:ctrlPr>
                          <a:rPr lang="en-GB" sz="1600" b="0" i="1" kern="100" spc="-100" smtClean="0">
                            <a:solidFill>
                              <a:schemeClr val="tx2"/>
                            </a:solidFill>
                            <a:latin typeface="Cambria Math" panose="02040503050406030204" pitchFamily="18" charset="0"/>
                            <a:ea typeface="Roboto" panose="02000000000000000000" pitchFamily="2" charset="0"/>
                          </a:rPr>
                        </m:ctrlPr>
                      </m:fPr>
                      <m:num>
                        <m:r>
                          <a:rPr lang="en-GB" sz="1600" b="0" i="1" kern="100" spc="-100" smtClean="0">
                            <a:solidFill>
                              <a:schemeClr val="tx2"/>
                            </a:solidFill>
                            <a:latin typeface="Cambria Math" panose="02040503050406030204" pitchFamily="18" charset="0"/>
                            <a:ea typeface="Roboto" panose="02000000000000000000" pitchFamily="2" charset="0"/>
                          </a:rPr>
                          <m:t>𝑜𝑢𝑡𝑝𝑢𝑡</m:t>
                        </m:r>
                        <m:r>
                          <a:rPr lang="en-GB" sz="1600" b="0" i="1" kern="100" spc="-100" smtClean="0">
                            <a:solidFill>
                              <a:schemeClr val="tx2"/>
                            </a:solidFill>
                            <a:latin typeface="Cambria Math" panose="02040503050406030204" pitchFamily="18" charset="0"/>
                            <a:ea typeface="Roboto" panose="02000000000000000000" pitchFamily="2" charset="0"/>
                          </a:rPr>
                          <m:t> </m:t>
                        </m:r>
                        <m:r>
                          <a:rPr lang="en-GB" sz="1600" b="0" i="1" kern="100" spc="-100" smtClean="0">
                            <a:solidFill>
                              <a:schemeClr val="tx2"/>
                            </a:solidFill>
                            <a:latin typeface="Cambria Math" panose="02040503050406030204" pitchFamily="18" charset="0"/>
                            <a:ea typeface="Roboto" panose="02000000000000000000" pitchFamily="2" charset="0"/>
                          </a:rPr>
                          <m:t>𝑚𝑜𝑑𝑢𝑙𝑎𝑡𝑖𝑜𝑛</m:t>
                        </m:r>
                      </m:num>
                      <m:den>
                        <m:r>
                          <a:rPr lang="en-GB" sz="1600" b="0" i="1" kern="100" spc="-100" smtClean="0">
                            <a:solidFill>
                              <a:schemeClr val="tx2"/>
                            </a:solidFill>
                            <a:latin typeface="Cambria Math" panose="02040503050406030204" pitchFamily="18" charset="0"/>
                            <a:ea typeface="Roboto" panose="02000000000000000000" pitchFamily="2" charset="0"/>
                          </a:rPr>
                          <m:t>𝑖𝑛𝑝𝑢𝑡</m:t>
                        </m:r>
                        <m:r>
                          <a:rPr lang="en-GB" sz="1600" b="0" i="1" kern="100" spc="-100" smtClean="0">
                            <a:solidFill>
                              <a:schemeClr val="tx2"/>
                            </a:solidFill>
                            <a:latin typeface="Cambria Math" panose="02040503050406030204" pitchFamily="18" charset="0"/>
                            <a:ea typeface="Roboto" panose="02000000000000000000" pitchFamily="2" charset="0"/>
                          </a:rPr>
                          <m:t> </m:t>
                        </m:r>
                        <m:r>
                          <a:rPr lang="en-GB" sz="1600" b="0" i="1" kern="100" spc="-100" smtClean="0">
                            <a:solidFill>
                              <a:schemeClr val="tx2"/>
                            </a:solidFill>
                            <a:latin typeface="Cambria Math" panose="02040503050406030204" pitchFamily="18" charset="0"/>
                            <a:ea typeface="Roboto" panose="02000000000000000000" pitchFamily="2" charset="0"/>
                          </a:rPr>
                          <m:t>𝑚𝑜𝑑𝑢𝑙𝑡𝑖𝑜𝑛</m:t>
                        </m:r>
                      </m:den>
                    </m:f>
                    <m:r>
                      <a:rPr lang="en-GB" sz="1600" b="0" i="0" kern="100" spc="-100" smtClean="0">
                        <a:solidFill>
                          <a:schemeClr val="tx2"/>
                        </a:solidFill>
                        <a:latin typeface="Cambria Math" panose="02040503050406030204" pitchFamily="18" charset="0"/>
                        <a:ea typeface="Roboto" panose="02000000000000000000" pitchFamily="2" charset="0"/>
                      </a:rPr>
                      <m:t>=</m:t>
                    </m:r>
                    <m:f>
                      <m:fPr>
                        <m:ctrlPr>
                          <a:rPr lang="en-GB" sz="1600" b="0" i="1" kern="100" spc="-100">
                            <a:solidFill>
                              <a:schemeClr val="tx2"/>
                            </a:solidFill>
                            <a:latin typeface="Cambria Math" panose="02040503050406030204" pitchFamily="18" charset="0"/>
                            <a:ea typeface="Roboto" panose="02000000000000000000" pitchFamily="2" charset="0"/>
                          </a:rPr>
                        </m:ctrlPr>
                      </m:fPr>
                      <m:num>
                        <m:sSub>
                          <m:sSubPr>
                            <m:ctrlPr>
                              <a:rPr lang="en-GB" sz="1600" b="0" i="1" kern="100" spc="-100" smtClean="0">
                                <a:solidFill>
                                  <a:schemeClr val="tx2"/>
                                </a:solidFill>
                                <a:latin typeface="Cambria Math" panose="02040503050406030204" pitchFamily="18" charset="0"/>
                                <a:ea typeface="Roboto" panose="02000000000000000000" pitchFamily="2" charset="0"/>
                              </a:rPr>
                            </m:ctrlPr>
                          </m:sSubPr>
                          <m:e>
                            <m:r>
                              <a:rPr lang="en-GB" sz="1600" b="0" i="1" kern="100" spc="-100" smtClean="0">
                                <a:solidFill>
                                  <a:schemeClr val="tx2"/>
                                </a:solidFill>
                                <a:latin typeface="Cambria Math" panose="02040503050406030204" pitchFamily="18" charset="0"/>
                                <a:ea typeface="Roboto" panose="02000000000000000000" pitchFamily="2" charset="0"/>
                              </a:rPr>
                              <m:t>𝑚</m:t>
                            </m:r>
                          </m:e>
                          <m:sub>
                            <m:r>
                              <a:rPr lang="en-GB" sz="1600" b="0" i="1" kern="100" spc="-100" smtClean="0">
                                <a:solidFill>
                                  <a:schemeClr val="tx2"/>
                                </a:solidFill>
                                <a:latin typeface="Cambria Math" panose="02040503050406030204" pitchFamily="18" charset="0"/>
                                <a:ea typeface="Roboto" panose="02000000000000000000" pitchFamily="2" charset="0"/>
                              </a:rPr>
                              <m:t>𝑜</m:t>
                            </m:r>
                          </m:sub>
                        </m:sSub>
                      </m:num>
                      <m:den>
                        <m:sSub>
                          <m:sSubPr>
                            <m:ctrlPr>
                              <a:rPr lang="en-GB" sz="1600" b="0" i="1" kern="100" spc="-100" smtClean="0">
                                <a:solidFill>
                                  <a:schemeClr val="tx2"/>
                                </a:solidFill>
                                <a:latin typeface="Cambria Math" panose="02040503050406030204" pitchFamily="18" charset="0"/>
                                <a:ea typeface="Roboto" panose="02000000000000000000" pitchFamily="2" charset="0"/>
                              </a:rPr>
                            </m:ctrlPr>
                          </m:sSubPr>
                          <m:e>
                            <m:r>
                              <a:rPr lang="en-GB" sz="1600" b="0" i="1" kern="100" spc="-100" smtClean="0">
                                <a:solidFill>
                                  <a:schemeClr val="tx2"/>
                                </a:solidFill>
                                <a:latin typeface="Cambria Math" panose="02040503050406030204" pitchFamily="18" charset="0"/>
                                <a:ea typeface="Roboto" panose="02000000000000000000" pitchFamily="2" charset="0"/>
                              </a:rPr>
                              <m:t>𝑚</m:t>
                            </m:r>
                          </m:e>
                          <m:sub>
                            <m:r>
                              <a:rPr lang="en-GB" sz="1600" b="0" i="1" kern="100" spc="-100" smtClean="0">
                                <a:solidFill>
                                  <a:schemeClr val="tx2"/>
                                </a:solidFill>
                                <a:latin typeface="Cambria Math" panose="02040503050406030204" pitchFamily="18" charset="0"/>
                                <a:ea typeface="Roboto" panose="02000000000000000000" pitchFamily="2" charset="0"/>
                              </a:rPr>
                              <m:t>𝑖</m:t>
                            </m:r>
                          </m:sub>
                        </m:sSub>
                      </m:den>
                    </m:f>
                    <m:r>
                      <a:rPr lang="en-GB" sz="1600" b="0" i="1" kern="100" spc="-100" smtClean="0">
                        <a:solidFill>
                          <a:schemeClr val="tx2"/>
                        </a:solidFill>
                        <a:latin typeface="Cambria Math" panose="02040503050406030204" pitchFamily="18" charset="0"/>
                        <a:ea typeface="Roboto" panose="02000000000000000000" pitchFamily="2" charset="0"/>
                      </a:rPr>
                      <m:t>=</m:t>
                    </m:r>
                    <m:r>
                      <a:rPr lang="en-GB" sz="1600" b="0" i="1" kern="100" spc="-100" smtClean="0">
                        <a:solidFill>
                          <a:schemeClr val="tx2"/>
                        </a:solidFill>
                        <a:latin typeface="Cambria Math" panose="02040503050406030204" pitchFamily="18" charset="0"/>
                        <a:ea typeface="Roboto" panose="02000000000000000000" pitchFamily="2" charset="0"/>
                      </a:rPr>
                      <m:t>𝑓</m:t>
                    </m:r>
                    <m:r>
                      <a:rPr lang="en-GB" sz="1600" b="0" i="1" kern="100" spc="-100" smtClean="0">
                        <a:solidFill>
                          <a:schemeClr val="tx2"/>
                        </a:solidFill>
                        <a:latin typeface="Cambria Math" panose="02040503050406030204" pitchFamily="18" charset="0"/>
                        <a:ea typeface="Roboto" panose="02000000000000000000" pitchFamily="2" charset="0"/>
                      </a:rPr>
                      <m:t>(</m:t>
                    </m:r>
                    <m:r>
                      <a:rPr lang="en-GB" sz="1600" b="0" i="1" kern="100" spc="-100" smtClean="0">
                        <a:solidFill>
                          <a:schemeClr val="tx2"/>
                        </a:solidFill>
                        <a:latin typeface="Cambria Math" panose="02040503050406030204" pitchFamily="18" charset="0"/>
                        <a:ea typeface="Roboto" panose="02000000000000000000" pitchFamily="2" charset="0"/>
                      </a:rPr>
                      <m:t>𝑞</m:t>
                    </m:r>
                    <m:r>
                      <a:rPr lang="en-GB" sz="1600" b="0" i="1" kern="100" spc="-100" smtClean="0">
                        <a:solidFill>
                          <a:schemeClr val="tx2"/>
                        </a:solidFill>
                        <a:latin typeface="Cambria Math" panose="02040503050406030204" pitchFamily="18" charset="0"/>
                        <a:ea typeface="Roboto" panose="02000000000000000000" pitchFamily="2" charset="0"/>
                      </a:rPr>
                      <m:t>)</m:t>
                    </m:r>
                  </m:oMath>
                </a14:m>
                <a:r>
                  <a:rPr lang="en-GB" sz="1600" b="0" kern="100" spc="-100" dirty="0">
                    <a:solidFill>
                      <a:schemeClr val="tx2"/>
                    </a:solidFill>
                    <a:latin typeface="Bahnschrift Light" panose="020B0502040204020203" pitchFamily="34" charset="0"/>
                    <a:ea typeface="Roboto" panose="02000000000000000000" pitchFamily="2" charset="0"/>
                  </a:rPr>
                  <a:t>   </a:t>
                </a:r>
              </a:p>
              <a:p>
                <a14:m>
                  <m:oMath xmlns:m="http://schemas.openxmlformats.org/officeDocument/2006/math">
                    <m:r>
                      <a:rPr lang="en-GB" sz="1600" b="0" i="1" kern="100" spc="-100" smtClean="0">
                        <a:solidFill>
                          <a:schemeClr val="tx2"/>
                        </a:solidFill>
                        <a:latin typeface="Cambria Math" panose="02040503050406030204" pitchFamily="18" charset="0"/>
                        <a:ea typeface="Roboto" panose="02000000000000000000" pitchFamily="2" charset="0"/>
                      </a:rPr>
                      <m:t>𝐼</m:t>
                    </m:r>
                  </m:oMath>
                </a14:m>
                <a:r>
                  <a:rPr lang="en-GB" sz="1600" b="0" kern="100" spc="-100" dirty="0">
                    <a:solidFill>
                      <a:schemeClr val="tx2"/>
                    </a:solidFill>
                    <a:ea typeface="Roboto" panose="02000000000000000000" pitchFamily="2" charset="0"/>
                  </a:rPr>
                  <a:t> </a:t>
                </a:r>
                <a:r>
                  <a:rPr lang="en-GB" sz="1600" b="0" kern="100" spc="-100" dirty="0">
                    <a:solidFill>
                      <a:schemeClr val="tx2"/>
                    </a:solidFill>
                    <a:latin typeface="+mn-lt"/>
                    <a:ea typeface="Roboto" panose="02000000000000000000" pitchFamily="2" charset="0"/>
                  </a:rPr>
                  <a:t>: signal intensity, </a:t>
                </a:r>
                <a14:m>
                  <m:oMath xmlns:m="http://schemas.openxmlformats.org/officeDocument/2006/math">
                    <m:r>
                      <a:rPr lang="en-GB" sz="1600" b="0" i="1" kern="100" spc="-100" smtClean="0">
                        <a:solidFill>
                          <a:schemeClr val="tx2"/>
                        </a:solidFill>
                        <a:latin typeface="Cambria Math" panose="02040503050406030204" pitchFamily="18" charset="0"/>
                        <a:ea typeface="Roboto" panose="02000000000000000000" pitchFamily="2" charset="0"/>
                      </a:rPr>
                      <m:t>𝑞</m:t>
                    </m:r>
                  </m:oMath>
                </a14:m>
                <a:r>
                  <a:rPr lang="en-GB" sz="1600" b="0" kern="100" spc="-100" dirty="0">
                    <a:solidFill>
                      <a:schemeClr val="tx2"/>
                    </a:solidFill>
                    <a:latin typeface="Bahnschrift Light" panose="020B0502040204020203" pitchFamily="34" charset="0"/>
                    <a:ea typeface="Roboto" panose="02000000000000000000" pitchFamily="2" charset="0"/>
                  </a:rPr>
                  <a:t> : spatial frequency</a:t>
                </a:r>
              </a:p>
              <a:p>
                <a:endParaRPr lang="en-GB" sz="1600" b="0" kern="100" spc="-100" dirty="0" err="1">
                  <a:solidFill>
                    <a:schemeClr val="tx2"/>
                  </a:solidFill>
                  <a:latin typeface="Bahnschrift Light" panose="020B0502040204020203" pitchFamily="34" charset="0"/>
                  <a:ea typeface="Roboto" panose="02000000000000000000" pitchFamily="2"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312727" y="1346662"/>
                <a:ext cx="3699164" cy="1356910"/>
              </a:xfrm>
              <a:prstGeom prst="rect">
                <a:avLst/>
              </a:prstGeom>
              <a:blipFill>
                <a:blip r:embed="rId3"/>
                <a:stretch>
                  <a:fillRect l="-990"/>
                </a:stretch>
              </a:blipFill>
            </p:spPr>
            <p:txBody>
              <a:bodyPr/>
              <a:lstStyle/>
              <a:p>
                <a:r>
                  <a:rPr lang="en-GB">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896" y="2975956"/>
            <a:ext cx="3275303" cy="246417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7629" y="2981757"/>
            <a:ext cx="3294164" cy="2468041"/>
          </a:xfrm>
          <a:prstGeom prst="rect">
            <a:avLst/>
          </a:prstGeom>
        </p:spPr>
      </p:pic>
      <p:sp>
        <p:nvSpPr>
          <p:cNvPr id="11" name="Curved Up Arrow 10"/>
          <p:cNvSpPr/>
          <p:nvPr/>
        </p:nvSpPr>
        <p:spPr bwMode="auto">
          <a:xfrm>
            <a:off x="3928188" y="5440134"/>
            <a:ext cx="1334277" cy="428821"/>
          </a:xfrm>
          <a:prstGeom prst="curvedUpArrow">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12" name="Curved Up Arrow 11"/>
          <p:cNvSpPr/>
          <p:nvPr/>
        </p:nvSpPr>
        <p:spPr bwMode="auto">
          <a:xfrm>
            <a:off x="7222352" y="5450445"/>
            <a:ext cx="1334277" cy="428821"/>
          </a:xfrm>
          <a:prstGeom prst="curvedUpArrow">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13" name="TextBox 12"/>
          <p:cNvSpPr txBox="1"/>
          <p:nvPr/>
        </p:nvSpPr>
        <p:spPr>
          <a:xfrm>
            <a:off x="3466321" y="5860604"/>
            <a:ext cx="2258009" cy="830997"/>
          </a:xfrm>
          <a:prstGeom prst="rect">
            <a:avLst/>
          </a:prstGeom>
          <a:noFill/>
        </p:spPr>
        <p:txBody>
          <a:bodyPr wrap="square" rtlCol="0">
            <a:spAutoFit/>
          </a:bodyPr>
          <a:lstStyle/>
          <a:p>
            <a:pPr algn="ctr"/>
            <a:r>
              <a:rPr lang="en-GB" sz="1600" b="0" kern="100" spc="-100" dirty="0">
                <a:solidFill>
                  <a:schemeClr val="tx2"/>
                </a:solidFill>
                <a:latin typeface="Bahnschrift Light" panose="020B0502040204020203" pitchFamily="34" charset="0"/>
                <a:ea typeface="Roboto" panose="02000000000000000000" pitchFamily="2" charset="0"/>
              </a:rPr>
              <a:t>Align and smooth edge profiles (ESF)</a:t>
            </a:r>
          </a:p>
          <a:p>
            <a:pPr algn="ctr"/>
            <a:r>
              <a:rPr lang="en-GB" sz="1600" b="0" kern="100" spc="-100" dirty="0">
                <a:solidFill>
                  <a:schemeClr val="tx2"/>
                </a:solidFill>
                <a:latin typeface="Bahnschrift Light" panose="020B0502040204020203" pitchFamily="34" charset="0"/>
                <a:ea typeface="Roboto" panose="02000000000000000000" pitchFamily="2" charset="0"/>
              </a:rPr>
              <a:t>Take the derivative (LSF).</a:t>
            </a:r>
          </a:p>
        </p:txBody>
      </p:sp>
      <p:sp>
        <p:nvSpPr>
          <p:cNvPr id="14" name="TextBox 13"/>
          <p:cNvSpPr txBox="1"/>
          <p:nvPr/>
        </p:nvSpPr>
        <p:spPr>
          <a:xfrm>
            <a:off x="6639188" y="5889577"/>
            <a:ext cx="2500604" cy="338554"/>
          </a:xfrm>
          <a:prstGeom prst="rect">
            <a:avLst/>
          </a:prstGeom>
          <a:noFill/>
        </p:spPr>
        <p:txBody>
          <a:bodyPr wrap="square" rtlCol="0">
            <a:spAutoFit/>
          </a:bodyPr>
          <a:lstStyle/>
          <a:p>
            <a:pPr algn="ctr"/>
            <a:r>
              <a:rPr lang="en-GB" sz="1600" b="0" kern="100" spc="-100" dirty="0">
                <a:solidFill>
                  <a:schemeClr val="tx2"/>
                </a:solidFill>
                <a:latin typeface="Bahnschrift Light" panose="020B0502040204020203" pitchFamily="34" charset="0"/>
                <a:ea typeface="Roboto" panose="02000000000000000000" pitchFamily="2" charset="0"/>
              </a:rPr>
              <a:t>Fourier transform the LSF.</a:t>
            </a:r>
          </a:p>
        </p:txBody>
      </p:sp>
      <p:sp>
        <p:nvSpPr>
          <p:cNvPr id="15" name="Right Arrow 14"/>
          <p:cNvSpPr/>
          <p:nvPr/>
        </p:nvSpPr>
        <p:spPr bwMode="auto">
          <a:xfrm>
            <a:off x="151174" y="4215778"/>
            <a:ext cx="939419" cy="363894"/>
          </a:xfrm>
          <a:prstGeom prst="rightArrow">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a:ln>
                <a:noFill/>
              </a:ln>
              <a:solidFill>
                <a:schemeClr val="bg1"/>
              </a:solidFill>
              <a:effectLst/>
              <a:latin typeface="Tahoma" pitchFamily="34" charset="0"/>
            </a:endParaRPr>
          </a:p>
        </p:txBody>
      </p:sp>
      <p:sp>
        <p:nvSpPr>
          <p:cNvPr id="16" name="TextBox 15"/>
          <p:cNvSpPr txBox="1"/>
          <p:nvPr/>
        </p:nvSpPr>
        <p:spPr>
          <a:xfrm>
            <a:off x="12908" y="4579672"/>
            <a:ext cx="1077686" cy="584775"/>
          </a:xfrm>
          <a:prstGeom prst="rect">
            <a:avLst/>
          </a:prstGeom>
          <a:noFill/>
        </p:spPr>
        <p:txBody>
          <a:bodyPr wrap="square" rtlCol="0">
            <a:spAutoFit/>
          </a:bodyPr>
          <a:lstStyle/>
          <a:p>
            <a:r>
              <a:rPr lang="en-GB" sz="1600" b="0" kern="100" spc="-100" dirty="0">
                <a:solidFill>
                  <a:schemeClr val="tx2"/>
                </a:solidFill>
                <a:latin typeface="Bahnschrift Light" panose="020B0502040204020203" pitchFamily="34" charset="0"/>
                <a:ea typeface="Roboto" panose="02000000000000000000" pitchFamily="2" charset="0"/>
              </a:rPr>
              <a:t>Select lunar limb.</a:t>
            </a:r>
          </a:p>
        </p:txBody>
      </p:sp>
    </p:spTree>
    <p:extLst>
      <p:ext uri="{BB962C8B-B14F-4D97-AF65-F5344CB8AC3E}">
        <p14:creationId xmlns:p14="http://schemas.microsoft.com/office/powerpoint/2010/main" val="6360349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Moon automatic detection</a:t>
            </a:r>
          </a:p>
        </p:txBody>
      </p:sp>
      <p:sp>
        <p:nvSpPr>
          <p:cNvPr id="4" name="Text Placeholder 2"/>
          <p:cNvSpPr>
            <a:spLocks noGrp="1"/>
          </p:cNvSpPr>
          <p:nvPr>
            <p:ph type="body" sz="quarter" idx="10"/>
          </p:nvPr>
        </p:nvSpPr>
        <p:spPr>
          <a:xfrm>
            <a:off x="145053" y="1139430"/>
            <a:ext cx="11627339" cy="1491804"/>
          </a:xfrm>
        </p:spPr>
        <p:txBody>
          <a:bodyPr>
            <a:normAutofit/>
          </a:bodyPr>
          <a:lstStyle/>
          <a:p>
            <a:r>
              <a:rPr lang="en-GB" sz="2400" dirty="0"/>
              <a:t>Mask the moon from deep space/Earth and take the edges. </a:t>
            </a:r>
          </a:p>
          <a:p>
            <a:r>
              <a:rPr lang="en-GB" sz="2400" dirty="0"/>
              <a:t>Apply circle Hough transform.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53" y="2449631"/>
            <a:ext cx="5908243" cy="29111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296" y="2846347"/>
            <a:ext cx="5822306" cy="2116226"/>
          </a:xfrm>
          <a:prstGeom prst="rect">
            <a:avLst/>
          </a:prstGeom>
        </p:spPr>
      </p:pic>
      <p:sp>
        <p:nvSpPr>
          <p:cNvPr id="7" name="TextBox 6"/>
          <p:cNvSpPr txBox="1"/>
          <p:nvPr/>
        </p:nvSpPr>
        <p:spPr>
          <a:xfrm>
            <a:off x="2882365" y="5557444"/>
            <a:ext cx="7219749" cy="400110"/>
          </a:xfrm>
          <a:prstGeom prst="rect">
            <a:avLst/>
          </a:prstGeom>
          <a:noFill/>
        </p:spPr>
        <p:txBody>
          <a:bodyPr wrap="square" rtlCol="0">
            <a:spAutoFit/>
          </a:bodyPr>
          <a:lstStyle/>
          <a:p>
            <a:r>
              <a:rPr lang="en-GB" sz="2000" b="0" kern="100" spc="-100" dirty="0">
                <a:solidFill>
                  <a:schemeClr val="tx2"/>
                </a:solidFill>
                <a:latin typeface="Bahnschrift Light" panose="020B0502040204020203" pitchFamily="34" charset="0"/>
                <a:ea typeface="Roboto" panose="02000000000000000000" pitchFamily="2" charset="0"/>
              </a:rPr>
              <a:t>Moon masks and detected circles through circle Hough transform</a:t>
            </a:r>
            <a:r>
              <a:rPr lang="en-GB" sz="1600" b="0" kern="100" spc="-100" dirty="0">
                <a:solidFill>
                  <a:schemeClr val="tx2"/>
                </a:solidFill>
                <a:latin typeface="Bahnschrift Light" panose="020B0502040204020203" pitchFamily="34" charset="0"/>
                <a:ea typeface="Roboto" panose="02000000000000000000" pitchFamily="2" charset="0"/>
              </a:rPr>
              <a:t>.</a:t>
            </a:r>
          </a:p>
        </p:txBody>
      </p:sp>
    </p:spTree>
    <p:extLst>
      <p:ext uri="{BB962C8B-B14F-4D97-AF65-F5344CB8AC3E}">
        <p14:creationId xmlns:p14="http://schemas.microsoft.com/office/powerpoint/2010/main" val="39379150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Sub-pixel alignment</a:t>
            </a:r>
          </a:p>
        </p:txBody>
      </p:sp>
      <p:sp>
        <p:nvSpPr>
          <p:cNvPr id="3" name="Text Placeholder 2"/>
          <p:cNvSpPr>
            <a:spLocks noGrp="1"/>
          </p:cNvSpPr>
          <p:nvPr>
            <p:ph type="body" sz="quarter" idx="10"/>
          </p:nvPr>
        </p:nvSpPr>
        <p:spPr>
          <a:xfrm>
            <a:off x="145053" y="1139429"/>
            <a:ext cx="11627339" cy="714309"/>
          </a:xfrm>
        </p:spPr>
        <p:txBody>
          <a:bodyPr>
            <a:normAutofit/>
          </a:bodyPr>
          <a:lstStyle/>
          <a:p>
            <a:r>
              <a:rPr lang="en-GB" sz="2400" dirty="0"/>
              <a:t>How unprocessed edges appear.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823"/>
          <a:stretch/>
        </p:blipFill>
        <p:spPr>
          <a:xfrm>
            <a:off x="0" y="2353087"/>
            <a:ext cx="4787287" cy="35359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9567" y="1996890"/>
            <a:ext cx="8422433" cy="4248390"/>
          </a:xfrm>
          <a:prstGeom prst="rect">
            <a:avLst/>
          </a:prstGeom>
        </p:spPr>
      </p:pic>
      <p:sp>
        <p:nvSpPr>
          <p:cNvPr id="6" name="TextBox 5"/>
          <p:cNvSpPr txBox="1"/>
          <p:nvPr/>
        </p:nvSpPr>
        <p:spPr>
          <a:xfrm>
            <a:off x="429208" y="5643310"/>
            <a:ext cx="4133462" cy="830997"/>
          </a:xfrm>
          <a:prstGeom prst="rect">
            <a:avLst/>
          </a:prstGeom>
          <a:noFill/>
        </p:spPr>
        <p:txBody>
          <a:bodyPr wrap="square" rtlCol="0">
            <a:spAutoFit/>
          </a:bodyPr>
          <a:lstStyle/>
          <a:p>
            <a:r>
              <a:rPr lang="en-GB" sz="1600" b="0" kern="100" spc="-100" dirty="0">
                <a:solidFill>
                  <a:schemeClr val="tx2"/>
                </a:solidFill>
                <a:latin typeface="Bahnschrift Light" panose="020B0502040204020203" pitchFamily="34" charset="0"/>
                <a:ea typeface="Roboto" panose="02000000000000000000" pitchFamily="2" charset="0"/>
              </a:rPr>
              <a:t>Selected area thanks to moon automatic detection. The blue dot represents the </a:t>
            </a:r>
          </a:p>
          <a:p>
            <a:r>
              <a:rPr lang="en-GB" sz="1600" b="0" kern="100" spc="-100" dirty="0">
                <a:solidFill>
                  <a:schemeClr val="tx2"/>
                </a:solidFill>
                <a:latin typeface="Bahnschrift Light" panose="020B0502040204020203" pitchFamily="34" charset="0"/>
                <a:ea typeface="Roboto" panose="02000000000000000000" pitchFamily="2" charset="0"/>
              </a:rPr>
              <a:t>reference edge profile.</a:t>
            </a:r>
          </a:p>
        </p:txBody>
      </p:sp>
      <p:sp>
        <p:nvSpPr>
          <p:cNvPr id="7" name="TextBox 6"/>
          <p:cNvSpPr txBox="1"/>
          <p:nvPr/>
        </p:nvSpPr>
        <p:spPr>
          <a:xfrm>
            <a:off x="4047655" y="6212524"/>
            <a:ext cx="7866256" cy="338554"/>
          </a:xfrm>
          <a:prstGeom prst="rect">
            <a:avLst/>
          </a:prstGeom>
          <a:noFill/>
        </p:spPr>
        <p:txBody>
          <a:bodyPr wrap="none" rtlCol="0">
            <a:spAutoFit/>
          </a:bodyPr>
          <a:lstStyle/>
          <a:p>
            <a:r>
              <a:rPr lang="en-GB" sz="1600" b="0" kern="100" spc="-100" dirty="0">
                <a:solidFill>
                  <a:schemeClr val="tx2"/>
                </a:solidFill>
                <a:latin typeface="Bahnschrift Light" panose="020B0502040204020203" pitchFamily="34" charset="0"/>
                <a:ea typeface="Roboto" panose="02000000000000000000" pitchFamily="2" charset="0"/>
              </a:rPr>
              <a:t>Unprocessed edge profiles for the area considered (in </a:t>
            </a:r>
            <a:r>
              <a:rPr lang="en-GB" sz="1600" b="0" kern="100" spc="-100" dirty="0">
                <a:solidFill>
                  <a:schemeClr val="bg1">
                    <a:lumMod val="75000"/>
                    <a:lumOff val="25000"/>
                  </a:schemeClr>
                </a:solidFill>
                <a:latin typeface="Bahnschrift Light" panose="020B0502040204020203" pitchFamily="34" charset="0"/>
                <a:ea typeface="Roboto" panose="02000000000000000000" pitchFamily="2" charset="0"/>
              </a:rPr>
              <a:t>blue</a:t>
            </a:r>
            <a:r>
              <a:rPr lang="en-GB" sz="1600" b="0" kern="100" spc="-100" dirty="0">
                <a:solidFill>
                  <a:schemeClr val="tx2"/>
                </a:solidFill>
                <a:latin typeface="Bahnschrift Light" panose="020B0502040204020203" pitchFamily="34" charset="0"/>
                <a:ea typeface="Roboto" panose="02000000000000000000" pitchFamily="2" charset="0"/>
              </a:rPr>
              <a:t>) and edge reference location (in </a:t>
            </a:r>
            <a:r>
              <a:rPr lang="en-GB" sz="1600" b="0" kern="100" spc="-100" dirty="0">
                <a:solidFill>
                  <a:srgbClr val="FF0000"/>
                </a:solidFill>
                <a:latin typeface="Bahnschrift Light" panose="020B0502040204020203" pitchFamily="34" charset="0"/>
                <a:ea typeface="Roboto" panose="02000000000000000000" pitchFamily="2" charset="0"/>
              </a:rPr>
              <a:t>red</a:t>
            </a:r>
            <a:r>
              <a:rPr lang="en-GB" sz="1600" b="0" kern="100" spc="-100" dirty="0">
                <a:solidFill>
                  <a:schemeClr val="tx2"/>
                </a:solidFill>
                <a:latin typeface="Bahnschrift Light" panose="020B0502040204020203" pitchFamily="34" charset="0"/>
                <a:ea typeface="Roboto" panose="02000000000000000000" pitchFamily="2" charset="0"/>
              </a:rPr>
              <a:t>). </a:t>
            </a:r>
          </a:p>
        </p:txBody>
      </p:sp>
    </p:spTree>
    <p:extLst>
      <p:ext uri="{BB962C8B-B14F-4D97-AF65-F5344CB8AC3E}">
        <p14:creationId xmlns:p14="http://schemas.microsoft.com/office/powerpoint/2010/main" val="27341951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Sub-pixel alignment</a:t>
            </a:r>
          </a:p>
        </p:txBody>
      </p:sp>
      <p:sp>
        <p:nvSpPr>
          <p:cNvPr id="3" name="Text Placeholder 2"/>
          <p:cNvSpPr>
            <a:spLocks noGrp="1"/>
          </p:cNvSpPr>
          <p:nvPr>
            <p:ph type="body" sz="quarter" idx="10"/>
          </p:nvPr>
        </p:nvSpPr>
        <p:spPr>
          <a:xfrm>
            <a:off x="145053" y="1139429"/>
            <a:ext cx="11627339" cy="714309"/>
          </a:xfrm>
        </p:spPr>
        <p:txBody>
          <a:bodyPr>
            <a:normAutofit/>
          </a:bodyPr>
          <a:lstStyle/>
          <a:p>
            <a:r>
              <a:rPr lang="en-GB" sz="2400" dirty="0"/>
              <a:t>Interpolation and edge locations at sub-pixel level.</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906" y="1853738"/>
            <a:ext cx="8313576" cy="4188239"/>
          </a:xfrm>
          <a:prstGeom prst="rect">
            <a:avLst/>
          </a:prstGeom>
        </p:spPr>
      </p:pic>
      <p:sp>
        <p:nvSpPr>
          <p:cNvPr id="9" name="TextBox 8"/>
          <p:cNvSpPr txBox="1"/>
          <p:nvPr/>
        </p:nvSpPr>
        <p:spPr>
          <a:xfrm>
            <a:off x="1614423" y="5944411"/>
            <a:ext cx="8688597" cy="584775"/>
          </a:xfrm>
          <a:prstGeom prst="rect">
            <a:avLst/>
          </a:prstGeom>
          <a:noFill/>
        </p:spPr>
        <p:txBody>
          <a:bodyPr wrap="none" rtlCol="0">
            <a:spAutoFit/>
          </a:bodyPr>
          <a:lstStyle/>
          <a:p>
            <a:r>
              <a:rPr lang="en-GB" sz="1600" b="0" kern="100" spc="-100" dirty="0">
                <a:solidFill>
                  <a:schemeClr val="tx2"/>
                </a:solidFill>
                <a:latin typeface="Bahnschrift Light" panose="020B0502040204020203" pitchFamily="34" charset="0"/>
                <a:ea typeface="Roboto" panose="02000000000000000000" pitchFamily="2" charset="0"/>
              </a:rPr>
              <a:t>Unprocessed edge profiles (in </a:t>
            </a:r>
            <a:r>
              <a:rPr lang="en-GB" sz="1600" b="0" kern="100" spc="-100" dirty="0">
                <a:solidFill>
                  <a:schemeClr val="bg1">
                    <a:lumMod val="75000"/>
                    <a:lumOff val="25000"/>
                  </a:schemeClr>
                </a:solidFill>
                <a:latin typeface="Bahnschrift Light" panose="020B0502040204020203" pitchFamily="34" charset="0"/>
                <a:ea typeface="Roboto" panose="02000000000000000000" pitchFamily="2" charset="0"/>
              </a:rPr>
              <a:t>blue</a:t>
            </a:r>
            <a:r>
              <a:rPr lang="en-GB" sz="1600" b="0" kern="100" spc="-100" dirty="0">
                <a:solidFill>
                  <a:schemeClr val="tx2"/>
                </a:solidFill>
                <a:latin typeface="Bahnschrift Light" panose="020B0502040204020203" pitchFamily="34" charset="0"/>
                <a:ea typeface="Roboto" panose="02000000000000000000" pitchFamily="2" charset="0"/>
              </a:rPr>
              <a:t>), edge reference location (in </a:t>
            </a:r>
            <a:r>
              <a:rPr lang="en-GB" sz="1600" b="0" kern="100" spc="-100" dirty="0">
                <a:solidFill>
                  <a:srgbClr val="FF0000"/>
                </a:solidFill>
                <a:latin typeface="Bahnschrift Light" panose="020B0502040204020203" pitchFamily="34" charset="0"/>
                <a:ea typeface="Roboto" panose="02000000000000000000" pitchFamily="2" charset="0"/>
              </a:rPr>
              <a:t>red</a:t>
            </a:r>
            <a:r>
              <a:rPr lang="en-GB" sz="1600" b="0" kern="100" spc="-100" dirty="0">
                <a:solidFill>
                  <a:schemeClr val="tx2"/>
                </a:solidFill>
                <a:latin typeface="Bahnschrift Light" panose="020B0502040204020203" pitchFamily="34" charset="0"/>
                <a:ea typeface="Roboto" panose="02000000000000000000" pitchFamily="2" charset="0"/>
              </a:rPr>
              <a:t>), spline interpolation of the profiles at </a:t>
            </a:r>
          </a:p>
          <a:p>
            <a:r>
              <a:rPr lang="en-GB" sz="1600" b="0" kern="100" spc="-100" dirty="0">
                <a:solidFill>
                  <a:schemeClr val="tx2"/>
                </a:solidFill>
                <a:latin typeface="Bahnschrift Light" panose="020B0502040204020203" pitchFamily="34" charset="0"/>
                <a:ea typeface="Roboto" panose="02000000000000000000" pitchFamily="2" charset="0"/>
              </a:rPr>
              <a:t>the edges (in </a:t>
            </a:r>
            <a:r>
              <a:rPr lang="en-GB" sz="1600" b="0" kern="100" spc="-100" dirty="0">
                <a:solidFill>
                  <a:srgbClr val="00B050"/>
                </a:solidFill>
                <a:latin typeface="Bahnschrift Light" panose="020B0502040204020203" pitchFamily="34" charset="0"/>
                <a:ea typeface="Roboto" panose="02000000000000000000" pitchFamily="2" charset="0"/>
              </a:rPr>
              <a:t>green</a:t>
            </a:r>
            <a:r>
              <a:rPr lang="en-GB" sz="1600" b="0" kern="100" spc="-100" dirty="0">
                <a:solidFill>
                  <a:schemeClr val="tx2"/>
                </a:solidFill>
                <a:latin typeface="Bahnschrift Light" panose="020B0502040204020203" pitchFamily="34" charset="0"/>
                <a:ea typeface="Roboto" panose="02000000000000000000" pitchFamily="2" charset="0"/>
              </a:rPr>
              <a:t>) and sub-pixel edge locations (in </a:t>
            </a:r>
            <a:r>
              <a:rPr lang="en-GB" sz="1600" b="0" kern="100" spc="-100" dirty="0">
                <a:solidFill>
                  <a:srgbClr val="7030A0"/>
                </a:solidFill>
                <a:latin typeface="Bahnschrift Light" panose="020B0502040204020203" pitchFamily="34" charset="0"/>
                <a:ea typeface="Roboto" panose="02000000000000000000" pitchFamily="2" charset="0"/>
              </a:rPr>
              <a:t>magenta</a:t>
            </a:r>
            <a:r>
              <a:rPr lang="en-GB" sz="1600" b="0" kern="100" spc="-100" dirty="0">
                <a:solidFill>
                  <a:schemeClr val="tx2"/>
                </a:solidFill>
                <a:latin typeface="Bahnschrift Light" panose="020B0502040204020203" pitchFamily="34" charset="0"/>
                <a:ea typeface="Roboto" panose="02000000000000000000" pitchFamily="2" charset="0"/>
              </a:rPr>
              <a:t>), to be aligned to the reference edge location.</a:t>
            </a:r>
          </a:p>
        </p:txBody>
      </p:sp>
    </p:spTree>
    <p:extLst>
      <p:ext uri="{BB962C8B-B14F-4D97-AF65-F5344CB8AC3E}">
        <p14:creationId xmlns:p14="http://schemas.microsoft.com/office/powerpoint/2010/main" val="13042369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Sub-pixel alignment</a:t>
            </a:r>
          </a:p>
        </p:txBody>
      </p:sp>
      <p:sp>
        <p:nvSpPr>
          <p:cNvPr id="3" name="Text Placeholder 2"/>
          <p:cNvSpPr>
            <a:spLocks noGrp="1"/>
          </p:cNvSpPr>
          <p:nvPr>
            <p:ph type="body" sz="quarter" idx="10"/>
          </p:nvPr>
        </p:nvSpPr>
        <p:spPr>
          <a:xfrm>
            <a:off x="145053" y="1139429"/>
            <a:ext cx="11627339" cy="714309"/>
          </a:xfrm>
        </p:spPr>
        <p:txBody>
          <a:bodyPr>
            <a:normAutofit/>
          </a:bodyPr>
          <a:lstStyle/>
          <a:p>
            <a:r>
              <a:rPr lang="en-GB" sz="2400" dirty="0"/>
              <a:t>Super-resolution ESF, after multiple edge profiles alignment.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906" y="1870770"/>
            <a:ext cx="8313576" cy="4154175"/>
          </a:xfrm>
          <a:prstGeom prst="rect">
            <a:avLst/>
          </a:prstGeom>
        </p:spPr>
      </p:pic>
      <p:sp>
        <p:nvSpPr>
          <p:cNvPr id="9" name="TextBox 8"/>
          <p:cNvSpPr txBox="1"/>
          <p:nvPr/>
        </p:nvSpPr>
        <p:spPr>
          <a:xfrm>
            <a:off x="1279396" y="6024945"/>
            <a:ext cx="8701421" cy="338554"/>
          </a:xfrm>
          <a:prstGeom prst="rect">
            <a:avLst/>
          </a:prstGeom>
          <a:noFill/>
        </p:spPr>
        <p:txBody>
          <a:bodyPr wrap="none" rtlCol="0">
            <a:spAutoFit/>
          </a:bodyPr>
          <a:lstStyle/>
          <a:p>
            <a:r>
              <a:rPr lang="en-GB" sz="1600" b="0" kern="100" spc="-100" dirty="0">
                <a:solidFill>
                  <a:schemeClr val="tx2"/>
                </a:solidFill>
                <a:latin typeface="Bahnschrift Light" panose="020B0502040204020203" pitchFamily="34" charset="0"/>
                <a:ea typeface="Roboto" panose="02000000000000000000" pitchFamily="2" charset="0"/>
              </a:rPr>
              <a:t>Aligned edge profiles (in </a:t>
            </a:r>
            <a:r>
              <a:rPr lang="en-GB" sz="1600" b="0" kern="100" spc="-100" dirty="0">
                <a:solidFill>
                  <a:schemeClr val="bg1">
                    <a:lumMod val="75000"/>
                    <a:lumOff val="25000"/>
                  </a:schemeClr>
                </a:solidFill>
                <a:latin typeface="Bahnschrift Light" panose="020B0502040204020203" pitchFamily="34" charset="0"/>
                <a:ea typeface="Roboto" panose="02000000000000000000" pitchFamily="2" charset="0"/>
              </a:rPr>
              <a:t>blue</a:t>
            </a:r>
            <a:r>
              <a:rPr lang="en-GB" sz="1600" b="0" kern="100" spc="-100" dirty="0">
                <a:solidFill>
                  <a:schemeClr val="tx2"/>
                </a:solidFill>
                <a:latin typeface="Bahnschrift Light" panose="020B0502040204020203" pitchFamily="34" charset="0"/>
                <a:ea typeface="Roboto" panose="02000000000000000000" pitchFamily="2" charset="0"/>
              </a:rPr>
              <a:t>) forming a single ESF at super-resolution and edge reference location (in </a:t>
            </a:r>
            <a:r>
              <a:rPr lang="en-GB" sz="1600" b="0" kern="100" spc="-100" dirty="0">
                <a:solidFill>
                  <a:srgbClr val="FF0000"/>
                </a:solidFill>
                <a:latin typeface="Bahnschrift Light" panose="020B0502040204020203" pitchFamily="34" charset="0"/>
                <a:ea typeface="Roboto" panose="02000000000000000000" pitchFamily="2" charset="0"/>
              </a:rPr>
              <a:t>red</a:t>
            </a:r>
            <a:r>
              <a:rPr lang="en-GB" sz="1600" b="0" kern="100" spc="-100" dirty="0">
                <a:solidFill>
                  <a:schemeClr val="tx2"/>
                </a:solidFill>
                <a:latin typeface="Bahnschrift Light" panose="020B0502040204020203" pitchFamily="34" charset="0"/>
                <a:ea typeface="Roboto" panose="02000000000000000000" pitchFamily="2" charset="0"/>
              </a:rPr>
              <a:t>).</a:t>
            </a:r>
          </a:p>
        </p:txBody>
      </p:sp>
    </p:spTree>
    <p:extLst>
      <p:ext uri="{BB962C8B-B14F-4D97-AF65-F5344CB8AC3E}">
        <p14:creationId xmlns:p14="http://schemas.microsoft.com/office/powerpoint/2010/main" val="42698651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ESF smoothing &amp; fitting</a:t>
            </a:r>
          </a:p>
        </p:txBody>
      </p:sp>
      <p:sp>
        <p:nvSpPr>
          <p:cNvPr id="3" name="Text Placeholder 2"/>
          <p:cNvSpPr>
            <a:spLocks noGrp="1"/>
          </p:cNvSpPr>
          <p:nvPr>
            <p:ph type="body" sz="quarter" idx="10"/>
          </p:nvPr>
        </p:nvSpPr>
        <p:spPr>
          <a:xfrm>
            <a:off x="0" y="1858750"/>
            <a:ext cx="4080933" cy="3824456"/>
          </a:xfrm>
        </p:spPr>
        <p:txBody>
          <a:bodyPr>
            <a:normAutofit/>
          </a:bodyPr>
          <a:lstStyle/>
          <a:p>
            <a:r>
              <a:rPr lang="en-GB" sz="2400" dirty="0"/>
              <a:t>Smoothing through modified </a:t>
            </a:r>
            <a:r>
              <a:rPr lang="en-GB" sz="2400" dirty="0" err="1"/>
              <a:t>Savitzki-Golay</a:t>
            </a:r>
            <a:r>
              <a:rPr lang="en-GB" sz="2400" dirty="0"/>
              <a:t> filter.</a:t>
            </a:r>
          </a:p>
          <a:p>
            <a:endParaRPr lang="en-GB" sz="2400" dirty="0"/>
          </a:p>
          <a:p>
            <a:r>
              <a:rPr lang="en-GB" sz="2400" dirty="0"/>
              <a:t>Obtained an ESF at regular sampling locations.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1946" y="737715"/>
            <a:ext cx="6054869" cy="301781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747" y="3815188"/>
            <a:ext cx="5925267" cy="2998602"/>
          </a:xfrm>
          <a:prstGeom prst="rect">
            <a:avLst/>
          </a:prstGeom>
        </p:spPr>
      </p:pic>
    </p:spTree>
    <p:extLst>
      <p:ext uri="{BB962C8B-B14F-4D97-AF65-F5344CB8AC3E}">
        <p14:creationId xmlns:p14="http://schemas.microsoft.com/office/powerpoint/2010/main" val="2210868895"/>
      </p:ext>
    </p:extLst>
  </p:cSld>
  <p:clrMapOvr>
    <a:masterClrMapping/>
  </p:clrMapOvr>
  <p:transition/>
</p:sld>
</file>

<file path=ppt/theme/theme1.xml><?xml version="1.0" encoding="utf-8"?>
<a:theme xmlns:a="http://schemas.openxmlformats.org/drawingml/2006/main" name="1_Applications Template">
  <a:themeElements>
    <a:clrScheme name="EUMETSAT 2021 Colours">
      <a:dk1>
        <a:srgbClr val="FFFFFF"/>
      </a:dk1>
      <a:lt1>
        <a:srgbClr val="00205B"/>
      </a:lt1>
      <a:dk2>
        <a:srgbClr val="38484E"/>
      </a:dk2>
      <a:lt2>
        <a:srgbClr val="5B7F95"/>
      </a:lt2>
      <a:accent1>
        <a:srgbClr val="00B5E2"/>
      </a:accent1>
      <a:accent2>
        <a:srgbClr val="EAAA00"/>
      </a:accent2>
      <a:accent3>
        <a:srgbClr val="00B2A9"/>
      </a:accent3>
      <a:accent4>
        <a:srgbClr val="FE5000"/>
      </a:accent4>
      <a:accent5>
        <a:srgbClr val="7C7FAB"/>
      </a:accent5>
      <a:accent6>
        <a:srgbClr val="D6D2C4"/>
      </a:accent6>
      <a:hlink>
        <a:srgbClr val="C5B9AC"/>
      </a:hlink>
      <a:folHlink>
        <a:srgbClr val="968C83"/>
      </a:folHlink>
    </a:clrScheme>
    <a:fontScheme name="EUMETSAT">
      <a:majorFont>
        <a:latin typeface="Bahnschrift SemiLight"/>
        <a:ea typeface=""/>
        <a:cs typeface=""/>
      </a:majorFont>
      <a:minorFont>
        <a:latin typeface="Bahnschrif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txDef>
      <a:spPr>
        <a:noFill/>
      </a:spPr>
      <a:bodyPr wrap="none" rtlCol="0">
        <a:spAutoFit/>
      </a:bodyPr>
      <a:lstStyle>
        <a:defPPr>
          <a:defRPr sz="1600" b="0" kern="100" spc="-100" dirty="0" err="1" smtClean="0">
            <a:solidFill>
              <a:schemeClr val="tx2"/>
            </a:solidFill>
            <a:latin typeface="Bahnschrift Light" panose="020B0502040204020203" pitchFamily="34" charset="0"/>
            <a:ea typeface="Roboto" panose="02000000000000000000" pitchFamily="2" charset="0"/>
          </a:defRPr>
        </a:defPPr>
      </a:lstStyle>
    </a:tx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 Landscape Template (Applications)" id="{D785BFDD-2E5B-4C55-920E-06CEA1B1407C}" vid="{68D8182D-4241-4F8F-9547-816F8DFF900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e05ff0e-7f30-4ad1-b8e4-78d73f09662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8DC6AA0621304397548AD8BB76B221" ma:contentTypeVersion="14" ma:contentTypeDescription="Create a new document." ma:contentTypeScope="" ma:versionID="0deb4162d575f3e3c4972ad714efedcb">
  <xsd:schema xmlns:xsd="http://www.w3.org/2001/XMLSchema" xmlns:xs="http://www.w3.org/2001/XMLSchema" xmlns:p="http://schemas.microsoft.com/office/2006/metadata/properties" xmlns:ns3="5e05ff0e-7f30-4ad1-b8e4-78d73f096626" xmlns:ns4="7aa57165-15b5-4038-a84a-91d92833cfad" targetNamespace="http://schemas.microsoft.com/office/2006/metadata/properties" ma:root="true" ma:fieldsID="775526c1c5637dc9a51884924e1373af" ns3:_="" ns4:_="">
    <xsd:import namespace="5e05ff0e-7f30-4ad1-b8e4-78d73f096626"/>
    <xsd:import namespace="7aa57165-15b5-4038-a84a-91d92833cfa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_activity" minOccurs="0"/>
                <xsd:element ref="ns4:SharedWithUsers" minOccurs="0"/>
                <xsd:element ref="ns4:SharedWithDetails" minOccurs="0"/>
                <xsd:element ref="ns4:SharingHintHash" minOccurs="0"/>
                <xsd:element ref="ns3:MediaServiceObjectDetectorVersions" minOccurs="0"/>
                <xsd:element ref="ns3:MediaLengthInSecond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05ff0e-7f30-4ad1-b8e4-78d73f096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a57165-15b5-4038-a84a-91d92833cf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0BA747-F278-48D8-A790-8B879FE74726}">
  <ds:schemaRefs>
    <ds:schemaRef ds:uri="http://schemas.microsoft.com/office/2006/documentManagement/types"/>
    <ds:schemaRef ds:uri="5e05ff0e-7f30-4ad1-b8e4-78d73f096626"/>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aa57165-15b5-4038-a84a-91d92833cfad"/>
    <ds:schemaRef ds:uri="http://www.w3.org/XML/1998/namespace"/>
  </ds:schemaRefs>
</ds:datastoreItem>
</file>

<file path=customXml/itemProps2.xml><?xml version="1.0" encoding="utf-8"?>
<ds:datastoreItem xmlns:ds="http://schemas.openxmlformats.org/officeDocument/2006/customXml" ds:itemID="{FABB3FC5-66D9-4DC0-938A-AAE0D55BBA25}">
  <ds:schemaRefs>
    <ds:schemaRef ds:uri="http://schemas.microsoft.com/sharepoint/v3/contenttype/forms"/>
  </ds:schemaRefs>
</ds:datastoreItem>
</file>

<file path=customXml/itemProps3.xml><?xml version="1.0" encoding="utf-8"?>
<ds:datastoreItem xmlns:ds="http://schemas.openxmlformats.org/officeDocument/2006/customXml" ds:itemID="{F8A6B358-0319-4FDF-81F2-468BB776A0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05ff0e-7f30-4ad1-b8e4-78d73f096626"/>
    <ds:schemaRef ds:uri="7aa57165-15b5-4038-a84a-91d92833cf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Landscape Template (Applications) (5)</Template>
  <TotalTime>116</TotalTime>
  <Words>1397</Words>
  <Application>Microsoft Office PowerPoint</Application>
  <PresentationFormat>Widescreen</PresentationFormat>
  <Paragraphs>163</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1_Applications Template</vt:lpstr>
      <vt:lpstr>PowerPoint Presentation</vt:lpstr>
      <vt:lpstr>Agenda</vt:lpstr>
      <vt:lpstr>What is MTF?</vt:lpstr>
      <vt:lpstr>MTF from Lunar acquisitions </vt:lpstr>
      <vt:lpstr>Moon automatic detection</vt:lpstr>
      <vt:lpstr>Sub-pixel alignment</vt:lpstr>
      <vt:lpstr>Sub-pixel alignment</vt:lpstr>
      <vt:lpstr>Sub-pixel alignment</vt:lpstr>
      <vt:lpstr>ESF smoothing &amp; fitting</vt:lpstr>
      <vt:lpstr>ESF smoothing &amp; fitting</vt:lpstr>
      <vt:lpstr>MTF calculation</vt:lpstr>
      <vt:lpstr>MTG-I 1 FCI image acquisitions</vt:lpstr>
      <vt:lpstr>MTG-I 1 FCI results for VIS0.4 - 06.04.2023</vt:lpstr>
      <vt:lpstr>MTG-I 1 FCI results for VIS0.4 - 04.05.2023</vt:lpstr>
      <vt:lpstr>MTG-I 1 FCI results for VIS0.4 - 01.09.2023</vt:lpstr>
      <vt:lpstr>MTG-I 1 FCI MTF results</vt:lpstr>
      <vt:lpstr>Known limitations and mitigation </vt:lpstr>
      <vt:lpstr>Known limitations and mitigation </vt:lpstr>
      <vt:lpstr>PowerPoint Presentation</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 Straif</dc:creator>
  <cp:lastModifiedBy>Christoph Straif</cp:lastModifiedBy>
  <cp:revision>17</cp:revision>
  <cp:lastPrinted>2006-03-06T14:11:17Z</cp:lastPrinted>
  <dcterms:created xsi:type="dcterms:W3CDTF">2023-12-04T12:34:09Z</dcterms:created>
  <dcterms:modified xsi:type="dcterms:W3CDTF">2023-12-07T13:35:22Z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M_DOCNUM">
    <vt:lpwstr>1250538</vt:lpwstr>
  </property>
  <property fmtid="{D5CDD505-2E9C-101B-9397-08002B2CF9AE}" pid="3" name="DM_DOCNAME">
    <vt:lpwstr>Presentation Landscape Template (Applications)</vt:lpwstr>
  </property>
  <property fmtid="{D5CDD505-2E9C-101B-9397-08002B2CF9AE}" pid="4" name="DM_AUTHOR">
    <vt:lpwstr>Anne-Flore Laloe</vt:lpwstr>
  </property>
  <property fmtid="{D5CDD505-2E9C-101B-9397-08002B2CF9AE}" pid="5" name="DM_E_DOC_NO">
    <vt:lpwstr>EUM/IM/TEM/21/1250538</vt:lpwstr>
  </property>
  <property fmtid="{D5CDD505-2E9C-101B-9397-08002B2CF9AE}" pid="6" name="DM_E_VER_NO">
    <vt:lpwstr>1B</vt:lpwstr>
  </property>
  <property fmtid="{D5CDD505-2E9C-101B-9397-08002B2CF9AE}" pid="7" name="DM_E_ISS_DATE">
    <vt:lpwstr>28 March 2022</vt:lpwstr>
  </property>
  <property fmtid="{D5CDD505-2E9C-101B-9397-08002B2CF9AE}" pid="8" name="DM_E_FROM_PERS2">
    <vt:lpwstr/>
  </property>
  <property fmtid="{D5CDD505-2E9C-101B-9397-08002B2CF9AE}" pid="9" name="DM_E_CONFID">
    <vt:lpwstr/>
  </property>
  <property fmtid="{D5CDD505-2E9C-101B-9397-08002B2CF9AE}" pid="10" name="DM_E_WBS_CODE">
    <vt:lpwstr/>
  </property>
  <property fmtid="{D5CDD505-2E9C-101B-9397-08002B2CF9AE}" pid="11" name="DM_E_DISTRIB">
    <vt:lpwstr/>
  </property>
  <property fmtid="{D5CDD505-2E9C-101B-9397-08002B2CF9AE}" pid="12" name="DIGITAL_SIGNATURE">
    <vt:lpwstr/>
  </property>
  <property fmtid="{D5CDD505-2E9C-101B-9397-08002B2CF9AE}" pid="13" name="ContentTypeId">
    <vt:lpwstr>0x010100168DC6AA0621304397548AD8BB76B221</vt:lpwstr>
  </property>
</Properties>
</file>