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56" r:id="rId2"/>
    <p:sldId id="1134" r:id="rId3"/>
    <p:sldId id="422" r:id="rId4"/>
    <p:sldId id="424" r:id="rId5"/>
    <p:sldId id="1141" r:id="rId6"/>
    <p:sldId id="1142" r:id="rId7"/>
    <p:sldId id="428" r:id="rId8"/>
    <p:sldId id="1147" r:id="rId9"/>
    <p:sldId id="1145" r:id="rId10"/>
    <p:sldId id="1159" r:id="rId11"/>
    <p:sldId id="1148" r:id="rId12"/>
    <p:sldId id="1150" r:id="rId13"/>
    <p:sldId id="1152" r:id="rId14"/>
    <p:sldId id="1151" r:id="rId15"/>
    <p:sldId id="1156" r:id="rId16"/>
    <p:sldId id="1157" r:id="rId17"/>
    <p:sldId id="1158" r:id="rId18"/>
    <p:sldId id="1149" r:id="rId19"/>
    <p:sldId id="463" r:id="rId20"/>
    <p:sldId id="1161" r:id="rId21"/>
    <p:sldId id="1154" r:id="rId22"/>
    <p:sldId id="1136"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21ECD84-145D-41FF-88AB-FD62718D85B2}">
          <p14:sldIdLst>
            <p14:sldId id="256"/>
            <p14:sldId id="1134"/>
            <p14:sldId id="422"/>
            <p14:sldId id="424"/>
            <p14:sldId id="1141"/>
            <p14:sldId id="1142"/>
            <p14:sldId id="428"/>
            <p14:sldId id="1147"/>
            <p14:sldId id="1145"/>
            <p14:sldId id="1159"/>
            <p14:sldId id="1148"/>
            <p14:sldId id="1150"/>
            <p14:sldId id="1152"/>
            <p14:sldId id="1151"/>
            <p14:sldId id="1156"/>
            <p14:sldId id="1157"/>
            <p14:sldId id="1158"/>
            <p14:sldId id="1149"/>
            <p14:sldId id="463"/>
            <p14:sldId id="1161"/>
            <p14:sldId id="1154"/>
            <p14:sldId id="1136"/>
          </p14:sldIdLst>
        </p14:section>
        <p14:section name="Untitled Section" id="{F253E13F-DA28-40DA-B80D-D3999E271923}">
          <p14:sldIdLst/>
        </p14:section>
      </p14:sectionLst>
    </p:ex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0KRNb1U9FibKQk0JQejKLhrDF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body" idx="1"/>
          </p:nvPr>
        </p:nvSpPr>
        <p:spPr>
          <a:xfrm>
            <a:off x="609600" y="1182255"/>
            <a:ext cx="10972800" cy="527370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o"/>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6"/>
          <p:cNvSpPr txBox="1">
            <a:spLocks noGrp="1"/>
          </p:cNvSpPr>
          <p:nvPr>
            <p:ph type="dt" idx="10"/>
          </p:nvPr>
        </p:nvSpPr>
        <p:spPr>
          <a:xfrm>
            <a:off x="609600" y="6400798"/>
            <a:ext cx="1825952" cy="393109"/>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4" name="Google Shape;24;p6"/>
          <p:cNvSpPr txBox="1">
            <a:spLocks noGrp="1"/>
          </p:cNvSpPr>
          <p:nvPr>
            <p:ph type="sldNum" idx="12"/>
          </p:nvPr>
        </p:nvSpPr>
        <p:spPr>
          <a:xfrm>
            <a:off x="9750750" y="6400798"/>
            <a:ext cx="1831649" cy="39310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6"/>
          <p:cNvSpPr txBox="1">
            <a:spLocks noGrp="1"/>
          </p:cNvSpPr>
          <p:nvPr>
            <p:ph type="ftr" idx="11"/>
          </p:nvPr>
        </p:nvSpPr>
        <p:spPr>
          <a:xfrm>
            <a:off x="2435553" y="6400798"/>
            <a:ext cx="7315198" cy="393109"/>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4th Joint GSICS/IVOS Lunar Calibration Workshop, 4-8 Dec. 2023, Darmstadt, Germany</a:t>
            </a:r>
            <a:endParaRPr/>
          </a:p>
        </p:txBody>
      </p:sp>
      <p:sp>
        <p:nvSpPr>
          <p:cNvPr id="26" name="Google Shape;26;p6"/>
          <p:cNvSpPr txBox="1">
            <a:spLocks noGrp="1"/>
          </p:cNvSpPr>
          <p:nvPr>
            <p:ph type="title"/>
          </p:nvPr>
        </p:nvSpPr>
        <p:spPr>
          <a:xfrm>
            <a:off x="1530850" y="101600"/>
            <a:ext cx="9144000" cy="701964"/>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3200"/>
              <a:buFont typeface="Times New Roman"/>
              <a:buNone/>
              <a:defRPr sz="40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33"/>
        <p:cNvGrpSpPr/>
        <p:nvPr/>
      </p:nvGrpSpPr>
      <p:grpSpPr>
        <a:xfrm>
          <a:off x="0" y="0"/>
          <a:ext cx="0" cy="0"/>
          <a:chOff x="0" y="0"/>
          <a:chExt cx="0" cy="0"/>
        </a:xfrm>
      </p:grpSpPr>
      <p:sp>
        <p:nvSpPr>
          <p:cNvPr id="34" name="Google Shape;34;p14"/>
          <p:cNvSpPr txBox="1">
            <a:spLocks noGrp="1"/>
          </p:cNvSpPr>
          <p:nvPr>
            <p:ph type="dt" idx="10"/>
          </p:nvPr>
        </p:nvSpPr>
        <p:spPr>
          <a:xfrm>
            <a:off x="609600" y="6400798"/>
            <a:ext cx="1825952" cy="393109"/>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14"/>
          <p:cNvSpPr txBox="1">
            <a:spLocks noGrp="1"/>
          </p:cNvSpPr>
          <p:nvPr>
            <p:ph type="sldNum" idx="12"/>
          </p:nvPr>
        </p:nvSpPr>
        <p:spPr>
          <a:xfrm>
            <a:off x="9750750" y="6400798"/>
            <a:ext cx="1831649" cy="39310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14"/>
          <p:cNvSpPr txBox="1">
            <a:spLocks noGrp="1"/>
          </p:cNvSpPr>
          <p:nvPr>
            <p:ph type="ftr" idx="11"/>
          </p:nvPr>
        </p:nvSpPr>
        <p:spPr>
          <a:xfrm>
            <a:off x="2435553" y="6400798"/>
            <a:ext cx="7315198" cy="393109"/>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4th Joint GSICS/IVOS Lunar Calibration Workshop, 4-8 Dec. 2023, Darmstadt, Germany</a:t>
            </a:r>
            <a:endParaRPr/>
          </a:p>
        </p:txBody>
      </p:sp>
      <p:sp>
        <p:nvSpPr>
          <p:cNvPr id="37" name="Google Shape;37;p14"/>
          <p:cNvSpPr txBox="1">
            <a:spLocks noGrp="1"/>
          </p:cNvSpPr>
          <p:nvPr>
            <p:ph type="title"/>
          </p:nvPr>
        </p:nvSpPr>
        <p:spPr>
          <a:xfrm>
            <a:off x="1530850" y="101600"/>
            <a:ext cx="9144000" cy="701964"/>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3200"/>
              <a:buFont typeface="Times New Roman"/>
              <a:buNone/>
              <a:defRPr sz="4000" b="0" i="0" u="none" strike="noStrike" cap="none">
                <a:solidFill>
                  <a:schemeClr val="dk1"/>
                </a:solidFill>
                <a:latin typeface="Times New Roman"/>
                <a:ea typeface="Times New Roman"/>
                <a:cs typeface="Times New Roman"/>
                <a:sym typeface="Times New Roma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530850" y="101600"/>
            <a:ext cx="9144000" cy="701964"/>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609600" y="1159321"/>
            <a:ext cx="10972800" cy="501219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lnSpc>
                <a:spcPct val="100000"/>
              </a:lnSpc>
              <a:spcBef>
                <a:spcPts val="320"/>
              </a:spcBef>
              <a:spcAft>
                <a:spcPts val="0"/>
              </a:spcAft>
              <a:buClr>
                <a:schemeClr val="dk1"/>
              </a:buClr>
              <a:buSzPts val="1600"/>
              <a:buFont typeface="Noto Sans"/>
              <a:buChar char="▪"/>
              <a:defRPr sz="16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100000"/>
              </a:lnSpc>
              <a:spcBef>
                <a:spcPts val="280"/>
              </a:spcBef>
              <a:spcAft>
                <a:spcPts val="0"/>
              </a:spcAft>
              <a:buClr>
                <a:schemeClr val="dk1"/>
              </a:buClr>
              <a:buSzPts val="1400"/>
              <a:buFont typeface="Noto Sans"/>
              <a:buChar char="❖"/>
              <a:defRPr sz="14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4" descr="GOESR_Logo.jpg"/>
          <p:cNvPicPr preferRelativeResize="0"/>
          <p:nvPr/>
        </p:nvPicPr>
        <p:blipFill rotWithShape="1">
          <a:blip r:embed="rId5">
            <a:alphaModFix/>
          </a:blip>
          <a:srcRect/>
          <a:stretch/>
        </p:blipFill>
        <p:spPr>
          <a:xfrm>
            <a:off x="10907125" y="64574"/>
            <a:ext cx="1018175" cy="706057"/>
          </a:xfrm>
          <a:prstGeom prst="rect">
            <a:avLst/>
          </a:prstGeom>
          <a:noFill/>
          <a:ln>
            <a:noFill/>
          </a:ln>
        </p:spPr>
      </p:pic>
      <p:pic>
        <p:nvPicPr>
          <p:cNvPr id="13" name="Google Shape;13;p4"/>
          <p:cNvPicPr preferRelativeResize="0"/>
          <p:nvPr/>
        </p:nvPicPr>
        <p:blipFill rotWithShape="1">
          <a:blip r:embed="rId6">
            <a:alphaModFix/>
          </a:blip>
          <a:srcRect/>
          <a:stretch/>
        </p:blipFill>
        <p:spPr>
          <a:xfrm>
            <a:off x="273050" y="64574"/>
            <a:ext cx="1008819" cy="687456"/>
          </a:xfrm>
          <a:prstGeom prst="rect">
            <a:avLst/>
          </a:prstGeom>
          <a:noFill/>
          <a:ln>
            <a:noFill/>
          </a:ln>
        </p:spPr>
      </p:pic>
      <p:cxnSp>
        <p:nvCxnSpPr>
          <p:cNvPr id="14" name="Google Shape;14;p4"/>
          <p:cNvCxnSpPr/>
          <p:nvPr/>
        </p:nvCxnSpPr>
        <p:spPr>
          <a:xfrm>
            <a:off x="166255" y="999915"/>
            <a:ext cx="11887200" cy="0"/>
          </a:xfrm>
          <a:prstGeom prst="straightConnector1">
            <a:avLst/>
          </a:prstGeom>
          <a:noFill/>
          <a:ln w="76200" cap="flat" cmpd="sng">
            <a:solidFill>
              <a:schemeClr val="accent1"/>
            </a:solidFill>
            <a:prstDash val="solid"/>
            <a:round/>
            <a:headEnd type="none" w="sm" len="sm"/>
            <a:tailEnd type="none" w="sm" len="sm"/>
          </a:ln>
          <a:effectLst>
            <a:outerShdw blurRad="40000" dist="20000" dir="5400000" rotWithShape="0">
              <a:srgbClr val="000000">
                <a:alpha val="30196"/>
              </a:srgbClr>
            </a:outerShdw>
          </a:effectLst>
        </p:spPr>
      </p:cxnSp>
      <p:sp>
        <p:nvSpPr>
          <p:cNvPr id="15" name="Google Shape;15;p4"/>
          <p:cNvSpPr txBox="1">
            <a:spLocks noGrp="1"/>
          </p:cNvSpPr>
          <p:nvPr>
            <p:ph type="dt" idx="10"/>
          </p:nvPr>
        </p:nvSpPr>
        <p:spPr>
          <a:xfrm>
            <a:off x="609600" y="6400798"/>
            <a:ext cx="1825952" cy="39310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4"/>
          <p:cNvSpPr txBox="1">
            <a:spLocks noGrp="1"/>
          </p:cNvSpPr>
          <p:nvPr>
            <p:ph type="sldNum" idx="12"/>
          </p:nvPr>
        </p:nvSpPr>
        <p:spPr>
          <a:xfrm>
            <a:off x="9750750" y="6400798"/>
            <a:ext cx="1831649" cy="39310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4"/>
          <p:cNvSpPr txBox="1">
            <a:spLocks noGrp="1"/>
          </p:cNvSpPr>
          <p:nvPr>
            <p:ph type="ftr" idx="11"/>
          </p:nvPr>
        </p:nvSpPr>
        <p:spPr>
          <a:xfrm>
            <a:off x="2435553" y="6400798"/>
            <a:ext cx="7315198" cy="39310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US"/>
              <a:t>4th Joint GSICS/IVOS Lunar Calibration Workshop, 4-8 Dec. 2023, Darmstadt, Germany</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i.org/10.3390/rs1507188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676656" y="1323982"/>
            <a:ext cx="10600942"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6000"/>
              <a:buFont typeface="Times New Roman"/>
              <a:buNone/>
            </a:pPr>
            <a:r>
              <a:rPr lang="en-US" sz="3600" dirty="0"/>
              <a:t>Straylight Corrections to Improve ABI Lunar Irradiance Measurement: A Case Study of GOES-16/17 ABI Spatial Uniformity Validation</a:t>
            </a:r>
            <a:endParaRPr sz="3600" dirty="0"/>
          </a:p>
        </p:txBody>
      </p:sp>
      <p:sp>
        <p:nvSpPr>
          <p:cNvPr id="43" name="Google Shape;43;p1"/>
          <p:cNvSpPr txBox="1">
            <a:spLocks noGrp="1"/>
          </p:cNvSpPr>
          <p:nvPr>
            <p:ph type="subTitle" idx="1"/>
          </p:nvPr>
        </p:nvSpPr>
        <p:spPr>
          <a:xfrm>
            <a:off x="1539025" y="3449949"/>
            <a:ext cx="8534400" cy="693078"/>
          </a:xfrm>
          <a:prstGeom prst="rect">
            <a:avLst/>
          </a:prstGeom>
          <a:noFill/>
          <a:ln>
            <a:noFill/>
          </a:ln>
        </p:spPr>
        <p:txBody>
          <a:bodyPr spcFirstLastPara="1" wrap="square" lIns="91425" tIns="45700" rIns="91425" bIns="45700" anchor="t" anchorCtr="0">
            <a:normAutofit/>
          </a:bodyPr>
          <a:lstStyle/>
          <a:p>
            <a:pPr marL="457200" lvl="0" indent="-381000" algn="ctr" rtl="0">
              <a:lnSpc>
                <a:spcPct val="100000"/>
              </a:lnSpc>
              <a:spcBef>
                <a:spcPts val="480"/>
              </a:spcBef>
              <a:spcAft>
                <a:spcPts val="0"/>
              </a:spcAft>
              <a:buClr>
                <a:srgbClr val="888888"/>
              </a:buClr>
              <a:buSzPct val="108108"/>
              <a:buNone/>
            </a:pPr>
            <a:r>
              <a:rPr lang="en-US" dirty="0">
                <a:solidFill>
                  <a:schemeClr val="dk1"/>
                </a:solidFill>
              </a:rPr>
              <a:t>Fangfang Yu</a:t>
            </a:r>
            <a:r>
              <a:rPr lang="en-US" baseline="30000" dirty="0">
                <a:solidFill>
                  <a:schemeClr val="dk1"/>
                </a:solidFill>
              </a:rPr>
              <a:t>1</a:t>
            </a:r>
            <a:r>
              <a:rPr lang="en-US" dirty="0">
                <a:solidFill>
                  <a:schemeClr val="dk1"/>
                </a:solidFill>
              </a:rPr>
              <a:t> and </a:t>
            </a:r>
            <a:r>
              <a:rPr lang="en-US" dirty="0" err="1">
                <a:solidFill>
                  <a:schemeClr val="dk1"/>
                </a:solidFill>
              </a:rPr>
              <a:t>Xiangqian</a:t>
            </a:r>
            <a:r>
              <a:rPr lang="en-US" dirty="0">
                <a:solidFill>
                  <a:schemeClr val="dk1"/>
                </a:solidFill>
              </a:rPr>
              <a:t> “Fred” Wu</a:t>
            </a:r>
            <a:r>
              <a:rPr lang="en-US" baseline="30000" dirty="0">
                <a:solidFill>
                  <a:schemeClr val="dk1"/>
                </a:solidFill>
              </a:rPr>
              <a:t>2</a:t>
            </a:r>
            <a:endParaRPr baseline="30000" dirty="0"/>
          </a:p>
        </p:txBody>
      </p:sp>
      <p:sp>
        <p:nvSpPr>
          <p:cNvPr id="2" name="Rectangle 1">
            <a:extLst>
              <a:ext uri="{FF2B5EF4-FFF2-40B4-BE49-F238E27FC236}">
                <a16:creationId xmlns:a16="http://schemas.microsoft.com/office/drawing/2014/main" id="{673B665E-EA49-47E1-8B29-161D8FAEDE34}"/>
              </a:ext>
            </a:extLst>
          </p:cNvPr>
          <p:cNvSpPr/>
          <p:nvPr/>
        </p:nvSpPr>
        <p:spPr>
          <a:xfrm>
            <a:off x="1539346" y="5534018"/>
            <a:ext cx="8875561" cy="461665"/>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Acknowledgements: GOES-R CWG team for the moon appearance prediction and lunar image processing, GOES-R PRO for the coordination effort, GOES-R MOST and operation teams for the lunar image collections, and EUMETSAT for sharing the GIRO model</a:t>
            </a:r>
          </a:p>
        </p:txBody>
      </p:sp>
      <p:sp>
        <p:nvSpPr>
          <p:cNvPr id="3" name="Rectangle 2">
            <a:extLst>
              <a:ext uri="{FF2B5EF4-FFF2-40B4-BE49-F238E27FC236}">
                <a16:creationId xmlns:a16="http://schemas.microsoft.com/office/drawing/2014/main" id="{63311167-4FB4-4105-B209-2433791C3222}"/>
              </a:ext>
            </a:extLst>
          </p:cNvPr>
          <p:cNvSpPr/>
          <p:nvPr/>
        </p:nvSpPr>
        <p:spPr>
          <a:xfrm>
            <a:off x="3176773" y="6243691"/>
            <a:ext cx="5838458" cy="307777"/>
          </a:xfrm>
          <a:prstGeom prst="rect">
            <a:avLst/>
          </a:prstGeom>
        </p:spPr>
        <p:txBody>
          <a:bodyPr wrap="none">
            <a:spAutoFit/>
          </a:bodyPr>
          <a:lstStyle/>
          <a:p>
            <a:pPr marL="457200" lvl="0" indent="-381000" algn="ctr">
              <a:spcBef>
                <a:spcPts val="480"/>
              </a:spcBef>
              <a:buClr>
                <a:srgbClr val="888888"/>
              </a:buClr>
              <a:buSzPct val="108108"/>
            </a:pPr>
            <a:r>
              <a:rPr lang="en-US" b="1" dirty="0">
                <a:latin typeface="Times New Roman" panose="02020603050405020304" pitchFamily="18" charset="0"/>
                <a:cs typeface="Times New Roman" panose="02020603050405020304" pitchFamily="18" charset="0"/>
              </a:rPr>
              <a:t>4</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Joint GSICS/IVOS Lunar Calibration Workshop, 4-8 December 2023</a:t>
            </a:r>
          </a:p>
        </p:txBody>
      </p:sp>
      <p:sp>
        <p:nvSpPr>
          <p:cNvPr id="6" name="TextBox 5">
            <a:extLst>
              <a:ext uri="{FF2B5EF4-FFF2-40B4-BE49-F238E27FC236}">
                <a16:creationId xmlns:a16="http://schemas.microsoft.com/office/drawing/2014/main" id="{85BF23DA-0A97-496C-881E-87316F423C0F}"/>
              </a:ext>
            </a:extLst>
          </p:cNvPr>
          <p:cNvSpPr txBox="1"/>
          <p:nvPr/>
        </p:nvSpPr>
        <p:spPr>
          <a:xfrm>
            <a:off x="2208727" y="4207246"/>
            <a:ext cx="7086600" cy="52322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 University of Maryland</a:t>
            </a:r>
          </a:p>
          <a:p>
            <a:pPr algn="ctr"/>
            <a:r>
              <a:rPr lang="en-US" dirty="0">
                <a:latin typeface="Times New Roman" panose="02020603050405020304" pitchFamily="18" charset="0"/>
                <a:cs typeface="Times New Roman" panose="02020603050405020304" pitchFamily="18" charset="0"/>
              </a:rPr>
              <a:t>2: NOAA/NESDIS/STAR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319D08-B56A-4CE2-83FC-C6EAC54D9236}"/>
              </a:ext>
            </a:extLst>
          </p:cNvPr>
          <p:cNvSpPr>
            <a:spLocks noGrp="1"/>
          </p:cNvSpPr>
          <p:nvPr>
            <p:ph type="body" idx="1"/>
          </p:nvPr>
        </p:nvSpPr>
        <p:spPr>
          <a:xfrm>
            <a:off x="609600" y="1182255"/>
            <a:ext cx="10318124" cy="5273705"/>
          </a:xfrm>
        </p:spPr>
        <p:txBody>
          <a:bodyPr/>
          <a:lstStyle/>
          <a:p>
            <a:r>
              <a:rPr lang="en-US" dirty="0"/>
              <a:t>Normalized ratio to overcome the bias among the chasing events </a:t>
            </a:r>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3" name="Slide Number Placeholder 2">
            <a:extLst>
              <a:ext uri="{FF2B5EF4-FFF2-40B4-BE49-F238E27FC236}">
                <a16:creationId xmlns:a16="http://schemas.microsoft.com/office/drawing/2014/main" id="{86716761-D6FF-49DB-9EDD-6599F31BC8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Footer Placeholder 3">
            <a:extLst>
              <a:ext uri="{FF2B5EF4-FFF2-40B4-BE49-F238E27FC236}">
                <a16:creationId xmlns:a16="http://schemas.microsoft.com/office/drawing/2014/main" id="{3559B3B8-9408-42DC-8C95-21F402509F1A}"/>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04948B89-F0AA-4C27-9BB6-9BE2599D0A12}"/>
              </a:ext>
            </a:extLst>
          </p:cNvPr>
          <p:cNvSpPr>
            <a:spLocks noGrp="1"/>
          </p:cNvSpPr>
          <p:nvPr>
            <p:ph type="title"/>
          </p:nvPr>
        </p:nvSpPr>
        <p:spPr/>
        <p:txBody>
          <a:bodyPr/>
          <a:lstStyle/>
          <a:p>
            <a:r>
              <a:rPr lang="en-US" dirty="0"/>
              <a:t>Normalized Ratio for RVS Characterization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B9909C3-A2B3-4F89-B21B-B41E804CD6C3}"/>
                  </a:ext>
                </a:extLst>
              </p:cNvPr>
              <p:cNvSpPr/>
              <p:nvPr/>
            </p:nvSpPr>
            <p:spPr>
              <a:xfrm>
                <a:off x="3707987" y="2070418"/>
                <a:ext cx="3016723" cy="848950"/>
              </a:xfrm>
              <a:prstGeom prst="rect">
                <a:avLst/>
              </a:prstGeom>
            </p:spPr>
            <p:txBody>
              <a:bodyPr wrap="none">
                <a:spAutoFit/>
              </a:bodyPr>
              <a:lstStyle/>
              <a:p>
                <a:pPr indent="228600" algn="ctr">
                  <a:lnSpc>
                    <a:spcPct val="200000"/>
                  </a:lnSpc>
                  <a:spcBef>
                    <a:spcPts val="1200"/>
                  </a:spcBef>
                  <a:spcAft>
                    <a:spcPts val="800"/>
                  </a:spcAft>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ea typeface="SimSun" panose="02010600030101010101" pitchFamily="2" charset="-122"/>
                              <a:cs typeface="Times New Roman" panose="02020603050405020304" pitchFamily="18" charset="0"/>
                            </a:rPr>
                          </m:ctrlPr>
                        </m:accPr>
                        <m:e>
                          <m:sSub>
                            <m:sSubPr>
                              <m:ctrlPr>
                                <a:rPr lang="en-US" sz="2000" i="1">
                                  <a:latin typeface="Cambria Math" panose="02040503050406030204" pitchFamily="18" charset="0"/>
                                  <a:ea typeface="SimSun" panose="02010600030101010101" pitchFamily="2" charset="-122"/>
                                  <a:cs typeface="Times New Roman" panose="02020603050405020304" pitchFamily="18" charset="0"/>
                                </a:rPr>
                              </m:ctrlPr>
                            </m:sSubPr>
                            <m:e>
                              <m:r>
                                <a:rPr lang="en-US" sz="2000" i="1">
                                  <a:latin typeface="Cambria Math" panose="02040503050406030204" pitchFamily="18" charset="0"/>
                                  <a:ea typeface="SimSun" panose="02010600030101010101" pitchFamily="2" charset="-122"/>
                                  <a:cs typeface="Times New Roman" panose="02020603050405020304" pitchFamily="18" charset="0"/>
                                </a:rPr>
                                <m:t>𝑅𝑎𝑡𝑖𝑜</m:t>
                              </m:r>
                            </m:e>
                            <m:sub>
                              <m:r>
                                <a:rPr lang="en-US" sz="2000" i="1">
                                  <a:latin typeface="Cambria Math" panose="02040503050406030204" pitchFamily="18" charset="0"/>
                                  <a:ea typeface="SimSun" panose="02010600030101010101" pitchFamily="2" charset="-122"/>
                                  <a:cs typeface="Times New Roman" panose="02020603050405020304" pitchFamily="18" charset="0"/>
                                </a:rPr>
                                <m:t>𝑒</m:t>
                              </m:r>
                            </m:sub>
                          </m:sSub>
                        </m:e>
                      </m:acc>
                      <m:r>
                        <a:rPr lang="en-US" sz="2000" i="1">
                          <a:latin typeface="Cambria Math" panose="02040503050406030204" pitchFamily="18" charset="0"/>
                          <a:ea typeface="SimSun" panose="02010600030101010101" pitchFamily="2" charset="-122"/>
                          <a:cs typeface="Times New Roman" panose="02020603050405020304" pitchFamily="18" charset="0"/>
                        </a:rPr>
                        <m:t>=</m:t>
                      </m:r>
                      <m:r>
                        <a:rPr lang="en-US" sz="2000" i="1">
                          <a:latin typeface="Cambria Math" panose="02040503050406030204" pitchFamily="18" charset="0"/>
                          <a:ea typeface="SimSun" panose="02010600030101010101" pitchFamily="2" charset="-122"/>
                          <a:cs typeface="Times New Roman" panose="02020603050405020304" pitchFamily="18" charset="0"/>
                        </a:rPr>
                        <m:t>𝑚𝑒𝑎𝑛</m:t>
                      </m:r>
                      <m:r>
                        <a:rPr lang="en-US" sz="20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000" i="1">
                              <a:latin typeface="Cambria Math" panose="02040503050406030204" pitchFamily="18" charset="0"/>
                              <a:ea typeface="SimSun" panose="02010600030101010101" pitchFamily="2" charset="-122"/>
                              <a:cs typeface="Times New Roman" panose="02020603050405020304" pitchFamily="18" charset="0"/>
                            </a:rPr>
                          </m:ctrlPr>
                        </m:sSubPr>
                        <m:e>
                          <m:r>
                            <a:rPr lang="en-US" sz="2000" i="1">
                              <a:latin typeface="Cambria Math" panose="02040503050406030204" pitchFamily="18" charset="0"/>
                              <a:ea typeface="SimSun" panose="02010600030101010101" pitchFamily="2" charset="-122"/>
                              <a:cs typeface="Times New Roman" panose="02020603050405020304" pitchFamily="18" charset="0"/>
                            </a:rPr>
                            <m:t>𝑅𝑎𝑡𝑖𝑜</m:t>
                          </m:r>
                        </m:e>
                        <m:sub>
                          <m:r>
                            <a:rPr lang="en-US" sz="2000" i="1">
                              <a:latin typeface="Cambria Math" panose="02040503050406030204" pitchFamily="18" charset="0"/>
                              <a:ea typeface="SimSun" panose="02010600030101010101" pitchFamily="2" charset="-122"/>
                              <a:cs typeface="Times New Roman" panose="02020603050405020304" pitchFamily="18" charset="0"/>
                            </a:rPr>
                            <m:t>𝑒</m:t>
                          </m:r>
                          <m:r>
                            <a:rPr lang="en-US" sz="2000" i="1">
                              <a:latin typeface="Cambria Math" panose="02040503050406030204" pitchFamily="18" charset="0"/>
                              <a:ea typeface="SimSun" panose="02010600030101010101" pitchFamily="2" charset="-122"/>
                              <a:cs typeface="Times New Roman" panose="02020603050405020304" pitchFamily="18" charset="0"/>
                            </a:rPr>
                            <m:t>,</m:t>
                          </m:r>
                          <m:r>
                            <a:rPr lang="en-US" sz="2000" i="1">
                              <a:latin typeface="Cambria Math" panose="02040503050406030204" pitchFamily="18" charset="0"/>
                              <a:ea typeface="SimSun" panose="02010600030101010101" pitchFamily="2" charset="-122"/>
                              <a:cs typeface="Times New Roman" panose="02020603050405020304" pitchFamily="18" charset="0"/>
                            </a:rPr>
                            <m:t>𝑡</m:t>
                          </m:r>
                        </m:sub>
                      </m:sSub>
                      <m:r>
                        <a:rPr lang="en-US" sz="2000" i="1">
                          <a:latin typeface="Cambria Math" panose="02040503050406030204" pitchFamily="18" charset="0"/>
                          <a:ea typeface="SimSun" panose="02010600030101010101" pitchFamily="2" charset="-122"/>
                          <a:cs typeface="Times New Roman" panose="02020603050405020304" pitchFamily="18" charset="0"/>
                        </a:rPr>
                        <m:t>)</m:t>
                      </m:r>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B9909C3-A2B3-4F89-B21B-B41E804CD6C3}"/>
                  </a:ext>
                </a:extLst>
              </p:cNvPr>
              <p:cNvSpPr>
                <a:spLocks noRot="1" noChangeAspect="1" noMove="1" noResize="1" noEditPoints="1" noAdjustHandles="1" noChangeArrowheads="1" noChangeShapeType="1" noTextEdit="1"/>
              </p:cNvSpPr>
              <p:nvPr/>
            </p:nvSpPr>
            <p:spPr>
              <a:xfrm>
                <a:off x="3707987" y="2070418"/>
                <a:ext cx="3016723" cy="84895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E2B7420-A807-4051-8CBF-80BD3FF198E2}"/>
                  </a:ext>
                </a:extLst>
              </p:cNvPr>
              <p:cNvSpPr/>
              <p:nvPr/>
            </p:nvSpPr>
            <p:spPr>
              <a:xfrm>
                <a:off x="3707987" y="2951593"/>
                <a:ext cx="3173191" cy="954813"/>
              </a:xfrm>
              <a:prstGeom prst="rect">
                <a:avLst/>
              </a:prstGeom>
            </p:spPr>
            <p:txBody>
              <a:bodyPr wrap="square">
                <a:spAutoFit/>
              </a:bodyPr>
              <a:lstStyle/>
              <a:p>
                <a:pPr algn="ctr">
                  <a:lnSpc>
                    <a:spcPct val="200000"/>
                  </a:lnSpc>
                  <a:spcBef>
                    <a:spcPts val="1200"/>
                  </a:spcBef>
                  <a:spcAft>
                    <a:spcPts val="800"/>
                  </a:spcAft>
                </a:pP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𝑁𝑜𝑟𝑚</m:t>
                        </m:r>
                        <m:r>
                          <a:rPr lang="en-US" sz="2000" i="1">
                            <a:latin typeface="Cambria Math" panose="02040503050406030204" pitchFamily="18" charset="0"/>
                            <a:ea typeface="Calibri" panose="020F0502020204030204" pitchFamily="34" charset="0"/>
                            <a:cs typeface="Times New Roman" panose="02020603050405020304" pitchFamily="18" charset="0"/>
                          </a:rPr>
                          <m:t>_</m:t>
                        </m:r>
                        <m:r>
                          <a:rPr lang="en-US" sz="2000" i="1">
                            <a:latin typeface="Cambria Math" panose="02040503050406030204" pitchFamily="18" charset="0"/>
                            <a:ea typeface="Calibri" panose="020F0502020204030204" pitchFamily="34" charset="0"/>
                            <a:cs typeface="Times New Roman" panose="02020603050405020304" pitchFamily="18" charset="0"/>
                          </a:rPr>
                          <m:t>𝑅𝑎𝑡𝑖𝑜</m:t>
                        </m:r>
                      </m:e>
                      <m:sub>
                        <m:r>
                          <a:rPr lang="en-US" sz="2000" i="1">
                            <a:latin typeface="Cambria Math" panose="02040503050406030204" pitchFamily="18" charset="0"/>
                            <a:ea typeface="Calibri" panose="020F0502020204030204" pitchFamily="34" charset="0"/>
                            <a:cs typeface="Times New Roman" panose="02020603050405020304" pitchFamily="18" charset="0"/>
                          </a:rPr>
                          <m:t>𝑒</m:t>
                        </m:r>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𝑡</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𝑅𝑎𝑡𝑖𝑜</m:t>
                            </m:r>
                          </m:e>
                          <m:sub>
                            <m:r>
                              <a:rPr lang="en-US" sz="2000" i="1">
                                <a:latin typeface="Cambria Math" panose="02040503050406030204" pitchFamily="18" charset="0"/>
                                <a:ea typeface="Calibri" panose="020F0502020204030204" pitchFamily="34" charset="0"/>
                                <a:cs typeface="Times New Roman" panose="02020603050405020304" pitchFamily="18" charset="0"/>
                              </a:rPr>
                              <m:t>𝑒</m:t>
                            </m:r>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𝑡</m:t>
                            </m:r>
                          </m:sub>
                        </m:sSub>
                      </m:num>
                      <m:den>
                        <m:acc>
                          <m:accPr>
                            <m:chr m:val="̅"/>
                            <m:ctrlPr>
                              <a:rPr lang="en-US" sz="2000"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𝑅𝑎𝑡𝑖𝑜</m:t>
                                </m:r>
                              </m:e>
                              <m:sub>
                                <m:r>
                                  <a:rPr lang="en-US" sz="2000" i="1">
                                    <a:latin typeface="Cambria Math" panose="02040503050406030204" pitchFamily="18" charset="0"/>
                                    <a:ea typeface="Calibri" panose="020F0502020204030204" pitchFamily="34" charset="0"/>
                                    <a:cs typeface="Times New Roman" panose="02020603050405020304" pitchFamily="18" charset="0"/>
                                  </a:rPr>
                                  <m:t>𝑒</m:t>
                                </m:r>
                              </m:sub>
                            </m:sSub>
                          </m:e>
                        </m:acc>
                      </m:den>
                    </m:f>
                  </m:oMath>
                </a14:m>
                <a:r>
                  <a:rPr lang="en-US" sz="2000" dirty="0">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8E2B7420-A807-4051-8CBF-80BD3FF198E2}"/>
                  </a:ext>
                </a:extLst>
              </p:cNvPr>
              <p:cNvSpPr>
                <a:spLocks noRot="1" noChangeAspect="1" noMove="1" noResize="1" noEditPoints="1" noAdjustHandles="1" noChangeArrowheads="1" noChangeShapeType="1" noTextEdit="1"/>
              </p:cNvSpPr>
              <p:nvPr/>
            </p:nvSpPr>
            <p:spPr>
              <a:xfrm>
                <a:off x="3707987" y="2951593"/>
                <a:ext cx="3173191" cy="95481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454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716761-D6FF-49DB-9EDD-6599F31BC8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Footer Placeholder 3">
            <a:extLst>
              <a:ext uri="{FF2B5EF4-FFF2-40B4-BE49-F238E27FC236}">
                <a16:creationId xmlns:a16="http://schemas.microsoft.com/office/drawing/2014/main" id="{3559B3B8-9408-42DC-8C95-21F402509F1A}"/>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04948B89-F0AA-4C27-9BB6-9BE2599D0A12}"/>
              </a:ext>
            </a:extLst>
          </p:cNvPr>
          <p:cNvSpPr>
            <a:spLocks noGrp="1"/>
          </p:cNvSpPr>
          <p:nvPr>
            <p:ph type="title"/>
          </p:nvPr>
        </p:nvSpPr>
        <p:spPr/>
        <p:txBody>
          <a:bodyPr/>
          <a:lstStyle/>
          <a:p>
            <a:r>
              <a:rPr lang="en-US" dirty="0"/>
              <a:t>Initial Results</a:t>
            </a:r>
          </a:p>
        </p:txBody>
      </p:sp>
      <p:pic>
        <p:nvPicPr>
          <p:cNvPr id="9" name="Picture 8">
            <a:extLst>
              <a:ext uri="{FF2B5EF4-FFF2-40B4-BE49-F238E27FC236}">
                <a16:creationId xmlns:a16="http://schemas.microsoft.com/office/drawing/2014/main" id="{98A444A8-EAC7-4781-8238-E07294259442}"/>
              </a:ext>
            </a:extLst>
          </p:cNvPr>
          <p:cNvPicPr>
            <a:picLocks noChangeAspect="1"/>
          </p:cNvPicPr>
          <p:nvPr/>
        </p:nvPicPr>
        <p:blipFill>
          <a:blip r:embed="rId2"/>
          <a:stretch>
            <a:fillRect/>
          </a:stretch>
        </p:blipFill>
        <p:spPr>
          <a:xfrm>
            <a:off x="944555" y="1105153"/>
            <a:ext cx="4535403" cy="4136784"/>
          </a:xfrm>
          <a:prstGeom prst="rect">
            <a:avLst/>
          </a:prstGeom>
        </p:spPr>
      </p:pic>
      <p:pic>
        <p:nvPicPr>
          <p:cNvPr id="12" name="Picture 11">
            <a:extLst>
              <a:ext uri="{FF2B5EF4-FFF2-40B4-BE49-F238E27FC236}">
                <a16:creationId xmlns:a16="http://schemas.microsoft.com/office/drawing/2014/main" id="{4008D1BE-4D21-4BDF-9C6C-BC4B48076CA8}"/>
              </a:ext>
            </a:extLst>
          </p:cNvPr>
          <p:cNvPicPr>
            <a:picLocks noChangeAspect="1"/>
          </p:cNvPicPr>
          <p:nvPr/>
        </p:nvPicPr>
        <p:blipFill>
          <a:blip r:embed="rId3"/>
          <a:stretch>
            <a:fillRect/>
          </a:stretch>
        </p:blipFill>
        <p:spPr>
          <a:xfrm>
            <a:off x="6093152" y="1105153"/>
            <a:ext cx="5003338" cy="4246370"/>
          </a:xfrm>
          <a:prstGeom prst="rect">
            <a:avLst/>
          </a:prstGeom>
        </p:spPr>
      </p:pic>
      <p:sp>
        <p:nvSpPr>
          <p:cNvPr id="16" name="Text Placeholder 1">
            <a:extLst>
              <a:ext uri="{FF2B5EF4-FFF2-40B4-BE49-F238E27FC236}">
                <a16:creationId xmlns:a16="http://schemas.microsoft.com/office/drawing/2014/main" id="{44B26666-3520-4546-81AB-466DDBDC3848}"/>
              </a:ext>
            </a:extLst>
          </p:cNvPr>
          <p:cNvSpPr>
            <a:spLocks noGrp="1"/>
          </p:cNvSpPr>
          <p:nvPr>
            <p:ph type="body" idx="1"/>
          </p:nvPr>
        </p:nvSpPr>
        <p:spPr>
          <a:xfrm>
            <a:off x="667553" y="5351523"/>
            <a:ext cx="10318124" cy="1162743"/>
          </a:xfrm>
        </p:spPr>
        <p:txBody>
          <a:bodyPr>
            <a:normAutofit fontScale="77500" lnSpcReduction="20000"/>
          </a:bodyPr>
          <a:lstStyle/>
          <a:p>
            <a:r>
              <a:rPr lang="en-US" dirty="0"/>
              <a:t>Relatively large variation within each event at G16 B01-B02 and G17 B01 – B03</a:t>
            </a:r>
          </a:p>
          <a:p>
            <a:pPr lvl="1"/>
            <a:r>
              <a:rPr lang="en-US" dirty="0"/>
              <a:t>B01: up to 2% variation</a:t>
            </a:r>
          </a:p>
          <a:p>
            <a:pPr lvl="1"/>
            <a:r>
              <a:rPr lang="en-US" dirty="0"/>
              <a:t>Impact of earthshine straylight on B01-B03</a:t>
            </a:r>
          </a:p>
          <a:p>
            <a:r>
              <a:rPr lang="en-US" dirty="0"/>
              <a:t>B04-B06: within 0.5%  </a:t>
            </a:r>
          </a:p>
        </p:txBody>
      </p:sp>
    </p:spTree>
    <p:extLst>
      <p:ext uri="{BB962C8B-B14F-4D97-AF65-F5344CB8AC3E}">
        <p14:creationId xmlns:p14="http://schemas.microsoft.com/office/powerpoint/2010/main" val="345289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41DEF-2D8C-4EF8-9339-682A947BCF5E}"/>
              </a:ext>
            </a:extLst>
          </p:cNvPr>
          <p:cNvSpPr>
            <a:spLocks noGrp="1"/>
          </p:cNvSpPr>
          <p:nvPr>
            <p:ph type="body" idx="1"/>
          </p:nvPr>
        </p:nvSpPr>
        <p:spPr>
          <a:xfrm>
            <a:off x="609600" y="1182255"/>
            <a:ext cx="5988880" cy="5273705"/>
          </a:xfrm>
        </p:spPr>
        <p:txBody>
          <a:bodyPr>
            <a:normAutofit lnSpcReduction="10000"/>
          </a:bodyPr>
          <a:lstStyle/>
          <a:p>
            <a:r>
              <a:rPr lang="en-US" dirty="0"/>
              <a:t>Straylight may occur at the spacelook scenes near the polar regions around the satellite noon time</a:t>
            </a:r>
          </a:p>
          <a:p>
            <a:endParaRPr lang="en-US" dirty="0"/>
          </a:p>
          <a:p>
            <a:r>
              <a:rPr lang="en-US" dirty="0"/>
              <a:t>B01 displays the largest magnitude, followed by B02 and B03, becoming in-distinguishable from B04 – B06</a:t>
            </a:r>
          </a:p>
          <a:p>
            <a:pPr lvl="1"/>
            <a:r>
              <a:rPr lang="en-US" dirty="0"/>
              <a:t>Origin: light scattered from the Earth</a:t>
            </a:r>
          </a:p>
          <a:p>
            <a:pPr lvl="1"/>
            <a:endParaRPr lang="en-US" dirty="0"/>
          </a:p>
          <a:p>
            <a:r>
              <a:rPr lang="en-US" dirty="0"/>
              <a:t>At B01, the straylight can elevate the spacelook by 1-2 counts out of the 14-bit depth of the ABI calibration data</a:t>
            </a:r>
          </a:p>
          <a:p>
            <a:pPr lvl="1"/>
            <a:r>
              <a:rPr lang="en-US" dirty="0"/>
              <a:t>Negligible calibration error at sample level: &lt;0.01% albedo for a typical 40% albedo of the Earth</a:t>
            </a:r>
          </a:p>
        </p:txBody>
      </p:sp>
      <p:sp>
        <p:nvSpPr>
          <p:cNvPr id="3" name="Slide Number Placeholder 2">
            <a:extLst>
              <a:ext uri="{FF2B5EF4-FFF2-40B4-BE49-F238E27FC236}">
                <a16:creationId xmlns:a16="http://schemas.microsoft.com/office/drawing/2014/main" id="{6B3CF0C4-A078-40B7-9F3F-CAC8220463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4" name="Footer Placeholder 3">
            <a:extLst>
              <a:ext uri="{FF2B5EF4-FFF2-40B4-BE49-F238E27FC236}">
                <a16:creationId xmlns:a16="http://schemas.microsoft.com/office/drawing/2014/main" id="{4D76BFE8-5378-4D4E-8E5C-7F8B14DE8F06}"/>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2F949BBF-3B26-4C2D-9334-E6FB71B533D2}"/>
              </a:ext>
            </a:extLst>
          </p:cNvPr>
          <p:cNvSpPr>
            <a:spLocks noGrp="1"/>
          </p:cNvSpPr>
          <p:nvPr>
            <p:ph type="title"/>
          </p:nvPr>
        </p:nvSpPr>
        <p:spPr/>
        <p:txBody>
          <a:bodyPr>
            <a:normAutofit/>
          </a:bodyPr>
          <a:lstStyle/>
          <a:p>
            <a:r>
              <a:rPr lang="en-US" dirty="0"/>
              <a:t>Straylight at Spacelook Scenes</a:t>
            </a:r>
          </a:p>
        </p:txBody>
      </p:sp>
      <p:pic>
        <p:nvPicPr>
          <p:cNvPr id="7" name="Picture 6">
            <a:extLst>
              <a:ext uri="{FF2B5EF4-FFF2-40B4-BE49-F238E27FC236}">
                <a16:creationId xmlns:a16="http://schemas.microsoft.com/office/drawing/2014/main" id="{D1D5FB89-0A85-46F7-A045-4F1718F22AC9}"/>
              </a:ext>
            </a:extLst>
          </p:cNvPr>
          <p:cNvPicPr>
            <a:picLocks noChangeAspect="1"/>
          </p:cNvPicPr>
          <p:nvPr/>
        </p:nvPicPr>
        <p:blipFill>
          <a:blip r:embed="rId2"/>
          <a:stretch>
            <a:fillRect/>
          </a:stretch>
        </p:blipFill>
        <p:spPr>
          <a:xfrm>
            <a:off x="7023705" y="1182255"/>
            <a:ext cx="3908723" cy="2737278"/>
          </a:xfrm>
          <a:prstGeom prst="rect">
            <a:avLst/>
          </a:prstGeom>
        </p:spPr>
      </p:pic>
      <p:pic>
        <p:nvPicPr>
          <p:cNvPr id="8" name="Picture 7">
            <a:extLst>
              <a:ext uri="{FF2B5EF4-FFF2-40B4-BE49-F238E27FC236}">
                <a16:creationId xmlns:a16="http://schemas.microsoft.com/office/drawing/2014/main" id="{1A4D0F89-386E-45FA-891F-A052F197C4C9}"/>
              </a:ext>
            </a:extLst>
          </p:cNvPr>
          <p:cNvPicPr>
            <a:picLocks noChangeAspect="1"/>
          </p:cNvPicPr>
          <p:nvPr/>
        </p:nvPicPr>
        <p:blipFill>
          <a:blip r:embed="rId3"/>
          <a:stretch>
            <a:fillRect/>
          </a:stretch>
        </p:blipFill>
        <p:spPr>
          <a:xfrm>
            <a:off x="7573215" y="4324218"/>
            <a:ext cx="2177535" cy="1996376"/>
          </a:xfrm>
          <a:prstGeom prst="rect">
            <a:avLst/>
          </a:prstGeom>
        </p:spPr>
      </p:pic>
      <p:sp>
        <p:nvSpPr>
          <p:cNvPr id="9" name="Text Placeholder 1">
            <a:extLst>
              <a:ext uri="{FF2B5EF4-FFF2-40B4-BE49-F238E27FC236}">
                <a16:creationId xmlns:a16="http://schemas.microsoft.com/office/drawing/2014/main" id="{2E523EEA-CF3C-45A6-8DB4-27159F3A68B5}"/>
              </a:ext>
            </a:extLst>
          </p:cNvPr>
          <p:cNvSpPr txBox="1">
            <a:spLocks/>
          </p:cNvSpPr>
          <p:nvPr/>
        </p:nvSpPr>
        <p:spPr>
          <a:xfrm>
            <a:off x="6766127" y="3850906"/>
            <a:ext cx="4591526" cy="393109"/>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100000"/>
              </a:lnSpc>
              <a:spcBef>
                <a:spcPts val="360"/>
              </a:spcBef>
              <a:spcAft>
                <a:spcPts val="0"/>
              </a:spcAft>
              <a:buClr>
                <a:schemeClr val="dk1"/>
              </a:buClr>
              <a:buSzPts val="1800"/>
              <a:buFont typeface="Noto Sans"/>
              <a:buChar char="▪"/>
              <a:defRPr sz="16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00000"/>
              </a:lnSpc>
              <a:spcBef>
                <a:spcPts val="360"/>
              </a:spcBef>
              <a:spcAft>
                <a:spcPts val="0"/>
              </a:spcAft>
              <a:buClr>
                <a:schemeClr val="dk1"/>
              </a:buClr>
              <a:buSzPts val="1800"/>
              <a:buFont typeface="Noto Sans"/>
              <a:buChar char="❖"/>
              <a:defRPr sz="14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14300" indent="0">
              <a:buNone/>
            </a:pPr>
            <a:r>
              <a:rPr lang="en-US" sz="1200" dirty="0"/>
              <a:t>Time-series of the mean spacelook value for G16 during the lunar chasing event on 2017/02/11. The vertical dash line is the starting time for each 15-minute timeline.</a:t>
            </a:r>
          </a:p>
        </p:txBody>
      </p:sp>
    </p:spTree>
    <p:extLst>
      <p:ext uri="{BB962C8B-B14F-4D97-AF65-F5344CB8AC3E}">
        <p14:creationId xmlns:p14="http://schemas.microsoft.com/office/powerpoint/2010/main" val="129218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D82B641-1B37-4E0F-BE3B-FA197D768E89}"/>
                  </a:ext>
                </a:extLst>
              </p:cNvPr>
              <p:cNvSpPr>
                <a:spLocks noGrp="1"/>
              </p:cNvSpPr>
              <p:nvPr>
                <p:ph type="body" idx="1"/>
              </p:nvPr>
            </p:nvSpPr>
            <p:spPr>
              <a:xfrm>
                <a:off x="609600" y="1182255"/>
                <a:ext cx="6161840" cy="5273705"/>
              </a:xfrm>
            </p:spPr>
            <p:txBody>
              <a:bodyPr/>
              <a:lstStyle/>
              <a:p>
                <a:r>
                  <a:rPr lang="en-US" dirty="0"/>
                  <a:t>Stable FPM data</a:t>
                </a:r>
              </a:p>
              <a:p>
                <a:endParaRPr lang="en-US" dirty="0"/>
              </a:p>
              <a:p>
                <a:endParaRPr lang="en-US" dirty="0"/>
              </a:p>
              <a:p>
                <a:pPr marL="114300" indent="0">
                  <a:buNone/>
                </a:pPr>
                <a:r>
                  <a:rPr lang="en-US" sz="1400" dirty="0"/>
                  <a:t>where </a:t>
                </a:r>
                <a14:m>
                  <m:oMath xmlns:m="http://schemas.openxmlformats.org/officeDocument/2006/math">
                    <m:acc>
                      <m:accPr>
                        <m:chr m:val="̅"/>
                        <m:ctrlPr>
                          <a:rPr lang="en-US" sz="1400" i="1">
                            <a:latin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𝐶</m:t>
                            </m:r>
                          </m:e>
                          <m:sub>
                            <m:r>
                              <a:rPr lang="en-US" sz="1400" i="1">
                                <a:latin typeface="Cambria Math" panose="02040503050406030204" pitchFamily="18" charset="0"/>
                              </a:rPr>
                              <m:t>𝑠𝑝𝑙𝑘</m:t>
                            </m:r>
                          </m:sub>
                        </m:sSub>
                      </m:e>
                    </m:acc>
                  </m:oMath>
                </a14:m>
                <a:r>
                  <a:rPr lang="en-US" sz="1400" dirty="0"/>
                  <a:t> is the detector mean spacelook value from the spacelook events at the Equator in a timeline.</a:t>
                </a:r>
              </a:p>
              <a:p>
                <a:endParaRPr lang="en-US" dirty="0"/>
              </a:p>
              <a:p>
                <a:r>
                  <a:rPr lang="en-US" dirty="0"/>
                  <a:t>Unstable FPM data for G17 </a:t>
                </a:r>
              </a:p>
              <a:p>
                <a:endParaRPr lang="en-US" dirty="0"/>
              </a:p>
              <a:p>
                <a:endParaRPr lang="en-US" dirty="0"/>
              </a:p>
              <a:p>
                <a:endParaRPr lang="en-US" dirty="0"/>
              </a:p>
            </p:txBody>
          </p:sp>
        </mc:Choice>
        <mc:Fallback xmlns="">
          <p:sp>
            <p:nvSpPr>
              <p:cNvPr id="2" name="Text Placeholder 1">
                <a:extLst>
                  <a:ext uri="{FF2B5EF4-FFF2-40B4-BE49-F238E27FC236}">
                    <a16:creationId xmlns:a16="http://schemas.microsoft.com/office/drawing/2014/main" id="{CD82B641-1B37-4E0F-BE3B-FA197D768E89}"/>
                  </a:ext>
                </a:extLst>
              </p:cNvPr>
              <p:cNvSpPr>
                <a:spLocks noGrp="1" noRot="1" noChangeAspect="1" noMove="1" noResize="1" noEditPoints="1" noAdjustHandles="1" noChangeArrowheads="1" noChangeShapeType="1" noTextEdit="1"/>
              </p:cNvSpPr>
              <p:nvPr>
                <p:ph type="body" idx="1"/>
              </p:nvPr>
            </p:nvSpPr>
            <p:spPr>
              <a:xfrm>
                <a:off x="609600" y="1182255"/>
                <a:ext cx="6161840" cy="5273705"/>
              </a:xfrm>
              <a:blipFill>
                <a:blip r:embed="rId2"/>
                <a:stretch>
                  <a:fillRect r="-59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87BD1A2-6583-45BC-8FAB-B5A3539889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4" name="Footer Placeholder 3">
            <a:extLst>
              <a:ext uri="{FF2B5EF4-FFF2-40B4-BE49-F238E27FC236}">
                <a16:creationId xmlns:a16="http://schemas.microsoft.com/office/drawing/2014/main" id="{3AAD696F-F912-4C93-A22D-E17426BF5EFC}"/>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56A06B42-532B-4E24-9DA1-960446A932CC}"/>
              </a:ext>
            </a:extLst>
          </p:cNvPr>
          <p:cNvSpPr>
            <a:spLocks noGrp="1"/>
          </p:cNvSpPr>
          <p:nvPr>
            <p:ph type="title"/>
          </p:nvPr>
        </p:nvSpPr>
        <p:spPr/>
        <p:txBody>
          <a:bodyPr/>
          <a:lstStyle/>
          <a:p>
            <a:r>
              <a:rPr lang="en-US" dirty="0" err="1"/>
              <a:t>Spacelook</a:t>
            </a:r>
            <a:r>
              <a:rPr lang="en-US" dirty="0"/>
              <a:t> Correction for B01-B03</a:t>
            </a:r>
          </a:p>
        </p:txBody>
      </p:sp>
      <p:pic>
        <p:nvPicPr>
          <p:cNvPr id="7" name="Picture 6">
            <a:extLst>
              <a:ext uri="{FF2B5EF4-FFF2-40B4-BE49-F238E27FC236}">
                <a16:creationId xmlns:a16="http://schemas.microsoft.com/office/drawing/2014/main" id="{C3E2F35F-A158-4536-932A-53AC0CB1F6D3}"/>
              </a:ext>
            </a:extLst>
          </p:cNvPr>
          <p:cNvPicPr>
            <a:picLocks noChangeAspect="1"/>
          </p:cNvPicPr>
          <p:nvPr/>
        </p:nvPicPr>
        <p:blipFill>
          <a:blip r:embed="rId3"/>
          <a:stretch>
            <a:fillRect/>
          </a:stretch>
        </p:blipFill>
        <p:spPr>
          <a:xfrm>
            <a:off x="7169203" y="3284379"/>
            <a:ext cx="4024581" cy="2560101"/>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209C5C1-A0F6-4748-A9A2-DB36C1EC614C}"/>
                  </a:ext>
                </a:extLst>
              </p:cNvPr>
              <p:cNvSpPr/>
              <p:nvPr/>
            </p:nvSpPr>
            <p:spPr>
              <a:xfrm>
                <a:off x="962909" y="1769722"/>
                <a:ext cx="3813865" cy="6201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𝑠𝑚𝑝𝑙</m:t>
                          </m:r>
                        </m:sub>
                        <m:sup>
                          <m:r>
                            <a:rPr lang="en-US">
                              <a:latin typeface="Cambria Math" panose="02040503050406030204" pitchFamily="18" charset="0"/>
                            </a:rPr>
                            <m:t>′</m:t>
                          </m:r>
                        </m:sup>
                      </m:sSub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𝑠𝑚𝑝𝑙</m:t>
                                  </m:r>
                                </m:sub>
                              </m:sSub>
                              <m:r>
                                <a:rPr lang="en-US">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𝑠𝑝𝑙𝑘</m:t>
                                      </m:r>
                                    </m:sub>
                                  </m:sSub>
                                </m:e>
                              </m:acc>
                            </m:e>
                          </m:d>
                          <m:r>
                            <a:rPr lang="en-US">
                              <a:latin typeface="Cambria Math" panose="02040503050406030204" pitchFamily="18" charset="0"/>
                            </a:rPr>
                            <m:t>+</m:t>
                          </m:r>
                          <m:r>
                            <a:rPr lang="en-US" i="1">
                              <a:latin typeface="Cambria Math" panose="02040503050406030204" pitchFamily="18" charset="0"/>
                            </a:rPr>
                            <m:t>𝑞</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𝑠𝑚𝑝𝑙</m:t>
                                      </m:r>
                                    </m:sub>
                                  </m:sSub>
                                  <m:r>
                                    <a:rPr lang="en-US">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𝑠𝑝𝑙𝑘</m:t>
                                          </m:r>
                                        </m:sub>
                                      </m:sSub>
                                    </m:e>
                                  </m:acc>
                                </m:e>
                              </m:d>
                            </m:e>
                            <m:sup>
                              <m:r>
                                <a:rPr lang="en-US">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𝑒𝑤</m:t>
                              </m:r>
                            </m:sub>
                          </m:sSub>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𝑛𝑠</m:t>
                              </m:r>
                            </m:sub>
                          </m:sSub>
                        </m:den>
                      </m:f>
                    </m:oMath>
                  </m:oMathPara>
                </a14:m>
                <a:endParaRPr lang="en-US" dirty="0"/>
              </a:p>
            </p:txBody>
          </p:sp>
        </mc:Choice>
        <mc:Fallback xmlns="">
          <p:sp>
            <p:nvSpPr>
              <p:cNvPr id="11" name="Rectangle 10">
                <a:extLst>
                  <a:ext uri="{FF2B5EF4-FFF2-40B4-BE49-F238E27FC236}">
                    <a16:creationId xmlns:a16="http://schemas.microsoft.com/office/drawing/2014/main" id="{A209C5C1-A0F6-4748-A9A2-DB36C1EC614C}"/>
                  </a:ext>
                </a:extLst>
              </p:cNvPr>
              <p:cNvSpPr>
                <a:spLocks noRot="1" noChangeAspect="1" noMove="1" noResize="1" noEditPoints="1" noAdjustHandles="1" noChangeArrowheads="1" noChangeShapeType="1" noTextEdit="1"/>
              </p:cNvSpPr>
              <p:nvPr/>
            </p:nvSpPr>
            <p:spPr>
              <a:xfrm>
                <a:off x="962909" y="1769722"/>
                <a:ext cx="3813865" cy="62017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049B1BE-0B37-46AE-B13F-2B7DCD29B78E}"/>
                  </a:ext>
                </a:extLst>
              </p:cNvPr>
              <p:cNvSpPr/>
              <p:nvPr/>
            </p:nvSpPr>
            <p:spPr>
              <a:xfrm>
                <a:off x="1109579" y="4217699"/>
                <a:ext cx="3853939" cy="6201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𝑠𝑚𝑝𝑙</m:t>
                          </m:r>
                        </m:sub>
                        <m:sup>
                          <m:r>
                            <a:rPr lang="en-US">
                              <a:latin typeface="Cambria Math" panose="02040503050406030204" pitchFamily="18" charset="0"/>
                            </a:rPr>
                            <m:t>′</m:t>
                          </m:r>
                        </m:sup>
                      </m:sSub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𝑠𝑚𝑝𝑙</m:t>
                                  </m:r>
                                </m:sub>
                              </m:sSub>
                              <m:r>
                                <a:rPr lang="en-US">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𝑠𝑝𝑙𝑘</m:t>
                                      </m:r>
                                    </m:sub>
                                  </m:sSub>
                                </m:e>
                              </m:acc>
                            </m:e>
                          </m:d>
                          <m:r>
                            <a:rPr lang="en-US">
                              <a:latin typeface="Cambria Math" panose="02040503050406030204" pitchFamily="18" charset="0"/>
                            </a:rPr>
                            <m:t>+</m:t>
                          </m:r>
                          <m:r>
                            <a:rPr lang="en-US" i="1">
                              <a:latin typeface="Cambria Math" panose="02040503050406030204" pitchFamily="18" charset="0"/>
                            </a:rPr>
                            <m:t>𝑞</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𝑠𝑚𝑝𝑙</m:t>
                                      </m:r>
                                    </m:sub>
                                  </m:sSub>
                                  <m:r>
                                    <a:rPr lang="en-US">
                                      <a:latin typeface="Cambria Math" panose="02040503050406030204" pitchFamily="18" charset="0"/>
                                    </a:rPr>
                                    <m:t>− </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𝑠𝑝𝑙𝑘</m:t>
                                          </m:r>
                                        </m:sub>
                                      </m:sSub>
                                    </m:e>
                                  </m:acc>
                                </m:e>
                              </m:d>
                            </m:e>
                            <m:sup>
                              <m:r>
                                <a:rPr lang="en-US">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𝑒𝑤</m:t>
                              </m:r>
                            </m:sub>
                          </m:sSub>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𝑛𝑠</m:t>
                              </m:r>
                            </m:sub>
                          </m:sSub>
                        </m:den>
                      </m:f>
                    </m:oMath>
                  </m:oMathPara>
                </a14:m>
                <a:endParaRPr lang="en-US" dirty="0"/>
              </a:p>
            </p:txBody>
          </p:sp>
        </mc:Choice>
        <mc:Fallback xmlns="">
          <p:sp>
            <p:nvSpPr>
              <p:cNvPr id="12" name="Rectangle 11">
                <a:extLst>
                  <a:ext uri="{FF2B5EF4-FFF2-40B4-BE49-F238E27FC236}">
                    <a16:creationId xmlns:a16="http://schemas.microsoft.com/office/drawing/2014/main" id="{F049B1BE-0B37-46AE-B13F-2B7DCD29B78E}"/>
                  </a:ext>
                </a:extLst>
              </p:cNvPr>
              <p:cNvSpPr>
                <a:spLocks noRot="1" noChangeAspect="1" noMove="1" noResize="1" noEditPoints="1" noAdjustHandles="1" noChangeArrowheads="1" noChangeShapeType="1" noTextEdit="1"/>
              </p:cNvSpPr>
              <p:nvPr/>
            </p:nvSpPr>
            <p:spPr>
              <a:xfrm>
                <a:off x="1109579" y="4217699"/>
                <a:ext cx="3853939" cy="6201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4EB93E9-36AB-4D37-9DE2-F494B36220DB}"/>
                  </a:ext>
                </a:extLst>
              </p:cNvPr>
              <p:cNvSpPr/>
              <p:nvPr/>
            </p:nvSpPr>
            <p:spPr>
              <a:xfrm>
                <a:off x="452907" y="5216955"/>
                <a:ext cx="6096000" cy="552011"/>
              </a:xfrm>
              <a:prstGeom prst="rect">
                <a:avLst/>
              </a:prstGeom>
            </p:spPr>
            <p:txBody>
              <a:bodyPr>
                <a:spAutoFit/>
              </a:bodyPr>
              <a:lstStyle/>
              <a:p>
                <a:r>
                  <a:rPr lang="en-US" dirty="0">
                    <a:latin typeface="Palatino Linotype" panose="02040502050505030304" pitchFamily="18" charset="0"/>
                    <a:ea typeface="SimSun" panose="02010600030101010101" pitchFamily="2" charset="-122"/>
                    <a:cs typeface="Times New Roman" panose="02020603050405020304" pitchFamily="18" charset="0"/>
                  </a:rPr>
                  <a:t>where </a:t>
                </a:r>
                <a14:m>
                  <m:oMath xmlns:m="http://schemas.openxmlformats.org/officeDocument/2006/math">
                    <m:acc>
                      <m:accPr>
                        <m:chr m:val="̂"/>
                        <m:ctrlPr>
                          <a:rPr lang="en-US" i="1">
                            <a:effectLst/>
                            <a:latin typeface="Cambria Math" panose="02040503050406030204" pitchFamily="18" charset="0"/>
                          </a:rPr>
                        </m:ctrlPr>
                      </m:accPr>
                      <m:e>
                        <m:sSub>
                          <m:sSubPr>
                            <m:ctrlPr>
                              <a:rPr lang="en-US" i="1">
                                <a:effectLst/>
                                <a:latin typeface="Cambria Math" panose="020405030504060302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𝐶</m:t>
                            </m:r>
                          </m:e>
                          <m:sub>
                            <m:r>
                              <a:rPr lang="en-US" i="1">
                                <a:latin typeface="Cambria Math" panose="02040503050406030204" pitchFamily="18" charset="0"/>
                                <a:ea typeface="SimSun" panose="02010600030101010101" pitchFamily="2" charset="-122"/>
                                <a:cs typeface="Times New Roman" panose="02020603050405020304" pitchFamily="18" charset="0"/>
                              </a:rPr>
                              <m:t>𝑠𝑝𝑙𝑘</m:t>
                            </m:r>
                          </m:sub>
                        </m:sSub>
                      </m:e>
                    </m:acc>
                  </m:oMath>
                </a14:m>
                <a:r>
                  <a:rPr lang="en-US" dirty="0">
                    <a:latin typeface="Palatino Linotype" panose="02040502050505030304" pitchFamily="18" charset="0"/>
                    <a:ea typeface="Times New Roman" panose="02020603050405020304" pitchFamily="18" charset="0"/>
                    <a:cs typeface="Times New Roman" panose="02020603050405020304" pitchFamily="18" charset="0"/>
                  </a:rPr>
                  <a:t> is estimated with the linear regression between the FPM temperature and spacelook count at the spacelook observation time</a:t>
                </a:r>
                <a:endParaRPr lang="en-US" dirty="0"/>
              </a:p>
            </p:txBody>
          </p:sp>
        </mc:Choice>
        <mc:Fallback xmlns="">
          <p:sp>
            <p:nvSpPr>
              <p:cNvPr id="13" name="Rectangle 12">
                <a:extLst>
                  <a:ext uri="{FF2B5EF4-FFF2-40B4-BE49-F238E27FC236}">
                    <a16:creationId xmlns:a16="http://schemas.microsoft.com/office/drawing/2014/main" id="{D4EB93E9-36AB-4D37-9DE2-F494B36220DB}"/>
                  </a:ext>
                </a:extLst>
              </p:cNvPr>
              <p:cNvSpPr>
                <a:spLocks noRot="1" noChangeAspect="1" noMove="1" noResize="1" noEditPoints="1" noAdjustHandles="1" noChangeArrowheads="1" noChangeShapeType="1" noTextEdit="1"/>
              </p:cNvSpPr>
              <p:nvPr/>
            </p:nvSpPr>
            <p:spPr>
              <a:xfrm>
                <a:off x="452907" y="5216955"/>
                <a:ext cx="6096000" cy="552011"/>
              </a:xfrm>
              <a:prstGeom prst="rect">
                <a:avLst/>
              </a:prstGeom>
              <a:blipFill>
                <a:blip r:embed="rId6"/>
                <a:stretch>
                  <a:fillRect l="-300" b="-11111"/>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AE47D7F9-F367-43D0-AA40-101A250DC5B2}"/>
              </a:ext>
            </a:extLst>
          </p:cNvPr>
          <p:cNvPicPr>
            <a:picLocks noChangeAspect="1"/>
          </p:cNvPicPr>
          <p:nvPr/>
        </p:nvPicPr>
        <p:blipFill>
          <a:blip r:embed="rId7"/>
          <a:stretch>
            <a:fillRect/>
          </a:stretch>
        </p:blipFill>
        <p:spPr>
          <a:xfrm>
            <a:off x="7995494" y="968815"/>
            <a:ext cx="2372001" cy="2174664"/>
          </a:xfrm>
          <a:prstGeom prst="rect">
            <a:avLst/>
          </a:prstGeom>
        </p:spPr>
      </p:pic>
      <p:cxnSp>
        <p:nvCxnSpPr>
          <p:cNvPr id="17" name="Straight Arrow Connector 16">
            <a:extLst>
              <a:ext uri="{FF2B5EF4-FFF2-40B4-BE49-F238E27FC236}">
                <a16:creationId xmlns:a16="http://schemas.microsoft.com/office/drawing/2014/main" id="{A2C311DA-E9FC-4B4D-A7BA-62B62FC5B705}"/>
              </a:ext>
            </a:extLst>
          </p:cNvPr>
          <p:cNvCxnSpPr>
            <a:cxnSpLocks/>
          </p:cNvCxnSpPr>
          <p:nvPr/>
        </p:nvCxnSpPr>
        <p:spPr>
          <a:xfrm flipH="1">
            <a:off x="10174314" y="1968457"/>
            <a:ext cx="4185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 Placeholder 1">
            <a:extLst>
              <a:ext uri="{FF2B5EF4-FFF2-40B4-BE49-F238E27FC236}">
                <a16:creationId xmlns:a16="http://schemas.microsoft.com/office/drawing/2014/main" id="{2A217575-7304-414F-9573-A33E2F1441DA}"/>
              </a:ext>
            </a:extLst>
          </p:cNvPr>
          <p:cNvSpPr txBox="1">
            <a:spLocks/>
          </p:cNvSpPr>
          <p:nvPr/>
        </p:nvSpPr>
        <p:spPr>
          <a:xfrm>
            <a:off x="7332299" y="5739451"/>
            <a:ext cx="3923836" cy="661347"/>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100000"/>
              </a:lnSpc>
              <a:spcBef>
                <a:spcPts val="360"/>
              </a:spcBef>
              <a:spcAft>
                <a:spcPts val="0"/>
              </a:spcAft>
              <a:buClr>
                <a:schemeClr val="dk1"/>
              </a:buClr>
              <a:buSzPts val="1800"/>
              <a:buFont typeface="Noto Sans"/>
              <a:buChar char="▪"/>
              <a:defRPr sz="16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00000"/>
              </a:lnSpc>
              <a:spcBef>
                <a:spcPts val="360"/>
              </a:spcBef>
              <a:spcAft>
                <a:spcPts val="0"/>
              </a:spcAft>
              <a:buClr>
                <a:schemeClr val="dk1"/>
              </a:buClr>
              <a:buSzPts val="1800"/>
              <a:buFont typeface="Noto Sans"/>
              <a:buChar char="❖"/>
              <a:defRPr sz="14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14300" indent="0">
              <a:buFont typeface="Arial"/>
              <a:buNone/>
            </a:pPr>
            <a:r>
              <a:rPr lang="en-US" sz="1200" dirty="0"/>
              <a:t>Time-series of the mean spacelook value for G17 VNIR bands during the lunar chasing event on 2018/10/20. The gray line is referred to the second y-axis for the FPM temperature. The vertical dash line is the starting time for each 15-minute timeline.</a:t>
            </a:r>
          </a:p>
        </p:txBody>
      </p:sp>
    </p:spTree>
    <p:extLst>
      <p:ext uri="{BB962C8B-B14F-4D97-AF65-F5344CB8AC3E}">
        <p14:creationId xmlns:p14="http://schemas.microsoft.com/office/powerpoint/2010/main" val="532363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FA1CCB-9C08-46DF-88C6-123687DB8089}"/>
              </a:ext>
            </a:extLst>
          </p:cNvPr>
          <p:cNvSpPr>
            <a:spLocks noGrp="1"/>
          </p:cNvSpPr>
          <p:nvPr>
            <p:ph type="body" idx="1"/>
          </p:nvPr>
        </p:nvSpPr>
        <p:spPr>
          <a:xfrm>
            <a:off x="609600" y="1316212"/>
            <a:ext cx="3917324" cy="5139748"/>
          </a:xfrm>
        </p:spPr>
        <p:txBody>
          <a:bodyPr>
            <a:normAutofit/>
          </a:bodyPr>
          <a:lstStyle/>
          <a:p>
            <a:r>
              <a:rPr lang="en-US" sz="2000" dirty="0"/>
              <a:t>Removed the scattered outliers in the long chasing events</a:t>
            </a:r>
          </a:p>
          <a:p>
            <a:endParaRPr lang="en-US" sz="2000" dirty="0"/>
          </a:p>
          <a:p>
            <a:r>
              <a:rPr lang="en-US" sz="2000" dirty="0"/>
              <a:t>Improved the consistency of normalized irradiance ratios</a:t>
            </a:r>
          </a:p>
          <a:p>
            <a:endParaRPr lang="en-US" sz="2000" dirty="0"/>
          </a:p>
          <a:p>
            <a:r>
              <a:rPr lang="en-US" sz="2000" dirty="0"/>
              <a:t>Common variation patterns remained: elevated normalized ratio when it approaching to the illuminated Earth limb</a:t>
            </a:r>
          </a:p>
          <a:p>
            <a:pPr lvl="1"/>
            <a:r>
              <a:rPr lang="en-US" sz="1600" dirty="0"/>
              <a:t>Straylight spilled into the space from the illuminated Earth</a:t>
            </a:r>
          </a:p>
        </p:txBody>
      </p:sp>
      <p:sp>
        <p:nvSpPr>
          <p:cNvPr id="3" name="Slide Number Placeholder 2">
            <a:extLst>
              <a:ext uri="{FF2B5EF4-FFF2-40B4-BE49-F238E27FC236}">
                <a16:creationId xmlns:a16="http://schemas.microsoft.com/office/drawing/2014/main" id="{CD19B295-CA0C-4909-89EB-4CE5092900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4" name="Footer Placeholder 3">
            <a:extLst>
              <a:ext uri="{FF2B5EF4-FFF2-40B4-BE49-F238E27FC236}">
                <a16:creationId xmlns:a16="http://schemas.microsoft.com/office/drawing/2014/main" id="{B3A6191C-EA02-410B-A0EC-2498F8397823}"/>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7E9629F0-DB06-4B91-916D-D39044F60B96}"/>
              </a:ext>
            </a:extLst>
          </p:cNvPr>
          <p:cNvSpPr>
            <a:spLocks noGrp="1"/>
          </p:cNvSpPr>
          <p:nvPr>
            <p:ph type="title"/>
          </p:nvPr>
        </p:nvSpPr>
        <p:spPr/>
        <p:txBody>
          <a:bodyPr>
            <a:normAutofit fontScale="90000"/>
          </a:bodyPr>
          <a:lstStyle/>
          <a:p>
            <a:r>
              <a:rPr lang="en-US" dirty="0"/>
              <a:t>Results of Spacelook Correction for B01-B03</a:t>
            </a:r>
          </a:p>
        </p:txBody>
      </p:sp>
      <p:pic>
        <p:nvPicPr>
          <p:cNvPr id="7" name="Picture 6">
            <a:extLst>
              <a:ext uri="{FF2B5EF4-FFF2-40B4-BE49-F238E27FC236}">
                <a16:creationId xmlns:a16="http://schemas.microsoft.com/office/drawing/2014/main" id="{D4B39097-752B-4D27-9956-516A39FACD48}"/>
              </a:ext>
            </a:extLst>
          </p:cNvPr>
          <p:cNvPicPr>
            <a:picLocks noChangeAspect="1"/>
          </p:cNvPicPr>
          <p:nvPr/>
        </p:nvPicPr>
        <p:blipFill>
          <a:blip r:embed="rId2"/>
          <a:stretch>
            <a:fillRect/>
          </a:stretch>
        </p:blipFill>
        <p:spPr>
          <a:xfrm>
            <a:off x="4526924" y="1316212"/>
            <a:ext cx="7293767" cy="1820840"/>
          </a:xfrm>
          <a:prstGeom prst="rect">
            <a:avLst/>
          </a:prstGeom>
        </p:spPr>
      </p:pic>
      <p:pic>
        <p:nvPicPr>
          <p:cNvPr id="10" name="Picture 9">
            <a:extLst>
              <a:ext uri="{FF2B5EF4-FFF2-40B4-BE49-F238E27FC236}">
                <a16:creationId xmlns:a16="http://schemas.microsoft.com/office/drawing/2014/main" id="{7E3525C9-48A6-4A79-8165-04A7029DBDF1}"/>
              </a:ext>
            </a:extLst>
          </p:cNvPr>
          <p:cNvPicPr>
            <a:picLocks noChangeAspect="1"/>
          </p:cNvPicPr>
          <p:nvPr/>
        </p:nvPicPr>
        <p:blipFill>
          <a:blip r:embed="rId3"/>
          <a:stretch>
            <a:fillRect/>
          </a:stretch>
        </p:blipFill>
        <p:spPr>
          <a:xfrm>
            <a:off x="4526922" y="3603614"/>
            <a:ext cx="7293769" cy="2014213"/>
          </a:xfrm>
          <a:prstGeom prst="rect">
            <a:avLst/>
          </a:prstGeom>
        </p:spPr>
      </p:pic>
    </p:spTree>
    <p:extLst>
      <p:ext uri="{BB962C8B-B14F-4D97-AF65-F5344CB8AC3E}">
        <p14:creationId xmlns:p14="http://schemas.microsoft.com/office/powerpoint/2010/main" val="226554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788B5-EB9E-4DB0-B696-0C19FE424B8F}"/>
              </a:ext>
            </a:extLst>
          </p:cNvPr>
          <p:cNvSpPr>
            <a:spLocks noGrp="1"/>
          </p:cNvSpPr>
          <p:nvPr>
            <p:ph type="body" idx="1"/>
          </p:nvPr>
        </p:nvSpPr>
        <p:spPr>
          <a:xfrm>
            <a:off x="609600" y="1182256"/>
            <a:ext cx="4116946" cy="4980286"/>
          </a:xfrm>
        </p:spPr>
        <p:txBody>
          <a:bodyPr>
            <a:normAutofit fontScale="92500" lnSpcReduction="20000"/>
          </a:bodyPr>
          <a:lstStyle/>
          <a:p>
            <a:r>
              <a:rPr lang="en-US" dirty="0"/>
              <a:t>Spilled light at ~1 count can be detected at about 0.5 degrees from the Earth limb.</a:t>
            </a:r>
          </a:p>
          <a:p>
            <a:endParaRPr lang="en-US" dirty="0"/>
          </a:p>
          <a:p>
            <a:r>
              <a:rPr lang="en-US" dirty="0"/>
              <a:t>The small elevation of the delta count at ~1 count can cause an extra radiance of ~ 0.058 W/m</a:t>
            </a:r>
            <a:r>
              <a:rPr lang="en-US" baseline="30000" dirty="0"/>
              <a:t>2</a:t>
            </a:r>
            <a:r>
              <a:rPr lang="en-US" dirty="0"/>
              <a:t>Srµm or 0.009% albedo at each sample.</a:t>
            </a:r>
          </a:p>
          <a:p>
            <a:endParaRPr lang="en-US" dirty="0"/>
          </a:p>
          <a:p>
            <a:r>
              <a:rPr lang="en-US" dirty="0"/>
              <a:t>This error can contribute to up to ~1% B01 irradiance variation</a:t>
            </a:r>
          </a:p>
          <a:p>
            <a:pPr lvl="1"/>
            <a:r>
              <a:rPr lang="en-US" dirty="0"/>
              <a:t>Similar magnitude as impacted with the contaminated spacelook scenes</a:t>
            </a:r>
          </a:p>
          <a:p>
            <a:endParaRPr lang="en-US" dirty="0"/>
          </a:p>
        </p:txBody>
      </p:sp>
      <p:sp>
        <p:nvSpPr>
          <p:cNvPr id="3" name="Slide Number Placeholder 2">
            <a:extLst>
              <a:ext uri="{FF2B5EF4-FFF2-40B4-BE49-F238E27FC236}">
                <a16:creationId xmlns:a16="http://schemas.microsoft.com/office/drawing/2014/main" id="{FC40ECB7-E20D-45D5-A871-C794035BE1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4" name="Footer Placeholder 3">
            <a:extLst>
              <a:ext uri="{FF2B5EF4-FFF2-40B4-BE49-F238E27FC236}">
                <a16:creationId xmlns:a16="http://schemas.microsoft.com/office/drawing/2014/main" id="{08204753-6B9F-4316-A5A9-3689DB1EDE6E}"/>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9DC9CE6E-6B4F-4B63-94E2-6B37DDAAE118}"/>
              </a:ext>
            </a:extLst>
          </p:cNvPr>
          <p:cNvSpPr>
            <a:spLocks noGrp="1"/>
          </p:cNvSpPr>
          <p:nvPr>
            <p:ph type="title"/>
          </p:nvPr>
        </p:nvSpPr>
        <p:spPr/>
        <p:txBody>
          <a:bodyPr/>
          <a:lstStyle/>
          <a:p>
            <a:r>
              <a:rPr lang="en-US" dirty="0"/>
              <a:t>Magnitude of Spilled Light</a:t>
            </a:r>
          </a:p>
        </p:txBody>
      </p:sp>
      <p:pic>
        <p:nvPicPr>
          <p:cNvPr id="7" name="Picture 6">
            <a:extLst>
              <a:ext uri="{FF2B5EF4-FFF2-40B4-BE49-F238E27FC236}">
                <a16:creationId xmlns:a16="http://schemas.microsoft.com/office/drawing/2014/main" id="{A6D65D45-396E-47F4-88DB-DB21618BED04}"/>
              </a:ext>
            </a:extLst>
          </p:cNvPr>
          <p:cNvPicPr>
            <a:picLocks noChangeAspect="1"/>
          </p:cNvPicPr>
          <p:nvPr/>
        </p:nvPicPr>
        <p:blipFill>
          <a:blip r:embed="rId2"/>
          <a:stretch>
            <a:fillRect/>
          </a:stretch>
        </p:blipFill>
        <p:spPr>
          <a:xfrm>
            <a:off x="5125789" y="1041820"/>
            <a:ext cx="6403931" cy="1921180"/>
          </a:xfrm>
          <a:prstGeom prst="rect">
            <a:avLst/>
          </a:prstGeom>
        </p:spPr>
      </p:pic>
      <p:pic>
        <p:nvPicPr>
          <p:cNvPr id="9" name="Picture 8">
            <a:extLst>
              <a:ext uri="{FF2B5EF4-FFF2-40B4-BE49-F238E27FC236}">
                <a16:creationId xmlns:a16="http://schemas.microsoft.com/office/drawing/2014/main" id="{D7DA5E2D-48D7-4ADE-9B61-79A557CC8FDC}"/>
              </a:ext>
            </a:extLst>
          </p:cNvPr>
          <p:cNvPicPr>
            <a:picLocks noChangeAspect="1"/>
          </p:cNvPicPr>
          <p:nvPr/>
        </p:nvPicPr>
        <p:blipFill>
          <a:blip r:embed="rId3"/>
          <a:stretch>
            <a:fillRect/>
          </a:stretch>
        </p:blipFill>
        <p:spPr>
          <a:xfrm>
            <a:off x="6014775" y="3653009"/>
            <a:ext cx="3850443" cy="2163171"/>
          </a:xfrm>
          <a:prstGeom prst="rect">
            <a:avLst/>
          </a:prstGeom>
        </p:spPr>
      </p:pic>
      <p:sp>
        <p:nvSpPr>
          <p:cNvPr id="11" name="Rectangle 10">
            <a:extLst>
              <a:ext uri="{FF2B5EF4-FFF2-40B4-BE49-F238E27FC236}">
                <a16:creationId xmlns:a16="http://schemas.microsoft.com/office/drawing/2014/main" id="{4AF00D72-588A-4B6C-A8AB-074098D37C37}"/>
              </a:ext>
            </a:extLst>
          </p:cNvPr>
          <p:cNvSpPr/>
          <p:nvPr/>
        </p:nvSpPr>
        <p:spPr>
          <a:xfrm>
            <a:off x="5516756" y="2970905"/>
            <a:ext cx="5436726" cy="461665"/>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Albedo value for the G17 FD equator swath (swath #11) collected on 2018/07/26 at 19:15 UTC when the spacecraft was in a rolling position for special scans.</a:t>
            </a:r>
          </a:p>
        </p:txBody>
      </p:sp>
      <p:sp>
        <p:nvSpPr>
          <p:cNvPr id="12" name="Rectangle 11">
            <a:extLst>
              <a:ext uri="{FF2B5EF4-FFF2-40B4-BE49-F238E27FC236}">
                <a16:creationId xmlns:a16="http://schemas.microsoft.com/office/drawing/2014/main" id="{BF3D2303-E483-4204-B465-B2B27FF7C021}"/>
              </a:ext>
            </a:extLst>
          </p:cNvPr>
          <p:cNvSpPr/>
          <p:nvPr/>
        </p:nvSpPr>
        <p:spPr>
          <a:xfrm>
            <a:off x="5830142" y="5785638"/>
            <a:ext cx="5436726" cy="461665"/>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Variation of averaged delta count with the scan angle for the samples in north half-swath shown above</a:t>
            </a:r>
          </a:p>
        </p:txBody>
      </p:sp>
    </p:spTree>
    <p:extLst>
      <p:ext uri="{BB962C8B-B14F-4D97-AF65-F5344CB8AC3E}">
        <p14:creationId xmlns:p14="http://schemas.microsoft.com/office/powerpoint/2010/main" val="192585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2BC617-5E5F-4E11-A68C-18C33C6092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4" name="Footer Placeholder 3">
            <a:extLst>
              <a:ext uri="{FF2B5EF4-FFF2-40B4-BE49-F238E27FC236}">
                <a16:creationId xmlns:a16="http://schemas.microsoft.com/office/drawing/2014/main" id="{7705EFB3-0155-4C02-995E-46F4E7A11CE3}"/>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E5BCD531-45FB-4E03-BBF8-204EE8BA27BF}"/>
              </a:ext>
            </a:extLst>
          </p:cNvPr>
          <p:cNvSpPr>
            <a:spLocks noGrp="1"/>
          </p:cNvSpPr>
          <p:nvPr>
            <p:ph type="title"/>
          </p:nvPr>
        </p:nvSpPr>
        <p:spPr/>
        <p:txBody>
          <a:bodyPr/>
          <a:lstStyle/>
          <a:p>
            <a:r>
              <a:rPr lang="en-US" dirty="0"/>
              <a:t>Spilled Light Correction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742A556-6EA0-4762-95A2-7B3AFD6A877A}"/>
                  </a:ext>
                </a:extLst>
              </p:cNvPr>
              <p:cNvSpPr/>
              <p:nvPr/>
            </p:nvSpPr>
            <p:spPr>
              <a:xfrm>
                <a:off x="3457977" y="2194836"/>
                <a:ext cx="3979571" cy="5066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𝑠𝑚𝑝𝑙</m:t>
                          </m:r>
                        </m:sub>
                      </m:sSub>
                      <m:r>
                        <a:rPr lang="en-US"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𝑅</m:t>
                          </m:r>
                        </m:e>
                        <m:sub>
                          <m:r>
                            <a:rPr lang="en-US" sz="2400" i="1">
                              <a:latin typeface="Cambria Math" panose="02040503050406030204" pitchFamily="18" charset="0"/>
                            </a:rPr>
                            <m:t>𝑠𝑚𝑝𝑙</m:t>
                          </m:r>
                        </m:sub>
                        <m:sup>
                          <m:r>
                            <a:rPr lang="en-US" sz="2400">
                              <a:latin typeface="Cambria Math" panose="02040503050406030204" pitchFamily="18" charset="0"/>
                            </a:rPr>
                            <m:t>′</m:t>
                          </m:r>
                        </m:sup>
                      </m:sSubSup>
                      <m:r>
                        <a:rPr lang="en-US" sz="2400">
                          <a:latin typeface="Cambria Math" panose="02040503050406030204" pitchFamily="18" charset="0"/>
                        </a:rPr>
                        <m:t>−</m:t>
                      </m:r>
                      <m:acc>
                        <m:accPr>
                          <m:chr m:val="̅"/>
                          <m:ctrlPr>
                            <a:rPr lang="en-US" sz="2400" i="1">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𝑠𝑝𝑎𝑐𝑒</m:t>
                              </m:r>
                            </m:sub>
                          </m:sSub>
                        </m:e>
                      </m:acc>
                    </m:oMath>
                  </m:oMathPara>
                </a14:m>
                <a:endParaRPr lang="en-US" sz="2400" dirty="0"/>
              </a:p>
            </p:txBody>
          </p:sp>
        </mc:Choice>
        <mc:Fallback xmlns="">
          <p:sp>
            <p:nvSpPr>
              <p:cNvPr id="6" name="Rectangle 5">
                <a:extLst>
                  <a:ext uri="{FF2B5EF4-FFF2-40B4-BE49-F238E27FC236}">
                    <a16:creationId xmlns:a16="http://schemas.microsoft.com/office/drawing/2014/main" id="{B742A556-6EA0-4762-95A2-7B3AFD6A877A}"/>
                  </a:ext>
                </a:extLst>
              </p:cNvPr>
              <p:cNvSpPr>
                <a:spLocks noRot="1" noChangeAspect="1" noMove="1" noResize="1" noEditPoints="1" noAdjustHandles="1" noChangeArrowheads="1" noChangeShapeType="1" noTextEdit="1"/>
              </p:cNvSpPr>
              <p:nvPr/>
            </p:nvSpPr>
            <p:spPr>
              <a:xfrm>
                <a:off x="3457977" y="2194836"/>
                <a:ext cx="3979571" cy="506677"/>
              </a:xfrm>
              <a:prstGeom prst="rect">
                <a:avLst/>
              </a:prstGeom>
              <a:blipFill>
                <a:blip r:embed="rId2"/>
                <a:stretch>
                  <a:fillRect b="-10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852117F-F51F-4E6D-BBC5-EDC0C5444FAC}"/>
                  </a:ext>
                </a:extLst>
              </p:cNvPr>
              <p:cNvSpPr/>
              <p:nvPr/>
            </p:nvSpPr>
            <p:spPr>
              <a:xfrm>
                <a:off x="3054850" y="3086049"/>
                <a:ext cx="6096000" cy="781496"/>
              </a:xfrm>
              <a:prstGeom prst="rect">
                <a:avLst/>
              </a:prstGeom>
            </p:spPr>
            <p:txBody>
              <a:bodyPr>
                <a:spAutoFit/>
              </a:bodyPr>
              <a:lstStyle/>
              <a:p>
                <a:r>
                  <a:rPr lang="en-US" dirty="0">
                    <a:latin typeface="Palatino Linotype" panose="02040502050505030304" pitchFamily="18" charset="0"/>
                    <a:ea typeface="Times New Roman" panose="02020603050405020304" pitchFamily="18" charset="0"/>
                    <a:cs typeface="Times New Roman" panose="02020603050405020304" pitchFamily="18" charset="0"/>
                  </a:rPr>
                  <a:t>where </a:t>
                </a:r>
                <a14:m>
                  <m:oMath xmlns:m="http://schemas.openxmlformats.org/officeDocument/2006/math">
                    <m:acc>
                      <m:accPr>
                        <m:chr m:val="̅"/>
                        <m:ctrlPr>
                          <a:rPr lang="en-US" i="1">
                            <a:effectLst/>
                            <a:latin typeface="Cambria Math" panose="02040503050406030204" pitchFamily="18" charset="0"/>
                          </a:rPr>
                        </m:ctrlPr>
                      </m:accPr>
                      <m:e>
                        <m:sSub>
                          <m:sSubPr>
                            <m:ctrlPr>
                              <a:rPr lang="en-US" i="1">
                                <a:effectLst/>
                                <a:latin typeface="Cambria Math" panose="02040503050406030204" pitchFamily="18" charset="0"/>
                              </a:rPr>
                            </m:ctrlPr>
                          </m:sSubPr>
                          <m:e>
                            <m:r>
                              <a:rPr lang="en-US" i="1">
                                <a:latin typeface="Cambria Math" panose="02040503050406030204" pitchFamily="18" charset="0"/>
                                <a:ea typeface="SimSun" panose="02010600030101010101" pitchFamily="2" charset="-122"/>
                                <a:cs typeface="Times New Roman" panose="02020603050405020304" pitchFamily="18" charset="0"/>
                              </a:rPr>
                              <m:t>𝑅</m:t>
                            </m:r>
                          </m:e>
                          <m:sub>
                            <m:r>
                              <a:rPr lang="en-US" i="1">
                                <a:latin typeface="Cambria Math" panose="02040503050406030204" pitchFamily="18" charset="0"/>
                                <a:ea typeface="SimSun" panose="02010600030101010101" pitchFamily="2" charset="-122"/>
                                <a:cs typeface="Times New Roman" panose="02020603050405020304" pitchFamily="18" charset="0"/>
                              </a:rPr>
                              <m:t>𝑠𝑝𝑎𝑐𝑒</m:t>
                            </m:r>
                          </m:sub>
                        </m:sSub>
                      </m:e>
                    </m:acc>
                  </m:oMath>
                </a14:m>
                <a:r>
                  <a:rPr lang="en-US" dirty="0">
                    <a:latin typeface="Palatino Linotype" panose="02040502050505030304" pitchFamily="18" charset="0"/>
                    <a:ea typeface="SimSun" panose="02010600030101010101" pitchFamily="2" charset="-122"/>
                    <a:cs typeface="Times New Roman" panose="02020603050405020304" pitchFamily="18" charset="0"/>
                  </a:rPr>
                  <a:t> is the radiance averaged from the space samples at two edges of a lunar image, and </a:t>
                </a:r>
                <a14:m>
                  <m:oMath xmlns:m="http://schemas.openxmlformats.org/officeDocument/2006/math">
                    <m:sSubSup>
                      <m:sSubSupPr>
                        <m:ctrlPr>
                          <a:rPr lang="en-US" i="1">
                            <a:effectLst/>
                            <a:latin typeface="Cambria Math" panose="02040503050406030204" pitchFamily="18" charset="0"/>
                          </a:rPr>
                        </m:ctrlPr>
                      </m:sSubSupPr>
                      <m:e>
                        <m:r>
                          <a:rPr lang="en-US" i="1">
                            <a:latin typeface="Cambria Math" panose="02040503050406030204" pitchFamily="18" charset="0"/>
                            <a:ea typeface="SimSun" panose="02010600030101010101" pitchFamily="2" charset="-122"/>
                            <a:cs typeface="Times New Roman" panose="02020603050405020304" pitchFamily="18" charset="0"/>
                          </a:rPr>
                          <m:t>𝑅</m:t>
                        </m:r>
                      </m:e>
                      <m:sub>
                        <m:r>
                          <a:rPr lang="en-US" i="1">
                            <a:latin typeface="Cambria Math" panose="02040503050406030204" pitchFamily="18" charset="0"/>
                            <a:ea typeface="SimSun" panose="02010600030101010101" pitchFamily="2" charset="-122"/>
                            <a:cs typeface="Times New Roman" panose="02020603050405020304" pitchFamily="18" charset="0"/>
                          </a:rPr>
                          <m:t>𝑠𝑚𝑝𝑙</m:t>
                        </m:r>
                      </m:sub>
                      <m:sup>
                        <m:r>
                          <a:rPr lang="en-US" i="1">
                            <a:latin typeface="Cambria Math" panose="02040503050406030204" pitchFamily="18" charset="0"/>
                            <a:ea typeface="SimSun" panose="02010600030101010101" pitchFamily="2" charset="-122"/>
                            <a:cs typeface="Times New Roman" panose="02020603050405020304" pitchFamily="18" charset="0"/>
                          </a:rPr>
                          <m:t>′</m:t>
                        </m:r>
                      </m:sup>
                    </m:sSubSup>
                  </m:oMath>
                </a14:m>
                <a:r>
                  <a:rPr lang="en-US" dirty="0">
                    <a:latin typeface="Palatino Linotype" panose="02040502050505030304" pitchFamily="18" charset="0"/>
                    <a:ea typeface="SimSun" panose="02010600030101010101" pitchFamily="2" charset="-122"/>
                    <a:cs typeface="Times New Roman" panose="02020603050405020304" pitchFamily="18" charset="0"/>
                  </a:rPr>
                  <a:t> is the spacelook-corrected lunar sample radiance of the sample in the lunar image </a:t>
                </a:r>
                <a:endParaRPr lang="en-US" dirty="0"/>
              </a:p>
            </p:txBody>
          </p:sp>
        </mc:Choice>
        <mc:Fallback xmlns="">
          <p:sp>
            <p:nvSpPr>
              <p:cNvPr id="9" name="Rectangle 8">
                <a:extLst>
                  <a:ext uri="{FF2B5EF4-FFF2-40B4-BE49-F238E27FC236}">
                    <a16:creationId xmlns:a16="http://schemas.microsoft.com/office/drawing/2014/main" id="{7852117F-F51F-4E6D-BBC5-EDC0C5444FAC}"/>
                  </a:ext>
                </a:extLst>
              </p:cNvPr>
              <p:cNvSpPr>
                <a:spLocks noRot="1" noChangeAspect="1" noMove="1" noResize="1" noEditPoints="1" noAdjustHandles="1" noChangeArrowheads="1" noChangeShapeType="1" noTextEdit="1"/>
              </p:cNvSpPr>
              <p:nvPr/>
            </p:nvSpPr>
            <p:spPr>
              <a:xfrm>
                <a:off x="3054850" y="3086049"/>
                <a:ext cx="6096000" cy="781496"/>
              </a:xfrm>
              <a:prstGeom prst="rect">
                <a:avLst/>
              </a:prstGeom>
              <a:blipFill>
                <a:blip r:embed="rId3"/>
                <a:stretch>
                  <a:fillRect l="-300" t="-781" r="-700" b="-7813"/>
                </a:stretch>
              </a:blipFill>
            </p:spPr>
            <p:txBody>
              <a:bodyPr/>
              <a:lstStyle/>
              <a:p>
                <a:r>
                  <a:rPr lang="en-US">
                    <a:noFill/>
                  </a:rPr>
                  <a:t> </a:t>
                </a:r>
              </a:p>
            </p:txBody>
          </p:sp>
        </mc:Fallback>
      </mc:AlternateContent>
    </p:spTree>
    <p:extLst>
      <p:ext uri="{BB962C8B-B14F-4D97-AF65-F5344CB8AC3E}">
        <p14:creationId xmlns:p14="http://schemas.microsoft.com/office/powerpoint/2010/main" val="1642409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B8A870-6DC9-49F0-BA92-607285A8F1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4" name="Footer Placeholder 3">
            <a:extLst>
              <a:ext uri="{FF2B5EF4-FFF2-40B4-BE49-F238E27FC236}">
                <a16:creationId xmlns:a16="http://schemas.microsoft.com/office/drawing/2014/main" id="{72CE2DB9-443D-44E5-8339-FF75C4B619A1}"/>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42AC0D6A-8470-4D12-8289-A3BC39CE375C}"/>
              </a:ext>
            </a:extLst>
          </p:cNvPr>
          <p:cNvSpPr>
            <a:spLocks noGrp="1"/>
          </p:cNvSpPr>
          <p:nvPr>
            <p:ph type="title"/>
          </p:nvPr>
        </p:nvSpPr>
        <p:spPr/>
        <p:txBody>
          <a:bodyPr/>
          <a:lstStyle/>
          <a:p>
            <a:r>
              <a:rPr lang="en-US" dirty="0"/>
              <a:t>Final Result after Straylight Corrections</a:t>
            </a:r>
          </a:p>
        </p:txBody>
      </p:sp>
      <p:pic>
        <p:nvPicPr>
          <p:cNvPr id="7" name="Picture 6">
            <a:extLst>
              <a:ext uri="{FF2B5EF4-FFF2-40B4-BE49-F238E27FC236}">
                <a16:creationId xmlns:a16="http://schemas.microsoft.com/office/drawing/2014/main" id="{AB8A47D9-802A-4AED-B6CF-E0967C8B9295}"/>
              </a:ext>
            </a:extLst>
          </p:cNvPr>
          <p:cNvPicPr>
            <a:picLocks noChangeAspect="1"/>
          </p:cNvPicPr>
          <p:nvPr/>
        </p:nvPicPr>
        <p:blipFill>
          <a:blip r:embed="rId2"/>
          <a:stretch>
            <a:fillRect/>
          </a:stretch>
        </p:blipFill>
        <p:spPr>
          <a:xfrm>
            <a:off x="697214" y="1114483"/>
            <a:ext cx="5001687" cy="3749184"/>
          </a:xfrm>
          <a:prstGeom prst="rect">
            <a:avLst/>
          </a:prstGeom>
        </p:spPr>
      </p:pic>
      <p:pic>
        <p:nvPicPr>
          <p:cNvPr id="9" name="Picture 8">
            <a:extLst>
              <a:ext uri="{FF2B5EF4-FFF2-40B4-BE49-F238E27FC236}">
                <a16:creationId xmlns:a16="http://schemas.microsoft.com/office/drawing/2014/main" id="{3B968488-2756-47C6-83BD-99E44714D7FE}"/>
              </a:ext>
            </a:extLst>
          </p:cNvPr>
          <p:cNvPicPr>
            <a:picLocks noChangeAspect="1"/>
          </p:cNvPicPr>
          <p:nvPr/>
        </p:nvPicPr>
        <p:blipFill>
          <a:blip r:embed="rId3"/>
          <a:stretch>
            <a:fillRect/>
          </a:stretch>
        </p:blipFill>
        <p:spPr>
          <a:xfrm>
            <a:off x="6093152" y="1114483"/>
            <a:ext cx="5001687" cy="3749184"/>
          </a:xfrm>
          <a:prstGeom prst="rect">
            <a:avLst/>
          </a:prstGeom>
        </p:spPr>
      </p:pic>
      <p:sp>
        <p:nvSpPr>
          <p:cNvPr id="10" name="Rectangle 9">
            <a:extLst>
              <a:ext uri="{FF2B5EF4-FFF2-40B4-BE49-F238E27FC236}">
                <a16:creationId xmlns:a16="http://schemas.microsoft.com/office/drawing/2014/main" id="{2DF5378F-A44C-43A8-9F8E-F1F985F066D7}"/>
              </a:ext>
            </a:extLst>
          </p:cNvPr>
          <p:cNvSpPr/>
          <p:nvPr/>
        </p:nvSpPr>
        <p:spPr>
          <a:xfrm>
            <a:off x="3774738" y="4818591"/>
            <a:ext cx="5436726"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RVS in the EW direction for G16 (left) and G17 (right)</a:t>
            </a:r>
          </a:p>
        </p:txBody>
      </p:sp>
      <p:sp>
        <p:nvSpPr>
          <p:cNvPr id="11" name="Text Placeholder 12">
            <a:extLst>
              <a:ext uri="{FF2B5EF4-FFF2-40B4-BE49-F238E27FC236}">
                <a16:creationId xmlns:a16="http://schemas.microsoft.com/office/drawing/2014/main" id="{5090612D-BE6A-4E83-8B19-B7184C32EE22}"/>
              </a:ext>
            </a:extLst>
          </p:cNvPr>
          <p:cNvSpPr>
            <a:spLocks noGrp="1"/>
          </p:cNvSpPr>
          <p:nvPr>
            <p:ph type="body" idx="1"/>
          </p:nvPr>
        </p:nvSpPr>
        <p:spPr>
          <a:xfrm>
            <a:off x="616450" y="5208679"/>
            <a:ext cx="10972800" cy="1079030"/>
          </a:xfrm>
        </p:spPr>
        <p:txBody>
          <a:bodyPr/>
          <a:lstStyle/>
          <a:p>
            <a:r>
              <a:rPr lang="en-US" dirty="0"/>
              <a:t>RVS is within 0.5% variation for all the G16/17 VNIR bands</a:t>
            </a:r>
          </a:p>
          <a:p>
            <a:pPr lvl="1"/>
            <a:r>
              <a:rPr lang="en-US" dirty="0"/>
              <a:t>Straylight corrections were applied to B01-B03</a:t>
            </a:r>
          </a:p>
        </p:txBody>
      </p:sp>
    </p:spTree>
    <p:extLst>
      <p:ext uri="{BB962C8B-B14F-4D97-AF65-F5344CB8AC3E}">
        <p14:creationId xmlns:p14="http://schemas.microsoft.com/office/powerpoint/2010/main" val="2671916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B53C1-1D8C-4F7A-88B2-1585DD6609C7}"/>
              </a:ext>
            </a:extLst>
          </p:cNvPr>
          <p:cNvSpPr>
            <a:spLocks noGrp="1"/>
          </p:cNvSpPr>
          <p:nvPr>
            <p:ph type="body" idx="1"/>
          </p:nvPr>
        </p:nvSpPr>
        <p:spPr/>
        <p:txBody>
          <a:bodyPr>
            <a:normAutofit fontScale="92500" lnSpcReduction="10000"/>
          </a:bodyPr>
          <a:lstStyle/>
          <a:p>
            <a:r>
              <a:rPr lang="en-US" dirty="0"/>
              <a:t>Accurate interpretation of the instrument performance with lunar irradiance calibration requires accurate measurement of the lunar irradiance</a:t>
            </a:r>
          </a:p>
          <a:p>
            <a:endParaRPr lang="en-US" dirty="0"/>
          </a:p>
          <a:p>
            <a:r>
              <a:rPr lang="en-US" dirty="0"/>
              <a:t>This could be specifically important for the high lunar resolution images</a:t>
            </a:r>
          </a:p>
          <a:p>
            <a:pPr lvl="1"/>
            <a:r>
              <a:rPr lang="en-US" dirty="0"/>
              <a:t>Negligible radiance error can be accumulated to a significant level for irradiance value</a:t>
            </a:r>
          </a:p>
          <a:p>
            <a:endParaRPr lang="en-US" dirty="0"/>
          </a:p>
          <a:p>
            <a:r>
              <a:rPr lang="en-US" dirty="0"/>
              <a:t>ABI is a very sensitive instrument</a:t>
            </a:r>
          </a:p>
          <a:p>
            <a:pPr lvl="1"/>
            <a:r>
              <a:rPr lang="en-US" dirty="0"/>
              <a:t>Capable of distinctive detection of a small response change at ~1 count out of the 14-bit depth data.</a:t>
            </a:r>
          </a:p>
          <a:p>
            <a:pPr lvl="1"/>
            <a:r>
              <a:rPr lang="en-US" dirty="0"/>
              <a:t>Two types of weak straylight originated from illuminated Earth are detected and corrected in this study to improve the irradiance measurements</a:t>
            </a:r>
          </a:p>
          <a:p>
            <a:pPr lvl="2"/>
            <a:r>
              <a:rPr lang="en-US" dirty="0"/>
              <a:t>Light scattered on the spacelook scenes</a:t>
            </a:r>
          </a:p>
          <a:p>
            <a:pPr lvl="2"/>
            <a:r>
              <a:rPr lang="en-US" dirty="0"/>
              <a:t>Light spilled into the vicinity space area where the Moon may appear</a:t>
            </a:r>
          </a:p>
          <a:p>
            <a:pPr lvl="2"/>
            <a:endParaRPr lang="en-US" dirty="0"/>
          </a:p>
          <a:p>
            <a:r>
              <a:rPr lang="en-US" dirty="0"/>
              <a:t>After the straylight corrections, the RVS variations for all the G16/17 VNIR bands are consistent and within 0.5%.</a:t>
            </a:r>
          </a:p>
          <a:p>
            <a:pPr lvl="1"/>
            <a:endParaRPr lang="en-US" dirty="0"/>
          </a:p>
        </p:txBody>
      </p:sp>
      <p:sp>
        <p:nvSpPr>
          <p:cNvPr id="3" name="Slide Number Placeholder 2">
            <a:extLst>
              <a:ext uri="{FF2B5EF4-FFF2-40B4-BE49-F238E27FC236}">
                <a16:creationId xmlns:a16="http://schemas.microsoft.com/office/drawing/2014/main" id="{AF092258-D058-4003-950A-8834090CBD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4" name="Footer Placeholder 3">
            <a:extLst>
              <a:ext uri="{FF2B5EF4-FFF2-40B4-BE49-F238E27FC236}">
                <a16:creationId xmlns:a16="http://schemas.microsoft.com/office/drawing/2014/main" id="{CFE68E07-DCC7-44B2-BC30-612800767F15}"/>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C2D02780-9816-4E01-9741-2AC2B8F2A6E8}"/>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83349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Significant Irradiance Variation?</a:t>
            </a:r>
          </a:p>
        </p:txBody>
      </p:sp>
      <p:sp>
        <p:nvSpPr>
          <p:cNvPr id="3" name="Content Placeholder 2"/>
          <p:cNvSpPr>
            <a:spLocks noGrp="1"/>
          </p:cNvSpPr>
          <p:nvPr>
            <p:ph idx="1"/>
          </p:nvPr>
        </p:nvSpPr>
        <p:spPr>
          <a:xfrm>
            <a:off x="1918952" y="1175444"/>
            <a:ext cx="8225173" cy="5225353"/>
          </a:xfrm>
        </p:spPr>
        <p:txBody>
          <a:bodyPr>
            <a:normAutofit/>
          </a:bodyPr>
          <a:lstStyle/>
          <a:p>
            <a:r>
              <a:rPr lang="en-US" dirty="0"/>
              <a:t>Irradiance measurement:</a:t>
            </a:r>
          </a:p>
          <a:p>
            <a:endParaRPr lang="en-US" dirty="0"/>
          </a:p>
          <a:p>
            <a:endParaRPr lang="en-US" dirty="0"/>
          </a:p>
          <a:p>
            <a:endParaRPr lang="en-US" dirty="0"/>
          </a:p>
          <a:p>
            <a:endParaRPr lang="en-US" dirty="0"/>
          </a:p>
          <a:p>
            <a:endParaRPr lang="en-US" dirty="0"/>
          </a:p>
          <a:p>
            <a:endParaRPr lang="en-US" dirty="0"/>
          </a:p>
          <a:p>
            <a:r>
              <a:rPr lang="en-US" dirty="0"/>
              <a:t>Number of lunar image samples: </a:t>
            </a:r>
            <a:r>
              <a:rPr lang="en-US" dirty="0">
                <a:solidFill>
                  <a:srgbClr val="FF0000"/>
                </a:solidFill>
              </a:rPr>
              <a:t>~1.5x10</a:t>
            </a:r>
            <a:r>
              <a:rPr lang="en-US" baseline="30000" dirty="0">
                <a:solidFill>
                  <a:srgbClr val="FF0000"/>
                </a:solidFill>
              </a:rPr>
              <a:t>5</a:t>
            </a:r>
            <a:r>
              <a:rPr lang="en-US" dirty="0">
                <a:solidFill>
                  <a:srgbClr val="FF0000"/>
                </a:solidFill>
              </a:rPr>
              <a:t> to 2.2x10</a:t>
            </a:r>
            <a:r>
              <a:rPr lang="en-US" baseline="30000" dirty="0">
                <a:solidFill>
                  <a:srgbClr val="FF0000"/>
                </a:solidFill>
              </a:rPr>
              <a:t>6</a:t>
            </a:r>
            <a:r>
              <a:rPr lang="en-US" dirty="0">
                <a:solidFill>
                  <a:srgbClr val="FF0000"/>
                </a:solidFill>
              </a:rPr>
              <a:t> </a:t>
            </a:r>
            <a:r>
              <a:rPr lang="en-US" dirty="0"/>
              <a:t>per channel</a:t>
            </a:r>
          </a:p>
          <a:p>
            <a:endParaRPr lang="en-US" dirty="0"/>
          </a:p>
          <a:p>
            <a:r>
              <a:rPr lang="en-US" dirty="0"/>
              <a:t>Lunar irradiance can be sensitive to small calibration error which has negligible impact on sample radiance</a:t>
            </a:r>
          </a:p>
          <a:p>
            <a:endParaRPr lang="en-US" dirty="0"/>
          </a:p>
          <a:p>
            <a:endParaRPr lang="en-US" dirty="0"/>
          </a:p>
          <a:p>
            <a:pPr lvl="1"/>
            <a:endParaRPr lang="en-US" dirty="0">
              <a:solidFill>
                <a:schemeClr val="tx1"/>
              </a:solidFill>
            </a:endParaRPr>
          </a:p>
        </p:txBody>
      </p:sp>
      <p:sp>
        <p:nvSpPr>
          <p:cNvPr id="9" name="Rectangle 6"/>
          <p:cNvSpPr>
            <a:spLocks noChangeArrowheads="1"/>
          </p:cNvSpPr>
          <p:nvPr/>
        </p:nvSpPr>
        <p:spPr bwMode="auto">
          <a:xfrm>
            <a:off x="2607365" y="3178701"/>
            <a:ext cx="100401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2691685" y="2510411"/>
            <a:ext cx="4511597" cy="1384995"/>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Rad</a:t>
            </a:r>
            <a:r>
              <a:rPr lang="en-US" i="1" baseline="-25000" dirty="0" err="1">
                <a:latin typeface="Times New Roman" panose="02020603050405020304" pitchFamily="18" charset="0"/>
                <a:cs typeface="Times New Roman" panose="02020603050405020304" pitchFamily="18" charset="0"/>
              </a:rPr>
              <a:t>i,j</a:t>
            </a:r>
            <a:r>
              <a:rPr lang="en-US" i="1"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calibrated radiance at (</a:t>
            </a:r>
            <a:r>
              <a:rPr lang="en-US" dirty="0" err="1">
                <a:latin typeface="Times New Roman" panose="02020603050405020304" pitchFamily="18" charset="0"/>
                <a:cs typeface="Times New Roman" panose="02020603050405020304" pitchFamily="18" charset="0"/>
              </a:rPr>
              <a:t>i,j</a:t>
            </a:r>
            <a:r>
              <a:rPr lang="en-US" dirty="0">
                <a:latin typeface="Times New Roman" panose="02020603050405020304" pitchFamily="18" charset="0"/>
                <a:cs typeface="Times New Roman" panose="02020603050405020304" pitchFamily="18" charset="0"/>
              </a:rPr>
              <a:t>) image coordinate in a subset lunar image.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Impacts of uncertainty of solid-angle (Ω) and oversampling factor are cancelled out in the normalized irradiance ratio in this study.  </a:t>
            </a:r>
          </a:p>
        </p:txBody>
      </p:sp>
      <p:sp>
        <p:nvSpPr>
          <p:cNvPr id="4" name="Slide Number Placeholder 3"/>
          <p:cNvSpPr>
            <a:spLocks noGrp="1"/>
          </p:cNvSpPr>
          <p:nvPr>
            <p:ph type="sldNum" sz="quarter" idx="12"/>
          </p:nvPr>
        </p:nvSpPr>
        <p:spPr/>
        <p:txBody>
          <a:bodyPr/>
          <a:lstStyle/>
          <a:p>
            <a:fld id="{ACC92CFC-D429-494E-860C-EBB75C38C3B4}" type="slidenum">
              <a:rPr lang="en-US" smtClean="0">
                <a:solidFill>
                  <a:prstClr val="black">
                    <a:tint val="75000"/>
                  </a:prstClr>
                </a:solidFill>
              </a:rPr>
              <a:pPr/>
              <a:t>19</a:t>
            </a:fld>
            <a:endParaRPr lang="en-US" dirty="0">
              <a:solidFill>
                <a:prstClr val="black">
                  <a:tint val="75000"/>
                </a:prstClr>
              </a:solidFill>
            </a:endParaRPr>
          </a:p>
        </p:txBody>
      </p:sp>
      <p:sp>
        <p:nvSpPr>
          <p:cNvPr id="6" name="Oval 5"/>
          <p:cNvSpPr/>
          <p:nvPr/>
        </p:nvSpPr>
        <p:spPr>
          <a:xfrm>
            <a:off x="5312235" y="1468640"/>
            <a:ext cx="1777080" cy="84569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Content Placeholder 4"/>
          <p:cNvGraphicFramePr>
            <a:graphicFrameLocks/>
          </p:cNvGraphicFramePr>
          <p:nvPr/>
        </p:nvGraphicFramePr>
        <p:xfrm>
          <a:off x="8077200" y="933285"/>
          <a:ext cx="2044940" cy="1838757"/>
        </p:xfrm>
        <a:graphic>
          <a:graphicData uri="http://schemas.openxmlformats.org/drawingml/2006/table">
            <a:tbl>
              <a:tblPr firstRow="1" bandRow="1">
                <a:tableStyleId>{5C22544A-7EE6-4342-B048-85BDC9FD1C3A}</a:tableStyleId>
              </a:tblPr>
              <a:tblGrid>
                <a:gridCol w="660735">
                  <a:extLst>
                    <a:ext uri="{9D8B030D-6E8A-4147-A177-3AD203B41FA5}">
                      <a16:colId xmlns:a16="http://schemas.microsoft.com/office/drawing/2014/main" val="20000"/>
                    </a:ext>
                  </a:extLst>
                </a:gridCol>
                <a:gridCol w="724044">
                  <a:extLst>
                    <a:ext uri="{9D8B030D-6E8A-4147-A177-3AD203B41FA5}">
                      <a16:colId xmlns:a16="http://schemas.microsoft.com/office/drawing/2014/main" val="20005"/>
                    </a:ext>
                  </a:extLst>
                </a:gridCol>
                <a:gridCol w="660161">
                  <a:extLst>
                    <a:ext uri="{9D8B030D-6E8A-4147-A177-3AD203B41FA5}">
                      <a16:colId xmlns:a16="http://schemas.microsoft.com/office/drawing/2014/main" val="20006"/>
                    </a:ext>
                  </a:extLst>
                </a:gridCol>
              </a:tblGrid>
              <a:tr h="366449">
                <a:tc>
                  <a:txBody>
                    <a:bodyPr/>
                    <a:lstStyle/>
                    <a:p>
                      <a:pPr algn="ctr"/>
                      <a:r>
                        <a:rPr lang="en-US" sz="900" b="1" dirty="0"/>
                        <a:t>Band</a:t>
                      </a:r>
                    </a:p>
                  </a:txBody>
                  <a:tcPr/>
                </a:tc>
                <a:tc>
                  <a:txBody>
                    <a:bodyPr/>
                    <a:lstStyle/>
                    <a:p>
                      <a:pPr algn="ctr"/>
                      <a:r>
                        <a:rPr lang="en-US" sz="900" b="1" dirty="0"/>
                        <a:t>Columns</a:t>
                      </a:r>
                    </a:p>
                  </a:txBody>
                  <a:tcPr/>
                </a:tc>
                <a:tc>
                  <a:txBody>
                    <a:bodyPr/>
                    <a:lstStyle/>
                    <a:p>
                      <a:pPr algn="ctr"/>
                      <a:r>
                        <a:rPr lang="en-US" sz="900" b="1" dirty="0"/>
                        <a:t>Rows</a:t>
                      </a:r>
                    </a:p>
                  </a:txBody>
                  <a:tcPr/>
                </a:tc>
                <a:extLst>
                  <a:ext uri="{0D108BD9-81ED-4DB2-BD59-A6C34878D82A}">
                    <a16:rowId xmlns:a16="http://schemas.microsoft.com/office/drawing/2014/main" val="10000"/>
                  </a:ext>
                </a:extLst>
              </a:tr>
              <a:tr h="261604">
                <a:tc>
                  <a:txBody>
                    <a:bodyPr/>
                    <a:lstStyle/>
                    <a:p>
                      <a:pPr algn="ctr"/>
                      <a:r>
                        <a:rPr lang="en-US" sz="900" b="1" dirty="0">
                          <a:solidFill>
                            <a:srgbClr val="FF0000"/>
                          </a:solidFill>
                        </a:rPr>
                        <a:t>1</a:t>
                      </a:r>
                    </a:p>
                  </a:txBody>
                  <a:tcPr/>
                </a:tc>
                <a:tc>
                  <a:txBody>
                    <a:bodyPr/>
                    <a:lstStyle/>
                    <a:p>
                      <a:pPr algn="ctr"/>
                      <a:r>
                        <a:rPr lang="en-US" sz="900" b="1" dirty="0">
                          <a:solidFill>
                            <a:srgbClr val="FF0000"/>
                          </a:solidFill>
                        </a:rPr>
                        <a:t>800</a:t>
                      </a:r>
                    </a:p>
                  </a:txBody>
                  <a:tcPr/>
                </a:tc>
                <a:tc>
                  <a:txBody>
                    <a:bodyPr/>
                    <a:lstStyle/>
                    <a:p>
                      <a:pPr algn="ctr"/>
                      <a:r>
                        <a:rPr lang="en-US" sz="900" b="1" dirty="0">
                          <a:solidFill>
                            <a:srgbClr val="FF0000"/>
                          </a:solidFill>
                        </a:rPr>
                        <a:t>636</a:t>
                      </a:r>
                    </a:p>
                  </a:txBody>
                  <a:tcPr/>
                </a:tc>
                <a:extLst>
                  <a:ext uri="{0D108BD9-81ED-4DB2-BD59-A6C34878D82A}">
                    <a16:rowId xmlns:a16="http://schemas.microsoft.com/office/drawing/2014/main" val="10001"/>
                  </a:ext>
                </a:extLst>
              </a:tr>
              <a:tr h="234669">
                <a:tc>
                  <a:txBody>
                    <a:bodyPr/>
                    <a:lstStyle/>
                    <a:p>
                      <a:pPr algn="ctr"/>
                      <a:r>
                        <a:rPr lang="en-US" sz="900" b="1" dirty="0">
                          <a:solidFill>
                            <a:srgbClr val="FF0000"/>
                          </a:solidFill>
                        </a:rPr>
                        <a:t>2</a:t>
                      </a:r>
                    </a:p>
                  </a:txBody>
                  <a:tcPr/>
                </a:tc>
                <a:tc>
                  <a:txBody>
                    <a:bodyPr/>
                    <a:lstStyle/>
                    <a:p>
                      <a:pPr algn="ctr"/>
                      <a:r>
                        <a:rPr lang="en-US" sz="900" b="1" dirty="0">
                          <a:solidFill>
                            <a:srgbClr val="FF0000"/>
                          </a:solidFill>
                        </a:rPr>
                        <a:t>1600</a:t>
                      </a:r>
                    </a:p>
                  </a:txBody>
                  <a:tcPr/>
                </a:tc>
                <a:tc>
                  <a:txBody>
                    <a:bodyPr/>
                    <a:lstStyle/>
                    <a:p>
                      <a:pPr algn="ctr"/>
                      <a:r>
                        <a:rPr lang="en-US" sz="900" b="1" dirty="0">
                          <a:solidFill>
                            <a:srgbClr val="FF0000"/>
                          </a:solidFill>
                        </a:rPr>
                        <a:t>1380</a:t>
                      </a:r>
                    </a:p>
                  </a:txBody>
                  <a:tcPr/>
                </a:tc>
                <a:extLst>
                  <a:ext uri="{0D108BD9-81ED-4DB2-BD59-A6C34878D82A}">
                    <a16:rowId xmlns:a16="http://schemas.microsoft.com/office/drawing/2014/main" val="10002"/>
                  </a:ext>
                </a:extLst>
              </a:tr>
              <a:tr h="257327">
                <a:tc>
                  <a:txBody>
                    <a:bodyPr/>
                    <a:lstStyle/>
                    <a:p>
                      <a:pPr algn="ctr"/>
                      <a:r>
                        <a:rPr lang="en-US" sz="900" b="1" dirty="0">
                          <a:solidFill>
                            <a:srgbClr val="FF0000"/>
                          </a:solidFill>
                        </a:rPr>
                        <a:t>3</a:t>
                      </a:r>
                    </a:p>
                  </a:txBody>
                  <a:tcPr/>
                </a:tc>
                <a:tc>
                  <a:txBody>
                    <a:bodyPr/>
                    <a:lstStyle/>
                    <a:p>
                      <a:pPr algn="ctr"/>
                      <a:r>
                        <a:rPr lang="en-US" sz="900" b="1" dirty="0">
                          <a:solidFill>
                            <a:srgbClr val="FF0000"/>
                          </a:solidFill>
                        </a:rPr>
                        <a:t>800</a:t>
                      </a:r>
                    </a:p>
                  </a:txBody>
                  <a:tcPr/>
                </a:tc>
                <a:tc>
                  <a:txBody>
                    <a:bodyPr/>
                    <a:lstStyle/>
                    <a:p>
                      <a:pPr algn="ctr"/>
                      <a:r>
                        <a:rPr lang="en-US" sz="900" b="1" dirty="0">
                          <a:solidFill>
                            <a:srgbClr val="FF0000"/>
                          </a:solidFill>
                        </a:rPr>
                        <a:t>636</a:t>
                      </a:r>
                    </a:p>
                  </a:txBody>
                  <a:tcPr/>
                </a:tc>
                <a:extLst>
                  <a:ext uri="{0D108BD9-81ED-4DB2-BD59-A6C34878D82A}">
                    <a16:rowId xmlns:a16="http://schemas.microsoft.com/office/drawing/2014/main" val="10003"/>
                  </a:ext>
                </a:extLst>
              </a:tr>
              <a:tr h="214092">
                <a:tc>
                  <a:txBody>
                    <a:bodyPr/>
                    <a:lstStyle/>
                    <a:p>
                      <a:pPr algn="ctr"/>
                      <a:r>
                        <a:rPr lang="en-US" sz="900" b="1" dirty="0">
                          <a:solidFill>
                            <a:srgbClr val="FF0000"/>
                          </a:solidFill>
                        </a:rPr>
                        <a:t>4</a:t>
                      </a:r>
                    </a:p>
                  </a:txBody>
                  <a:tcPr/>
                </a:tc>
                <a:tc>
                  <a:txBody>
                    <a:bodyPr/>
                    <a:lstStyle/>
                    <a:p>
                      <a:pPr algn="ctr"/>
                      <a:r>
                        <a:rPr lang="en-US" sz="900" b="1" dirty="0">
                          <a:solidFill>
                            <a:srgbClr val="FF0000"/>
                          </a:solidFill>
                        </a:rPr>
                        <a:t>400</a:t>
                      </a:r>
                    </a:p>
                  </a:txBody>
                  <a:tcPr/>
                </a:tc>
                <a:tc>
                  <a:txBody>
                    <a:bodyPr/>
                    <a:lstStyle/>
                    <a:p>
                      <a:pPr algn="ctr"/>
                      <a:r>
                        <a:rPr lang="en-US" sz="900" b="1" dirty="0">
                          <a:solidFill>
                            <a:srgbClr val="FF0000"/>
                          </a:solidFill>
                        </a:rPr>
                        <a:t>352</a:t>
                      </a:r>
                    </a:p>
                  </a:txBody>
                  <a:tcPr/>
                </a:tc>
                <a:extLst>
                  <a:ext uri="{0D108BD9-81ED-4DB2-BD59-A6C34878D82A}">
                    <a16:rowId xmlns:a16="http://schemas.microsoft.com/office/drawing/2014/main" val="10004"/>
                  </a:ext>
                </a:extLst>
              </a:tr>
              <a:tr h="253281">
                <a:tc>
                  <a:txBody>
                    <a:bodyPr/>
                    <a:lstStyle/>
                    <a:p>
                      <a:pPr algn="ctr"/>
                      <a:r>
                        <a:rPr lang="en-US" sz="900" b="1" dirty="0">
                          <a:solidFill>
                            <a:srgbClr val="FF0000"/>
                          </a:solidFill>
                        </a:rPr>
                        <a:t>5</a:t>
                      </a:r>
                    </a:p>
                  </a:txBody>
                  <a:tcPr/>
                </a:tc>
                <a:tc>
                  <a:txBody>
                    <a:bodyPr/>
                    <a:lstStyle/>
                    <a:p>
                      <a:pPr algn="ctr"/>
                      <a:r>
                        <a:rPr lang="en-US" sz="900" b="1" dirty="0">
                          <a:solidFill>
                            <a:srgbClr val="FF0000"/>
                          </a:solidFill>
                        </a:rPr>
                        <a:t>800</a:t>
                      </a:r>
                    </a:p>
                  </a:txBody>
                  <a:tcPr/>
                </a:tc>
                <a:tc>
                  <a:txBody>
                    <a:bodyPr/>
                    <a:lstStyle/>
                    <a:p>
                      <a:pPr algn="ctr"/>
                      <a:r>
                        <a:rPr lang="en-US" sz="900" b="1" dirty="0">
                          <a:solidFill>
                            <a:srgbClr val="FF0000"/>
                          </a:solidFill>
                        </a:rPr>
                        <a:t>636</a:t>
                      </a:r>
                    </a:p>
                  </a:txBody>
                  <a:tcPr/>
                </a:tc>
                <a:extLst>
                  <a:ext uri="{0D108BD9-81ED-4DB2-BD59-A6C34878D82A}">
                    <a16:rowId xmlns:a16="http://schemas.microsoft.com/office/drawing/2014/main" val="10005"/>
                  </a:ext>
                </a:extLst>
              </a:tr>
              <a:tr h="236827">
                <a:tc>
                  <a:txBody>
                    <a:bodyPr/>
                    <a:lstStyle/>
                    <a:p>
                      <a:pPr algn="ctr"/>
                      <a:r>
                        <a:rPr lang="en-US" sz="900" b="1" dirty="0">
                          <a:solidFill>
                            <a:srgbClr val="FF0000"/>
                          </a:solidFill>
                        </a:rPr>
                        <a:t>6</a:t>
                      </a:r>
                    </a:p>
                  </a:txBody>
                  <a:tcPr/>
                </a:tc>
                <a:tc>
                  <a:txBody>
                    <a:bodyPr/>
                    <a:lstStyle/>
                    <a:p>
                      <a:pPr algn="ctr"/>
                      <a:r>
                        <a:rPr lang="en-US" sz="900" b="1" dirty="0">
                          <a:solidFill>
                            <a:srgbClr val="FF0000"/>
                          </a:solidFill>
                        </a:rPr>
                        <a:t>400</a:t>
                      </a:r>
                    </a:p>
                  </a:txBody>
                  <a:tcPr/>
                </a:tc>
                <a:tc>
                  <a:txBody>
                    <a:bodyPr/>
                    <a:lstStyle/>
                    <a:p>
                      <a:pPr algn="ctr"/>
                      <a:r>
                        <a:rPr lang="en-US" sz="900" b="1" dirty="0">
                          <a:solidFill>
                            <a:srgbClr val="FF0000"/>
                          </a:solidFill>
                        </a:rPr>
                        <a:t>352</a:t>
                      </a:r>
                    </a:p>
                  </a:txBody>
                  <a:tcPr/>
                </a:tc>
                <a:extLst>
                  <a:ext uri="{0D108BD9-81ED-4DB2-BD59-A6C34878D82A}">
                    <a16:rowId xmlns:a16="http://schemas.microsoft.com/office/drawing/2014/main" val="10006"/>
                  </a:ext>
                </a:extLst>
              </a:tr>
            </a:tbl>
          </a:graphicData>
        </a:graphic>
      </p:graphicFrame>
      <p:sp>
        <p:nvSpPr>
          <p:cNvPr id="10" name="TextBox 9"/>
          <p:cNvSpPr txBox="1"/>
          <p:nvPr/>
        </p:nvSpPr>
        <p:spPr>
          <a:xfrm>
            <a:off x="7826319" y="2751027"/>
            <a:ext cx="2363147" cy="307777"/>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#samples = 1.48E+5 – 2.2E+6</a:t>
            </a:r>
          </a:p>
        </p:txBody>
      </p:sp>
      <p:pic>
        <p:nvPicPr>
          <p:cNvPr id="11"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6" y="1440612"/>
            <a:ext cx="935715" cy="790679"/>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3881455" y="1574221"/>
                <a:ext cx="2781979" cy="6345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𝐴𝐵𝐼</m:t>
                          </m:r>
                        </m:sub>
                      </m:sSub>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Ω</m:t>
                          </m:r>
                        </m:num>
                        <m:den>
                          <m:r>
                            <a:rPr lang="en-US" i="1">
                              <a:latin typeface="Cambria Math" panose="02040503050406030204" pitchFamily="18" charset="0"/>
                            </a:rPr>
                            <m:t>𝑂𝑣𝑒𝑟𝑠𝑎𝑚𝑝𝑙</m:t>
                          </m:r>
                          <m:r>
                            <a:rPr lang="en-US" i="1">
                              <a:latin typeface="Cambria Math" panose="02040503050406030204" pitchFamily="18" charset="0"/>
                            </a:rPr>
                            <m:t>_</m:t>
                          </m:r>
                          <m:r>
                            <a:rPr lang="en-US" i="1">
                              <a:latin typeface="Cambria Math" panose="02040503050406030204" pitchFamily="18" charset="0"/>
                            </a:rPr>
                            <m:t>𝑓𝑎</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sub>
                        <m:sup>
                          <m:r>
                            <a:rPr lang="en-US" i="1">
                              <a:latin typeface="Cambria Math" panose="02040503050406030204" pitchFamily="18" charset="0"/>
                            </a:rPr>
                            <m:t>𝑟𝑜𝑤</m:t>
                          </m:r>
                        </m:sup>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sub>
                            <m:sup>
                              <m:r>
                                <a:rPr lang="en-US" i="1">
                                  <a:latin typeface="Cambria Math" panose="02040503050406030204" pitchFamily="18" charset="0"/>
                                </a:rPr>
                                <m:t>𝑐𝑜𝑙</m:t>
                              </m:r>
                            </m:sup>
                            <m:e>
                              <m:sSub>
                                <m:sSubPr>
                                  <m:ctrlPr>
                                    <a:rPr lang="en-US" i="1">
                                      <a:latin typeface="Cambria Math" panose="02040503050406030204" pitchFamily="18" charset="0"/>
                                    </a:rPr>
                                  </m:ctrlPr>
                                </m:sSubPr>
                                <m:e>
                                  <m:r>
                                    <a:rPr lang="en-US" i="1">
                                      <a:latin typeface="Cambria Math" panose="02040503050406030204" pitchFamily="18" charset="0"/>
                                    </a:rPr>
                                    <m:t>𝑅𝑎𝑑</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e>
                          </m:nary>
                        </m:e>
                      </m:nary>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881455" y="1574221"/>
                <a:ext cx="2781979" cy="634533"/>
              </a:xfrm>
              <a:prstGeom prst="rect">
                <a:avLst/>
              </a:prstGeom>
              <a:blipFill>
                <a:blip r:embed="rId3"/>
                <a:stretch>
                  <a:fillRect b="-962"/>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D09BF4B8-7428-48A8-94C8-F06F54188DC2}"/>
              </a:ext>
            </a:extLst>
          </p:cNvPr>
          <p:cNvSpPr>
            <a:spLocks noGrp="1"/>
          </p:cNvSpPr>
          <p:nvPr>
            <p:ph type="ftr" idx="11"/>
          </p:nvPr>
        </p:nvSpPr>
        <p:spPr/>
        <p:txBody>
          <a:bodyPr/>
          <a:lstStyle/>
          <a:p>
            <a:r>
              <a:rPr lang="en-US"/>
              <a:t>4th Joint GSICS/IVOS Lunar Calibration Workshop, 4-8 Dec. 2023, Darmstadt, Germany</a:t>
            </a:r>
          </a:p>
        </p:txBody>
      </p:sp>
    </p:spTree>
    <p:extLst>
      <p:ext uri="{BB962C8B-B14F-4D97-AF65-F5344CB8AC3E}">
        <p14:creationId xmlns:p14="http://schemas.microsoft.com/office/powerpoint/2010/main" val="566128405"/>
      </p:ext>
    </p:extLst>
  </p:cSld>
  <p:clrMapOvr>
    <a:masterClrMapping/>
  </p:clrMapOvr>
  <mc:AlternateContent xmlns:mc="http://schemas.openxmlformats.org/markup-compatibility/2006" xmlns:p14="http://schemas.microsoft.com/office/powerpoint/2010/main">
    <mc:Choice Requires="p14">
      <p:transition spd="slow" p14:dur="2000" advTm="118751"/>
    </mc:Choice>
    <mc:Fallback xmlns="">
      <p:transition spd="slow" advTm="1187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426B8D-762B-42F3-8755-BD2D7D647F48}"/>
              </a:ext>
            </a:extLst>
          </p:cNvPr>
          <p:cNvSpPr>
            <a:spLocks noGrp="1"/>
          </p:cNvSpPr>
          <p:nvPr>
            <p:ph type="body" idx="1"/>
          </p:nvPr>
        </p:nvSpPr>
        <p:spPr>
          <a:xfrm>
            <a:off x="609600" y="1182255"/>
            <a:ext cx="10972800" cy="5117961"/>
          </a:xfrm>
        </p:spPr>
        <p:txBody>
          <a:bodyPr>
            <a:normAutofit fontScale="92500" lnSpcReduction="20000"/>
          </a:bodyPr>
          <a:lstStyle/>
          <a:p>
            <a:r>
              <a:rPr lang="en-US" dirty="0"/>
              <a:t>The ratio between the measured and predicted lunar irradiance is often used to study the instrument performance</a:t>
            </a:r>
          </a:p>
          <a:p>
            <a:pPr lvl="1"/>
            <a:r>
              <a:rPr lang="en-US" dirty="0"/>
              <a:t>In-orbit calibration (e.g. solar calibration) validation</a:t>
            </a:r>
          </a:p>
          <a:p>
            <a:pPr lvl="1"/>
            <a:r>
              <a:rPr lang="en-US" dirty="0"/>
              <a:t>Long-term trending</a:t>
            </a:r>
          </a:p>
          <a:p>
            <a:pPr lvl="1"/>
            <a:r>
              <a:rPr lang="en-US" dirty="0"/>
              <a:t>Cross-calibration</a:t>
            </a:r>
          </a:p>
          <a:p>
            <a:pPr lvl="1"/>
            <a:r>
              <a:rPr lang="en-US" dirty="0"/>
              <a:t>Instrument characterization </a:t>
            </a:r>
          </a:p>
          <a:p>
            <a:pPr lvl="1"/>
            <a:endParaRPr lang="en-US" dirty="0"/>
          </a:p>
          <a:p>
            <a:r>
              <a:rPr lang="en-US" dirty="0"/>
              <a:t>In addition to the accurate irradiance prediction, accurate satellite measurement is also crucial for uncertainty reduction and accurate interpretation of the results.</a:t>
            </a:r>
          </a:p>
          <a:p>
            <a:endParaRPr lang="en-US" dirty="0"/>
          </a:p>
          <a:p>
            <a:r>
              <a:rPr lang="en-US" dirty="0"/>
              <a:t>This talk is an example to improve the lunar irradiance measurements with straylight corrections to characterize the ABI spatial uniformity in the East-West (EW) direction</a:t>
            </a:r>
          </a:p>
          <a:p>
            <a:pPr marL="114300" indent="0">
              <a:buNone/>
            </a:pPr>
            <a:endParaRPr lang="en-US" dirty="0"/>
          </a:p>
          <a:p>
            <a:r>
              <a:rPr lang="en-US" dirty="0"/>
              <a:t>Reference:</a:t>
            </a:r>
          </a:p>
          <a:p>
            <a:pPr lvl="1"/>
            <a:r>
              <a:rPr lang="en-US" dirty="0"/>
              <a:t>Yu, F., X. Wu, X. Shao, and H. Qian: “Characterization of the east-west spatial uniformity for GOES-16/17 ABI bands using the Moon,” </a:t>
            </a:r>
            <a:r>
              <a:rPr lang="en-US" i="1" dirty="0"/>
              <a:t>Remote Sensing</a:t>
            </a:r>
            <a:r>
              <a:rPr lang="en-US" dirty="0"/>
              <a:t>, 2023, 15, 1881, </a:t>
            </a:r>
            <a:r>
              <a:rPr lang="en-US" dirty="0">
                <a:hlinkClick r:id="rId2"/>
              </a:rPr>
              <a:t>https://doi.org/10.3390/rs15071881</a:t>
            </a:r>
            <a:r>
              <a:rPr lang="en-US" dirty="0"/>
              <a:t>.</a:t>
            </a:r>
          </a:p>
        </p:txBody>
      </p:sp>
      <p:sp>
        <p:nvSpPr>
          <p:cNvPr id="4" name="Title 3">
            <a:extLst>
              <a:ext uri="{FF2B5EF4-FFF2-40B4-BE49-F238E27FC236}">
                <a16:creationId xmlns:a16="http://schemas.microsoft.com/office/drawing/2014/main" id="{A1087AA3-9B02-43B2-9092-570028B75E09}"/>
              </a:ext>
            </a:extLst>
          </p:cNvPr>
          <p:cNvSpPr>
            <a:spLocks noGrp="1"/>
          </p:cNvSpPr>
          <p:nvPr>
            <p:ph type="title"/>
          </p:nvPr>
        </p:nvSpPr>
        <p:spPr/>
        <p:txBody>
          <a:bodyPr/>
          <a:lstStyle/>
          <a:p>
            <a:r>
              <a:rPr lang="en-US" dirty="0"/>
              <a:t>Introduction</a:t>
            </a:r>
          </a:p>
        </p:txBody>
      </p:sp>
      <p:sp>
        <p:nvSpPr>
          <p:cNvPr id="5" name="Slide Number Placeholder 4">
            <a:extLst>
              <a:ext uri="{FF2B5EF4-FFF2-40B4-BE49-F238E27FC236}">
                <a16:creationId xmlns:a16="http://schemas.microsoft.com/office/drawing/2014/main" id="{A55A1D27-F510-408E-ACB8-3360870F39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3" name="Footer Placeholder 2">
            <a:extLst>
              <a:ext uri="{FF2B5EF4-FFF2-40B4-BE49-F238E27FC236}">
                <a16:creationId xmlns:a16="http://schemas.microsoft.com/office/drawing/2014/main" id="{54715512-3195-4CA6-AB86-0D3BCF28BE3A}"/>
              </a:ext>
            </a:extLst>
          </p:cNvPr>
          <p:cNvSpPr>
            <a:spLocks noGrp="1"/>
          </p:cNvSpPr>
          <p:nvPr>
            <p:ph type="ftr" idx="11"/>
          </p:nvPr>
        </p:nvSpPr>
        <p:spPr/>
        <p:txBody>
          <a:bodyPr/>
          <a:lstStyle/>
          <a:p>
            <a:r>
              <a:rPr lang="en-US" dirty="0"/>
              <a:t>4th Joint GSICS/IVOS Lunar Calibration Workshop, 4-8 Dec. 2023, Darmstadt, Germany</a:t>
            </a:r>
          </a:p>
        </p:txBody>
      </p:sp>
    </p:spTree>
    <p:extLst>
      <p:ext uri="{BB962C8B-B14F-4D97-AF65-F5344CB8AC3E}">
        <p14:creationId xmlns:p14="http://schemas.microsoft.com/office/powerpoint/2010/main" val="415733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72B5BD-02D4-446A-ABC9-63EC775803CF}"/>
              </a:ext>
            </a:extLst>
          </p:cNvPr>
          <p:cNvSpPr>
            <a:spLocks noGrp="1"/>
          </p:cNvSpPr>
          <p:nvPr>
            <p:ph type="body" idx="1"/>
          </p:nvPr>
        </p:nvSpPr>
        <p:spPr/>
        <p:txBody>
          <a:bodyPr/>
          <a:lstStyle/>
          <a:p>
            <a:r>
              <a:rPr lang="en-US" dirty="0"/>
              <a:t>Straylight is the light that reaches the detector but originates outside the field of view</a:t>
            </a:r>
          </a:p>
          <a:p>
            <a:endParaRPr lang="en-US" dirty="0"/>
          </a:p>
          <a:p>
            <a:r>
              <a:rPr lang="en-US" dirty="0"/>
              <a:t>Depending on the sources, the straylight should be accounted or extracted from the lunar irradiance measurement.  For ABI, </a:t>
            </a:r>
          </a:p>
          <a:p>
            <a:pPr lvl="1"/>
            <a:r>
              <a:rPr lang="en-US" dirty="0"/>
              <a:t>If originated from the Moon =&gt; </a:t>
            </a:r>
          </a:p>
          <a:p>
            <a:pPr lvl="2"/>
            <a:r>
              <a:rPr lang="en-US" dirty="0"/>
              <a:t>need to be accounted in the lunar irradiance measurement</a:t>
            </a:r>
          </a:p>
          <a:p>
            <a:pPr lvl="1"/>
            <a:endParaRPr lang="en-US" dirty="0"/>
          </a:p>
          <a:p>
            <a:pPr lvl="1"/>
            <a:r>
              <a:rPr lang="en-US" dirty="0"/>
              <a:t>If originated from the illuminated Earth or Earthshine =&gt;</a:t>
            </a:r>
          </a:p>
          <a:p>
            <a:pPr lvl="2"/>
            <a:r>
              <a:rPr lang="en-US" dirty="0"/>
              <a:t>Need to be corrected for the accurate lunar irradiance measurement</a:t>
            </a:r>
          </a:p>
          <a:p>
            <a:pPr lvl="3"/>
            <a:endParaRPr lang="en-US" dirty="0"/>
          </a:p>
          <a:p>
            <a:pPr lvl="3"/>
            <a:endParaRPr lang="en-US" dirty="0"/>
          </a:p>
          <a:p>
            <a:pPr lvl="3"/>
            <a:endParaRPr lang="en-US" dirty="0"/>
          </a:p>
          <a:p>
            <a:pPr lvl="3"/>
            <a:endParaRPr lang="en-US" dirty="0"/>
          </a:p>
          <a:p>
            <a:pPr lvl="2"/>
            <a:endParaRPr lang="en-US" dirty="0"/>
          </a:p>
        </p:txBody>
      </p:sp>
      <p:sp>
        <p:nvSpPr>
          <p:cNvPr id="3" name="Slide Number Placeholder 2">
            <a:extLst>
              <a:ext uri="{FF2B5EF4-FFF2-40B4-BE49-F238E27FC236}">
                <a16:creationId xmlns:a16="http://schemas.microsoft.com/office/drawing/2014/main" id="{815035CB-AC39-413F-A648-CCFA4FAB89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4" name="Footer Placeholder 3">
            <a:extLst>
              <a:ext uri="{FF2B5EF4-FFF2-40B4-BE49-F238E27FC236}">
                <a16:creationId xmlns:a16="http://schemas.microsoft.com/office/drawing/2014/main" id="{27D6E9F1-69F2-4206-A181-71060E22F690}"/>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81EEF95F-7252-4D21-82ED-445C40D39DB1}"/>
              </a:ext>
            </a:extLst>
          </p:cNvPr>
          <p:cNvSpPr>
            <a:spLocks noGrp="1"/>
          </p:cNvSpPr>
          <p:nvPr>
            <p:ph type="title"/>
          </p:nvPr>
        </p:nvSpPr>
        <p:spPr>
          <a:xfrm>
            <a:off x="811369" y="142344"/>
            <a:ext cx="10354615" cy="701964"/>
          </a:xfrm>
        </p:spPr>
        <p:txBody>
          <a:bodyPr>
            <a:normAutofit fontScale="90000"/>
          </a:bodyPr>
          <a:lstStyle/>
          <a:p>
            <a:r>
              <a:rPr lang="en-US" dirty="0"/>
              <a:t>Discussion: Straylight in Lunar Irradiance Calculation</a:t>
            </a:r>
          </a:p>
        </p:txBody>
      </p:sp>
    </p:spTree>
    <p:extLst>
      <p:ext uri="{BB962C8B-B14F-4D97-AF65-F5344CB8AC3E}">
        <p14:creationId xmlns:p14="http://schemas.microsoft.com/office/powerpoint/2010/main" val="2004365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0D6B98-4481-4B98-8489-BCFFECE8128E}"/>
              </a:ext>
            </a:extLst>
          </p:cNvPr>
          <p:cNvSpPr>
            <a:spLocks noGrp="1"/>
          </p:cNvSpPr>
          <p:nvPr>
            <p:ph type="body" idx="1"/>
          </p:nvPr>
        </p:nvSpPr>
        <p:spPr/>
        <p:txBody>
          <a:bodyPr/>
          <a:lstStyle/>
          <a:p>
            <a:r>
              <a:rPr lang="en-US" dirty="0"/>
              <a:t>Schedule: use the MESO scans near the middle time in a Mode 6 timeline, if possible</a:t>
            </a:r>
          </a:p>
          <a:p>
            <a:pPr lvl="1"/>
            <a:r>
              <a:rPr lang="en-US" dirty="0"/>
              <a:t>Spacelook near the Equator, thus not affected with the possible scattered light near the polar region</a:t>
            </a:r>
          </a:p>
          <a:p>
            <a:pPr lvl="1"/>
            <a:endParaRPr lang="en-US" dirty="0"/>
          </a:p>
          <a:p>
            <a:r>
              <a:rPr lang="en-US" dirty="0"/>
              <a:t>Collection: the Moon should be collected at least certain distance from the Earth limb or at the dark side to the Earth</a:t>
            </a:r>
          </a:p>
          <a:p>
            <a:pPr marL="114300" indent="0">
              <a:buNone/>
            </a:pPr>
            <a:endParaRPr lang="en-US" dirty="0"/>
          </a:p>
          <a:p>
            <a:r>
              <a:rPr lang="en-US" dirty="0"/>
              <a:t>Subset lunar images: cover the moon and the vicinity area where lights is scattered or leaking from the Moon, but ensure the area is not too large so as to amplify the potential calibration error in the irradiance values. </a:t>
            </a:r>
          </a:p>
        </p:txBody>
      </p:sp>
      <p:sp>
        <p:nvSpPr>
          <p:cNvPr id="3" name="Slide Number Placeholder 2">
            <a:extLst>
              <a:ext uri="{FF2B5EF4-FFF2-40B4-BE49-F238E27FC236}">
                <a16:creationId xmlns:a16="http://schemas.microsoft.com/office/drawing/2014/main" id="{24128935-0D9A-4217-93BB-DF1FC2D655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4" name="Footer Placeholder 3">
            <a:extLst>
              <a:ext uri="{FF2B5EF4-FFF2-40B4-BE49-F238E27FC236}">
                <a16:creationId xmlns:a16="http://schemas.microsoft.com/office/drawing/2014/main" id="{4D3C2C38-F6F8-46A4-8860-C93F30691C87}"/>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9A931AF4-4DA1-4AC2-929B-076F2F3DC351}"/>
              </a:ext>
            </a:extLst>
          </p:cNvPr>
          <p:cNvSpPr>
            <a:spLocks noGrp="1"/>
          </p:cNvSpPr>
          <p:nvPr>
            <p:ph type="title"/>
          </p:nvPr>
        </p:nvSpPr>
        <p:spPr>
          <a:xfrm>
            <a:off x="1139780" y="101600"/>
            <a:ext cx="9535070" cy="701964"/>
          </a:xfrm>
        </p:spPr>
        <p:txBody>
          <a:bodyPr>
            <a:normAutofit fontScale="90000"/>
          </a:bodyPr>
          <a:lstStyle/>
          <a:p>
            <a:r>
              <a:rPr lang="en-US" dirty="0"/>
              <a:t>Recommendations for Lunar Image Collections</a:t>
            </a:r>
          </a:p>
        </p:txBody>
      </p:sp>
    </p:spTree>
    <p:extLst>
      <p:ext uri="{BB962C8B-B14F-4D97-AF65-F5344CB8AC3E}">
        <p14:creationId xmlns:p14="http://schemas.microsoft.com/office/powerpoint/2010/main" val="2161516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397CE-132A-498D-BFAF-2DA2922C2102}"/>
              </a:ext>
            </a:extLst>
          </p:cNvPr>
          <p:cNvSpPr>
            <a:spLocks noGrp="1"/>
          </p:cNvSpPr>
          <p:nvPr>
            <p:ph type="body" idx="1"/>
          </p:nvPr>
        </p:nvSpPr>
        <p:spPr/>
        <p:txBody>
          <a:bodyPr/>
          <a:lstStyle/>
          <a:p>
            <a:r>
              <a:rPr lang="en-US" dirty="0"/>
              <a:t>The scientific results and conclusions, as well as any views or opinions expressed herein, are those of the authors and do not necessarily reflect those of NOAA or the Department of Commerce.</a:t>
            </a:r>
          </a:p>
          <a:p>
            <a:endParaRPr lang="en-US" dirty="0"/>
          </a:p>
        </p:txBody>
      </p:sp>
      <p:sp>
        <p:nvSpPr>
          <p:cNvPr id="3" name="Slide Number Placeholder 2">
            <a:extLst>
              <a:ext uri="{FF2B5EF4-FFF2-40B4-BE49-F238E27FC236}">
                <a16:creationId xmlns:a16="http://schemas.microsoft.com/office/drawing/2014/main" id="{08B7908E-5B92-456E-A71F-6131C3E5FB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4" name="Footer Placeholder 3">
            <a:extLst>
              <a:ext uri="{FF2B5EF4-FFF2-40B4-BE49-F238E27FC236}">
                <a16:creationId xmlns:a16="http://schemas.microsoft.com/office/drawing/2014/main" id="{6674F0DD-F97D-4AF5-A2DA-8397B0ED12BA}"/>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184640C7-413A-4C04-BEDC-449D40248D88}"/>
              </a:ext>
            </a:extLst>
          </p:cNvPr>
          <p:cNvSpPr>
            <a:spLocks noGrp="1"/>
          </p:cNvSpPr>
          <p:nvPr>
            <p:ph type="title"/>
          </p:nvPr>
        </p:nvSpPr>
        <p:spPr/>
        <p:txBody>
          <a:bodyPr/>
          <a:lstStyle/>
          <a:p>
            <a:r>
              <a:rPr lang="en-US" dirty="0"/>
              <a:t>Declaimer</a:t>
            </a:r>
          </a:p>
        </p:txBody>
      </p:sp>
    </p:spTree>
    <p:extLst>
      <p:ext uri="{BB962C8B-B14F-4D97-AF65-F5344CB8AC3E}">
        <p14:creationId xmlns:p14="http://schemas.microsoft.com/office/powerpoint/2010/main" val="123552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000397" y="1118161"/>
            <a:ext cx="3541985" cy="2316699"/>
          </a:xfrm>
          <a:prstGeom prst="rect">
            <a:avLst/>
          </a:prstGeom>
        </p:spPr>
      </p:pic>
      <p:sp>
        <p:nvSpPr>
          <p:cNvPr id="2" name="Title 1"/>
          <p:cNvSpPr>
            <a:spLocks noGrp="1"/>
          </p:cNvSpPr>
          <p:nvPr>
            <p:ph type="title"/>
          </p:nvPr>
        </p:nvSpPr>
        <p:spPr/>
        <p:txBody>
          <a:bodyPr>
            <a:normAutofit/>
          </a:bodyPr>
          <a:lstStyle/>
          <a:p>
            <a:r>
              <a:rPr lang="en-US" dirty="0"/>
              <a:t>GOES-R ABI Instrument</a:t>
            </a:r>
          </a:p>
        </p:txBody>
      </p:sp>
      <p:sp>
        <p:nvSpPr>
          <p:cNvPr id="3" name="Content Placeholder 2"/>
          <p:cNvSpPr>
            <a:spLocks noGrp="1"/>
          </p:cNvSpPr>
          <p:nvPr>
            <p:ph idx="1"/>
          </p:nvPr>
        </p:nvSpPr>
        <p:spPr>
          <a:xfrm>
            <a:off x="603905" y="1202131"/>
            <a:ext cx="7904083" cy="4955268"/>
          </a:xfrm>
        </p:spPr>
        <p:txBody>
          <a:bodyPr>
            <a:normAutofit fontScale="92500" lnSpcReduction="10000"/>
          </a:bodyPr>
          <a:lstStyle/>
          <a:p>
            <a:r>
              <a:rPr lang="en-US" dirty="0"/>
              <a:t>ABI Bands: 16 bands</a:t>
            </a:r>
          </a:p>
          <a:p>
            <a:pPr lvl="1"/>
            <a:r>
              <a:rPr lang="en-US" dirty="0"/>
              <a:t>6 visible and near-infrared (NVIR) bands</a:t>
            </a:r>
          </a:p>
          <a:p>
            <a:pPr lvl="1"/>
            <a:r>
              <a:rPr lang="en-US" dirty="0"/>
              <a:t>10 infrared (IR) bands</a:t>
            </a:r>
          </a:p>
          <a:p>
            <a:endParaRPr lang="en-US" dirty="0"/>
          </a:p>
          <a:p>
            <a:r>
              <a:rPr lang="en-US" dirty="0"/>
              <a:t>Two independent scan mirrors </a:t>
            </a:r>
          </a:p>
          <a:p>
            <a:pPr lvl="1"/>
            <a:r>
              <a:rPr lang="en-US" dirty="0"/>
              <a:t>North-South (NS)</a:t>
            </a:r>
          </a:p>
          <a:p>
            <a:pPr lvl="1"/>
            <a:r>
              <a:rPr lang="en-US" dirty="0"/>
              <a:t>East-West (EW) </a:t>
            </a:r>
          </a:p>
          <a:p>
            <a:pPr lvl="1"/>
            <a:endParaRPr lang="en-US" dirty="0"/>
          </a:p>
          <a:p>
            <a:r>
              <a:rPr lang="en-US" dirty="0"/>
              <a:t>On-orbit calibration for all the bands</a:t>
            </a:r>
          </a:p>
          <a:p>
            <a:pPr lvl="1"/>
            <a:r>
              <a:rPr lang="en-US" dirty="0"/>
              <a:t>On-orbit solar diffuser (SD) for VNIR bands</a:t>
            </a:r>
          </a:p>
          <a:p>
            <a:pPr lvl="1"/>
            <a:r>
              <a:rPr lang="en-US" dirty="0"/>
              <a:t>Blackbody for IR bands</a:t>
            </a:r>
          </a:p>
          <a:p>
            <a:pPr lvl="1"/>
            <a:endParaRPr lang="en-US" dirty="0"/>
          </a:p>
          <a:p>
            <a:r>
              <a:rPr lang="en-US" dirty="0"/>
              <a:t>GOES-17 ABI, due to its cryocooler misfunction, has different instrument calibration configurations from the original design, which are set for GOES-16/18.</a:t>
            </a:r>
          </a:p>
        </p:txBody>
      </p:sp>
      <p:sp>
        <p:nvSpPr>
          <p:cNvPr id="4" name="Slide Number Placeholder 3"/>
          <p:cNvSpPr>
            <a:spLocks noGrp="1"/>
          </p:cNvSpPr>
          <p:nvPr>
            <p:ph type="sldNum" sz="quarter" idx="12"/>
          </p:nvPr>
        </p:nvSpPr>
        <p:spPr/>
        <p:txBody>
          <a:bodyPr/>
          <a:lstStyle/>
          <a:p>
            <a:fld id="{ACC92CFC-D429-494E-860C-EBB75C38C3B4}" type="slidenum">
              <a:rPr lang="en-US" smtClean="0">
                <a:solidFill>
                  <a:prstClr val="black">
                    <a:tint val="75000"/>
                  </a:prstClr>
                </a:solidFill>
              </a:rPr>
              <a:pPr/>
              <a:t>3</a:t>
            </a:fld>
            <a:endParaRPr lang="en-US">
              <a:solidFill>
                <a:prstClr val="black">
                  <a:tint val="75000"/>
                </a:prstClr>
              </a:solidFill>
            </a:endParaRPr>
          </a:p>
        </p:txBody>
      </p:sp>
      <p:sp>
        <p:nvSpPr>
          <p:cNvPr id="9" name="Rectangle 8"/>
          <p:cNvSpPr/>
          <p:nvPr/>
        </p:nvSpPr>
        <p:spPr>
          <a:xfrm>
            <a:off x="6657358" y="3500379"/>
            <a:ext cx="4925041" cy="646331"/>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ABI Optical Architecture.  The FPM temperatures are set for GOES-16/18. For GOES-17, there is no thermal control for the VNIR FPM temperature and the IR FPM temperatures are elevated to higher values.</a:t>
            </a:r>
          </a:p>
        </p:txBody>
      </p:sp>
      <p:pic>
        <p:nvPicPr>
          <p:cNvPr id="6" name="Picture 5"/>
          <p:cNvPicPr>
            <a:picLocks noChangeAspect="1"/>
          </p:cNvPicPr>
          <p:nvPr/>
        </p:nvPicPr>
        <p:blipFill>
          <a:blip r:embed="rId3"/>
          <a:stretch>
            <a:fillRect/>
          </a:stretch>
        </p:blipFill>
        <p:spPr>
          <a:xfrm>
            <a:off x="9156779" y="4177894"/>
            <a:ext cx="1950183" cy="2191719"/>
          </a:xfrm>
          <a:prstGeom prst="rect">
            <a:avLst/>
          </a:prstGeom>
        </p:spPr>
      </p:pic>
      <p:sp>
        <p:nvSpPr>
          <p:cNvPr id="10" name="TextBox 9"/>
          <p:cNvSpPr txBox="1"/>
          <p:nvPr/>
        </p:nvSpPr>
        <p:spPr>
          <a:xfrm>
            <a:off x="7106812" y="6417466"/>
            <a:ext cx="293061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Figures are from GOES-R Series Data Book</a:t>
            </a:r>
          </a:p>
        </p:txBody>
      </p:sp>
      <p:sp>
        <p:nvSpPr>
          <p:cNvPr id="11" name="Rectangle 10">
            <a:extLst>
              <a:ext uri="{FF2B5EF4-FFF2-40B4-BE49-F238E27FC236}">
                <a16:creationId xmlns:a16="http://schemas.microsoft.com/office/drawing/2014/main" id="{3BEA32D4-7F57-4A47-8509-6AAC09143804}"/>
              </a:ext>
            </a:extLst>
          </p:cNvPr>
          <p:cNvSpPr/>
          <p:nvPr/>
        </p:nvSpPr>
        <p:spPr>
          <a:xfrm>
            <a:off x="10747420" y="5465089"/>
            <a:ext cx="1560489"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ABI scanner</a:t>
            </a:r>
          </a:p>
        </p:txBody>
      </p:sp>
      <p:sp>
        <p:nvSpPr>
          <p:cNvPr id="5" name="Footer Placeholder 4">
            <a:extLst>
              <a:ext uri="{FF2B5EF4-FFF2-40B4-BE49-F238E27FC236}">
                <a16:creationId xmlns:a16="http://schemas.microsoft.com/office/drawing/2014/main" id="{39B651F0-6B46-4D40-AB76-90A6AAD02F9E}"/>
              </a:ext>
            </a:extLst>
          </p:cNvPr>
          <p:cNvSpPr>
            <a:spLocks noGrp="1"/>
          </p:cNvSpPr>
          <p:nvPr>
            <p:ph type="ftr" idx="11"/>
          </p:nvPr>
        </p:nvSpPr>
        <p:spPr/>
        <p:txBody>
          <a:bodyPr/>
          <a:lstStyle/>
          <a:p>
            <a:r>
              <a:rPr lang="en-US"/>
              <a:t>4th Joint GSICS/IVOS Lunar Calibration Workshop, 4-8 Dec. 2023, Darmstadt, Germany</a:t>
            </a:r>
          </a:p>
        </p:txBody>
      </p:sp>
    </p:spTree>
    <p:extLst>
      <p:ext uri="{BB962C8B-B14F-4D97-AF65-F5344CB8AC3E}">
        <p14:creationId xmlns:p14="http://schemas.microsoft.com/office/powerpoint/2010/main" val="3528474904"/>
      </p:ext>
    </p:extLst>
  </p:cSld>
  <p:clrMapOvr>
    <a:masterClrMapping/>
  </p:clrMapOvr>
  <mc:AlternateContent xmlns:mc="http://schemas.openxmlformats.org/markup-compatibility/2006" xmlns:p14="http://schemas.microsoft.com/office/powerpoint/2010/main">
    <mc:Choice Requires="p14">
      <p:transition spd="slow" p14:dur="2000" advTm="29988"/>
    </mc:Choice>
    <mc:Fallback xmlns="">
      <p:transition spd="slow" advTm="299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46999" y="1039279"/>
            <a:ext cx="2242922"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GOES-16 ABI Mode 3 Timeline </a:t>
            </a:r>
          </a:p>
        </p:txBody>
      </p:sp>
      <p:sp>
        <p:nvSpPr>
          <p:cNvPr id="2" name="Title 1"/>
          <p:cNvSpPr>
            <a:spLocks noGrp="1"/>
          </p:cNvSpPr>
          <p:nvPr>
            <p:ph type="title"/>
          </p:nvPr>
        </p:nvSpPr>
        <p:spPr/>
        <p:txBody>
          <a:bodyPr>
            <a:normAutofit/>
          </a:bodyPr>
          <a:lstStyle/>
          <a:p>
            <a:r>
              <a:rPr lang="en-US" dirty="0"/>
              <a:t>GOES-R ABI Lunar Scans</a:t>
            </a:r>
          </a:p>
        </p:txBody>
      </p:sp>
      <p:sp>
        <p:nvSpPr>
          <p:cNvPr id="3" name="Content Placeholder 2"/>
          <p:cNvSpPr>
            <a:spLocks noGrp="1"/>
          </p:cNvSpPr>
          <p:nvPr>
            <p:ph idx="1"/>
          </p:nvPr>
        </p:nvSpPr>
        <p:spPr>
          <a:xfrm>
            <a:off x="374348" y="1252308"/>
            <a:ext cx="6741692" cy="4818023"/>
          </a:xfrm>
        </p:spPr>
        <p:txBody>
          <a:bodyPr>
            <a:normAutofit fontScale="92500" lnSpcReduction="10000"/>
          </a:bodyPr>
          <a:lstStyle/>
          <a:p>
            <a:r>
              <a:rPr lang="en-US" dirty="0"/>
              <a:t>Each normal ABI timeline consists of full-disk scans, CONUS scans, MESO scans and calibration targets’ scans</a:t>
            </a:r>
          </a:p>
          <a:p>
            <a:endParaRPr lang="en-US" dirty="0"/>
          </a:p>
          <a:p>
            <a:r>
              <a:rPr lang="en-US" dirty="0"/>
              <a:t>The lunar images are collected with MESO scans which consists of two vertically aligned swaths</a:t>
            </a:r>
          </a:p>
          <a:p>
            <a:pPr lvl="1"/>
            <a:r>
              <a:rPr lang="en-US" dirty="0"/>
              <a:t>The Moon is scanned with only one of the two swaths</a:t>
            </a:r>
          </a:p>
          <a:p>
            <a:endParaRPr lang="en-US" dirty="0"/>
          </a:p>
          <a:p>
            <a:r>
              <a:rPr lang="en-US" dirty="0"/>
              <a:t>Lunar image collections for Response Versus Scan-angle (RVS) study</a:t>
            </a:r>
          </a:p>
          <a:p>
            <a:pPr lvl="1"/>
            <a:r>
              <a:rPr lang="en-US" dirty="0"/>
              <a:t>Chasing the Moon from west to east in the space</a:t>
            </a:r>
          </a:p>
          <a:p>
            <a:pPr lvl="2"/>
            <a:r>
              <a:rPr lang="en-US" dirty="0"/>
              <a:t>high angular resolution</a:t>
            </a:r>
          </a:p>
          <a:p>
            <a:pPr lvl="2"/>
            <a:r>
              <a:rPr lang="en-US" dirty="0"/>
              <a:t>Combined data cover the full scan angle range for the FD images</a:t>
            </a:r>
          </a:p>
          <a:p>
            <a:pPr lvl="1"/>
            <a:r>
              <a:rPr lang="en-US" dirty="0"/>
              <a:t>5</a:t>
            </a:r>
            <a:r>
              <a:rPr lang="en-US" baseline="30000" dirty="0"/>
              <a:t>o </a:t>
            </a:r>
            <a:r>
              <a:rPr lang="en-US" dirty="0"/>
              <a:t>&lt; |Lunar phase angle| &lt; 60</a:t>
            </a:r>
            <a:r>
              <a:rPr lang="en-US" baseline="30000" dirty="0"/>
              <a:t>o</a:t>
            </a:r>
            <a:r>
              <a:rPr lang="en-US" dirty="0"/>
              <a:t>, in general</a:t>
            </a:r>
          </a:p>
          <a:p>
            <a:pPr lvl="1"/>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A562E326-3D4E-4230-940F-B935701198DD}" type="slidenum">
              <a:rPr lang="en-US" smtClean="0"/>
              <a:pPr/>
              <a:t>4</a:t>
            </a:fld>
            <a:endParaRPr lang="en-US"/>
          </a:p>
        </p:txBody>
      </p:sp>
      <p:sp>
        <p:nvSpPr>
          <p:cNvPr id="21" name="TextBox 20"/>
          <p:cNvSpPr txBox="1"/>
          <p:nvPr/>
        </p:nvSpPr>
        <p:spPr>
          <a:xfrm>
            <a:off x="8272654" y="6082873"/>
            <a:ext cx="3060755"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G16 ABI Channel 1 (0.47µm) image scanned with one MESO swath</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0994" y="5464150"/>
            <a:ext cx="2517982" cy="606181"/>
          </a:xfrm>
          <a:prstGeom prst="rect">
            <a:avLst/>
          </a:prstGeom>
        </p:spPr>
      </p:pic>
      <p:pic>
        <p:nvPicPr>
          <p:cNvPr id="14" name="Picture 13"/>
          <p:cNvPicPr>
            <a:picLocks noChangeAspect="1"/>
          </p:cNvPicPr>
          <p:nvPr/>
        </p:nvPicPr>
        <p:blipFill>
          <a:blip r:embed="rId3"/>
          <a:stretch>
            <a:fillRect/>
          </a:stretch>
        </p:blipFill>
        <p:spPr>
          <a:xfrm>
            <a:off x="7579885" y="3449028"/>
            <a:ext cx="1622219" cy="1408084"/>
          </a:xfrm>
          <a:prstGeom prst="rect">
            <a:avLst/>
          </a:prstGeom>
        </p:spPr>
      </p:pic>
      <p:grpSp>
        <p:nvGrpSpPr>
          <p:cNvPr id="15" name="Group 14"/>
          <p:cNvGrpSpPr/>
          <p:nvPr/>
        </p:nvGrpSpPr>
        <p:grpSpPr>
          <a:xfrm>
            <a:off x="9247030" y="3337623"/>
            <a:ext cx="1780309" cy="1630894"/>
            <a:chOff x="3124200" y="3276600"/>
            <a:chExt cx="2498358" cy="2297597"/>
          </a:xfrm>
        </p:grpSpPr>
        <p:pic>
          <p:nvPicPr>
            <p:cNvPr id="1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276600"/>
              <a:ext cx="2498358" cy="229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015939" y="4132729"/>
              <a:ext cx="1067230" cy="900500"/>
            </a:xfrm>
            <a:prstGeom prst="rect">
              <a:avLst/>
            </a:prstGeom>
            <a:noFill/>
          </p:spPr>
          <p:txBody>
            <a:bodyPr wrap="square" rtlCol="0">
              <a:spAutoFit/>
            </a:bodyPr>
            <a:lstStyle/>
            <a:p>
              <a:r>
                <a:rPr lang="en-US" sz="1200" dirty="0"/>
                <a:t>Earth</a:t>
              </a:r>
            </a:p>
          </p:txBody>
        </p:sp>
      </p:grpSp>
      <p:sp>
        <p:nvSpPr>
          <p:cNvPr id="18" name="TextBox 17">
            <a:extLst>
              <a:ext uri="{FF2B5EF4-FFF2-40B4-BE49-F238E27FC236}">
                <a16:creationId xmlns:a16="http://schemas.microsoft.com/office/drawing/2014/main" id="{E5604541-E412-43CC-AED8-99E2D4EDF19F}"/>
              </a:ext>
            </a:extLst>
          </p:cNvPr>
          <p:cNvSpPr txBox="1"/>
          <p:nvPr/>
        </p:nvSpPr>
        <p:spPr>
          <a:xfrm>
            <a:off x="8108605" y="4939334"/>
            <a:ext cx="306075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Moon trajectory within ABI field of regard</a:t>
            </a:r>
          </a:p>
        </p:txBody>
      </p:sp>
      <p:sp>
        <p:nvSpPr>
          <p:cNvPr id="4" name="Footer Placeholder 3">
            <a:extLst>
              <a:ext uri="{FF2B5EF4-FFF2-40B4-BE49-F238E27FC236}">
                <a16:creationId xmlns:a16="http://schemas.microsoft.com/office/drawing/2014/main" id="{5EF140CA-12FB-4E7A-BA46-A9814147DDC3}"/>
              </a:ext>
            </a:extLst>
          </p:cNvPr>
          <p:cNvSpPr>
            <a:spLocks noGrp="1"/>
          </p:cNvSpPr>
          <p:nvPr>
            <p:ph type="ftr" idx="11"/>
          </p:nvPr>
        </p:nvSpPr>
        <p:spPr/>
        <p:txBody>
          <a:bodyPr/>
          <a:lstStyle/>
          <a:p>
            <a:r>
              <a:rPr lang="en-US"/>
              <a:t>4th Joint GSICS/IVOS Lunar Calibration Workshop, 4-8 Dec. 2023, Darmstadt, Germany</a:t>
            </a:r>
          </a:p>
        </p:txBody>
      </p:sp>
      <p:pic>
        <p:nvPicPr>
          <p:cNvPr id="19" name="Picture 18">
            <a:extLst>
              <a:ext uri="{FF2B5EF4-FFF2-40B4-BE49-F238E27FC236}">
                <a16:creationId xmlns:a16="http://schemas.microsoft.com/office/drawing/2014/main" id="{2B740A69-DB3F-4441-AF09-1D3DE5E93238}"/>
              </a:ext>
            </a:extLst>
          </p:cNvPr>
          <p:cNvPicPr>
            <a:picLocks noChangeAspect="1"/>
          </p:cNvPicPr>
          <p:nvPr/>
        </p:nvPicPr>
        <p:blipFill>
          <a:blip r:embed="rId5"/>
          <a:stretch>
            <a:fillRect/>
          </a:stretch>
        </p:blipFill>
        <p:spPr>
          <a:xfrm>
            <a:off x="7946999" y="1281415"/>
            <a:ext cx="3177666" cy="1824530"/>
          </a:xfrm>
          <a:prstGeom prst="rect">
            <a:avLst/>
          </a:prstGeom>
        </p:spPr>
      </p:pic>
    </p:spTree>
    <p:extLst>
      <p:ext uri="{BB962C8B-B14F-4D97-AF65-F5344CB8AC3E}">
        <p14:creationId xmlns:p14="http://schemas.microsoft.com/office/powerpoint/2010/main" val="1695693227"/>
      </p:ext>
    </p:extLst>
  </p:cSld>
  <p:clrMapOvr>
    <a:masterClrMapping/>
  </p:clrMapOvr>
  <mc:AlternateContent xmlns:mc="http://schemas.openxmlformats.org/markup-compatibility/2006" xmlns:p14="http://schemas.microsoft.com/office/powerpoint/2010/main">
    <mc:Choice Requires="p14">
      <p:transition spd="slow" p14:dur="2000" advTm="69553"/>
    </mc:Choice>
    <mc:Fallback xmlns="">
      <p:transition spd="slow" advTm="6955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56B3F9-4431-47A3-BD4C-12434F6875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4" name="Footer Placeholder 3">
            <a:extLst>
              <a:ext uri="{FF2B5EF4-FFF2-40B4-BE49-F238E27FC236}">
                <a16:creationId xmlns:a16="http://schemas.microsoft.com/office/drawing/2014/main" id="{20AC673E-AC54-4388-B961-FF844C7D70BB}"/>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513F7A03-4665-463A-9356-3FDBDC934BA1}"/>
              </a:ext>
            </a:extLst>
          </p:cNvPr>
          <p:cNvSpPr>
            <a:spLocks noGrp="1"/>
          </p:cNvSpPr>
          <p:nvPr>
            <p:ph type="title"/>
          </p:nvPr>
        </p:nvSpPr>
        <p:spPr/>
        <p:txBody>
          <a:bodyPr>
            <a:normAutofit/>
          </a:bodyPr>
          <a:lstStyle/>
          <a:p>
            <a:r>
              <a:rPr lang="en-US" dirty="0"/>
              <a:t>ABI VNIR Radiometric Calibration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716C61B-C059-4531-BF68-3A5A1CA1F56B}"/>
                  </a:ext>
                </a:extLst>
              </p:cNvPr>
              <p:cNvSpPr/>
              <p:nvPr/>
            </p:nvSpPr>
            <p:spPr>
              <a:xfrm>
                <a:off x="6851562" y="1663905"/>
                <a:ext cx="4127948" cy="375744"/>
              </a:xfrm>
              <a:prstGeom prst="rect">
                <a:avLst/>
              </a:prstGeom>
            </p:spPr>
            <p:txBody>
              <a:bodyPr wrap="square">
                <a:spAutoFit/>
              </a:bodyPr>
              <a:lstStyle/>
              <a:p>
                <a:pPr marL="450215" algn="ctr">
                  <a:lnSpc>
                    <a:spcPts val="1300"/>
                  </a:lnSpc>
                  <a:spcBef>
                    <a:spcPts val="600"/>
                  </a:spcBef>
                  <a:spcAft>
                    <a:spcPts val="600"/>
                  </a:spcAft>
                </a:pPr>
                <a14:m>
                  <m:oMath xmlns:m="http://schemas.openxmlformats.org/officeDocument/2006/math">
                    <m:sSub>
                      <m:sSubPr>
                        <m:ctrlPr>
                          <a:rPr lang="en-US" sz="2000" i="1">
                            <a:latin typeface="Cambria Math" panose="02040503050406030204" pitchFamily="18" charset="0"/>
                            <a:ea typeface="DengXian" panose="020B0503020204020204" pitchFamily="2" charset="-122"/>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𝑅</m:t>
                        </m:r>
                      </m:e>
                      <m:sub>
                        <m:r>
                          <a:rPr lang="en-US" sz="2000" i="1">
                            <a:latin typeface="Cambria Math" panose="02040503050406030204" pitchFamily="18" charset="0"/>
                            <a:ea typeface="DengXian" panose="020B0503020204020204" pitchFamily="2" charset="-122"/>
                            <a:cs typeface="Times New Roman" panose="02020603050405020304" pitchFamily="18" charset="0"/>
                          </a:rPr>
                          <m:t>𝑠𝑚𝑝𝑙</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DengXian" panose="020B0503020204020204" pitchFamily="2" charset="-122"/>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𝑚</m:t>
                        </m:r>
                        <m:r>
                          <a:rPr lang="en-US" sz="2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DengXian" panose="020B0503020204020204" pitchFamily="2" charset="-122"/>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𝑠𝑚𝑝𝑙</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𝑞</m:t>
                        </m:r>
                        <m:r>
                          <a:rPr lang="en-US" sz="2000">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latin typeface="Cambria Math" panose="02040503050406030204" pitchFamily="18" charset="0"/>
                                <a:ea typeface="DengXian" panose="020B0503020204020204" pitchFamily="2" charset="-122"/>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DengXian" panose="020B0503020204020204" pitchFamily="2" charset="-122"/>
                                <a:cs typeface="Times New Roman" panose="02020603050405020304" pitchFamily="18" charset="0"/>
                              </a:rPr>
                              <m:t>𝑠𝑚𝑝𝑙</m:t>
                            </m:r>
                          </m:sub>
                          <m:sup>
                            <m:r>
                              <a:rPr lang="en-US" sz="2000">
                                <a:latin typeface="Cambria Math" panose="02040503050406030204" pitchFamily="18" charset="0"/>
                                <a:ea typeface="Calibri" panose="020F0502020204030204" pitchFamily="34" charset="0"/>
                                <a:cs typeface="Times New Roman" panose="02020603050405020304" pitchFamily="18" charset="0"/>
                              </a:rPr>
                              <m:t>2</m:t>
                            </m:r>
                          </m:sup>
                        </m:sSubSup>
                      </m:num>
                      <m:den>
                        <m:sSubSup>
                          <m:sSubSupPr>
                            <m:ctrlPr>
                              <a:rPr lang="en-US" sz="2000" i="1">
                                <a:latin typeface="Cambria Math" panose="02040503050406030204" pitchFamily="18" charset="0"/>
                                <a:ea typeface="DengXian" panose="020B0503020204020204" pitchFamily="2" charset="-122"/>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𝜌</m:t>
                            </m:r>
                          </m:e>
                          <m:sub>
                            <m:r>
                              <a:rPr lang="en-US" sz="2000" i="1">
                                <a:latin typeface="Cambria Math" panose="02040503050406030204" pitchFamily="18" charset="0"/>
                                <a:ea typeface="Calibri" panose="020F0502020204030204" pitchFamily="34" charset="0"/>
                                <a:cs typeface="Times New Roman" panose="02020603050405020304" pitchFamily="18" charset="0"/>
                              </a:rPr>
                              <m:t>𝐸𝑊</m:t>
                            </m:r>
                          </m:sub>
                          <m:sup>
                            <m:r>
                              <a:rPr lang="en-US" sz="2000" i="1">
                                <a:latin typeface="Cambria Math" panose="02040503050406030204" pitchFamily="18" charset="0"/>
                                <a:ea typeface="Calibri" panose="020F0502020204030204" pitchFamily="34" charset="0"/>
                                <a:cs typeface="Times New Roman" panose="02020603050405020304" pitchFamily="18" charset="0"/>
                              </a:rPr>
                              <m:t>𝑠𝑚𝑝𝑙</m:t>
                            </m:r>
                          </m:sup>
                        </m:sSubSup>
                        <m:sSubSup>
                          <m:sSubSupPr>
                            <m:ctrlPr>
                              <a:rPr lang="en-US" sz="2000" i="1">
                                <a:latin typeface="Cambria Math" panose="02040503050406030204" pitchFamily="18" charset="0"/>
                                <a:ea typeface="DengXian" panose="020B0503020204020204" pitchFamily="2" charset="-122"/>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𝜌</m:t>
                            </m:r>
                          </m:e>
                          <m:sub>
                            <m:r>
                              <a:rPr lang="en-US" sz="2000" i="1">
                                <a:latin typeface="Cambria Math" panose="02040503050406030204" pitchFamily="18" charset="0"/>
                                <a:ea typeface="Calibri" panose="020F0502020204030204" pitchFamily="34" charset="0"/>
                                <a:cs typeface="Times New Roman" panose="02020603050405020304" pitchFamily="18" charset="0"/>
                              </a:rPr>
                              <m:t>𝑁𝑆</m:t>
                            </m:r>
                          </m:sub>
                          <m:sup>
                            <m:r>
                              <a:rPr lang="en-US" sz="2000" i="1">
                                <a:latin typeface="Cambria Math" panose="02040503050406030204" pitchFamily="18" charset="0"/>
                                <a:ea typeface="Calibri" panose="020F0502020204030204" pitchFamily="34" charset="0"/>
                                <a:cs typeface="Times New Roman" panose="02020603050405020304" pitchFamily="18" charset="0"/>
                              </a:rPr>
                              <m:t>𝑠𝑚𝑝𝑙</m:t>
                            </m:r>
                          </m:sup>
                        </m:sSubSup>
                      </m:den>
                    </m:f>
                  </m:oMath>
                </a14:m>
                <a:r>
                  <a:rPr lang="en-US" sz="2000" dirty="0">
                    <a:latin typeface="Palatino Linotype" panose="02040502050505030304" pitchFamily="18" charset="0"/>
                    <a:ea typeface="Times New Roman" panose="02020603050405020304" pitchFamily="18" charset="0"/>
                    <a:cs typeface="Times New Roman" panose="02020603050405020304" pitchFamily="18" charset="0"/>
                  </a:rPr>
                  <a:t>	</a:t>
                </a:r>
              </a:p>
            </p:txBody>
          </p:sp>
        </mc:Choice>
        <mc:Fallback xmlns="">
          <p:sp>
            <p:nvSpPr>
              <p:cNvPr id="6" name="Rectangle 5">
                <a:extLst>
                  <a:ext uri="{FF2B5EF4-FFF2-40B4-BE49-F238E27FC236}">
                    <a16:creationId xmlns:a16="http://schemas.microsoft.com/office/drawing/2014/main" id="{1716C61B-C059-4531-BF68-3A5A1CA1F56B}"/>
                  </a:ext>
                </a:extLst>
              </p:cNvPr>
              <p:cNvSpPr>
                <a:spLocks noRot="1" noChangeAspect="1" noMove="1" noResize="1" noEditPoints="1" noAdjustHandles="1" noChangeArrowheads="1" noChangeShapeType="1" noTextEdit="1"/>
              </p:cNvSpPr>
              <p:nvPr/>
            </p:nvSpPr>
            <p:spPr>
              <a:xfrm>
                <a:off x="6851562" y="1663905"/>
                <a:ext cx="4127948" cy="375744"/>
              </a:xfrm>
              <a:prstGeom prst="rect">
                <a:avLst/>
              </a:prstGeom>
              <a:blipFill>
                <a:blip r:embed="rId2"/>
                <a:stretch>
                  <a:fillRect t="-70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A9543B7-3AE2-4E65-A898-35B504DF11B3}"/>
                  </a:ext>
                </a:extLst>
              </p:cNvPr>
              <p:cNvSpPr/>
              <p:nvPr/>
            </p:nvSpPr>
            <p:spPr>
              <a:xfrm>
                <a:off x="7107575" y="2546028"/>
                <a:ext cx="3962943" cy="300210"/>
              </a:xfrm>
              <a:prstGeom prst="rect">
                <a:avLst/>
              </a:prstGeom>
            </p:spPr>
            <p:txBody>
              <a:bodyPr wrap="none">
                <a:spAutoFit/>
              </a:bodyPr>
              <a:lstStyle/>
              <a:p>
                <a:pPr marL="450215" algn="ctr">
                  <a:lnSpc>
                    <a:spcPts val="1300"/>
                  </a:lnSpc>
                  <a:spcBef>
                    <a:spcPts val="600"/>
                  </a:spcBef>
                  <a:spcAft>
                    <a:spcPts val="600"/>
                  </a:spcAft>
                </a:pPr>
                <a14:m>
                  <m:oMath xmlns:m="http://schemas.openxmlformats.org/officeDocument/2006/math">
                    <m:r>
                      <a:rPr lang="en-US"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𝑠𝑚𝑝𝑙</m:t>
                        </m:r>
                      </m:sub>
                    </m:sSub>
                    <m:r>
                      <a:rPr lang="en-US"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𝑠𝑚𝑝𝑙</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𝐶</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𝑠𝑝𝑙𝑘</m:t>
                        </m:r>
                      </m:sub>
                    </m:sSub>
                  </m:oMath>
                </a14:m>
                <a:r>
                  <a:rPr lang="en-US" sz="2000" dirty="0">
                    <a:latin typeface="Palatino Linotype" panose="02040502050505030304" pitchFamily="18" charset="0"/>
                    <a:ea typeface="DengXian" panose="020B0503020204020204"/>
                    <a:cs typeface="Times New Roman" panose="02020603050405020304" pitchFamily="18" charset="0"/>
                  </a:rPr>
                  <a:t>	</a:t>
                </a:r>
                <a:endParaRPr lang="en-US" sz="2000" dirty="0">
                  <a:latin typeface="Palatino Linotype" panose="02040502050505030304" pitchFamily="18" charset="0"/>
                  <a:ea typeface="Times New Roman" panose="02020603050405020304" pitchFamily="18"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EA9543B7-3AE2-4E65-A898-35B504DF11B3}"/>
                  </a:ext>
                </a:extLst>
              </p:cNvPr>
              <p:cNvSpPr>
                <a:spLocks noRot="1" noChangeAspect="1" noMove="1" noResize="1" noEditPoints="1" noAdjustHandles="1" noChangeArrowheads="1" noChangeShapeType="1" noTextEdit="1"/>
              </p:cNvSpPr>
              <p:nvPr/>
            </p:nvSpPr>
            <p:spPr>
              <a:xfrm>
                <a:off x="7107575" y="2546028"/>
                <a:ext cx="3962943" cy="300210"/>
              </a:xfrm>
              <a:prstGeom prst="rect">
                <a:avLst/>
              </a:prstGeom>
              <a:blipFill>
                <a:blip r:embed="rId3"/>
                <a:stretch>
                  <a:fillRect t="-16327" b="-14286"/>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7237155-3043-49B7-94D0-0B2E8712ED0E}"/>
              </a:ext>
            </a:extLst>
          </p:cNvPr>
          <p:cNvPicPr/>
          <p:nvPr/>
        </p:nvPicPr>
        <p:blipFill>
          <a:blip r:embed="rId4">
            <a:extLst>
              <a:ext uri="{28A0092B-C50C-407E-A947-70E740481C1C}">
                <a14:useLocalDpi xmlns:a14="http://schemas.microsoft.com/office/drawing/2010/main" val="0"/>
              </a:ext>
            </a:extLst>
          </a:blip>
          <a:stretch>
            <a:fillRect/>
          </a:stretch>
        </p:blipFill>
        <p:spPr>
          <a:xfrm>
            <a:off x="3079730" y="3223102"/>
            <a:ext cx="6424880" cy="2413173"/>
          </a:xfrm>
          <a:prstGeom prst="rect">
            <a:avLst/>
          </a:prstGeom>
        </p:spPr>
      </p:pic>
      <p:sp>
        <p:nvSpPr>
          <p:cNvPr id="10" name="TextBox 9">
            <a:extLst>
              <a:ext uri="{FF2B5EF4-FFF2-40B4-BE49-F238E27FC236}">
                <a16:creationId xmlns:a16="http://schemas.microsoft.com/office/drawing/2014/main" id="{A3393BFF-2A0C-4DE9-BB5D-6FAD1DCFB10D}"/>
              </a:ext>
            </a:extLst>
          </p:cNvPr>
          <p:cNvSpPr txBox="1"/>
          <p:nvPr/>
        </p:nvSpPr>
        <p:spPr>
          <a:xfrm>
            <a:off x="6199615" y="5344029"/>
            <a:ext cx="3677170" cy="892552"/>
          </a:xfrm>
          <a:prstGeom prst="rect">
            <a:avLst/>
          </a:prstGeom>
          <a:noFill/>
        </p:spPr>
        <p:txBody>
          <a:bodyPr wrap="square" rtlCol="0">
            <a:spAutoFit/>
          </a:bodyPr>
          <a:lstStyle/>
          <a:p>
            <a:r>
              <a:rPr lang="en-US" b="1" dirty="0">
                <a:latin typeface="Palatino Linotype" panose="02040502050505030304" pitchFamily="18" charset="0"/>
                <a:ea typeface="Times New Roman" panose="02020603050405020304" pitchFamily="18" charset="0"/>
                <a:cs typeface="Times New Roman" panose="02020603050405020304" pitchFamily="18" charset="0"/>
              </a:rPr>
              <a:t> </a:t>
            </a:r>
            <a:endParaRPr lang="en-US" dirty="0">
              <a:latin typeface="Palatino Linotype" panose="02040502050505030304" pitchFamily="18" charset="0"/>
              <a:ea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ea typeface="Times New Roman" panose="02020603050405020304" pitchFamily="18" charset="0"/>
                <a:cs typeface="Times New Roman" panose="02020603050405020304" pitchFamily="18" charset="0"/>
              </a:rPr>
              <a:t>Time-series of the NS scan angles for the spacelook scenes of this timeline.</a:t>
            </a:r>
          </a:p>
          <a:p>
            <a:endParaRPr lang="en-US" dirty="0"/>
          </a:p>
        </p:txBody>
      </p:sp>
      <p:sp>
        <p:nvSpPr>
          <p:cNvPr id="15" name="Rectangle 14">
            <a:extLst>
              <a:ext uri="{FF2B5EF4-FFF2-40B4-BE49-F238E27FC236}">
                <a16:creationId xmlns:a16="http://schemas.microsoft.com/office/drawing/2014/main" id="{1CD67EFF-83A6-4A0A-9E62-9BD682ECFA35}"/>
              </a:ext>
            </a:extLst>
          </p:cNvPr>
          <p:cNvSpPr/>
          <p:nvPr/>
        </p:nvSpPr>
        <p:spPr>
          <a:xfrm>
            <a:off x="1954741" y="5622228"/>
            <a:ext cx="4138411" cy="461665"/>
          </a:xfrm>
          <a:prstGeom prst="rect">
            <a:avLst/>
          </a:prstGeom>
        </p:spPr>
        <p:txBody>
          <a:bodyPr wrap="square">
            <a:spAutoFit/>
          </a:bodyPr>
          <a:lstStyle/>
          <a:p>
            <a:r>
              <a:rPr lang="en-US" sz="1200" dirty="0">
                <a:latin typeface="Times New Roman" panose="02020603050405020304" pitchFamily="18" charset="0"/>
                <a:ea typeface="Times New Roman" panose="02020603050405020304" pitchFamily="18" charset="0"/>
                <a:cs typeface="Times New Roman" panose="02020603050405020304" pitchFamily="18" charset="0"/>
              </a:rPr>
              <a:t>Locations of the G17 spacelook events (in red dots) for the timeline between 20:02-20:17Z on 07/30/2018. </a:t>
            </a:r>
            <a:endParaRPr lang="en-US" sz="12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55D1D912-37C6-44AF-9AFA-40AC94E307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8791" y="1381558"/>
            <a:ext cx="2517982" cy="606181"/>
          </a:xfrm>
          <a:prstGeom prst="rect">
            <a:avLst/>
          </a:prstGeom>
        </p:spPr>
      </p:pic>
      <p:sp>
        <p:nvSpPr>
          <p:cNvPr id="2" name="Oval 1">
            <a:extLst>
              <a:ext uri="{FF2B5EF4-FFF2-40B4-BE49-F238E27FC236}">
                <a16:creationId xmlns:a16="http://schemas.microsoft.com/office/drawing/2014/main" id="{5BD956B9-A440-4B0B-92C1-78BB4C601C02}"/>
              </a:ext>
            </a:extLst>
          </p:cNvPr>
          <p:cNvSpPr/>
          <p:nvPr/>
        </p:nvSpPr>
        <p:spPr>
          <a:xfrm>
            <a:off x="9608474" y="2322022"/>
            <a:ext cx="822805" cy="688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0A19BB1-8385-4FA6-A28F-831C211C1FEC}"/>
              </a:ext>
            </a:extLst>
          </p:cNvPr>
          <p:cNvSpPr txBox="1"/>
          <p:nvPr/>
        </p:nvSpPr>
        <p:spPr>
          <a:xfrm>
            <a:off x="464374" y="1180428"/>
            <a:ext cx="2242922"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GOES-16 ABI Mode 3 Timeline </a:t>
            </a:r>
          </a:p>
        </p:txBody>
      </p:sp>
      <p:pic>
        <p:nvPicPr>
          <p:cNvPr id="18" name="Picture 17">
            <a:extLst>
              <a:ext uri="{FF2B5EF4-FFF2-40B4-BE49-F238E27FC236}">
                <a16:creationId xmlns:a16="http://schemas.microsoft.com/office/drawing/2014/main" id="{F1C3EF9D-5B69-47C3-8225-9D6F4112B637}"/>
              </a:ext>
            </a:extLst>
          </p:cNvPr>
          <p:cNvPicPr>
            <a:picLocks noChangeAspect="1"/>
          </p:cNvPicPr>
          <p:nvPr/>
        </p:nvPicPr>
        <p:blipFill>
          <a:blip r:embed="rId6"/>
          <a:stretch>
            <a:fillRect/>
          </a:stretch>
        </p:blipFill>
        <p:spPr>
          <a:xfrm>
            <a:off x="464374" y="1422564"/>
            <a:ext cx="3177666" cy="1824530"/>
          </a:xfrm>
          <a:prstGeom prst="rect">
            <a:avLst/>
          </a:prstGeom>
        </p:spPr>
      </p:pic>
      <p:sp>
        <p:nvSpPr>
          <p:cNvPr id="11" name="Rectangle 10">
            <a:extLst>
              <a:ext uri="{FF2B5EF4-FFF2-40B4-BE49-F238E27FC236}">
                <a16:creationId xmlns:a16="http://schemas.microsoft.com/office/drawing/2014/main" id="{D37ABB65-A7AD-35F7-082F-9C3CA2EF7C41}"/>
              </a:ext>
            </a:extLst>
          </p:cNvPr>
          <p:cNvSpPr/>
          <p:nvPr/>
        </p:nvSpPr>
        <p:spPr>
          <a:xfrm>
            <a:off x="494246" y="3744552"/>
            <a:ext cx="2183178" cy="954107"/>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The lunar chasing images for GOES-16/17 RVS study were all collected with ABI Mode 3 timeline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790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3BF85A-C7F2-476D-9EEC-C62ABD379E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4" name="Footer Placeholder 3">
            <a:extLst>
              <a:ext uri="{FF2B5EF4-FFF2-40B4-BE49-F238E27FC236}">
                <a16:creationId xmlns:a16="http://schemas.microsoft.com/office/drawing/2014/main" id="{DAD1705B-C790-42A7-B4B8-ECF14DC3B143}"/>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8F54DD58-B45A-41CA-A97A-D4405555E518}"/>
              </a:ext>
            </a:extLst>
          </p:cNvPr>
          <p:cNvSpPr>
            <a:spLocks noGrp="1"/>
          </p:cNvSpPr>
          <p:nvPr>
            <p:ph type="title"/>
          </p:nvPr>
        </p:nvSpPr>
        <p:spPr/>
        <p:txBody>
          <a:bodyPr/>
          <a:lstStyle/>
          <a:p>
            <a:r>
              <a:rPr lang="en-US" dirty="0"/>
              <a:t>Data Collections for the RVS Study</a:t>
            </a:r>
          </a:p>
        </p:txBody>
      </p:sp>
      <p:graphicFrame>
        <p:nvGraphicFramePr>
          <p:cNvPr id="7" name="Table 6">
            <a:extLst>
              <a:ext uri="{FF2B5EF4-FFF2-40B4-BE49-F238E27FC236}">
                <a16:creationId xmlns:a16="http://schemas.microsoft.com/office/drawing/2014/main" id="{74646F28-B4C6-42AA-A104-329C208B0481}"/>
              </a:ext>
            </a:extLst>
          </p:cNvPr>
          <p:cNvGraphicFramePr>
            <a:graphicFrameLocks noGrp="1"/>
          </p:cNvGraphicFramePr>
          <p:nvPr>
            <p:extLst>
              <p:ext uri="{D42A27DB-BD31-4B8C-83A1-F6EECF244321}">
                <p14:modId xmlns:p14="http://schemas.microsoft.com/office/powerpoint/2010/main" val="3949222297"/>
              </p:ext>
            </p:extLst>
          </p:nvPr>
        </p:nvGraphicFramePr>
        <p:xfrm>
          <a:off x="4552681" y="1470413"/>
          <a:ext cx="7029719" cy="1566291"/>
        </p:xfrm>
        <a:graphic>
          <a:graphicData uri="http://schemas.openxmlformats.org/drawingml/2006/table">
            <a:tbl>
              <a:tblPr firstRow="1" firstCol="1" bandRow="1">
                <a:tableStyleId>{5C22544A-7EE6-4342-B048-85BDC9FD1C3A}</a:tableStyleId>
              </a:tblPr>
              <a:tblGrid>
                <a:gridCol w="1027619">
                  <a:extLst>
                    <a:ext uri="{9D8B030D-6E8A-4147-A177-3AD203B41FA5}">
                      <a16:colId xmlns:a16="http://schemas.microsoft.com/office/drawing/2014/main" val="3800038323"/>
                    </a:ext>
                  </a:extLst>
                </a:gridCol>
                <a:gridCol w="1127874">
                  <a:extLst>
                    <a:ext uri="{9D8B030D-6E8A-4147-A177-3AD203B41FA5}">
                      <a16:colId xmlns:a16="http://schemas.microsoft.com/office/drawing/2014/main" val="2901970015"/>
                    </a:ext>
                  </a:extLst>
                </a:gridCol>
                <a:gridCol w="1127874">
                  <a:extLst>
                    <a:ext uri="{9D8B030D-6E8A-4147-A177-3AD203B41FA5}">
                      <a16:colId xmlns:a16="http://schemas.microsoft.com/office/drawing/2014/main" val="1643301545"/>
                    </a:ext>
                  </a:extLst>
                </a:gridCol>
                <a:gridCol w="1127648">
                  <a:extLst>
                    <a:ext uri="{9D8B030D-6E8A-4147-A177-3AD203B41FA5}">
                      <a16:colId xmlns:a16="http://schemas.microsoft.com/office/drawing/2014/main" val="1817990479"/>
                    </a:ext>
                  </a:extLst>
                </a:gridCol>
                <a:gridCol w="1262129">
                  <a:extLst>
                    <a:ext uri="{9D8B030D-6E8A-4147-A177-3AD203B41FA5}">
                      <a16:colId xmlns:a16="http://schemas.microsoft.com/office/drawing/2014/main" val="4269196774"/>
                    </a:ext>
                  </a:extLst>
                </a:gridCol>
                <a:gridCol w="1356575">
                  <a:extLst>
                    <a:ext uri="{9D8B030D-6E8A-4147-A177-3AD203B41FA5}">
                      <a16:colId xmlns:a16="http://schemas.microsoft.com/office/drawing/2014/main" val="2898564447"/>
                    </a:ext>
                  </a:extLst>
                </a:gridCol>
              </a:tblGrid>
              <a:tr h="0">
                <a:tc>
                  <a:txBody>
                    <a:bodyPr/>
                    <a:lstStyle/>
                    <a:p>
                      <a:pPr marL="0" marR="0" algn="ctr">
                        <a:lnSpc>
                          <a:spcPts val="1300"/>
                        </a:lnSpc>
                        <a:spcBef>
                          <a:spcPts val="0"/>
                        </a:spcBef>
                        <a:spcAft>
                          <a:spcPts val="0"/>
                        </a:spcAft>
                      </a:pPr>
                      <a:r>
                        <a:rPr lang="en-US" sz="1000">
                          <a:effectLst/>
                        </a:rPr>
                        <a:t>Satellite</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ctr">
                        <a:lnSpc>
                          <a:spcPts val="1300"/>
                        </a:lnSpc>
                        <a:spcBef>
                          <a:spcPts val="0"/>
                        </a:spcBef>
                        <a:spcAft>
                          <a:spcPts val="0"/>
                        </a:spcAft>
                      </a:pPr>
                      <a:r>
                        <a:rPr lang="en-US" sz="1000">
                          <a:effectLst/>
                        </a:rPr>
                        <a:t>GOES-16</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8206636"/>
                  </a:ext>
                </a:extLst>
              </a:tr>
              <a:tr h="153670">
                <a:tc>
                  <a:txBody>
                    <a:bodyPr/>
                    <a:lstStyle/>
                    <a:p>
                      <a:pPr marL="0" marR="0" algn="ctr">
                        <a:lnSpc>
                          <a:spcPts val="1300"/>
                        </a:lnSpc>
                        <a:spcBef>
                          <a:spcPts val="0"/>
                        </a:spcBef>
                        <a:spcAft>
                          <a:spcPts val="0"/>
                        </a:spcAft>
                      </a:pPr>
                      <a:r>
                        <a:rPr lang="en-US" sz="1000">
                          <a:effectLst/>
                        </a:rPr>
                        <a:t>Date</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Duration (UTC)</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Phase Angles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NS Scan Angles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EW Scan Angles</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FPM Temp. Change</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480508"/>
                  </a:ext>
                </a:extLst>
              </a:tr>
              <a:tr h="222250">
                <a:tc>
                  <a:txBody>
                    <a:bodyPr/>
                    <a:lstStyle/>
                    <a:p>
                      <a:pPr marL="0" marR="0" algn="ctr">
                        <a:lnSpc>
                          <a:spcPts val="1300"/>
                        </a:lnSpc>
                        <a:spcBef>
                          <a:spcPts val="0"/>
                        </a:spcBef>
                        <a:spcAft>
                          <a:spcPts val="0"/>
                        </a:spcAft>
                      </a:pPr>
                      <a:r>
                        <a:rPr lang="en-US" sz="1000">
                          <a:effectLst/>
                        </a:rPr>
                        <a:t>2017/02/11</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18:19 - 19:17</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+9.1</a:t>
                      </a:r>
                      <a:r>
                        <a:rPr lang="en-US" sz="1000" baseline="30000">
                          <a:effectLst/>
                        </a:rPr>
                        <a:t>o </a:t>
                      </a:r>
                      <a:r>
                        <a:rPr lang="en-US" sz="1000">
                          <a:effectLst/>
                        </a:rPr>
                        <a:t>- +10.8</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+9.5</a:t>
                      </a:r>
                      <a:r>
                        <a:rPr lang="en-US" sz="1000" baseline="30000">
                          <a:effectLst/>
                        </a:rPr>
                        <a:t>o </a:t>
                      </a:r>
                      <a:r>
                        <a:rPr lang="en-US" sz="1000">
                          <a:effectLst/>
                        </a:rPr>
                        <a:t>- +9.4</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-6.5</a:t>
                      </a:r>
                      <a:r>
                        <a:rPr lang="en-US" sz="1000" baseline="30000" dirty="0">
                          <a:effectLst/>
                        </a:rPr>
                        <a:t>o</a:t>
                      </a:r>
                      <a:r>
                        <a:rPr lang="en-US" sz="1000" dirty="0">
                          <a:effectLst/>
                        </a:rPr>
                        <a:t> – +4.7</a:t>
                      </a:r>
                      <a:r>
                        <a:rPr lang="en-US" sz="1000" baseline="30000" dirty="0">
                          <a:effectLst/>
                        </a:rPr>
                        <a:t>o</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0.1 K</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0905484"/>
                  </a:ext>
                </a:extLst>
              </a:tr>
              <a:tr h="205105">
                <a:tc rowSpan="2">
                  <a:txBody>
                    <a:bodyPr/>
                    <a:lstStyle/>
                    <a:p>
                      <a:pPr marL="0" marR="0" algn="ctr">
                        <a:lnSpc>
                          <a:spcPts val="1300"/>
                        </a:lnSpc>
                        <a:spcBef>
                          <a:spcPts val="0"/>
                        </a:spcBef>
                        <a:spcAft>
                          <a:spcPts val="0"/>
                        </a:spcAft>
                      </a:pPr>
                      <a:r>
                        <a:rPr lang="en-US" sz="1000" dirty="0">
                          <a:effectLst/>
                        </a:rPr>
                        <a:t>2017/02/12</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18:54 - 19:04</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+21.0</a:t>
                      </a:r>
                      <a:r>
                        <a:rPr lang="en-US" sz="1000" baseline="30000">
                          <a:effectLst/>
                        </a:rPr>
                        <a:t>o</a:t>
                      </a:r>
                      <a:r>
                        <a:rPr lang="en-US" sz="1000">
                          <a:effectLst/>
                        </a:rPr>
                        <a:t> - +21.4</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+5.9</a:t>
                      </a:r>
                      <a:r>
                        <a:rPr lang="en-US" sz="1000" baseline="30000">
                          <a:effectLst/>
                        </a:rPr>
                        <a:t>o</a:t>
                      </a:r>
                      <a:r>
                        <a:rPr lang="en-US" sz="1000">
                          <a:effectLst/>
                        </a:rPr>
                        <a:t> - +5.9</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-10.1</a:t>
                      </a:r>
                      <a:r>
                        <a:rPr lang="en-US" sz="1000" baseline="30000">
                          <a:effectLst/>
                        </a:rPr>
                        <a:t>o</a:t>
                      </a:r>
                      <a:r>
                        <a:rPr lang="en-US" sz="1000">
                          <a:effectLst/>
                        </a:rPr>
                        <a:t> - -9.0</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lnSpc>
                          <a:spcPts val="1300"/>
                        </a:lnSpc>
                        <a:spcBef>
                          <a:spcPts val="0"/>
                        </a:spcBef>
                        <a:spcAft>
                          <a:spcPts val="0"/>
                        </a:spcAft>
                      </a:pPr>
                      <a:r>
                        <a:rPr lang="en-US" sz="1000" dirty="0">
                          <a:effectLst/>
                        </a:rPr>
                        <a:t>&lt; 0.1 K</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87798433"/>
                  </a:ext>
                </a:extLst>
              </a:tr>
              <a:tr h="199390">
                <a:tc vMerge="1">
                  <a:txBody>
                    <a:bodyPr/>
                    <a:lstStyle/>
                    <a:p>
                      <a:endParaRPr lang="en-US"/>
                    </a:p>
                  </a:txBody>
                  <a:tcPr/>
                </a:tc>
                <a:tc>
                  <a:txBody>
                    <a:bodyPr/>
                    <a:lstStyle/>
                    <a:p>
                      <a:pPr marL="0" marR="0" algn="ctr">
                        <a:lnSpc>
                          <a:spcPts val="1300"/>
                        </a:lnSpc>
                        <a:spcBef>
                          <a:spcPts val="0"/>
                        </a:spcBef>
                        <a:spcAft>
                          <a:spcPts val="0"/>
                        </a:spcAft>
                      </a:pPr>
                      <a:r>
                        <a:rPr lang="en-US" sz="1000">
                          <a:effectLst/>
                        </a:rPr>
                        <a:t>20:12 - 20:22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+23.4</a:t>
                      </a:r>
                      <a:r>
                        <a:rPr lang="en-US" sz="1000" baseline="30000">
                          <a:effectLst/>
                        </a:rPr>
                        <a:t>o</a:t>
                      </a:r>
                      <a:r>
                        <a:rPr lang="en-US" sz="1000">
                          <a:effectLst/>
                        </a:rPr>
                        <a:t> - +23.8</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+5.7</a:t>
                      </a:r>
                      <a:r>
                        <a:rPr lang="en-US" sz="1000" baseline="30000">
                          <a:effectLst/>
                        </a:rPr>
                        <a:t> o</a:t>
                      </a:r>
                      <a:r>
                        <a:rPr lang="en-US" sz="1000">
                          <a:effectLst/>
                        </a:rPr>
                        <a:t> - +5.7</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+7.3</a:t>
                      </a:r>
                      <a:r>
                        <a:rPr lang="en-US" sz="1000" baseline="30000">
                          <a:effectLst/>
                        </a:rPr>
                        <a:t>o</a:t>
                      </a:r>
                      <a:r>
                        <a:rPr lang="en-US" sz="1000">
                          <a:effectLst/>
                        </a:rPr>
                        <a:t> – +7.6</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dirty="0"/>
                    </a:p>
                  </a:txBody>
                  <a:tcPr marL="68580" marR="68580" marT="0" marB="0"/>
                </a:tc>
                <a:extLst>
                  <a:ext uri="{0D108BD9-81ED-4DB2-BD59-A6C34878D82A}">
                    <a16:rowId xmlns:a16="http://schemas.microsoft.com/office/drawing/2014/main" val="4060563893"/>
                  </a:ext>
                </a:extLst>
              </a:tr>
              <a:tr h="0">
                <a:tc rowSpan="2">
                  <a:txBody>
                    <a:bodyPr/>
                    <a:lstStyle/>
                    <a:p>
                      <a:pPr marL="0" marR="0" algn="ctr">
                        <a:lnSpc>
                          <a:spcPts val="1300"/>
                        </a:lnSpc>
                        <a:spcBef>
                          <a:spcPts val="0"/>
                        </a:spcBef>
                        <a:spcAft>
                          <a:spcPts val="0"/>
                        </a:spcAft>
                      </a:pPr>
                      <a:r>
                        <a:rPr lang="en-US" sz="1000">
                          <a:effectLst/>
                        </a:rPr>
                        <a:t>2017/02/14</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20:20 - 20:27</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+44.9</a:t>
                      </a:r>
                      <a:r>
                        <a:rPr lang="en-US" sz="1000" baseline="30000">
                          <a:effectLst/>
                        </a:rPr>
                        <a:t>o</a:t>
                      </a:r>
                      <a:r>
                        <a:rPr lang="en-US" sz="1000">
                          <a:effectLst/>
                        </a:rPr>
                        <a:t> - +45.1</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-1.7</a:t>
                      </a:r>
                      <a:r>
                        <a:rPr lang="en-US" sz="1000" baseline="30000">
                          <a:effectLst/>
                        </a:rPr>
                        <a:t>o</a:t>
                      </a:r>
                      <a:r>
                        <a:rPr lang="en-US" sz="1000">
                          <a:effectLst/>
                        </a:rPr>
                        <a:t> - -1.7</a:t>
                      </a:r>
                      <a:r>
                        <a:rPr lang="en-US" sz="1000" baseline="30000">
                          <a:effectLst/>
                        </a:rPr>
                        <a:t>o</a:t>
                      </a:r>
                      <a:r>
                        <a:rPr lang="en-US" sz="1000">
                          <a:effectLst/>
                        </a:rPr>
                        <a:t> </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-10.5</a:t>
                      </a:r>
                      <a:r>
                        <a:rPr lang="en-US" sz="1000" baseline="30000">
                          <a:effectLst/>
                        </a:rPr>
                        <a:t>o</a:t>
                      </a:r>
                      <a:r>
                        <a:rPr lang="en-US" sz="1000">
                          <a:effectLst/>
                        </a:rPr>
                        <a:t> - -11.7</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lnSpc>
                          <a:spcPts val="1300"/>
                        </a:lnSpc>
                        <a:spcBef>
                          <a:spcPts val="0"/>
                        </a:spcBef>
                        <a:spcAft>
                          <a:spcPts val="0"/>
                        </a:spcAft>
                      </a:pPr>
                      <a:r>
                        <a:rPr lang="en-US" sz="1000" dirty="0">
                          <a:effectLst/>
                        </a:rPr>
                        <a:t>&lt; 0.1K</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5111750"/>
                  </a:ext>
                </a:extLst>
              </a:tr>
              <a:tr h="0">
                <a:tc vMerge="1">
                  <a:txBody>
                    <a:bodyPr/>
                    <a:lstStyle/>
                    <a:p>
                      <a:endParaRPr lang="en-US"/>
                    </a:p>
                  </a:txBody>
                  <a:tcPr/>
                </a:tc>
                <a:tc>
                  <a:txBody>
                    <a:bodyPr/>
                    <a:lstStyle/>
                    <a:p>
                      <a:pPr marL="0" marR="0" algn="ctr">
                        <a:lnSpc>
                          <a:spcPts val="1300"/>
                        </a:lnSpc>
                        <a:spcBef>
                          <a:spcPts val="0"/>
                        </a:spcBef>
                        <a:spcAft>
                          <a:spcPts val="0"/>
                        </a:spcAft>
                      </a:pPr>
                      <a:r>
                        <a:rPr lang="en-US" sz="1000">
                          <a:effectLst/>
                        </a:rPr>
                        <a:t>21:52 - 22:00</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+47.6</a:t>
                      </a:r>
                      <a:r>
                        <a:rPr lang="en-US" sz="1000" baseline="30000">
                          <a:effectLst/>
                        </a:rPr>
                        <a:t>o</a:t>
                      </a:r>
                      <a:r>
                        <a:rPr lang="en-US" sz="1000">
                          <a:effectLst/>
                        </a:rPr>
                        <a:t> - +47.9</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-1.9</a:t>
                      </a:r>
                      <a:r>
                        <a:rPr lang="en-US" sz="1000" baseline="30000">
                          <a:effectLst/>
                        </a:rPr>
                        <a:t>o</a:t>
                      </a:r>
                      <a:r>
                        <a:rPr lang="en-US" sz="1000">
                          <a:effectLst/>
                        </a:rPr>
                        <a:t> - -1.9</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+8.2</a:t>
                      </a:r>
                      <a:r>
                        <a:rPr lang="en-US" sz="1000" baseline="30000">
                          <a:effectLst/>
                        </a:rPr>
                        <a:t>o</a:t>
                      </a:r>
                      <a:r>
                        <a:rPr lang="en-US" sz="1000">
                          <a:effectLst/>
                        </a:rPr>
                        <a:t> - +10.8</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dirty="0"/>
                    </a:p>
                  </a:txBody>
                  <a:tcPr marL="68580" marR="68580" marT="0" marB="0"/>
                </a:tc>
                <a:extLst>
                  <a:ext uri="{0D108BD9-81ED-4DB2-BD59-A6C34878D82A}">
                    <a16:rowId xmlns:a16="http://schemas.microsoft.com/office/drawing/2014/main" val="332331694"/>
                  </a:ext>
                </a:extLst>
              </a:tr>
              <a:tr h="0">
                <a:tc>
                  <a:txBody>
                    <a:bodyPr/>
                    <a:lstStyle/>
                    <a:p>
                      <a:pPr marL="0" marR="0" algn="ctr">
                        <a:lnSpc>
                          <a:spcPts val="1300"/>
                        </a:lnSpc>
                        <a:spcBef>
                          <a:spcPts val="0"/>
                        </a:spcBef>
                        <a:spcAft>
                          <a:spcPts val="0"/>
                        </a:spcAft>
                      </a:pPr>
                      <a:r>
                        <a:rPr lang="en-US" sz="1000">
                          <a:effectLst/>
                        </a:rPr>
                        <a:t>2017/04/12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18:57 - 19:38</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+17.0</a:t>
                      </a:r>
                      <a:r>
                        <a:rPr lang="en-US" sz="1000" baseline="30000">
                          <a:effectLst/>
                        </a:rPr>
                        <a:t>o</a:t>
                      </a:r>
                      <a:r>
                        <a:rPr lang="en-US" sz="1000">
                          <a:effectLst/>
                        </a:rPr>
                        <a:t> - +18.7</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-9.5</a:t>
                      </a:r>
                      <a:r>
                        <a:rPr lang="en-US" sz="1000" baseline="30000">
                          <a:effectLst/>
                        </a:rPr>
                        <a:t>o</a:t>
                      </a:r>
                      <a:r>
                        <a:rPr lang="en-US" sz="1000">
                          <a:effectLst/>
                        </a:rPr>
                        <a:t> - -9.4</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-3.6</a:t>
                      </a:r>
                      <a:r>
                        <a:rPr lang="en-US" sz="1000" baseline="30000">
                          <a:effectLst/>
                        </a:rPr>
                        <a:t>o</a:t>
                      </a:r>
                      <a:r>
                        <a:rPr lang="en-US" sz="1000">
                          <a:effectLst/>
                        </a:rPr>
                        <a:t> - + 5.0</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&lt;0.1 K</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9299651"/>
                  </a:ext>
                </a:extLst>
              </a:tr>
              <a:tr h="112418">
                <a:tc>
                  <a:txBody>
                    <a:bodyPr/>
                    <a:lstStyle/>
                    <a:p>
                      <a:pPr marL="0" marR="0" algn="ctr">
                        <a:lnSpc>
                          <a:spcPts val="1300"/>
                        </a:lnSpc>
                        <a:spcBef>
                          <a:spcPts val="0"/>
                        </a:spcBef>
                        <a:spcAft>
                          <a:spcPts val="0"/>
                        </a:spcAft>
                      </a:pPr>
                      <a:r>
                        <a:rPr lang="en-US" sz="1000">
                          <a:effectLst/>
                        </a:rPr>
                        <a:t>2017/07/12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20:32 – 21:16</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+41.5</a:t>
                      </a:r>
                      <a:r>
                        <a:rPr lang="en-US" sz="1000" baseline="30000" dirty="0">
                          <a:effectLst/>
                        </a:rPr>
                        <a:t>o</a:t>
                      </a:r>
                      <a:r>
                        <a:rPr lang="en-US" sz="1000" dirty="0">
                          <a:effectLst/>
                        </a:rPr>
                        <a:t> - +42.8</a:t>
                      </a:r>
                      <a:r>
                        <a:rPr lang="en-US" sz="1000" baseline="30000" dirty="0">
                          <a:effectLst/>
                        </a:rPr>
                        <a:t>o</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-10.2</a:t>
                      </a:r>
                      <a:r>
                        <a:rPr lang="en-US" sz="1000" baseline="30000">
                          <a:effectLst/>
                        </a:rPr>
                        <a:t>o</a:t>
                      </a:r>
                      <a:r>
                        <a:rPr lang="en-US" sz="1000">
                          <a:effectLst/>
                        </a:rPr>
                        <a:t> – 10.1</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-5.1</a:t>
                      </a:r>
                      <a:r>
                        <a:rPr lang="en-US" sz="1000" baseline="30000">
                          <a:effectLst/>
                        </a:rPr>
                        <a:t>o</a:t>
                      </a:r>
                      <a:r>
                        <a:rPr lang="en-US" sz="1000">
                          <a:effectLst/>
                        </a:rPr>
                        <a:t> - + 3.6</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&lt; 0.1 K</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0975803"/>
                  </a:ext>
                </a:extLst>
              </a:tr>
            </a:tbl>
          </a:graphicData>
        </a:graphic>
      </p:graphicFrame>
      <p:graphicFrame>
        <p:nvGraphicFramePr>
          <p:cNvPr id="8" name="Table 7">
            <a:extLst>
              <a:ext uri="{FF2B5EF4-FFF2-40B4-BE49-F238E27FC236}">
                <a16:creationId xmlns:a16="http://schemas.microsoft.com/office/drawing/2014/main" id="{2DF91687-C433-4300-9721-29EE279A33ED}"/>
              </a:ext>
            </a:extLst>
          </p:cNvPr>
          <p:cNvGraphicFramePr>
            <a:graphicFrameLocks noGrp="1"/>
          </p:cNvGraphicFramePr>
          <p:nvPr>
            <p:extLst>
              <p:ext uri="{D42A27DB-BD31-4B8C-83A1-F6EECF244321}">
                <p14:modId xmlns:p14="http://schemas.microsoft.com/office/powerpoint/2010/main" val="4262401247"/>
              </p:ext>
            </p:extLst>
          </p:nvPr>
        </p:nvGraphicFramePr>
        <p:xfrm>
          <a:off x="4597758" y="3355025"/>
          <a:ext cx="6984642" cy="1281176"/>
        </p:xfrm>
        <a:graphic>
          <a:graphicData uri="http://schemas.openxmlformats.org/drawingml/2006/table">
            <a:tbl>
              <a:tblPr firstRow="1" firstCol="1" bandRow="1">
                <a:tableStyleId>{5C22544A-7EE6-4342-B048-85BDC9FD1C3A}</a:tableStyleId>
              </a:tblPr>
              <a:tblGrid>
                <a:gridCol w="1022954">
                  <a:extLst>
                    <a:ext uri="{9D8B030D-6E8A-4147-A177-3AD203B41FA5}">
                      <a16:colId xmlns:a16="http://schemas.microsoft.com/office/drawing/2014/main" val="2072868348"/>
                    </a:ext>
                  </a:extLst>
                </a:gridCol>
                <a:gridCol w="1109587">
                  <a:extLst>
                    <a:ext uri="{9D8B030D-6E8A-4147-A177-3AD203B41FA5}">
                      <a16:colId xmlns:a16="http://schemas.microsoft.com/office/drawing/2014/main" val="1543283917"/>
                    </a:ext>
                  </a:extLst>
                </a:gridCol>
                <a:gridCol w="1151571">
                  <a:extLst>
                    <a:ext uri="{9D8B030D-6E8A-4147-A177-3AD203B41FA5}">
                      <a16:colId xmlns:a16="http://schemas.microsoft.com/office/drawing/2014/main" val="2904083705"/>
                    </a:ext>
                  </a:extLst>
                </a:gridCol>
                <a:gridCol w="1178417">
                  <a:extLst>
                    <a:ext uri="{9D8B030D-6E8A-4147-A177-3AD203B41FA5}">
                      <a16:colId xmlns:a16="http://schemas.microsoft.com/office/drawing/2014/main" val="2643109963"/>
                    </a:ext>
                  </a:extLst>
                </a:gridCol>
                <a:gridCol w="1133341">
                  <a:extLst>
                    <a:ext uri="{9D8B030D-6E8A-4147-A177-3AD203B41FA5}">
                      <a16:colId xmlns:a16="http://schemas.microsoft.com/office/drawing/2014/main" val="1020599985"/>
                    </a:ext>
                  </a:extLst>
                </a:gridCol>
                <a:gridCol w="1388772">
                  <a:extLst>
                    <a:ext uri="{9D8B030D-6E8A-4147-A177-3AD203B41FA5}">
                      <a16:colId xmlns:a16="http://schemas.microsoft.com/office/drawing/2014/main" val="2349086121"/>
                    </a:ext>
                  </a:extLst>
                </a:gridCol>
              </a:tblGrid>
              <a:tr h="0">
                <a:tc>
                  <a:txBody>
                    <a:bodyPr/>
                    <a:lstStyle/>
                    <a:p>
                      <a:pPr marL="0" marR="0" algn="ctr">
                        <a:lnSpc>
                          <a:spcPts val="1300"/>
                        </a:lnSpc>
                        <a:spcBef>
                          <a:spcPts val="0"/>
                        </a:spcBef>
                        <a:spcAft>
                          <a:spcPts val="0"/>
                        </a:spcAft>
                      </a:pPr>
                      <a:r>
                        <a:rPr lang="en-US" sz="1000">
                          <a:effectLst/>
                        </a:rPr>
                        <a:t>Satellite</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ctr">
                        <a:lnSpc>
                          <a:spcPts val="1300"/>
                        </a:lnSpc>
                        <a:spcBef>
                          <a:spcPts val="0"/>
                        </a:spcBef>
                        <a:spcAft>
                          <a:spcPts val="0"/>
                        </a:spcAft>
                      </a:pPr>
                      <a:r>
                        <a:rPr lang="en-US" sz="1000" dirty="0">
                          <a:effectLst/>
                        </a:rPr>
                        <a:t>GOES-17</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4120790"/>
                  </a:ext>
                </a:extLst>
              </a:tr>
              <a:tr h="153670">
                <a:tc>
                  <a:txBody>
                    <a:bodyPr/>
                    <a:lstStyle/>
                    <a:p>
                      <a:pPr marL="0" marR="0" algn="ctr">
                        <a:lnSpc>
                          <a:spcPts val="1300"/>
                        </a:lnSpc>
                        <a:spcBef>
                          <a:spcPts val="0"/>
                        </a:spcBef>
                        <a:spcAft>
                          <a:spcPts val="0"/>
                        </a:spcAft>
                      </a:pPr>
                      <a:r>
                        <a:rPr lang="en-US" sz="1000">
                          <a:effectLst/>
                        </a:rPr>
                        <a:t>Date</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Duration (UTC)</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Phase Angles</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NS Scan Angles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EW Scan Angles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FPM Temp. Change</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9395511"/>
                  </a:ext>
                </a:extLst>
              </a:tr>
              <a:tr h="144145">
                <a:tc>
                  <a:txBody>
                    <a:bodyPr/>
                    <a:lstStyle/>
                    <a:p>
                      <a:pPr marL="0" marR="0" algn="ctr">
                        <a:lnSpc>
                          <a:spcPts val="1300"/>
                        </a:lnSpc>
                        <a:spcBef>
                          <a:spcPts val="0"/>
                        </a:spcBef>
                        <a:spcAft>
                          <a:spcPts val="0"/>
                        </a:spcAft>
                      </a:pPr>
                      <a:r>
                        <a:rPr lang="en-US" sz="1000">
                          <a:effectLst/>
                        </a:rPr>
                        <a:t>2018/07/30</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19:50 – 20:45</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+32.3</a:t>
                      </a:r>
                      <a:r>
                        <a:rPr lang="en-US" sz="1000" baseline="30000">
                          <a:effectLst/>
                        </a:rPr>
                        <a:t>o</a:t>
                      </a:r>
                      <a:r>
                        <a:rPr lang="en-US" sz="1000">
                          <a:effectLst/>
                        </a:rPr>
                        <a:t> - +33.9</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-9.6</a:t>
                      </a:r>
                      <a:r>
                        <a:rPr lang="en-US" sz="1000" baseline="30000">
                          <a:effectLst/>
                        </a:rPr>
                        <a:t>o</a:t>
                      </a:r>
                      <a:r>
                        <a:rPr lang="en-US" sz="1000">
                          <a:effectLst/>
                        </a:rPr>
                        <a:t> - -9.4</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-6.5</a:t>
                      </a:r>
                      <a:r>
                        <a:rPr lang="en-US" sz="1000" baseline="30000">
                          <a:effectLst/>
                        </a:rPr>
                        <a:t>o</a:t>
                      </a:r>
                      <a:r>
                        <a:rPr lang="en-US" sz="1000">
                          <a:effectLst/>
                        </a:rPr>
                        <a:t> - + 5.3</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0.1 K</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678354"/>
                  </a:ext>
                </a:extLst>
              </a:tr>
              <a:tr h="159385">
                <a:tc rowSpan="2">
                  <a:txBody>
                    <a:bodyPr/>
                    <a:lstStyle/>
                    <a:p>
                      <a:pPr marL="0" marR="0" algn="ctr">
                        <a:lnSpc>
                          <a:spcPts val="1300"/>
                        </a:lnSpc>
                        <a:spcBef>
                          <a:spcPts val="0"/>
                        </a:spcBef>
                        <a:spcAft>
                          <a:spcPts val="0"/>
                        </a:spcAft>
                      </a:pPr>
                      <a:r>
                        <a:rPr lang="en-US" sz="1000">
                          <a:effectLst/>
                        </a:rPr>
                        <a:t>2018/08/28</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18:53 - 19:01</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+25.0</a:t>
                      </a:r>
                      <a:r>
                        <a:rPr lang="en-US" sz="1000" baseline="30000" dirty="0">
                          <a:effectLst/>
                        </a:rPr>
                        <a:t>o</a:t>
                      </a:r>
                      <a:r>
                        <a:rPr lang="en-US" sz="1000" dirty="0">
                          <a:effectLst/>
                        </a:rPr>
                        <a:t> - +25.3</a:t>
                      </a:r>
                      <a:r>
                        <a:rPr lang="en-US" sz="1000" baseline="30000" dirty="0">
                          <a:effectLst/>
                        </a:rPr>
                        <a:t>o</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-3.2</a:t>
                      </a:r>
                      <a:r>
                        <a:rPr lang="en-US" sz="1000" baseline="30000" dirty="0">
                          <a:effectLst/>
                        </a:rPr>
                        <a:t>o</a:t>
                      </a:r>
                      <a:r>
                        <a:rPr lang="en-US" sz="1000" dirty="0">
                          <a:effectLst/>
                        </a:rPr>
                        <a:t> – -3.1</a:t>
                      </a:r>
                      <a:r>
                        <a:rPr lang="en-US" sz="1000" baseline="30000" dirty="0">
                          <a:effectLst/>
                        </a:rPr>
                        <a:t>o</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-10.1</a:t>
                      </a:r>
                      <a:r>
                        <a:rPr lang="en-US" sz="1000" baseline="30000">
                          <a:effectLst/>
                        </a:rPr>
                        <a:t>o</a:t>
                      </a:r>
                      <a:r>
                        <a:rPr lang="en-US" sz="1000">
                          <a:effectLst/>
                        </a:rPr>
                        <a:t> - -11.7</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lnSpc>
                          <a:spcPts val="1300"/>
                        </a:lnSpc>
                        <a:spcBef>
                          <a:spcPts val="0"/>
                        </a:spcBef>
                        <a:spcAft>
                          <a:spcPts val="0"/>
                        </a:spcAft>
                      </a:pPr>
                      <a:r>
                        <a:rPr lang="en-US" sz="1000" dirty="0">
                          <a:effectLst/>
                        </a:rPr>
                        <a:t>0.4 K</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404012"/>
                  </a:ext>
                </a:extLst>
              </a:tr>
              <a:tr h="182245">
                <a:tc vMerge="1">
                  <a:txBody>
                    <a:bodyPr/>
                    <a:lstStyle/>
                    <a:p>
                      <a:endParaRPr lang="en-US"/>
                    </a:p>
                  </a:txBody>
                  <a:tcPr/>
                </a:tc>
                <a:tc>
                  <a:txBody>
                    <a:bodyPr/>
                    <a:lstStyle/>
                    <a:p>
                      <a:pPr marL="0" marR="0" algn="ctr">
                        <a:lnSpc>
                          <a:spcPts val="1300"/>
                        </a:lnSpc>
                        <a:spcBef>
                          <a:spcPts val="0"/>
                        </a:spcBef>
                        <a:spcAft>
                          <a:spcPts val="0"/>
                        </a:spcAft>
                      </a:pPr>
                      <a:r>
                        <a:rPr lang="en-US" sz="1000">
                          <a:effectLst/>
                        </a:rPr>
                        <a:t>20:21 - 20:28</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+27.7</a:t>
                      </a:r>
                      <a:r>
                        <a:rPr lang="en-US" sz="1000" baseline="30000">
                          <a:effectLst/>
                        </a:rPr>
                        <a:t>o</a:t>
                      </a:r>
                      <a:r>
                        <a:rPr lang="en-US" sz="1000">
                          <a:effectLst/>
                        </a:rPr>
                        <a:t> - +28.0</a:t>
                      </a:r>
                      <a:r>
                        <a:rPr lang="en-US" sz="1000" baseline="30000">
                          <a:effectLst/>
                        </a:rPr>
                        <a:t> 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-2.9</a:t>
                      </a:r>
                      <a:r>
                        <a:rPr lang="en-US" sz="1000" baseline="30000">
                          <a:effectLst/>
                        </a:rPr>
                        <a:t>o</a:t>
                      </a:r>
                      <a:r>
                        <a:rPr lang="en-US" sz="1000">
                          <a:effectLst/>
                        </a:rPr>
                        <a:t> - -2.9</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+7.7</a:t>
                      </a:r>
                      <a:r>
                        <a:rPr lang="en-US" sz="1000" baseline="30000" dirty="0">
                          <a:effectLst/>
                        </a:rPr>
                        <a:t>o</a:t>
                      </a:r>
                      <a:r>
                        <a:rPr lang="en-US" sz="1000" dirty="0">
                          <a:effectLst/>
                        </a:rPr>
                        <a:t> - + 9.3</a:t>
                      </a:r>
                      <a:r>
                        <a:rPr lang="en-US" sz="1000" baseline="30000" dirty="0">
                          <a:effectLst/>
                        </a:rPr>
                        <a:t>o</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dirty="0"/>
                    </a:p>
                  </a:txBody>
                  <a:tcPr marL="68580" marR="68580" marT="0" marB="0"/>
                </a:tc>
                <a:extLst>
                  <a:ext uri="{0D108BD9-81ED-4DB2-BD59-A6C34878D82A}">
                    <a16:rowId xmlns:a16="http://schemas.microsoft.com/office/drawing/2014/main" val="3503196454"/>
                  </a:ext>
                </a:extLst>
              </a:tr>
              <a:tr h="0">
                <a:tc rowSpan="2">
                  <a:txBody>
                    <a:bodyPr/>
                    <a:lstStyle/>
                    <a:p>
                      <a:pPr marL="0" marR="0" algn="ctr">
                        <a:lnSpc>
                          <a:spcPts val="1300"/>
                        </a:lnSpc>
                        <a:spcBef>
                          <a:spcPts val="0"/>
                        </a:spcBef>
                        <a:spcAft>
                          <a:spcPts val="0"/>
                        </a:spcAft>
                      </a:pPr>
                      <a:r>
                        <a:rPr lang="en-US" sz="1000">
                          <a:effectLst/>
                        </a:rPr>
                        <a:t>2018/08/29</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19:37-19:42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+36.6</a:t>
                      </a:r>
                      <a:r>
                        <a:rPr lang="en-US" sz="1000" baseline="30000">
                          <a:effectLst/>
                        </a:rPr>
                        <a:t> o</a:t>
                      </a:r>
                      <a:r>
                        <a:rPr lang="en-US" sz="1000">
                          <a:effectLst/>
                        </a:rPr>
                        <a:t> - +36.9</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+1.0</a:t>
                      </a:r>
                      <a:r>
                        <a:rPr lang="en-US" sz="1000" baseline="30000" dirty="0">
                          <a:effectLst/>
                        </a:rPr>
                        <a:t>o </a:t>
                      </a:r>
                      <a:r>
                        <a:rPr lang="en-US" sz="1000" dirty="0">
                          <a:effectLst/>
                        </a:rPr>
                        <a:t>– 1.0</a:t>
                      </a:r>
                      <a:r>
                        <a:rPr lang="en-US" sz="1000" baseline="30000" dirty="0">
                          <a:effectLst/>
                        </a:rPr>
                        <a:t>o</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-11.8</a:t>
                      </a:r>
                      <a:r>
                        <a:rPr lang="en-US" sz="1000" baseline="30000">
                          <a:effectLst/>
                        </a:rPr>
                        <a:t>o</a:t>
                      </a:r>
                      <a:r>
                        <a:rPr lang="en-US" sz="1000">
                          <a:effectLst/>
                        </a:rPr>
                        <a:t> - -10.5</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ctr">
                        <a:lnSpc>
                          <a:spcPts val="1300"/>
                        </a:lnSpc>
                        <a:spcBef>
                          <a:spcPts val="0"/>
                        </a:spcBef>
                        <a:spcAft>
                          <a:spcPts val="0"/>
                        </a:spcAft>
                      </a:pPr>
                      <a:r>
                        <a:rPr lang="en-US" sz="1000" dirty="0">
                          <a:effectLst/>
                        </a:rPr>
                        <a:t>0.5 K</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5295594"/>
                  </a:ext>
                </a:extLst>
              </a:tr>
              <a:tr h="0">
                <a:tc vMerge="1">
                  <a:txBody>
                    <a:bodyPr/>
                    <a:lstStyle/>
                    <a:p>
                      <a:endParaRPr lang="en-US"/>
                    </a:p>
                  </a:txBody>
                  <a:tcPr/>
                </a:tc>
                <a:tc>
                  <a:txBody>
                    <a:bodyPr/>
                    <a:lstStyle/>
                    <a:p>
                      <a:pPr marL="0" marR="0" algn="ctr">
                        <a:lnSpc>
                          <a:spcPts val="1300"/>
                        </a:lnSpc>
                        <a:spcBef>
                          <a:spcPts val="0"/>
                        </a:spcBef>
                        <a:spcAft>
                          <a:spcPts val="0"/>
                        </a:spcAft>
                      </a:pPr>
                      <a:r>
                        <a:rPr lang="en-US" sz="1000">
                          <a:effectLst/>
                        </a:rPr>
                        <a:t>21:07-21:16</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+39.5</a:t>
                      </a:r>
                      <a:r>
                        <a:rPr lang="en-US" sz="1000" baseline="30000">
                          <a:effectLst/>
                        </a:rPr>
                        <a:t>o</a:t>
                      </a:r>
                      <a:r>
                        <a:rPr lang="en-US" sz="1000">
                          <a:effectLst/>
                        </a:rPr>
                        <a:t> - +39.7</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+1.3</a:t>
                      </a:r>
                      <a:r>
                        <a:rPr lang="en-US" sz="1000" baseline="30000">
                          <a:effectLst/>
                        </a:rPr>
                        <a:t>o</a:t>
                      </a:r>
                      <a:r>
                        <a:rPr lang="en-US" sz="1000">
                          <a:effectLst/>
                        </a:rPr>
                        <a:t> -+1.3</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+8.1</a:t>
                      </a:r>
                      <a:r>
                        <a:rPr lang="en-US" sz="1000" baseline="30000">
                          <a:effectLst/>
                        </a:rPr>
                        <a:t>o</a:t>
                      </a:r>
                      <a:r>
                        <a:rPr lang="en-US" sz="1000">
                          <a:effectLst/>
                        </a:rPr>
                        <a:t> - + 8.5</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dirty="0"/>
                    </a:p>
                  </a:txBody>
                  <a:tcPr marL="68580" marR="68580" marT="0" marB="0"/>
                </a:tc>
                <a:extLst>
                  <a:ext uri="{0D108BD9-81ED-4DB2-BD59-A6C34878D82A}">
                    <a16:rowId xmlns:a16="http://schemas.microsoft.com/office/drawing/2014/main" val="1878244175"/>
                  </a:ext>
                </a:extLst>
              </a:tr>
              <a:tr h="0">
                <a:tc>
                  <a:txBody>
                    <a:bodyPr/>
                    <a:lstStyle/>
                    <a:p>
                      <a:pPr marL="0" marR="0" algn="ctr">
                        <a:lnSpc>
                          <a:spcPts val="1300"/>
                        </a:lnSpc>
                        <a:spcBef>
                          <a:spcPts val="0"/>
                        </a:spcBef>
                        <a:spcAft>
                          <a:spcPts val="0"/>
                        </a:spcAft>
                      </a:pPr>
                      <a:r>
                        <a:rPr lang="en-US" sz="1000">
                          <a:effectLst/>
                        </a:rPr>
                        <a:t>2018/10/20</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14:27 – 15:15</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-48.1</a:t>
                      </a:r>
                      <a:r>
                        <a:rPr lang="en-US" sz="1000" baseline="30000" dirty="0">
                          <a:effectLst/>
                        </a:rPr>
                        <a:t>o </a:t>
                      </a:r>
                      <a:r>
                        <a:rPr lang="en-US" sz="1000" dirty="0">
                          <a:effectLst/>
                        </a:rPr>
                        <a:t>- -46.7</a:t>
                      </a:r>
                      <a:r>
                        <a:rPr lang="en-US" sz="1000" baseline="30000" dirty="0">
                          <a:effectLst/>
                        </a:rPr>
                        <a:t>o</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-10.0</a:t>
                      </a:r>
                      <a:r>
                        <a:rPr lang="en-US" sz="1000" baseline="30000">
                          <a:effectLst/>
                        </a:rPr>
                        <a:t>o</a:t>
                      </a:r>
                      <a:r>
                        <a:rPr lang="en-US" sz="1000">
                          <a:effectLst/>
                        </a:rPr>
                        <a:t>- -9.8</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-3.3</a:t>
                      </a:r>
                      <a:r>
                        <a:rPr lang="en-US" sz="1000" baseline="30000">
                          <a:effectLst/>
                        </a:rPr>
                        <a:t>o</a:t>
                      </a:r>
                      <a:r>
                        <a:rPr lang="en-US" sz="1000">
                          <a:effectLst/>
                        </a:rPr>
                        <a:t> - + 6.4</a:t>
                      </a:r>
                      <a:r>
                        <a:rPr lang="en-US" sz="1000" baseline="30000">
                          <a:effectLst/>
                        </a:rPr>
                        <a:t>o</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0.9 K</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6628774"/>
                  </a:ext>
                </a:extLst>
              </a:tr>
            </a:tbl>
          </a:graphicData>
        </a:graphic>
      </p:graphicFrame>
      <p:pic>
        <p:nvPicPr>
          <p:cNvPr id="10" name="Picture 9">
            <a:extLst>
              <a:ext uri="{FF2B5EF4-FFF2-40B4-BE49-F238E27FC236}">
                <a16:creationId xmlns:a16="http://schemas.microsoft.com/office/drawing/2014/main" id="{A28C05D1-E8DF-40B5-A9DD-5954758C4D57}"/>
              </a:ext>
            </a:extLst>
          </p:cNvPr>
          <p:cNvPicPr>
            <a:picLocks noChangeAspect="1"/>
          </p:cNvPicPr>
          <p:nvPr/>
        </p:nvPicPr>
        <p:blipFill>
          <a:blip r:embed="rId2"/>
          <a:stretch>
            <a:fillRect/>
          </a:stretch>
        </p:blipFill>
        <p:spPr>
          <a:xfrm>
            <a:off x="573110" y="3868654"/>
            <a:ext cx="3031887" cy="2728698"/>
          </a:xfrm>
          <a:prstGeom prst="rect">
            <a:avLst/>
          </a:prstGeom>
        </p:spPr>
      </p:pic>
      <p:pic>
        <p:nvPicPr>
          <p:cNvPr id="12" name="Picture 11">
            <a:extLst>
              <a:ext uri="{FF2B5EF4-FFF2-40B4-BE49-F238E27FC236}">
                <a16:creationId xmlns:a16="http://schemas.microsoft.com/office/drawing/2014/main" id="{0EAAFA79-7840-4F84-89DE-C1AE67D13E5C}"/>
              </a:ext>
            </a:extLst>
          </p:cNvPr>
          <p:cNvPicPr>
            <a:picLocks noChangeAspect="1"/>
          </p:cNvPicPr>
          <p:nvPr/>
        </p:nvPicPr>
        <p:blipFill>
          <a:blip r:embed="rId3"/>
          <a:stretch>
            <a:fillRect/>
          </a:stretch>
        </p:blipFill>
        <p:spPr>
          <a:xfrm>
            <a:off x="471167" y="1119551"/>
            <a:ext cx="3031887" cy="2728698"/>
          </a:xfrm>
          <a:prstGeom prst="rect">
            <a:avLst/>
          </a:prstGeom>
        </p:spPr>
      </p:pic>
      <p:sp>
        <p:nvSpPr>
          <p:cNvPr id="13" name="Text Placeholder 1">
            <a:extLst>
              <a:ext uri="{FF2B5EF4-FFF2-40B4-BE49-F238E27FC236}">
                <a16:creationId xmlns:a16="http://schemas.microsoft.com/office/drawing/2014/main" id="{E2E1163B-61C3-4BE7-8720-042FB7E7B602}"/>
              </a:ext>
            </a:extLst>
          </p:cNvPr>
          <p:cNvSpPr>
            <a:spLocks noGrp="1"/>
          </p:cNvSpPr>
          <p:nvPr>
            <p:ph type="body" idx="1"/>
          </p:nvPr>
        </p:nvSpPr>
        <p:spPr>
          <a:xfrm>
            <a:off x="4462530" y="5138670"/>
            <a:ext cx="7119870" cy="1317290"/>
          </a:xfrm>
        </p:spPr>
        <p:txBody>
          <a:bodyPr>
            <a:normAutofit lnSpcReduction="10000"/>
          </a:bodyPr>
          <a:lstStyle/>
          <a:p>
            <a:r>
              <a:rPr lang="en-US" sz="1800" dirty="0"/>
              <a:t>Each chasing event lasts from a few minutes to about one hour </a:t>
            </a:r>
          </a:p>
          <a:p>
            <a:r>
              <a:rPr lang="en-US" sz="1800" dirty="0"/>
              <a:t>Lunar phase angle changes in less than 2 degrees</a:t>
            </a:r>
          </a:p>
          <a:p>
            <a:r>
              <a:rPr lang="en-US" sz="1800" dirty="0"/>
              <a:t>Stable VNIR FPM temperature for G16, yet experienced FPM temperature variation for G17</a:t>
            </a:r>
          </a:p>
          <a:p>
            <a:pPr marL="114300" indent="0">
              <a:buNone/>
            </a:pPr>
            <a:endParaRPr lang="en-US" sz="1800" dirty="0"/>
          </a:p>
        </p:txBody>
      </p:sp>
    </p:spTree>
    <p:extLst>
      <p:ext uri="{BB962C8B-B14F-4D97-AF65-F5344CB8AC3E}">
        <p14:creationId xmlns:p14="http://schemas.microsoft.com/office/powerpoint/2010/main" val="531233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Subset ABI Lunar Images</a:t>
            </a:r>
          </a:p>
        </p:txBody>
      </p:sp>
      <p:sp>
        <p:nvSpPr>
          <p:cNvPr id="4" name="Slide Number Placeholder 3"/>
          <p:cNvSpPr>
            <a:spLocks noGrp="1"/>
          </p:cNvSpPr>
          <p:nvPr>
            <p:ph type="sldNum" sz="quarter" idx="12"/>
          </p:nvPr>
        </p:nvSpPr>
        <p:spPr/>
        <p:txBody>
          <a:bodyPr/>
          <a:lstStyle/>
          <a:p>
            <a:fld id="{ACC92CFC-D429-494E-860C-EBB75C38C3B4}" type="slidenum">
              <a:rPr lang="en-US" smtClean="0">
                <a:solidFill>
                  <a:prstClr val="black">
                    <a:tint val="75000"/>
                  </a:prstClr>
                </a:solidFill>
              </a:rPr>
              <a:pPr/>
              <a:t>7</a:t>
            </a:fld>
            <a:endParaRPr lang="en-US">
              <a:solidFill>
                <a:prstClr val="black">
                  <a:tint val="75000"/>
                </a:prstClr>
              </a:solidFill>
            </a:endParaRP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756" y="990676"/>
            <a:ext cx="2293733" cy="19382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299" y="1012413"/>
            <a:ext cx="2300061" cy="19390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170" y="1027972"/>
            <a:ext cx="2300061" cy="19493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971" y="2995726"/>
            <a:ext cx="2293733" cy="193907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5299" y="3013924"/>
            <a:ext cx="2292449" cy="193907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7169" y="3013924"/>
            <a:ext cx="2325840" cy="1939076"/>
          </a:xfrm>
          <a:prstGeom prst="rect">
            <a:avLst/>
          </a:prstGeom>
        </p:spPr>
      </p:pic>
      <p:sp>
        <p:nvSpPr>
          <p:cNvPr id="12" name="TextBox 11"/>
          <p:cNvSpPr txBox="1"/>
          <p:nvPr/>
        </p:nvSpPr>
        <p:spPr>
          <a:xfrm>
            <a:off x="2298994" y="1096109"/>
            <a:ext cx="503664" cy="307777"/>
          </a:xfrm>
          <a:prstGeom prst="rect">
            <a:avLst/>
          </a:prstGeom>
          <a:noFill/>
        </p:spPr>
        <p:txBody>
          <a:bodyPr wrap="square" rtlCol="0">
            <a:spAutoFit/>
          </a:bodyPr>
          <a:lstStyle/>
          <a:p>
            <a:r>
              <a:rPr lang="en-US" dirty="0">
                <a:solidFill>
                  <a:srgbClr val="FF0000"/>
                </a:solidFill>
              </a:rPr>
              <a:t>B01</a:t>
            </a:r>
          </a:p>
        </p:txBody>
      </p:sp>
      <p:sp>
        <p:nvSpPr>
          <p:cNvPr id="13" name="TextBox 12"/>
          <p:cNvSpPr txBox="1"/>
          <p:nvPr/>
        </p:nvSpPr>
        <p:spPr>
          <a:xfrm>
            <a:off x="5001965" y="1078469"/>
            <a:ext cx="503664" cy="307777"/>
          </a:xfrm>
          <a:prstGeom prst="rect">
            <a:avLst/>
          </a:prstGeom>
          <a:noFill/>
        </p:spPr>
        <p:txBody>
          <a:bodyPr wrap="square" rtlCol="0">
            <a:spAutoFit/>
          </a:bodyPr>
          <a:lstStyle/>
          <a:p>
            <a:r>
              <a:rPr lang="en-US" dirty="0">
                <a:solidFill>
                  <a:srgbClr val="FF0000"/>
                </a:solidFill>
              </a:rPr>
              <a:t>B02</a:t>
            </a:r>
          </a:p>
        </p:txBody>
      </p:sp>
      <p:sp>
        <p:nvSpPr>
          <p:cNvPr id="14" name="TextBox 13"/>
          <p:cNvSpPr txBox="1"/>
          <p:nvPr/>
        </p:nvSpPr>
        <p:spPr>
          <a:xfrm>
            <a:off x="7644911" y="1053420"/>
            <a:ext cx="503664" cy="307777"/>
          </a:xfrm>
          <a:prstGeom prst="rect">
            <a:avLst/>
          </a:prstGeom>
          <a:noFill/>
        </p:spPr>
        <p:txBody>
          <a:bodyPr wrap="square" rtlCol="0">
            <a:spAutoFit/>
          </a:bodyPr>
          <a:lstStyle/>
          <a:p>
            <a:r>
              <a:rPr lang="en-US" dirty="0">
                <a:solidFill>
                  <a:srgbClr val="FF0000"/>
                </a:solidFill>
              </a:rPr>
              <a:t>B03</a:t>
            </a:r>
          </a:p>
        </p:txBody>
      </p:sp>
      <p:sp>
        <p:nvSpPr>
          <p:cNvPr id="15" name="TextBox 14"/>
          <p:cNvSpPr txBox="1"/>
          <p:nvPr/>
        </p:nvSpPr>
        <p:spPr>
          <a:xfrm>
            <a:off x="2291458" y="3013925"/>
            <a:ext cx="503664" cy="307777"/>
          </a:xfrm>
          <a:prstGeom prst="rect">
            <a:avLst/>
          </a:prstGeom>
          <a:noFill/>
        </p:spPr>
        <p:txBody>
          <a:bodyPr wrap="square" rtlCol="0">
            <a:spAutoFit/>
          </a:bodyPr>
          <a:lstStyle/>
          <a:p>
            <a:r>
              <a:rPr lang="en-US" dirty="0">
                <a:solidFill>
                  <a:srgbClr val="FF0000"/>
                </a:solidFill>
              </a:rPr>
              <a:t>B04</a:t>
            </a:r>
          </a:p>
        </p:txBody>
      </p:sp>
      <p:sp>
        <p:nvSpPr>
          <p:cNvPr id="16" name="TextBox 15"/>
          <p:cNvSpPr txBox="1"/>
          <p:nvPr/>
        </p:nvSpPr>
        <p:spPr>
          <a:xfrm>
            <a:off x="5001965" y="3032126"/>
            <a:ext cx="503664" cy="307777"/>
          </a:xfrm>
          <a:prstGeom prst="rect">
            <a:avLst/>
          </a:prstGeom>
          <a:noFill/>
        </p:spPr>
        <p:txBody>
          <a:bodyPr wrap="square" rtlCol="0">
            <a:spAutoFit/>
          </a:bodyPr>
          <a:lstStyle/>
          <a:p>
            <a:r>
              <a:rPr lang="en-US" dirty="0">
                <a:solidFill>
                  <a:srgbClr val="FF0000"/>
                </a:solidFill>
              </a:rPr>
              <a:t>B05</a:t>
            </a:r>
          </a:p>
        </p:txBody>
      </p:sp>
      <p:sp>
        <p:nvSpPr>
          <p:cNvPr id="17" name="TextBox 16"/>
          <p:cNvSpPr txBox="1"/>
          <p:nvPr/>
        </p:nvSpPr>
        <p:spPr>
          <a:xfrm>
            <a:off x="7677084" y="3032126"/>
            <a:ext cx="503664" cy="307777"/>
          </a:xfrm>
          <a:prstGeom prst="rect">
            <a:avLst/>
          </a:prstGeom>
          <a:noFill/>
        </p:spPr>
        <p:txBody>
          <a:bodyPr wrap="square" rtlCol="0">
            <a:spAutoFit/>
          </a:bodyPr>
          <a:lstStyle/>
          <a:p>
            <a:r>
              <a:rPr lang="en-US" dirty="0">
                <a:solidFill>
                  <a:srgbClr val="FF0000"/>
                </a:solidFill>
              </a:rPr>
              <a:t>B06</a:t>
            </a:r>
          </a:p>
        </p:txBody>
      </p:sp>
      <p:graphicFrame>
        <p:nvGraphicFramePr>
          <p:cNvPr id="20" name="Content Placeholder 4"/>
          <p:cNvGraphicFramePr>
            <a:graphicFrameLocks/>
          </p:cNvGraphicFramePr>
          <p:nvPr/>
        </p:nvGraphicFramePr>
        <p:xfrm>
          <a:off x="3505201" y="4922520"/>
          <a:ext cx="3794211" cy="1706880"/>
        </p:xfrm>
        <a:graphic>
          <a:graphicData uri="http://schemas.openxmlformats.org/drawingml/2006/table">
            <a:tbl>
              <a:tblPr firstRow="1" bandRow="1">
                <a:tableStyleId>{5C22544A-7EE6-4342-B048-85BDC9FD1C3A}</a:tableStyleId>
              </a:tblPr>
              <a:tblGrid>
                <a:gridCol w="612968">
                  <a:extLst>
                    <a:ext uri="{9D8B030D-6E8A-4147-A177-3AD203B41FA5}">
                      <a16:colId xmlns:a16="http://schemas.microsoft.com/office/drawing/2014/main" val="20000"/>
                    </a:ext>
                  </a:extLst>
                </a:gridCol>
                <a:gridCol w="1444432">
                  <a:extLst>
                    <a:ext uri="{9D8B030D-6E8A-4147-A177-3AD203B41FA5}">
                      <a16:colId xmlns:a16="http://schemas.microsoft.com/office/drawing/2014/main" val="4209414061"/>
                    </a:ext>
                  </a:extLst>
                </a:gridCol>
                <a:gridCol w="990600">
                  <a:extLst>
                    <a:ext uri="{9D8B030D-6E8A-4147-A177-3AD203B41FA5}">
                      <a16:colId xmlns:a16="http://schemas.microsoft.com/office/drawing/2014/main" val="20005"/>
                    </a:ext>
                  </a:extLst>
                </a:gridCol>
                <a:gridCol w="746211">
                  <a:extLst>
                    <a:ext uri="{9D8B030D-6E8A-4147-A177-3AD203B41FA5}">
                      <a16:colId xmlns:a16="http://schemas.microsoft.com/office/drawing/2014/main" val="20006"/>
                    </a:ext>
                  </a:extLst>
                </a:gridCol>
              </a:tblGrid>
              <a:tr h="134181">
                <a:tc>
                  <a:txBody>
                    <a:bodyPr/>
                    <a:lstStyle/>
                    <a:p>
                      <a:pPr algn="ctr"/>
                      <a:r>
                        <a:rPr lang="en-US" sz="1000" b="1" dirty="0"/>
                        <a:t>Band</a:t>
                      </a:r>
                    </a:p>
                  </a:txBody>
                  <a:tcPr/>
                </a:tc>
                <a:tc>
                  <a:txBody>
                    <a:bodyPr/>
                    <a:lstStyle/>
                    <a:p>
                      <a:pPr algn="ctr"/>
                      <a:r>
                        <a:rPr lang="en-US" sz="1000" b="1" dirty="0"/>
                        <a:t>Central </a:t>
                      </a:r>
                      <a:r>
                        <a:rPr lang="en-US" sz="1000" b="1" dirty="0" err="1"/>
                        <a:t>wvlen</a:t>
                      </a:r>
                      <a:r>
                        <a:rPr lang="en-US" sz="1000" b="1" dirty="0"/>
                        <a:t> (um)</a:t>
                      </a:r>
                    </a:p>
                  </a:txBody>
                  <a:tcPr/>
                </a:tc>
                <a:tc>
                  <a:txBody>
                    <a:bodyPr/>
                    <a:lstStyle/>
                    <a:p>
                      <a:pPr algn="ctr"/>
                      <a:r>
                        <a:rPr lang="en-US" sz="1000" b="1" dirty="0"/>
                        <a:t>Columns</a:t>
                      </a:r>
                    </a:p>
                  </a:txBody>
                  <a:tcPr/>
                </a:tc>
                <a:tc>
                  <a:txBody>
                    <a:bodyPr/>
                    <a:lstStyle/>
                    <a:p>
                      <a:pPr algn="ctr"/>
                      <a:r>
                        <a:rPr lang="en-US" sz="1000" b="1" dirty="0"/>
                        <a:t>Rows</a:t>
                      </a:r>
                    </a:p>
                  </a:txBody>
                  <a:tcPr/>
                </a:tc>
                <a:extLst>
                  <a:ext uri="{0D108BD9-81ED-4DB2-BD59-A6C34878D82A}">
                    <a16:rowId xmlns:a16="http://schemas.microsoft.com/office/drawing/2014/main" val="10000"/>
                  </a:ext>
                </a:extLst>
              </a:tr>
              <a:tr h="127237">
                <a:tc>
                  <a:txBody>
                    <a:bodyPr/>
                    <a:lstStyle/>
                    <a:p>
                      <a:pPr algn="ctr"/>
                      <a:r>
                        <a:rPr lang="en-US" sz="1000" b="1" dirty="0">
                          <a:solidFill>
                            <a:srgbClr val="FF0000"/>
                          </a:solidFill>
                        </a:rPr>
                        <a:t>1</a:t>
                      </a:r>
                    </a:p>
                  </a:txBody>
                  <a:tcPr/>
                </a:tc>
                <a:tc>
                  <a:txBody>
                    <a:bodyPr/>
                    <a:lstStyle/>
                    <a:p>
                      <a:pPr algn="ctr"/>
                      <a:r>
                        <a:rPr lang="en-US" sz="1000" b="1" dirty="0">
                          <a:solidFill>
                            <a:srgbClr val="FF0000"/>
                          </a:solidFill>
                        </a:rPr>
                        <a:t>0.47</a:t>
                      </a:r>
                    </a:p>
                  </a:txBody>
                  <a:tcPr/>
                </a:tc>
                <a:tc>
                  <a:txBody>
                    <a:bodyPr/>
                    <a:lstStyle/>
                    <a:p>
                      <a:pPr algn="ctr"/>
                      <a:r>
                        <a:rPr lang="en-US" sz="1000" b="1" dirty="0">
                          <a:solidFill>
                            <a:srgbClr val="FF0000"/>
                          </a:solidFill>
                        </a:rPr>
                        <a:t>800</a:t>
                      </a:r>
                    </a:p>
                  </a:txBody>
                  <a:tcPr/>
                </a:tc>
                <a:tc>
                  <a:txBody>
                    <a:bodyPr/>
                    <a:lstStyle/>
                    <a:p>
                      <a:pPr algn="ctr"/>
                      <a:r>
                        <a:rPr lang="en-US" sz="1000" b="1" dirty="0">
                          <a:solidFill>
                            <a:srgbClr val="FF0000"/>
                          </a:solidFill>
                        </a:rPr>
                        <a:t>636</a:t>
                      </a:r>
                    </a:p>
                  </a:txBody>
                  <a:tcPr/>
                </a:tc>
                <a:extLst>
                  <a:ext uri="{0D108BD9-81ED-4DB2-BD59-A6C34878D82A}">
                    <a16:rowId xmlns:a16="http://schemas.microsoft.com/office/drawing/2014/main" val="10001"/>
                  </a:ext>
                </a:extLst>
              </a:tr>
              <a:tr h="127237">
                <a:tc>
                  <a:txBody>
                    <a:bodyPr/>
                    <a:lstStyle/>
                    <a:p>
                      <a:pPr algn="ctr"/>
                      <a:r>
                        <a:rPr lang="en-US" sz="1000" b="1" dirty="0">
                          <a:solidFill>
                            <a:srgbClr val="FF0000"/>
                          </a:solidFill>
                        </a:rPr>
                        <a:t>2</a:t>
                      </a:r>
                    </a:p>
                  </a:txBody>
                  <a:tcPr/>
                </a:tc>
                <a:tc>
                  <a:txBody>
                    <a:bodyPr/>
                    <a:lstStyle/>
                    <a:p>
                      <a:pPr algn="ctr"/>
                      <a:r>
                        <a:rPr lang="en-US" sz="1000" b="1" dirty="0">
                          <a:solidFill>
                            <a:srgbClr val="FF0000"/>
                          </a:solidFill>
                        </a:rPr>
                        <a:t>0.64</a:t>
                      </a:r>
                    </a:p>
                  </a:txBody>
                  <a:tcPr/>
                </a:tc>
                <a:tc>
                  <a:txBody>
                    <a:bodyPr/>
                    <a:lstStyle/>
                    <a:p>
                      <a:pPr algn="ctr"/>
                      <a:r>
                        <a:rPr lang="en-US" sz="1000" b="1" dirty="0">
                          <a:solidFill>
                            <a:srgbClr val="FF0000"/>
                          </a:solidFill>
                        </a:rPr>
                        <a:t>1600</a:t>
                      </a:r>
                    </a:p>
                  </a:txBody>
                  <a:tcPr/>
                </a:tc>
                <a:tc>
                  <a:txBody>
                    <a:bodyPr/>
                    <a:lstStyle/>
                    <a:p>
                      <a:pPr algn="ctr"/>
                      <a:r>
                        <a:rPr lang="en-US" sz="1000" b="1" dirty="0">
                          <a:solidFill>
                            <a:srgbClr val="FF0000"/>
                          </a:solidFill>
                        </a:rPr>
                        <a:t>1380</a:t>
                      </a:r>
                    </a:p>
                  </a:txBody>
                  <a:tcPr/>
                </a:tc>
                <a:extLst>
                  <a:ext uri="{0D108BD9-81ED-4DB2-BD59-A6C34878D82A}">
                    <a16:rowId xmlns:a16="http://schemas.microsoft.com/office/drawing/2014/main" val="10002"/>
                  </a:ext>
                </a:extLst>
              </a:tr>
              <a:tr h="127237">
                <a:tc>
                  <a:txBody>
                    <a:bodyPr/>
                    <a:lstStyle/>
                    <a:p>
                      <a:pPr algn="ctr"/>
                      <a:r>
                        <a:rPr lang="en-US" sz="1000" b="1" dirty="0">
                          <a:solidFill>
                            <a:srgbClr val="FF0000"/>
                          </a:solidFill>
                        </a:rPr>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FF0000"/>
                          </a:solidFill>
                        </a:rPr>
                        <a:t>0.87</a:t>
                      </a:r>
                    </a:p>
                  </a:txBody>
                  <a:tcPr/>
                </a:tc>
                <a:tc>
                  <a:txBody>
                    <a:bodyPr/>
                    <a:lstStyle/>
                    <a:p>
                      <a:pPr algn="ctr"/>
                      <a:r>
                        <a:rPr lang="en-US" sz="1000" b="1" dirty="0">
                          <a:solidFill>
                            <a:srgbClr val="FF0000"/>
                          </a:solidFill>
                        </a:rPr>
                        <a:t>800</a:t>
                      </a:r>
                    </a:p>
                  </a:txBody>
                  <a:tcPr/>
                </a:tc>
                <a:tc>
                  <a:txBody>
                    <a:bodyPr/>
                    <a:lstStyle/>
                    <a:p>
                      <a:pPr algn="ctr"/>
                      <a:r>
                        <a:rPr lang="en-US" sz="1000" b="1" dirty="0">
                          <a:solidFill>
                            <a:srgbClr val="FF0000"/>
                          </a:solidFill>
                        </a:rPr>
                        <a:t>636</a:t>
                      </a:r>
                    </a:p>
                  </a:txBody>
                  <a:tcPr/>
                </a:tc>
                <a:extLst>
                  <a:ext uri="{0D108BD9-81ED-4DB2-BD59-A6C34878D82A}">
                    <a16:rowId xmlns:a16="http://schemas.microsoft.com/office/drawing/2014/main" val="10003"/>
                  </a:ext>
                </a:extLst>
              </a:tr>
              <a:tr h="127237">
                <a:tc>
                  <a:txBody>
                    <a:bodyPr/>
                    <a:lstStyle/>
                    <a:p>
                      <a:pPr algn="ctr"/>
                      <a:r>
                        <a:rPr lang="en-US" sz="1000" b="1" dirty="0">
                          <a:solidFill>
                            <a:srgbClr val="FF0000"/>
                          </a:solidFill>
                        </a:rPr>
                        <a:t>4</a:t>
                      </a:r>
                    </a:p>
                  </a:txBody>
                  <a:tcPr/>
                </a:tc>
                <a:tc>
                  <a:txBody>
                    <a:bodyPr/>
                    <a:lstStyle/>
                    <a:p>
                      <a:pPr algn="ctr"/>
                      <a:r>
                        <a:rPr lang="en-US" sz="1000" b="1" dirty="0">
                          <a:solidFill>
                            <a:srgbClr val="FF0000"/>
                          </a:solidFill>
                        </a:rPr>
                        <a:t>1.38</a:t>
                      </a:r>
                    </a:p>
                  </a:txBody>
                  <a:tcPr/>
                </a:tc>
                <a:tc>
                  <a:txBody>
                    <a:bodyPr/>
                    <a:lstStyle/>
                    <a:p>
                      <a:pPr algn="ctr"/>
                      <a:r>
                        <a:rPr lang="en-US" sz="1000" b="1" dirty="0">
                          <a:solidFill>
                            <a:srgbClr val="FF0000"/>
                          </a:solidFill>
                        </a:rPr>
                        <a:t>400</a:t>
                      </a:r>
                    </a:p>
                  </a:txBody>
                  <a:tcPr/>
                </a:tc>
                <a:tc>
                  <a:txBody>
                    <a:bodyPr/>
                    <a:lstStyle/>
                    <a:p>
                      <a:pPr algn="ctr"/>
                      <a:r>
                        <a:rPr lang="en-US" sz="1000" b="1" dirty="0">
                          <a:solidFill>
                            <a:srgbClr val="FF0000"/>
                          </a:solidFill>
                        </a:rPr>
                        <a:t>352</a:t>
                      </a:r>
                    </a:p>
                  </a:txBody>
                  <a:tcPr/>
                </a:tc>
                <a:extLst>
                  <a:ext uri="{0D108BD9-81ED-4DB2-BD59-A6C34878D82A}">
                    <a16:rowId xmlns:a16="http://schemas.microsoft.com/office/drawing/2014/main" val="10004"/>
                  </a:ext>
                </a:extLst>
              </a:tr>
              <a:tr h="127237">
                <a:tc>
                  <a:txBody>
                    <a:bodyPr/>
                    <a:lstStyle/>
                    <a:p>
                      <a:pPr algn="ctr"/>
                      <a:r>
                        <a:rPr lang="en-US" sz="1000" b="1" dirty="0">
                          <a:solidFill>
                            <a:srgbClr val="FF0000"/>
                          </a:solidFill>
                        </a:rPr>
                        <a:t>5</a:t>
                      </a:r>
                    </a:p>
                  </a:txBody>
                  <a:tcPr/>
                </a:tc>
                <a:tc>
                  <a:txBody>
                    <a:bodyPr/>
                    <a:lstStyle/>
                    <a:p>
                      <a:pPr algn="ctr"/>
                      <a:r>
                        <a:rPr lang="en-US" sz="1000" b="1" dirty="0">
                          <a:solidFill>
                            <a:srgbClr val="FF0000"/>
                          </a:solidFill>
                        </a:rPr>
                        <a:t>1.61</a:t>
                      </a:r>
                    </a:p>
                  </a:txBody>
                  <a:tcPr/>
                </a:tc>
                <a:tc>
                  <a:txBody>
                    <a:bodyPr/>
                    <a:lstStyle/>
                    <a:p>
                      <a:pPr algn="ctr"/>
                      <a:r>
                        <a:rPr lang="en-US" sz="1000" b="1" dirty="0">
                          <a:solidFill>
                            <a:srgbClr val="FF0000"/>
                          </a:solidFill>
                        </a:rPr>
                        <a:t>800</a:t>
                      </a:r>
                    </a:p>
                  </a:txBody>
                  <a:tcPr/>
                </a:tc>
                <a:tc>
                  <a:txBody>
                    <a:bodyPr/>
                    <a:lstStyle/>
                    <a:p>
                      <a:pPr algn="ctr"/>
                      <a:r>
                        <a:rPr lang="en-US" sz="1000" b="1" dirty="0">
                          <a:solidFill>
                            <a:srgbClr val="FF0000"/>
                          </a:solidFill>
                        </a:rPr>
                        <a:t>636</a:t>
                      </a:r>
                    </a:p>
                  </a:txBody>
                  <a:tcPr/>
                </a:tc>
                <a:extLst>
                  <a:ext uri="{0D108BD9-81ED-4DB2-BD59-A6C34878D82A}">
                    <a16:rowId xmlns:a16="http://schemas.microsoft.com/office/drawing/2014/main" val="10005"/>
                  </a:ext>
                </a:extLst>
              </a:tr>
              <a:tr h="127237">
                <a:tc>
                  <a:txBody>
                    <a:bodyPr/>
                    <a:lstStyle/>
                    <a:p>
                      <a:pPr algn="ctr"/>
                      <a:r>
                        <a:rPr lang="en-US" sz="1000" b="1" dirty="0">
                          <a:solidFill>
                            <a:srgbClr val="FF0000"/>
                          </a:solidFill>
                        </a:rPr>
                        <a:t>6</a:t>
                      </a:r>
                    </a:p>
                  </a:txBody>
                  <a:tcPr/>
                </a:tc>
                <a:tc>
                  <a:txBody>
                    <a:bodyPr/>
                    <a:lstStyle/>
                    <a:p>
                      <a:pPr algn="ctr"/>
                      <a:r>
                        <a:rPr lang="en-US" sz="1000" b="1" dirty="0">
                          <a:solidFill>
                            <a:srgbClr val="FF0000"/>
                          </a:solidFill>
                        </a:rPr>
                        <a:t>2.25</a:t>
                      </a:r>
                    </a:p>
                  </a:txBody>
                  <a:tcPr/>
                </a:tc>
                <a:tc>
                  <a:txBody>
                    <a:bodyPr/>
                    <a:lstStyle/>
                    <a:p>
                      <a:pPr algn="ctr"/>
                      <a:r>
                        <a:rPr lang="en-US" sz="1000" b="1" dirty="0">
                          <a:solidFill>
                            <a:srgbClr val="FF0000"/>
                          </a:solidFill>
                        </a:rPr>
                        <a:t>400</a:t>
                      </a:r>
                    </a:p>
                  </a:txBody>
                  <a:tcPr/>
                </a:tc>
                <a:tc>
                  <a:txBody>
                    <a:bodyPr/>
                    <a:lstStyle/>
                    <a:p>
                      <a:pPr algn="ctr"/>
                      <a:r>
                        <a:rPr lang="en-US" sz="1000" b="1" dirty="0">
                          <a:solidFill>
                            <a:srgbClr val="FF0000"/>
                          </a:solidFill>
                        </a:rPr>
                        <a:t>352</a:t>
                      </a:r>
                    </a:p>
                  </a:txBody>
                  <a:tcPr/>
                </a:tc>
                <a:extLst>
                  <a:ext uri="{0D108BD9-81ED-4DB2-BD59-A6C34878D82A}">
                    <a16:rowId xmlns:a16="http://schemas.microsoft.com/office/drawing/2014/main" val="10006"/>
                  </a:ext>
                </a:extLst>
              </a:tr>
            </a:tbl>
          </a:graphicData>
        </a:graphic>
      </p:graphicFrame>
      <p:pic>
        <p:nvPicPr>
          <p:cNvPr id="19" name="Picture 18"/>
          <p:cNvPicPr>
            <a:picLocks noChangeAspect="1"/>
          </p:cNvPicPr>
          <p:nvPr/>
        </p:nvPicPr>
        <p:blipFill>
          <a:blip r:embed="rId8"/>
          <a:stretch>
            <a:fillRect/>
          </a:stretch>
        </p:blipFill>
        <p:spPr>
          <a:xfrm>
            <a:off x="8077200" y="5143182"/>
            <a:ext cx="517610" cy="1516380"/>
          </a:xfrm>
          <a:prstGeom prst="rect">
            <a:avLst/>
          </a:prstGeom>
        </p:spPr>
      </p:pic>
      <p:sp>
        <p:nvSpPr>
          <p:cNvPr id="18" name="TextBox 17">
            <a:extLst>
              <a:ext uri="{FF2B5EF4-FFF2-40B4-BE49-F238E27FC236}">
                <a16:creationId xmlns:a16="http://schemas.microsoft.com/office/drawing/2014/main" id="{22325242-1D22-4CA0-BFB3-DEE9468DB671}"/>
              </a:ext>
            </a:extLst>
          </p:cNvPr>
          <p:cNvSpPr txBox="1"/>
          <p:nvPr/>
        </p:nvSpPr>
        <p:spPr>
          <a:xfrm>
            <a:off x="1725768" y="5279686"/>
            <a:ext cx="1523174" cy="30777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Subset image size:</a:t>
            </a:r>
          </a:p>
        </p:txBody>
      </p:sp>
      <p:sp>
        <p:nvSpPr>
          <p:cNvPr id="21" name="TextBox 20">
            <a:extLst>
              <a:ext uri="{FF2B5EF4-FFF2-40B4-BE49-F238E27FC236}">
                <a16:creationId xmlns:a16="http://schemas.microsoft.com/office/drawing/2014/main" id="{1C3A5FFD-3A16-48DE-B30A-9F2C763D7DF7}"/>
              </a:ext>
            </a:extLst>
          </p:cNvPr>
          <p:cNvSpPr txBox="1"/>
          <p:nvPr/>
        </p:nvSpPr>
        <p:spPr>
          <a:xfrm>
            <a:off x="8594810" y="6093021"/>
            <a:ext cx="2855269" cy="30777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Scheme for the best detector selected</a:t>
            </a:r>
          </a:p>
        </p:txBody>
      </p:sp>
      <p:sp>
        <p:nvSpPr>
          <p:cNvPr id="3" name="Footer Placeholder 2">
            <a:extLst>
              <a:ext uri="{FF2B5EF4-FFF2-40B4-BE49-F238E27FC236}">
                <a16:creationId xmlns:a16="http://schemas.microsoft.com/office/drawing/2014/main" id="{F972F631-34F3-4F47-AC13-5501BAD0C068}"/>
              </a:ext>
            </a:extLst>
          </p:cNvPr>
          <p:cNvSpPr>
            <a:spLocks noGrp="1"/>
          </p:cNvSpPr>
          <p:nvPr>
            <p:ph type="ftr" idx="11"/>
          </p:nvPr>
        </p:nvSpPr>
        <p:spPr/>
        <p:txBody>
          <a:bodyPr/>
          <a:lstStyle/>
          <a:p>
            <a:r>
              <a:rPr lang="en-US"/>
              <a:t>4th Joint GSICS/IVOS Lunar Calibration Workshop, 4-8 Dec. 2023, Darmstadt, Germany</a:t>
            </a:r>
          </a:p>
        </p:txBody>
      </p:sp>
    </p:spTree>
    <p:extLst>
      <p:ext uri="{BB962C8B-B14F-4D97-AF65-F5344CB8AC3E}">
        <p14:creationId xmlns:p14="http://schemas.microsoft.com/office/powerpoint/2010/main" val="191793972"/>
      </p:ext>
    </p:extLst>
  </p:cSld>
  <p:clrMapOvr>
    <a:masterClrMapping/>
  </p:clrMapOvr>
  <mc:AlternateContent xmlns:mc="http://schemas.openxmlformats.org/markup-compatibility/2006" xmlns:p14="http://schemas.microsoft.com/office/powerpoint/2010/main">
    <mc:Choice Requires="p14">
      <p:transition spd="slow" p14:dur="2000" advTm="20682"/>
    </mc:Choice>
    <mc:Fallback xmlns="">
      <p:transition spd="slow" advTm="2068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23FD6B-E958-42B8-BE03-9FE53C79E85F}"/>
              </a:ext>
            </a:extLst>
          </p:cNvPr>
          <p:cNvSpPr>
            <a:spLocks noGrp="1"/>
          </p:cNvSpPr>
          <p:nvPr>
            <p:ph type="body" idx="1"/>
          </p:nvPr>
        </p:nvSpPr>
        <p:spPr>
          <a:xfrm>
            <a:off x="363371" y="1101487"/>
            <a:ext cx="4129922" cy="2265070"/>
          </a:xfrm>
        </p:spPr>
        <p:txBody>
          <a:bodyPr>
            <a:normAutofit fontScale="77500" lnSpcReduction="20000"/>
          </a:bodyPr>
          <a:lstStyle/>
          <a:p>
            <a:r>
              <a:rPr lang="en-US" dirty="0"/>
              <a:t>No definitive boundary</a:t>
            </a:r>
          </a:p>
          <a:p>
            <a:pPr lvl="1"/>
            <a:r>
              <a:rPr lang="en-US" dirty="0"/>
              <a:t>Size of the subset image?</a:t>
            </a:r>
          </a:p>
          <a:p>
            <a:r>
              <a:rPr lang="en-US" dirty="0"/>
              <a:t>Ghosting at B06</a:t>
            </a:r>
          </a:p>
          <a:p>
            <a:pPr lvl="1"/>
            <a:r>
              <a:rPr lang="en-US" dirty="0"/>
              <a:t>Consistent for all B06 lunar image</a:t>
            </a:r>
          </a:p>
          <a:p>
            <a:pPr lvl="1"/>
            <a:r>
              <a:rPr lang="en-US" dirty="0"/>
              <a:t>Negligible for the total lunar irradiance</a:t>
            </a:r>
          </a:p>
          <a:p>
            <a:r>
              <a:rPr lang="en-US" dirty="0"/>
              <a:t>Noise</a:t>
            </a:r>
          </a:p>
          <a:p>
            <a:pPr lvl="1"/>
            <a:r>
              <a:rPr lang="en-US" dirty="0"/>
              <a:t>Negligible for irradiance calculation</a:t>
            </a:r>
          </a:p>
          <a:p>
            <a:endParaRPr lang="en-US" dirty="0"/>
          </a:p>
        </p:txBody>
      </p:sp>
      <p:sp>
        <p:nvSpPr>
          <p:cNvPr id="3" name="Slide Number Placeholder 2">
            <a:extLst>
              <a:ext uri="{FF2B5EF4-FFF2-40B4-BE49-F238E27FC236}">
                <a16:creationId xmlns:a16="http://schemas.microsoft.com/office/drawing/2014/main" id="{7DDE1A20-4786-4671-81AF-6D69F768E1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4" name="Footer Placeholder 3">
            <a:extLst>
              <a:ext uri="{FF2B5EF4-FFF2-40B4-BE49-F238E27FC236}">
                <a16:creationId xmlns:a16="http://schemas.microsoft.com/office/drawing/2014/main" id="{6979F4B0-333E-44A4-81DB-B502C9E71F73}"/>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4F02BFCD-EC24-4557-BCD4-96513D5E36AA}"/>
              </a:ext>
            </a:extLst>
          </p:cNvPr>
          <p:cNvSpPr>
            <a:spLocks noGrp="1"/>
          </p:cNvSpPr>
          <p:nvPr>
            <p:ph type="title"/>
          </p:nvPr>
        </p:nvSpPr>
        <p:spPr/>
        <p:txBody>
          <a:bodyPr/>
          <a:lstStyle/>
          <a:p>
            <a:r>
              <a:rPr lang="en-US" dirty="0"/>
              <a:t>ABI Lunar Irradiance Calculation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D856A26-C72E-4305-A4EB-5D51E85F6287}"/>
                  </a:ext>
                </a:extLst>
              </p:cNvPr>
              <p:cNvSpPr txBox="1"/>
              <p:nvPr/>
            </p:nvSpPr>
            <p:spPr>
              <a:xfrm>
                <a:off x="988045" y="4589238"/>
                <a:ext cx="2781979" cy="6345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𝐴𝐵𝐼</m:t>
                          </m:r>
                        </m:sub>
                      </m:sSub>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Ω</m:t>
                          </m:r>
                        </m:num>
                        <m:den>
                          <m:r>
                            <a:rPr lang="en-US" i="1">
                              <a:latin typeface="Cambria Math" panose="02040503050406030204" pitchFamily="18" charset="0"/>
                            </a:rPr>
                            <m:t>𝑂𝑣𝑒𝑟𝑠𝑎𝑚𝑝𝑙</m:t>
                          </m:r>
                          <m:r>
                            <a:rPr lang="en-US" i="1">
                              <a:latin typeface="Cambria Math" panose="02040503050406030204" pitchFamily="18" charset="0"/>
                            </a:rPr>
                            <m:t>_</m:t>
                          </m:r>
                          <m:r>
                            <a:rPr lang="en-US" i="1">
                              <a:latin typeface="Cambria Math" panose="02040503050406030204" pitchFamily="18" charset="0"/>
                            </a:rPr>
                            <m:t>𝑓𝑎</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sub>
                        <m:sup>
                          <m:r>
                            <a:rPr lang="en-US" i="1">
                              <a:latin typeface="Cambria Math" panose="02040503050406030204" pitchFamily="18" charset="0"/>
                            </a:rPr>
                            <m:t>𝑟𝑜𝑤</m:t>
                          </m:r>
                        </m:sup>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sub>
                            <m:sup>
                              <m:r>
                                <a:rPr lang="en-US" i="1">
                                  <a:latin typeface="Cambria Math" panose="02040503050406030204" pitchFamily="18" charset="0"/>
                                </a:rPr>
                                <m:t>𝑐𝑜𝑙</m:t>
                              </m:r>
                            </m:sup>
                            <m:e>
                              <m:sSub>
                                <m:sSubPr>
                                  <m:ctrlPr>
                                    <a:rPr lang="en-US" i="1">
                                      <a:latin typeface="Cambria Math" panose="02040503050406030204" pitchFamily="18" charset="0"/>
                                    </a:rPr>
                                  </m:ctrlPr>
                                </m:sSubPr>
                                <m:e>
                                  <m:r>
                                    <a:rPr lang="en-US" i="1">
                                      <a:latin typeface="Cambria Math" panose="02040503050406030204" pitchFamily="18" charset="0"/>
                                    </a:rPr>
                                    <m:t>𝑅𝑎𝑑</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e>
                          </m:nary>
                        </m:e>
                      </m:nary>
                    </m:oMath>
                  </m:oMathPara>
                </a14:m>
                <a:endParaRPr lang="en-US" dirty="0"/>
              </a:p>
            </p:txBody>
          </p:sp>
        </mc:Choice>
        <mc:Fallback xmlns="">
          <p:sp>
            <p:nvSpPr>
              <p:cNvPr id="11" name="TextBox 10">
                <a:extLst>
                  <a:ext uri="{FF2B5EF4-FFF2-40B4-BE49-F238E27FC236}">
                    <a16:creationId xmlns:a16="http://schemas.microsoft.com/office/drawing/2014/main" id="{DD856A26-C72E-4305-A4EB-5D51E85F6287}"/>
                  </a:ext>
                </a:extLst>
              </p:cNvPr>
              <p:cNvSpPr txBox="1">
                <a:spLocks noRot="1" noChangeAspect="1" noMove="1" noResize="1" noEditPoints="1" noAdjustHandles="1" noChangeArrowheads="1" noChangeShapeType="1" noTextEdit="1"/>
              </p:cNvSpPr>
              <p:nvPr/>
            </p:nvSpPr>
            <p:spPr>
              <a:xfrm>
                <a:off x="988045" y="4589238"/>
                <a:ext cx="2781979" cy="63453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214101-67CE-4A83-871C-874FC3741CBB}"/>
                  </a:ext>
                </a:extLst>
              </p:cNvPr>
              <p:cNvSpPr txBox="1"/>
              <p:nvPr/>
            </p:nvSpPr>
            <p:spPr>
              <a:xfrm>
                <a:off x="1013245" y="3774413"/>
                <a:ext cx="3241528" cy="6345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𝑜𝑏𝑠</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sub>
                        <m:sup>
                          <m:r>
                            <a:rPr lang="en-US" i="1">
                              <a:latin typeface="Cambria Math" panose="02040503050406030204" pitchFamily="18" charset="0"/>
                            </a:rPr>
                            <m:t>𝑟𝑜𝑤</m:t>
                          </m:r>
                        </m:sup>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sub>
                            <m:sup>
                              <m:r>
                                <a:rPr lang="en-US" i="1">
                                  <a:latin typeface="Cambria Math" panose="02040503050406030204" pitchFamily="18" charset="0"/>
                                </a:rPr>
                                <m:t>𝑐𝑜𝑙</m:t>
                              </m:r>
                            </m:sup>
                            <m:e>
                              <m:sSub>
                                <m:sSubPr>
                                  <m:ctrlPr>
                                    <a:rPr lang="en-US" i="1">
                                      <a:latin typeface="Cambria Math" panose="02040503050406030204" pitchFamily="18" charset="0"/>
                                    </a:rPr>
                                  </m:ctrlPr>
                                </m:sSub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num>
                                    <m:den>
                                      <m:sSub>
                                        <m:sSubPr>
                                          <m:ctrlPr>
                                            <a:rPr lang="en-US" i="1">
                                              <a:latin typeface="Cambria Math" panose="02040503050406030204" pitchFamily="18" charset="0"/>
                                            </a:rPr>
                                          </m:ctrlPr>
                                        </m:sSubPr>
                                        <m:e>
                                          <m:r>
                                            <a:rPr lang="en-US" i="1">
                                              <a:latin typeface="Cambria Math" panose="02040503050406030204" pitchFamily="18" charset="0"/>
                                            </a:rPr>
                                            <m:t>𝑜𝑣𝑒𝑟𝑠𝑎𝑚𝑝</m:t>
                                          </m:r>
                                          <m:r>
                                            <a:rPr lang="en-US" i="1">
                                              <a:latin typeface="Cambria Math" panose="02040503050406030204" pitchFamily="18" charset="0"/>
                                            </a:rPr>
                                            <m:t>_</m:t>
                                          </m:r>
                                          <m:r>
                                            <a:rPr lang="en-US" i="1">
                                              <a:latin typeface="Cambria Math" panose="02040503050406030204" pitchFamily="18" charset="0"/>
                                            </a:rPr>
                                            <m:t>𝑓𝑎</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den>
                                  </m:f>
                                  <m:r>
                                    <a:rPr lang="en-US" i="1">
                                      <a:latin typeface="Cambria Math" panose="02040503050406030204" pitchFamily="18" charset="0"/>
                                    </a:rPr>
                                    <m:t>𝑟𝑎𝑑𝑖𝑎𝑛𝑐𝑒</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Sub>
                            </m:e>
                          </m:nary>
                        </m:e>
                      </m:nary>
                    </m:oMath>
                  </m:oMathPara>
                </a14:m>
                <a:endParaRPr lang="en-US" dirty="0"/>
              </a:p>
            </p:txBody>
          </p:sp>
        </mc:Choice>
        <mc:Fallback xmlns="">
          <p:sp>
            <p:nvSpPr>
              <p:cNvPr id="12" name="TextBox 11">
                <a:extLst>
                  <a:ext uri="{FF2B5EF4-FFF2-40B4-BE49-F238E27FC236}">
                    <a16:creationId xmlns:a16="http://schemas.microsoft.com/office/drawing/2014/main" id="{90214101-67CE-4A83-871C-874FC3741CBB}"/>
                  </a:ext>
                </a:extLst>
              </p:cNvPr>
              <p:cNvSpPr txBox="1">
                <a:spLocks noRot="1" noChangeAspect="1" noMove="1" noResize="1" noEditPoints="1" noAdjustHandles="1" noChangeArrowheads="1" noChangeShapeType="1" noTextEdit="1"/>
              </p:cNvSpPr>
              <p:nvPr/>
            </p:nvSpPr>
            <p:spPr>
              <a:xfrm>
                <a:off x="1013245" y="3774413"/>
                <a:ext cx="3241528" cy="634533"/>
              </a:xfrm>
              <a:prstGeom prst="rect">
                <a:avLst/>
              </a:prstGeom>
              <a:blipFill>
                <a:blip r:embed="rId3"/>
                <a:stretch>
                  <a:fillRect b="-96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DE1DB9F6-5C68-4E1F-9C05-AAFD9B8B6A9B}"/>
              </a:ext>
            </a:extLst>
          </p:cNvPr>
          <p:cNvSpPr/>
          <p:nvPr/>
        </p:nvSpPr>
        <p:spPr>
          <a:xfrm>
            <a:off x="683369" y="5359880"/>
            <a:ext cx="3684662" cy="830997"/>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Ω:  Sample solid angle project of IFOV</a:t>
            </a:r>
          </a:p>
          <a:p>
            <a:r>
              <a:rPr lang="en-US" sz="1200" dirty="0" err="1">
                <a:latin typeface="Times New Roman" panose="02020603050405020304" pitchFamily="18" charset="0"/>
                <a:cs typeface="Times New Roman" panose="02020603050405020304" pitchFamily="18" charset="0"/>
              </a:rPr>
              <a:t>Oversampl_fa</a:t>
            </a:r>
            <a:r>
              <a:rPr lang="en-US" sz="1200" dirty="0">
                <a:latin typeface="Times New Roman" panose="02020603050405020304" pitchFamily="18" charset="0"/>
                <a:cs typeface="Times New Roman" panose="02020603050405020304" pitchFamily="18" charset="0"/>
              </a:rPr>
              <a:t>: oversampling factor</a:t>
            </a:r>
          </a:p>
          <a:p>
            <a:r>
              <a:rPr lang="en-US" sz="1200" i="1" dirty="0" err="1">
                <a:latin typeface="Times New Roman" panose="02020603050405020304" pitchFamily="18" charset="0"/>
                <a:cs typeface="Times New Roman" panose="02020603050405020304" pitchFamily="18" charset="0"/>
              </a:rPr>
              <a:t>Rad</a:t>
            </a:r>
            <a:r>
              <a:rPr lang="en-US" sz="1200" i="1" baseline="-25000" dirty="0" err="1">
                <a:latin typeface="Times New Roman" panose="02020603050405020304" pitchFamily="18" charset="0"/>
                <a:cs typeface="Times New Roman" panose="02020603050405020304" pitchFamily="18" charset="0"/>
              </a:rPr>
              <a:t>i,j</a:t>
            </a:r>
            <a:r>
              <a:rPr lang="en-US" sz="1200" i="1" baseline="-250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calibrated radiance for the sample at (</a:t>
            </a:r>
            <a:r>
              <a:rPr lang="en-US" sz="1200" dirty="0" err="1">
                <a:latin typeface="Times New Roman" panose="02020603050405020304" pitchFamily="18" charset="0"/>
                <a:cs typeface="Times New Roman" panose="02020603050405020304" pitchFamily="18" charset="0"/>
              </a:rPr>
              <a:t>i,j</a:t>
            </a:r>
            <a:r>
              <a:rPr lang="en-US" sz="1200" dirty="0">
                <a:latin typeface="Times New Roman" panose="02020603050405020304" pitchFamily="18" charset="0"/>
                <a:cs typeface="Times New Roman" panose="02020603050405020304" pitchFamily="18" charset="0"/>
              </a:rPr>
              <a:t>) image coordinate</a:t>
            </a:r>
          </a:p>
        </p:txBody>
      </p:sp>
      <p:sp>
        <p:nvSpPr>
          <p:cNvPr id="17" name="Text Placeholder 1">
            <a:extLst>
              <a:ext uri="{FF2B5EF4-FFF2-40B4-BE49-F238E27FC236}">
                <a16:creationId xmlns:a16="http://schemas.microsoft.com/office/drawing/2014/main" id="{456BFD24-4D02-42C3-9DB4-F46948353994}"/>
              </a:ext>
            </a:extLst>
          </p:cNvPr>
          <p:cNvSpPr txBox="1">
            <a:spLocks/>
          </p:cNvSpPr>
          <p:nvPr/>
        </p:nvSpPr>
        <p:spPr>
          <a:xfrm>
            <a:off x="5198463" y="5957434"/>
            <a:ext cx="5251016" cy="423534"/>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100000"/>
              </a:lnSpc>
              <a:spcBef>
                <a:spcPts val="360"/>
              </a:spcBef>
              <a:spcAft>
                <a:spcPts val="0"/>
              </a:spcAft>
              <a:buClr>
                <a:schemeClr val="dk1"/>
              </a:buClr>
              <a:buSzPts val="1800"/>
              <a:buFont typeface="Noto Sans"/>
              <a:buChar char="▪"/>
              <a:defRPr sz="16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00000"/>
              </a:lnSpc>
              <a:spcBef>
                <a:spcPts val="360"/>
              </a:spcBef>
              <a:spcAft>
                <a:spcPts val="0"/>
              </a:spcAft>
              <a:buClr>
                <a:schemeClr val="dk1"/>
              </a:buClr>
              <a:buSzPts val="1800"/>
              <a:buFont typeface="Noto Sans"/>
              <a:buChar char="❖"/>
              <a:defRPr sz="14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14300" indent="0">
              <a:buNone/>
            </a:pPr>
            <a:r>
              <a:rPr lang="en-US" sz="1400" dirty="0"/>
              <a:t>Subset lunar images with lunar samples (albedo &gt; 0.33%) masked as -0.1%.</a:t>
            </a:r>
          </a:p>
        </p:txBody>
      </p:sp>
      <p:pic>
        <p:nvPicPr>
          <p:cNvPr id="16" name="Picture 15">
            <a:extLst>
              <a:ext uri="{FF2B5EF4-FFF2-40B4-BE49-F238E27FC236}">
                <a16:creationId xmlns:a16="http://schemas.microsoft.com/office/drawing/2014/main" id="{410156D5-1544-4397-96FC-B30957FED410}"/>
              </a:ext>
            </a:extLst>
          </p:cNvPr>
          <p:cNvPicPr>
            <a:picLocks noChangeAspect="1"/>
          </p:cNvPicPr>
          <p:nvPr/>
        </p:nvPicPr>
        <p:blipFill>
          <a:blip r:embed="rId4"/>
          <a:stretch>
            <a:fillRect/>
          </a:stretch>
        </p:blipFill>
        <p:spPr>
          <a:xfrm>
            <a:off x="4905356" y="2449713"/>
            <a:ext cx="5470890" cy="3556166"/>
          </a:xfrm>
          <a:prstGeom prst="rect">
            <a:avLst/>
          </a:prstGeom>
        </p:spPr>
      </p:pic>
      <p:cxnSp>
        <p:nvCxnSpPr>
          <p:cNvPr id="19" name="Straight Arrow Connector 18">
            <a:extLst>
              <a:ext uri="{FF2B5EF4-FFF2-40B4-BE49-F238E27FC236}">
                <a16:creationId xmlns:a16="http://schemas.microsoft.com/office/drawing/2014/main" id="{5BBFF8B1-528D-4395-9FA2-672E1FDBD687}"/>
              </a:ext>
            </a:extLst>
          </p:cNvPr>
          <p:cNvCxnSpPr>
            <a:cxnSpLocks/>
          </p:cNvCxnSpPr>
          <p:nvPr/>
        </p:nvCxnSpPr>
        <p:spPr>
          <a:xfrm>
            <a:off x="7942704" y="2449713"/>
            <a:ext cx="102997" cy="517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 Placeholder 1">
            <a:extLst>
              <a:ext uri="{FF2B5EF4-FFF2-40B4-BE49-F238E27FC236}">
                <a16:creationId xmlns:a16="http://schemas.microsoft.com/office/drawing/2014/main" id="{2B58D4C3-C565-4376-8BF0-5F05732437BC}"/>
              </a:ext>
            </a:extLst>
          </p:cNvPr>
          <p:cNvSpPr txBox="1">
            <a:spLocks/>
          </p:cNvSpPr>
          <p:nvPr/>
        </p:nvSpPr>
        <p:spPr>
          <a:xfrm>
            <a:off x="5804562" y="2134384"/>
            <a:ext cx="3059913" cy="423534"/>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100000"/>
              </a:lnSpc>
              <a:spcBef>
                <a:spcPts val="360"/>
              </a:spcBef>
              <a:spcAft>
                <a:spcPts val="0"/>
              </a:spcAft>
              <a:buClr>
                <a:schemeClr val="dk1"/>
              </a:buClr>
              <a:buSzPts val="1800"/>
              <a:buFont typeface="Noto Sans"/>
              <a:buChar char="▪"/>
              <a:defRPr sz="16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00000"/>
              </a:lnSpc>
              <a:spcBef>
                <a:spcPts val="360"/>
              </a:spcBef>
              <a:spcAft>
                <a:spcPts val="0"/>
              </a:spcAft>
              <a:buClr>
                <a:schemeClr val="dk1"/>
              </a:buClr>
              <a:buSzPts val="1800"/>
              <a:buFont typeface="Noto Sans"/>
              <a:buChar char="❖"/>
              <a:defRPr sz="14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14300" indent="0">
              <a:buNone/>
            </a:pPr>
            <a:r>
              <a:rPr lang="en-US" sz="1400" dirty="0"/>
              <a:t>Coherent noise, within ABI noise requirement</a:t>
            </a:r>
          </a:p>
        </p:txBody>
      </p:sp>
      <p:cxnSp>
        <p:nvCxnSpPr>
          <p:cNvPr id="21" name="Straight Arrow Connector 20">
            <a:extLst>
              <a:ext uri="{FF2B5EF4-FFF2-40B4-BE49-F238E27FC236}">
                <a16:creationId xmlns:a16="http://schemas.microsoft.com/office/drawing/2014/main" id="{DF143E27-B2D8-4C0D-975B-523655CCB581}"/>
              </a:ext>
            </a:extLst>
          </p:cNvPr>
          <p:cNvCxnSpPr>
            <a:cxnSpLocks/>
          </p:cNvCxnSpPr>
          <p:nvPr/>
        </p:nvCxnSpPr>
        <p:spPr>
          <a:xfrm flipH="1">
            <a:off x="9546684" y="4334902"/>
            <a:ext cx="742982" cy="148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 Placeholder 1">
            <a:extLst>
              <a:ext uri="{FF2B5EF4-FFF2-40B4-BE49-F238E27FC236}">
                <a16:creationId xmlns:a16="http://schemas.microsoft.com/office/drawing/2014/main" id="{92F6796B-A031-458C-B55D-62A63B3AE3BA}"/>
              </a:ext>
            </a:extLst>
          </p:cNvPr>
          <p:cNvSpPr txBox="1">
            <a:spLocks/>
          </p:cNvSpPr>
          <p:nvPr/>
        </p:nvSpPr>
        <p:spPr>
          <a:xfrm>
            <a:off x="10222333" y="3946280"/>
            <a:ext cx="1608992" cy="92533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100000"/>
              </a:lnSpc>
              <a:spcBef>
                <a:spcPts val="360"/>
              </a:spcBef>
              <a:spcAft>
                <a:spcPts val="0"/>
              </a:spcAft>
              <a:buClr>
                <a:schemeClr val="dk1"/>
              </a:buClr>
              <a:buSzPts val="1800"/>
              <a:buFont typeface="Noto Sans"/>
              <a:buChar char="▪"/>
              <a:defRPr sz="16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00000"/>
              </a:lnSpc>
              <a:spcBef>
                <a:spcPts val="360"/>
              </a:spcBef>
              <a:spcAft>
                <a:spcPts val="0"/>
              </a:spcAft>
              <a:buClr>
                <a:schemeClr val="dk1"/>
              </a:buClr>
              <a:buSzPts val="1800"/>
              <a:buFont typeface="Noto Sans"/>
              <a:buChar char="❖"/>
              <a:defRPr sz="14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14300" indent="0">
              <a:buNone/>
            </a:pPr>
            <a:r>
              <a:rPr lang="en-US" sz="1200" dirty="0"/>
              <a:t>Ghosting, within ABI radiometric </a:t>
            </a:r>
            <a:r>
              <a:rPr lang="en-US" sz="1200" dirty="0" err="1"/>
              <a:t>cal</a:t>
            </a:r>
            <a:r>
              <a:rPr lang="en-US" sz="1200" dirty="0"/>
              <a:t> requirement</a:t>
            </a:r>
          </a:p>
        </p:txBody>
      </p:sp>
      <p:sp>
        <p:nvSpPr>
          <p:cNvPr id="28" name="Right Brace 27">
            <a:extLst>
              <a:ext uri="{FF2B5EF4-FFF2-40B4-BE49-F238E27FC236}">
                <a16:creationId xmlns:a16="http://schemas.microsoft.com/office/drawing/2014/main" id="{0E0A01C7-8AB1-4C92-A6ED-7F57DB912EC2}"/>
              </a:ext>
            </a:extLst>
          </p:cNvPr>
          <p:cNvSpPr/>
          <p:nvPr/>
        </p:nvSpPr>
        <p:spPr>
          <a:xfrm>
            <a:off x="4089042" y="1263105"/>
            <a:ext cx="553307" cy="11259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ctangle 28">
            <a:extLst>
              <a:ext uri="{FF2B5EF4-FFF2-40B4-BE49-F238E27FC236}">
                <a16:creationId xmlns:a16="http://schemas.microsoft.com/office/drawing/2014/main" id="{F7428E3C-0F41-4B7B-B0AE-30E750A85F8F}"/>
              </a:ext>
            </a:extLst>
          </p:cNvPr>
          <p:cNvSpPr/>
          <p:nvPr/>
        </p:nvSpPr>
        <p:spPr>
          <a:xfrm>
            <a:off x="4735667" y="1657616"/>
            <a:ext cx="6391679" cy="307777"/>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Originates from the Moon, thus should be accounted in the lunar irradiance calculation</a:t>
            </a:r>
          </a:p>
        </p:txBody>
      </p:sp>
    </p:spTree>
    <p:extLst>
      <p:ext uri="{BB962C8B-B14F-4D97-AF65-F5344CB8AC3E}">
        <p14:creationId xmlns:p14="http://schemas.microsoft.com/office/powerpoint/2010/main" val="349328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23FD6B-E958-42B8-BE03-9FE53C79E85F}"/>
              </a:ext>
            </a:extLst>
          </p:cNvPr>
          <p:cNvSpPr>
            <a:spLocks noGrp="1"/>
          </p:cNvSpPr>
          <p:nvPr>
            <p:ph type="body" idx="1"/>
          </p:nvPr>
        </p:nvSpPr>
        <p:spPr>
          <a:xfrm>
            <a:off x="609600" y="1182255"/>
            <a:ext cx="6057364" cy="5273705"/>
          </a:xfrm>
        </p:spPr>
        <p:txBody>
          <a:bodyPr>
            <a:normAutofit/>
          </a:bodyPr>
          <a:lstStyle/>
          <a:p>
            <a:r>
              <a:rPr lang="en-US" dirty="0"/>
              <a:t>RVS is characterized with the irradiance ratio from the chasing events</a:t>
            </a:r>
          </a:p>
          <a:p>
            <a:endParaRPr lang="en-US" dirty="0"/>
          </a:p>
          <a:p>
            <a:endParaRPr lang="en-US" dirty="0"/>
          </a:p>
          <a:p>
            <a:endParaRPr lang="en-US" dirty="0"/>
          </a:p>
          <a:p>
            <a:r>
              <a:rPr lang="en-US" dirty="0"/>
              <a:t>Impacts of the model uncertainty:</a:t>
            </a:r>
          </a:p>
          <a:p>
            <a:pPr lvl="1"/>
            <a:r>
              <a:rPr lang="en-US" dirty="0"/>
              <a:t>Relatively stable ratio within each event</a:t>
            </a:r>
          </a:p>
          <a:p>
            <a:pPr lvl="1"/>
            <a:endParaRPr lang="en-US" dirty="0"/>
          </a:p>
          <a:p>
            <a:pPr lvl="1"/>
            <a:r>
              <a:rPr lang="en-US" dirty="0"/>
              <a:t>Large gaps among the chasing events for the long wavelength channels (e.g. B04 – B06)</a:t>
            </a:r>
          </a:p>
        </p:txBody>
      </p:sp>
      <p:sp>
        <p:nvSpPr>
          <p:cNvPr id="3" name="Slide Number Placeholder 2">
            <a:extLst>
              <a:ext uri="{FF2B5EF4-FFF2-40B4-BE49-F238E27FC236}">
                <a16:creationId xmlns:a16="http://schemas.microsoft.com/office/drawing/2014/main" id="{7DDE1A20-4786-4671-81AF-6D69F768E1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4" name="Footer Placeholder 3">
            <a:extLst>
              <a:ext uri="{FF2B5EF4-FFF2-40B4-BE49-F238E27FC236}">
                <a16:creationId xmlns:a16="http://schemas.microsoft.com/office/drawing/2014/main" id="{6979F4B0-333E-44A4-81DB-B502C9E71F73}"/>
              </a:ext>
            </a:extLst>
          </p:cNvPr>
          <p:cNvSpPr>
            <a:spLocks noGrp="1"/>
          </p:cNvSpPr>
          <p:nvPr>
            <p:ph type="ftr" idx="11"/>
          </p:nvPr>
        </p:nvSpPr>
        <p:spPr/>
        <p:txBody>
          <a:bodyPr/>
          <a:lstStyle/>
          <a:p>
            <a:r>
              <a:rPr lang="en-US"/>
              <a:t>4th Joint GSICS/IVOS Lunar Calibration Workshop, 4-8 Dec. 2023, Darmstadt, Germany</a:t>
            </a:r>
          </a:p>
        </p:txBody>
      </p:sp>
      <p:sp>
        <p:nvSpPr>
          <p:cNvPr id="5" name="Title 4">
            <a:extLst>
              <a:ext uri="{FF2B5EF4-FFF2-40B4-BE49-F238E27FC236}">
                <a16:creationId xmlns:a16="http://schemas.microsoft.com/office/drawing/2014/main" id="{4F02BFCD-EC24-4557-BCD4-96513D5E36AA}"/>
              </a:ext>
            </a:extLst>
          </p:cNvPr>
          <p:cNvSpPr>
            <a:spLocks noGrp="1"/>
          </p:cNvSpPr>
          <p:nvPr>
            <p:ph type="title"/>
          </p:nvPr>
        </p:nvSpPr>
        <p:spPr/>
        <p:txBody>
          <a:bodyPr/>
          <a:lstStyle/>
          <a:p>
            <a:r>
              <a:rPr lang="en-US" dirty="0"/>
              <a:t>Impacts of Model Uncertainty</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3A4B186-1FC8-4807-8AE5-3DC32BBB7F25}"/>
                  </a:ext>
                </a:extLst>
              </p:cNvPr>
              <p:cNvSpPr/>
              <p:nvPr/>
            </p:nvSpPr>
            <p:spPr>
              <a:xfrm>
                <a:off x="1783696" y="1772071"/>
                <a:ext cx="3193336" cy="969624"/>
              </a:xfrm>
              <a:prstGeom prst="rect">
                <a:avLst/>
              </a:prstGeom>
            </p:spPr>
            <p:txBody>
              <a:bodyPr wrap="square">
                <a:spAutoFit/>
              </a:bodyPr>
              <a:lstStyle/>
              <a:p>
                <a:pPr marL="228600" algn="ctr">
                  <a:lnSpc>
                    <a:spcPct val="200000"/>
                  </a:lnSpc>
                  <a:spcBef>
                    <a:spcPts val="1200"/>
                  </a:spcBef>
                  <a:spcAft>
                    <a:spcPts val="800"/>
                  </a:spcAft>
                </a:pPr>
                <a14:m>
                  <m:oMath xmlns:m="http://schemas.openxmlformats.org/officeDocument/2006/math">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𝑅𝑎𝑡𝑖𝑜</m:t>
                        </m:r>
                      </m:e>
                      <m:sub>
                        <m:r>
                          <a:rPr lang="en-US" sz="2000" i="1">
                            <a:latin typeface="Cambria Math" panose="02040503050406030204" pitchFamily="18" charset="0"/>
                            <a:ea typeface="Calibri" panose="020F0502020204030204" pitchFamily="34" charset="0"/>
                            <a:cs typeface="Times New Roman" panose="02020603050405020304" pitchFamily="18" charset="0"/>
                          </a:rPr>
                          <m:t>𝑒</m:t>
                        </m:r>
                        <m:r>
                          <a:rPr lang="en-US" sz="2000" i="1">
                            <a:latin typeface="Cambria Math" panose="02040503050406030204" pitchFamily="18" charset="0"/>
                            <a:ea typeface="Calibri" panose="020F0502020204030204" pitchFamily="34" charset="0"/>
                            <a:cs typeface="Times New Roman" panose="02020603050405020304" pitchFamily="18" charset="0"/>
                          </a:rPr>
                          <m:t>, </m:t>
                        </m:r>
                        <m:r>
                          <a:rPr lang="en-US" sz="2000" i="1">
                            <a:latin typeface="Cambria Math" panose="02040503050406030204" pitchFamily="18" charset="0"/>
                            <a:ea typeface="Calibri" panose="020F0502020204030204" pitchFamily="34" charset="0"/>
                            <a:cs typeface="Times New Roman" panose="02020603050405020304" pitchFamily="18" charset="0"/>
                          </a:rPr>
                          <m:t>𝑡</m:t>
                        </m:r>
                        <m:r>
                          <a:rPr lang="en-US" sz="2000" i="1">
                            <a:latin typeface="Cambria Math" panose="02040503050406030204" pitchFamily="18" charset="0"/>
                            <a:ea typeface="Calibri" panose="020F0502020204030204" pitchFamily="34" charset="0"/>
                            <a:cs typeface="Times New Roman" panose="02020603050405020304" pitchFamily="18" charset="0"/>
                          </a:rPr>
                          <m:t> </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𝐼</m:t>
                            </m:r>
                          </m:e>
                          <m:sub>
                            <m:r>
                              <a:rPr lang="en-US" sz="2000" i="1">
                                <a:latin typeface="Cambria Math" panose="02040503050406030204" pitchFamily="18" charset="0"/>
                                <a:ea typeface="Calibri" panose="020F0502020204030204" pitchFamily="34" charset="0"/>
                                <a:cs typeface="Times New Roman" panose="02020603050405020304" pitchFamily="18" charset="0"/>
                              </a:rPr>
                              <m:t>𝐴𝐵𝐼</m:t>
                            </m:r>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𝑒</m:t>
                            </m:r>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𝑡</m:t>
                            </m:r>
                          </m:sub>
                        </m:sSub>
                      </m:num>
                      <m:den>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𝐼</m:t>
                            </m:r>
                          </m:e>
                          <m:sub>
                            <m:r>
                              <a:rPr lang="en-US" sz="2000" i="1" smtClean="0">
                                <a:latin typeface="Cambria Math" panose="02040503050406030204" pitchFamily="18" charset="0"/>
                                <a:ea typeface="Calibri" panose="020F0502020204030204" pitchFamily="34" charset="0"/>
                                <a:cs typeface="Times New Roman" panose="02020603050405020304" pitchFamily="18" charset="0"/>
                              </a:rPr>
                              <m:t>𝐺𝐼𝑅𝑂</m:t>
                            </m:r>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𝑒</m:t>
                            </m:r>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𝑡</m:t>
                            </m:r>
                          </m:sub>
                        </m:sSub>
                      </m:den>
                    </m:f>
                  </m:oMath>
                </a14:m>
                <a:r>
                  <a:rPr lang="en-US" sz="2000" dirty="0">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13A4B186-1FC8-4807-8AE5-3DC32BBB7F25}"/>
                  </a:ext>
                </a:extLst>
              </p:cNvPr>
              <p:cNvSpPr>
                <a:spLocks noRot="1" noChangeAspect="1" noMove="1" noResize="1" noEditPoints="1" noAdjustHandles="1" noChangeArrowheads="1" noChangeShapeType="1" noTextEdit="1"/>
              </p:cNvSpPr>
              <p:nvPr/>
            </p:nvSpPr>
            <p:spPr>
              <a:xfrm>
                <a:off x="1783696" y="1772071"/>
                <a:ext cx="3193336" cy="969624"/>
              </a:xfrm>
              <a:prstGeom prst="rect">
                <a:avLst/>
              </a:prstGeom>
              <a:blipFill>
                <a:blip r:embed="rId2"/>
                <a:stretch>
                  <a:fillRect/>
                </a:stretch>
              </a:blipFill>
            </p:spPr>
            <p:txBody>
              <a:bodyPr/>
              <a:lstStyle/>
              <a:p>
                <a:r>
                  <a:rPr lang="en-US">
                    <a:noFill/>
                  </a:rPr>
                  <a:t> </a:t>
                </a:r>
              </a:p>
            </p:txBody>
          </p:sp>
        </mc:Fallback>
      </mc:AlternateContent>
      <p:sp>
        <p:nvSpPr>
          <p:cNvPr id="13" name="Text Placeholder 1">
            <a:extLst>
              <a:ext uri="{FF2B5EF4-FFF2-40B4-BE49-F238E27FC236}">
                <a16:creationId xmlns:a16="http://schemas.microsoft.com/office/drawing/2014/main" id="{300E96CA-7486-4C3C-99B0-2FA53098650C}"/>
              </a:ext>
            </a:extLst>
          </p:cNvPr>
          <p:cNvSpPr txBox="1">
            <a:spLocks/>
          </p:cNvSpPr>
          <p:nvPr/>
        </p:nvSpPr>
        <p:spPr>
          <a:xfrm>
            <a:off x="6881402" y="5492441"/>
            <a:ext cx="4591526" cy="39310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lnSpc>
                <a:spcPct val="100000"/>
              </a:lnSpc>
              <a:spcBef>
                <a:spcPts val="360"/>
              </a:spcBef>
              <a:spcAft>
                <a:spcPts val="0"/>
              </a:spcAft>
              <a:buClr>
                <a:schemeClr val="dk1"/>
              </a:buClr>
              <a:buSzPts val="1800"/>
              <a:buFont typeface="Courier New"/>
              <a:buChar char="o"/>
              <a:defRPr sz="18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100000"/>
              </a:lnSpc>
              <a:spcBef>
                <a:spcPts val="360"/>
              </a:spcBef>
              <a:spcAft>
                <a:spcPts val="0"/>
              </a:spcAft>
              <a:buClr>
                <a:schemeClr val="dk1"/>
              </a:buClr>
              <a:buSzPts val="1800"/>
              <a:buFont typeface="Noto Sans"/>
              <a:buChar char="▪"/>
              <a:defRPr sz="16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100000"/>
              </a:lnSpc>
              <a:spcBef>
                <a:spcPts val="360"/>
              </a:spcBef>
              <a:spcAft>
                <a:spcPts val="0"/>
              </a:spcAft>
              <a:buClr>
                <a:schemeClr val="dk1"/>
              </a:buClr>
              <a:buSzPts val="1800"/>
              <a:buFont typeface="Noto Sans"/>
              <a:buChar char="❖"/>
              <a:defRPr sz="14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14300" indent="0">
              <a:buFont typeface="Arial"/>
              <a:buNone/>
            </a:pPr>
            <a:r>
              <a:rPr lang="en-US" sz="1400" dirty="0"/>
              <a:t>Lunar irradiance ratio versus EW scan angle for G16 ABI</a:t>
            </a:r>
          </a:p>
        </p:txBody>
      </p:sp>
      <p:pic>
        <p:nvPicPr>
          <p:cNvPr id="19" name="Picture 18">
            <a:extLst>
              <a:ext uri="{FF2B5EF4-FFF2-40B4-BE49-F238E27FC236}">
                <a16:creationId xmlns:a16="http://schemas.microsoft.com/office/drawing/2014/main" id="{831201EC-FF23-4A2D-9997-4246F9585F24}"/>
              </a:ext>
            </a:extLst>
          </p:cNvPr>
          <p:cNvPicPr>
            <a:picLocks noChangeAspect="1"/>
          </p:cNvPicPr>
          <p:nvPr/>
        </p:nvPicPr>
        <p:blipFill>
          <a:blip r:embed="rId3"/>
          <a:stretch>
            <a:fillRect/>
          </a:stretch>
        </p:blipFill>
        <p:spPr>
          <a:xfrm>
            <a:off x="6596781" y="1314043"/>
            <a:ext cx="5291462" cy="4301146"/>
          </a:xfrm>
          <a:prstGeom prst="rect">
            <a:avLst/>
          </a:prstGeom>
        </p:spPr>
      </p:pic>
    </p:spTree>
    <p:extLst>
      <p:ext uri="{BB962C8B-B14F-4D97-AF65-F5344CB8AC3E}">
        <p14:creationId xmlns:p14="http://schemas.microsoft.com/office/powerpoint/2010/main" val="865048307"/>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3372</TotalTime>
  <Words>2472</Words>
  <Application>Microsoft Office PowerPoint</Application>
  <PresentationFormat>Widescreen</PresentationFormat>
  <Paragraphs>385</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Cambria Math</vt:lpstr>
      <vt:lpstr>Courier New</vt:lpstr>
      <vt:lpstr>Noto Sans</vt:lpstr>
      <vt:lpstr>Palatino Linotype</vt:lpstr>
      <vt:lpstr>Times New Roman</vt:lpstr>
      <vt:lpstr>1_Office Theme</vt:lpstr>
      <vt:lpstr>Straylight Corrections to Improve ABI Lunar Irradiance Measurement: A Case Study of GOES-16/17 ABI Spatial Uniformity Validation</vt:lpstr>
      <vt:lpstr>Introduction</vt:lpstr>
      <vt:lpstr>GOES-R ABI Instrument</vt:lpstr>
      <vt:lpstr>GOES-R ABI Lunar Scans</vt:lpstr>
      <vt:lpstr>ABI VNIR Radiometric Calibration</vt:lpstr>
      <vt:lpstr>Data Collections for the RVS Study</vt:lpstr>
      <vt:lpstr>Subset ABI Lunar Images</vt:lpstr>
      <vt:lpstr>ABI Lunar Irradiance Calculation</vt:lpstr>
      <vt:lpstr>Impacts of Model Uncertainty</vt:lpstr>
      <vt:lpstr>Normalized Ratio for RVS Characterization</vt:lpstr>
      <vt:lpstr>Initial Results</vt:lpstr>
      <vt:lpstr>Straylight at Spacelook Scenes</vt:lpstr>
      <vt:lpstr>Spacelook Correction for B01-B03</vt:lpstr>
      <vt:lpstr>Results of Spacelook Correction for B01-B03</vt:lpstr>
      <vt:lpstr>Magnitude of Spilled Light</vt:lpstr>
      <vt:lpstr>Spilled Light Correction</vt:lpstr>
      <vt:lpstr>Final Result after Straylight Corrections</vt:lpstr>
      <vt:lpstr>Summary</vt:lpstr>
      <vt:lpstr>Why Significant Irradiance Variation?</vt:lpstr>
      <vt:lpstr>Discussion: Straylight in Lunar Irradiance Calculation</vt:lpstr>
      <vt:lpstr>Recommendations for Lunar Image Collections</vt:lpstr>
      <vt:lpstr>Declaimer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 Weekly Status Report</dc:title>
  <dc:creator>Hyelim Yoo</dc:creator>
  <cp:lastModifiedBy>fangfang yu</cp:lastModifiedBy>
  <cp:revision>410</cp:revision>
  <dcterms:created xsi:type="dcterms:W3CDTF">2018-02-12T16:49:30Z</dcterms:created>
  <dcterms:modified xsi:type="dcterms:W3CDTF">2023-12-06T22:29:09Z</dcterms:modified>
</cp:coreProperties>
</file>