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315" r:id="rId4"/>
    <p:sldId id="260" r:id="rId5"/>
    <p:sldId id="305" r:id="rId6"/>
    <p:sldId id="303" r:id="rId7"/>
    <p:sldId id="293" r:id="rId8"/>
    <p:sldId id="304" r:id="rId9"/>
    <p:sldId id="320" r:id="rId10"/>
    <p:sldId id="306" r:id="rId11"/>
    <p:sldId id="309" r:id="rId12"/>
    <p:sldId id="307" r:id="rId13"/>
    <p:sldId id="311" r:id="rId14"/>
    <p:sldId id="310" r:id="rId15"/>
    <p:sldId id="314" r:id="rId16"/>
    <p:sldId id="313" r:id="rId17"/>
    <p:sldId id="317" r:id="rId18"/>
    <p:sldId id="318" r:id="rId19"/>
    <p:sldId id="302" r:id="rId20"/>
    <p:sldId id="316" r:id="rId21"/>
    <p:sldId id="308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BF7"/>
    <a:srgbClr val="B056D8"/>
    <a:srgbClr val="EE2501"/>
    <a:srgbClr val="7CB4FF"/>
    <a:srgbClr val="D3A700"/>
    <a:srgbClr val="DAA51F"/>
    <a:srgbClr val="F2837D"/>
    <a:srgbClr val="3E90FF"/>
    <a:srgbClr val="CB91E6"/>
    <a:srgbClr val="E1C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69"/>
    <p:restoredTop sz="96327"/>
  </p:normalViewPr>
  <p:slideViewPr>
    <p:cSldViewPr snapToGrid="0">
      <p:cViewPr varScale="1">
        <p:scale>
          <a:sx n="105" d="100"/>
          <a:sy n="105" d="100"/>
        </p:scale>
        <p:origin x="22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E1DFB-2638-EE4F-840C-04CA3293240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82573-A308-4045-AF2D-7BE1FE76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4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443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830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37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66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334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626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71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18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09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80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97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94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26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43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0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MODIS combines EV imagery with OBC observations each scan.</a:t>
            </a:r>
          </a:p>
          <a:p>
            <a:r>
              <a:rPr lang="en-US" dirty="0"/>
              <a:t>Main RSB calibrator is the SD.</a:t>
            </a:r>
          </a:p>
          <a:p>
            <a:r>
              <a:rPr lang="en-US" dirty="0"/>
              <a:t>Degradation of SD measured by the SDSM.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SV primarily used for BG, but can view the Moon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The Moon is at a different AOI, used for RVS.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96EBA-FE65-F74E-A710-A2E9F66725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4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MODIS combines EV imagery with OBC observations each scan.</a:t>
            </a:r>
          </a:p>
          <a:p>
            <a:r>
              <a:rPr lang="en-US" dirty="0"/>
              <a:t>Main RSB calibrator is the SD.</a:t>
            </a:r>
          </a:p>
          <a:p>
            <a:r>
              <a:rPr lang="en-US" dirty="0"/>
              <a:t>Degradation of SD measured by the SDSM.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SV primarily used for BG, but can view the Moon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The Moon is at a different AOI, used for RVS.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96EBA-FE65-F74E-A710-A2E9F66725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3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MODIS combines EV imagery with OBC observations each scan.</a:t>
            </a:r>
          </a:p>
          <a:p>
            <a:r>
              <a:rPr lang="en-US" dirty="0"/>
              <a:t>Main RSB calibrator is the SD.</a:t>
            </a:r>
          </a:p>
          <a:p>
            <a:r>
              <a:rPr lang="en-US" dirty="0"/>
              <a:t>Degradation of SD measured by the SDSM.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SV primarily used for BG, but can view the Moon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The Moon is at a different AOI, used for RVS.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96EBA-FE65-F74E-A710-A2E9F66725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10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32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66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35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31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AFF2-ADA4-D749-B06F-C61127052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AE21-E269-BE46-BDFB-49C236F78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13E9D-72D6-E349-98BC-F7544EA2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4ABF-95F6-B547-873B-F14E40849042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E9CF-BA9A-A247-A021-0D2498FF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57BF1-8D89-8D43-9456-0D6EEF04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1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A732-7757-4943-A609-730DF90E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64F3B-F43C-5944-ACAC-7793317B6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8DEE4-5FE3-4046-A8E2-B4519F3A3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79F5-B7FA-CF4A-8547-38FDDC3C5736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BC677-F6D3-4747-8488-E6DC324E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5D1A-265E-2A44-BEC4-E94B9151A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1BB3CF-088B-1B4E-A9FB-65438CA01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3375F-5ECE-2041-8A1A-CEB7244AD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F026D-2140-9347-AAFC-F1D4AAE5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BF54-914D-E94A-9272-E0F9B862F894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9FF1D-E448-FE43-A90F-4E6AE48E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2F5DC-D7D0-3D4F-94CC-0E97C49A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9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612EA-F8CD-BF40-B1D8-1CB3C2F7F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6B82-B59E-3E47-9E1D-53286D585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D0E07-D870-3940-A2AC-141B8166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94D3B-DBA8-1E46-8592-3FB805C989B0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7C54E-D64E-9B47-94B9-9F2B6701F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09595-594B-DE49-BF6A-FAA1577C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4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02B28-8621-A247-9688-01E3DEA36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CBFE3-AD8A-0D43-A3E1-A78017DBA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ADBA0-B4C2-2044-896B-3CDEEAB2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964F-E5E1-2745-9508-DD957A9797B5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33967-0BB8-3844-9A47-D9833D6F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B0916-4C39-F04C-A843-FC43F2A0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0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6B94-BF79-8E4A-A0D3-C7760C7A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C106D-2171-C946-9150-551D1365A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B58AE-4466-D943-8C88-BB5608F6A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E7FDB-791D-A445-8071-F678411FE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DF296-F401-2843-BB57-20109D38DCAF}" type="datetime1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57685-1017-9646-BC8B-F48D37B5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CE4A2-F614-F348-89A2-AF99BD6E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7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403D-3B88-3041-87DE-9B225C1E1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C6C15-05AE-5240-A159-0EA4B364D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1DD33-998F-B64D-AFCA-8AEAC7A3F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4BF1B-2469-BE42-AC65-75CF02D68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54C52-3105-8B41-A101-D8DBA1A9B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F4000D-9CDF-EA43-B2CA-377C58370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07B2E-4B11-3947-86D4-78C76FFC7CEB}" type="datetime1">
              <a:rPr lang="en-US" smtClean="0"/>
              <a:t>12/5/23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88C6A-0A30-574F-8DEA-CB37B9B0C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DDA4B3-D547-8B4E-8DFD-15F95E4A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2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8A5F1-0486-7A4B-9E9E-15597136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D982BB-79F4-F744-8B2E-2EB589A8A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E324-F3D7-C541-9BBA-5C1C3EE0A9F4}" type="datetime1">
              <a:rPr lang="en-US" smtClean="0"/>
              <a:t>12/5/23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82C71-7623-8342-8721-A68D674F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0F88D-BB1F-EF4B-A631-B34780BB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6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429BF6-A9C5-2747-A97A-63F7E310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AAAF-8076-4B42-AD14-31A00594DBAC}" type="datetime1">
              <a:rPr lang="en-US" smtClean="0"/>
              <a:t>12/5/23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FD535-C796-984F-AF97-81DEE5F11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9D1DB-6BC6-9746-B683-9F24D413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1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DFF1-63BE-7543-BCFA-EFBA00C2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2946D-FE85-954A-B5AC-A0195662C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BE3A5-3997-7349-935F-050D35E61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B0371-BDBB-AE43-9916-9A8C7906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B5B3-46ED-2647-82C5-49E00592197C}" type="datetime1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FE470-A2BC-3442-B79B-18E5C069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561C9-597D-F346-8794-33BDC705F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0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ED45-9532-2F47-9DCC-D6C2373E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4EC5D-BD90-2C44-AA18-70BA194CBE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3F957A-C76D-3345-9C90-1BC7B12AB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943F5-0187-BE4B-9815-6B954AC1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0F02-3B30-934B-BB85-7B0643AD52DF}" type="datetime1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F70FD-5433-9341-9A28-249ABEB7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FF092-13CF-7745-96A6-4A80815D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54E2D2-1644-6B4C-B12F-DD9F5822C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63504-984F-5341-9B57-157DC8095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DEE06-E8E3-B148-A33F-CCB2C4168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39E33-9842-9143-BA51-28D60568A058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DE4F-7EBB-AE4A-A713-3D7C79655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00B15-D016-4346-B9F4-FFE33D518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DB243-2B90-DE4C-9BE6-4E3506131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96731"/>
            <a:ext cx="1371600" cy="11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7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3733801"/>
            <a:ext cx="8382000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Wilson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and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Xiaoxiong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Xiong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Systems and Applications, Inc.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Exploration Directorate, NASA/GSFC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EDC6B-BF44-8A46-953F-915B8B7E18F6}"/>
              </a:ext>
            </a:extLst>
          </p:cNvPr>
          <p:cNvSpPr txBox="1"/>
          <p:nvPr/>
        </p:nvSpPr>
        <p:spPr>
          <a:xfrm>
            <a:off x="681318" y="6171684"/>
            <a:ext cx="1022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Fourth Joint GSICS/IVOS Lunar Calibration Workshop, 4-8 December 2023, Darmstadt, Germany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6C43C-65AA-B54E-ACF9-69BDE3CB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9A42-D344-B148-8DF0-B46AD670A1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988400-20BE-7D4C-AA23-F8A2F875248B}"/>
              </a:ext>
            </a:extLst>
          </p:cNvPr>
          <p:cNvSpPr/>
          <p:nvPr/>
        </p:nvSpPr>
        <p:spPr>
          <a:xfrm>
            <a:off x="10908254" y="6356350"/>
            <a:ext cx="60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64823914-EDEB-AC92-6597-C7F5439F3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661" y="2334142"/>
            <a:ext cx="8958678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Surface Corrected Lunar MTF Measurements in MODIS and VIIRS</a:t>
            </a:r>
          </a:p>
        </p:txBody>
      </p:sp>
    </p:spTree>
    <p:extLst>
      <p:ext uri="{BB962C8B-B14F-4D97-AF65-F5344CB8AC3E}">
        <p14:creationId xmlns:p14="http://schemas.microsoft.com/office/powerpoint/2010/main" val="18930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Making a Model Image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AF969A1-1B79-5F93-8736-CC18264F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3407" y="2739750"/>
            <a:ext cx="6988997" cy="412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3CA96-3702-83ED-7CE1-7950C921F021}"/>
              </a:ext>
            </a:extLst>
          </p:cNvPr>
          <p:cNvSpPr txBox="1"/>
          <p:nvPr/>
        </p:nvSpPr>
        <p:spPr>
          <a:xfrm>
            <a:off x="747132" y="1248232"/>
            <a:ext cx="6233531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pixel corner is projected onto the model map.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Edge pixels contain invalid points, and those corners are not drawn below.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pixels use the mean of model values contained in the pixel area.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12EC3D-49D7-C9D9-6C1D-764466FC5B65}"/>
              </a:ext>
            </a:extLst>
          </p:cNvPr>
          <p:cNvGrpSpPr/>
          <p:nvPr/>
        </p:nvGrpSpPr>
        <p:grpSpPr>
          <a:xfrm>
            <a:off x="7641499" y="1241224"/>
            <a:ext cx="4144859" cy="5267526"/>
            <a:chOff x="7641499" y="1241224"/>
            <a:chExt cx="4144859" cy="5267526"/>
          </a:xfrm>
        </p:grpSpPr>
        <p:pic>
          <p:nvPicPr>
            <p:cNvPr id="5128" name="Picture 8">
              <a:extLst>
                <a:ext uri="{FF2B5EF4-FFF2-40B4-BE49-F238E27FC236}">
                  <a16:creationId xmlns:a16="http://schemas.microsoft.com/office/drawing/2014/main" id="{F6C4D52C-3D04-6752-0C7C-7DE281BE8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1499" y="1542740"/>
              <a:ext cx="4144859" cy="4966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C0AC01-2989-3044-F676-956F0A925CBA}"/>
                </a:ext>
              </a:extLst>
            </p:cNvPr>
            <p:cNvSpPr txBox="1"/>
            <p:nvPr/>
          </p:nvSpPr>
          <p:spPr>
            <a:xfrm>
              <a:off x="8123729" y="1241224"/>
              <a:ext cx="3180397" cy="37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Measured Image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3F3BD7-BDBB-6514-3C47-11D345AD6C92}"/>
                </a:ext>
              </a:extLst>
            </p:cNvPr>
            <p:cNvSpPr txBox="1"/>
            <p:nvPr/>
          </p:nvSpPr>
          <p:spPr>
            <a:xfrm>
              <a:off x="8123728" y="2965946"/>
              <a:ext cx="3180397" cy="37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Model Projection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AB8FEC-D918-F965-3146-FB7BF2BA3C39}"/>
                </a:ext>
              </a:extLst>
            </p:cNvPr>
            <p:cNvSpPr txBox="1"/>
            <p:nvPr/>
          </p:nvSpPr>
          <p:spPr>
            <a:xfrm>
              <a:off x="8123727" y="4679517"/>
              <a:ext cx="3180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Measured/Modeled Ratio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72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443875E-3F09-B24A-F0E6-36907201D6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90968" y="3054926"/>
            <a:ext cx="6806863" cy="3453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D9E240-FFFD-DD42-FD70-5E1D4D04B3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90968" y="3054926"/>
            <a:ext cx="6806863" cy="3453824"/>
          </a:xfrm>
          <a:prstGeom prst="rect">
            <a:avLst/>
          </a:prstGeom>
        </p:spPr>
      </p:pic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Line Profile Correction Example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9B99C-ECF1-821E-8757-B7AD1E4FB134}"/>
              </a:ext>
            </a:extLst>
          </p:cNvPr>
          <p:cNvSpPr txBox="1"/>
          <p:nvPr/>
        </p:nvSpPr>
        <p:spPr>
          <a:xfrm>
            <a:off x="215892" y="1262240"/>
            <a:ext cx="11643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measured image profiles quickly go from deep-space to a high degree of surface variation across the lunar limb.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1EF3BA-7628-656D-4DDA-5A3357408306}"/>
              </a:ext>
            </a:extLst>
          </p:cNvPr>
          <p:cNvGrpSpPr/>
          <p:nvPr/>
        </p:nvGrpSpPr>
        <p:grpSpPr>
          <a:xfrm>
            <a:off x="214491" y="1663947"/>
            <a:ext cx="4979343" cy="5209424"/>
            <a:chOff x="630119" y="1663947"/>
            <a:chExt cx="4979343" cy="5209424"/>
          </a:xfrm>
        </p:grpSpPr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B0FD72C1-1195-06F2-A238-B5394E759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854" y="1663947"/>
              <a:ext cx="4678608" cy="2604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552D81B3-A652-BF53-210F-464E08394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933722" y="4268659"/>
              <a:ext cx="4672872" cy="2604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F533C5-A51F-8A57-029C-885F8F9FDC2B}"/>
                </a:ext>
              </a:extLst>
            </p:cNvPr>
            <p:cNvSpPr txBox="1"/>
            <p:nvPr/>
          </p:nvSpPr>
          <p:spPr>
            <a:xfrm rot="16200000">
              <a:off x="-337155" y="2704122"/>
              <a:ext cx="2303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Measured Image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053A706-8424-E09B-B74A-1F69382932AB}"/>
                </a:ext>
              </a:extLst>
            </p:cNvPr>
            <p:cNvSpPr txBox="1"/>
            <p:nvPr/>
          </p:nvSpPr>
          <p:spPr>
            <a:xfrm rot="16200000">
              <a:off x="-337155" y="5308834"/>
              <a:ext cx="2303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Modeled Image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3C96C5D-708F-508E-7437-FE0CFB23AB90}"/>
              </a:ext>
            </a:extLst>
          </p:cNvPr>
          <p:cNvSpPr/>
          <p:nvPr/>
        </p:nvSpPr>
        <p:spPr>
          <a:xfrm>
            <a:off x="773751" y="3005138"/>
            <a:ext cx="4360223" cy="1380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0C992E-E7FE-DD0D-02FB-DEF84FBA0628}"/>
              </a:ext>
            </a:extLst>
          </p:cNvPr>
          <p:cNvSpPr/>
          <p:nvPr/>
        </p:nvSpPr>
        <p:spPr>
          <a:xfrm>
            <a:off x="773751" y="5613153"/>
            <a:ext cx="4360223" cy="1380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E05E25-3DF8-4F9D-7CE0-11CEE9D5CA8B}"/>
              </a:ext>
            </a:extLst>
          </p:cNvPr>
          <p:cNvSpPr txBox="1"/>
          <p:nvPr/>
        </p:nvSpPr>
        <p:spPr>
          <a:xfrm>
            <a:off x="5493168" y="1745586"/>
            <a:ext cx="6366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model data is scaled to the measured data using the ratio of the sums of the measured and modeled data (excluding 0’s).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measured data is divided by the model wherever valid values of the model exist.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22402E1-087C-98EA-C78F-E2CA78353F5F}"/>
              </a:ext>
            </a:extLst>
          </p:cNvPr>
          <p:cNvCxnSpPr/>
          <p:nvPr/>
        </p:nvCxnSpPr>
        <p:spPr>
          <a:xfrm flipV="1">
            <a:off x="10795000" y="4622800"/>
            <a:ext cx="292100" cy="55880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89A2A2B-DF50-A27A-0F50-85F77C208D12}"/>
              </a:ext>
            </a:extLst>
          </p:cNvPr>
          <p:cNvSpPr txBox="1"/>
          <p:nvPr/>
        </p:nvSpPr>
        <p:spPr>
          <a:xfrm>
            <a:off x="9906000" y="518832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Edge Pixel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DA7001-88C4-53BE-7653-A7935969A5E2}"/>
              </a:ext>
            </a:extLst>
          </p:cNvPr>
          <p:cNvSpPr txBox="1"/>
          <p:nvPr/>
        </p:nvSpPr>
        <p:spPr>
          <a:xfrm>
            <a:off x="10473831" y="3086803"/>
            <a:ext cx="143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 Pixel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37C980-FA97-559F-04DB-51625B836B3D}"/>
              </a:ext>
            </a:extLst>
          </p:cNvPr>
          <p:cNvCxnSpPr>
            <a:cxnSpLocks/>
          </p:cNvCxnSpPr>
          <p:nvPr/>
        </p:nvCxnSpPr>
        <p:spPr>
          <a:xfrm flipH="1">
            <a:off x="11049000" y="3405335"/>
            <a:ext cx="142995" cy="16798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5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Profile Alignment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DCF98-42E5-9A87-33BF-8CDD94366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14255" y="1531647"/>
            <a:ext cx="7772399" cy="47257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83629B-2FD1-01A0-F0A9-FECF2E745559}"/>
              </a:ext>
            </a:extLst>
          </p:cNvPr>
          <p:cNvSpPr txBox="1"/>
          <p:nvPr/>
        </p:nvSpPr>
        <p:spPr>
          <a:xfrm>
            <a:off x="254000" y="1845216"/>
            <a:ext cx="4025093" cy="3693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Derivatives of each line profile are used for alignment at the peak.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model corrected data puts each profile on the same scale at the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corrected data is binned to the 0.25-pixel level.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Outside of ± 3.5 pixels, the binned line profile is padded with 0’s and 1’s for the MTF calculation.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3F450C-FA77-F695-AD9F-38136FBC83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14254" y="1531647"/>
            <a:ext cx="7772399" cy="4725779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4948069-4D16-65F9-E91D-EE9418AC2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814" y="2697453"/>
            <a:ext cx="3227186" cy="198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72CCAD-930E-BCE1-AFED-E4DCC60A6F3D}"/>
              </a:ext>
            </a:extLst>
          </p:cNvPr>
          <p:cNvSpPr txBox="1"/>
          <p:nvPr/>
        </p:nvSpPr>
        <p:spPr>
          <a:xfrm>
            <a:off x="5257800" y="489220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Terra MODIS</a:t>
            </a:r>
          </a:p>
          <a:p>
            <a:pPr algn="ctr"/>
            <a:r>
              <a:rPr lang="en-US" b="1" dirty="0"/>
              <a:t>Band 1</a:t>
            </a:r>
          </a:p>
        </p:txBody>
      </p:sp>
    </p:spTree>
    <p:extLst>
      <p:ext uri="{BB962C8B-B14F-4D97-AF65-F5344CB8AC3E}">
        <p14:creationId xmlns:p14="http://schemas.microsoft.com/office/powerpoint/2010/main" val="168745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MTF Calculation Example: MODIS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4A81DAE-1720-AD33-BCC1-B4F10C816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785786" y="1600200"/>
            <a:ext cx="8384905" cy="517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B3B689-4381-B4E8-1E71-AB320E81D976}"/>
              </a:ext>
            </a:extLst>
          </p:cNvPr>
          <p:cNvSpPr txBox="1"/>
          <p:nvPr/>
        </p:nvSpPr>
        <p:spPr>
          <a:xfrm>
            <a:off x="5270500" y="1279639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Terra - 01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C3E34-361C-E06A-3BEE-BDA53769DE03}"/>
              </a:ext>
            </a:extLst>
          </p:cNvPr>
          <p:cNvSpPr txBox="1"/>
          <p:nvPr/>
        </p:nvSpPr>
        <p:spPr>
          <a:xfrm>
            <a:off x="9499600" y="1279639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Aqua - 01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3B7DA-27DA-AB9B-6054-D6354E4E217F}"/>
              </a:ext>
            </a:extLst>
          </p:cNvPr>
          <p:cNvSpPr txBox="1"/>
          <p:nvPr/>
        </p:nvSpPr>
        <p:spPr>
          <a:xfrm>
            <a:off x="148721" y="2671193"/>
            <a:ext cx="3543301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binned profiles represent the edge-spread function (ESF).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derivative of the ESF gives the line-spread function (LSF).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MTF is derived using a fast-Fourier Transform (FFT) of the LSF.</a:t>
            </a:r>
          </a:p>
        </p:txBody>
      </p:sp>
      <p:pic>
        <p:nvPicPr>
          <p:cNvPr id="8" name="Picture 8" descr="Light vertical">
            <a:extLst>
              <a:ext uri="{FF2B5EF4-FFF2-40B4-BE49-F238E27FC236}">
                <a16:creationId xmlns:a16="http://schemas.microsoft.com/office/drawing/2014/main" id="{3FB3AF21-F0B1-560D-46B6-D68874E9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0A1F1C-2CDF-40FF-5A68-3D98A8E82326}"/>
              </a:ext>
            </a:extLst>
          </p:cNvPr>
          <p:cNvSpPr txBox="1"/>
          <p:nvPr/>
        </p:nvSpPr>
        <p:spPr>
          <a:xfrm>
            <a:off x="7048500" y="1678176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ESF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C4BDFD-0946-F4EF-9498-5D7FBA9A072A}"/>
              </a:ext>
            </a:extLst>
          </p:cNvPr>
          <p:cNvSpPr txBox="1"/>
          <p:nvPr/>
        </p:nvSpPr>
        <p:spPr>
          <a:xfrm>
            <a:off x="7048500" y="3376565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LSF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A734EB-F67F-3E8E-852E-694240908AE3}"/>
              </a:ext>
            </a:extLst>
          </p:cNvPr>
          <p:cNvSpPr txBox="1"/>
          <p:nvPr/>
        </p:nvSpPr>
        <p:spPr>
          <a:xfrm>
            <a:off x="7048500" y="5073134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MTF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AC8797-A81E-6BC8-8FFC-BDBAF7BFB6B6}"/>
              </a:ext>
            </a:extLst>
          </p:cNvPr>
          <p:cNvSpPr txBox="1"/>
          <p:nvPr/>
        </p:nvSpPr>
        <p:spPr>
          <a:xfrm>
            <a:off x="11259456" y="1661671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ESF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5D94F-7C34-3FCA-0D75-5712C057642E}"/>
              </a:ext>
            </a:extLst>
          </p:cNvPr>
          <p:cNvSpPr txBox="1"/>
          <p:nvPr/>
        </p:nvSpPr>
        <p:spPr>
          <a:xfrm>
            <a:off x="11259456" y="336006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LSF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1F96C-214E-D472-AB2C-2259ABC9DB1F}"/>
              </a:ext>
            </a:extLst>
          </p:cNvPr>
          <p:cNvSpPr txBox="1"/>
          <p:nvPr/>
        </p:nvSpPr>
        <p:spPr>
          <a:xfrm>
            <a:off x="11259456" y="5056629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MTF</a:t>
            </a:r>
          </a:p>
        </p:txBody>
      </p:sp>
    </p:spTree>
    <p:extLst>
      <p:ext uri="{BB962C8B-B14F-4D97-AF65-F5344CB8AC3E}">
        <p14:creationId xmlns:p14="http://schemas.microsoft.com/office/powerpoint/2010/main" val="88006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MTF Calculation Example: VIIRS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3434332F-3099-9C9E-D0CB-F2ECA150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922" y="1600200"/>
            <a:ext cx="8394633" cy="517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F493AB-CDBB-FF4A-5121-0435760ED72F}"/>
              </a:ext>
            </a:extLst>
          </p:cNvPr>
          <p:cNvSpPr txBox="1"/>
          <p:nvPr/>
        </p:nvSpPr>
        <p:spPr>
          <a:xfrm>
            <a:off x="5270500" y="1279639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NPP – M10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18D0D-3D57-6C1D-B4E3-0BDB0723523E}"/>
              </a:ext>
            </a:extLst>
          </p:cNvPr>
          <p:cNvSpPr txBox="1"/>
          <p:nvPr/>
        </p:nvSpPr>
        <p:spPr>
          <a:xfrm>
            <a:off x="9499600" y="1279639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N20 – M10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FCC79-ED0E-A0C6-9B89-DBCC08C47B79}"/>
              </a:ext>
            </a:extLst>
          </p:cNvPr>
          <p:cNvSpPr txBox="1"/>
          <p:nvPr/>
        </p:nvSpPr>
        <p:spPr>
          <a:xfrm>
            <a:off x="161421" y="1794893"/>
            <a:ext cx="3543301" cy="42473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binned profiles represent the edge-spread function (ESF).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derivative of the ESF gives the line-spread function (LSF).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MTF is derived using a fast-Fourier Transform (FFT) of the LSF.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N20 (and N21), the lunar views are in 1:1 aggregation, so the scan direction is at higher resolution and has a lower MTF value.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F155F-A6C3-0802-5267-E55C82C7A956}"/>
              </a:ext>
            </a:extLst>
          </p:cNvPr>
          <p:cNvSpPr txBox="1"/>
          <p:nvPr/>
        </p:nvSpPr>
        <p:spPr>
          <a:xfrm>
            <a:off x="7048500" y="1678176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ESF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1663A1-DD1C-47CB-9B32-6C2DD378BF2E}"/>
              </a:ext>
            </a:extLst>
          </p:cNvPr>
          <p:cNvSpPr txBox="1"/>
          <p:nvPr/>
        </p:nvSpPr>
        <p:spPr>
          <a:xfrm>
            <a:off x="7048500" y="3376565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LSF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090B3-E0BD-10F1-F339-BFEC2FD79E9F}"/>
              </a:ext>
            </a:extLst>
          </p:cNvPr>
          <p:cNvSpPr txBox="1"/>
          <p:nvPr/>
        </p:nvSpPr>
        <p:spPr>
          <a:xfrm>
            <a:off x="7048500" y="5073134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MTF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EA48D-69BE-E17D-9092-D1AA3100175D}"/>
              </a:ext>
            </a:extLst>
          </p:cNvPr>
          <p:cNvSpPr txBox="1"/>
          <p:nvPr/>
        </p:nvSpPr>
        <p:spPr>
          <a:xfrm>
            <a:off x="11259456" y="1661671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ESF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6EFE51-AE0A-8646-F81F-5B2A726E86E7}"/>
              </a:ext>
            </a:extLst>
          </p:cNvPr>
          <p:cNvSpPr txBox="1"/>
          <p:nvPr/>
        </p:nvSpPr>
        <p:spPr>
          <a:xfrm>
            <a:off x="11259456" y="336006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LSF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F965E1-2D61-CA38-1066-B3FAD35607B4}"/>
              </a:ext>
            </a:extLst>
          </p:cNvPr>
          <p:cNvSpPr txBox="1"/>
          <p:nvPr/>
        </p:nvSpPr>
        <p:spPr>
          <a:xfrm>
            <a:off x="11259456" y="5056629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MTF</a:t>
            </a:r>
          </a:p>
        </p:txBody>
      </p:sp>
    </p:spTree>
    <p:extLst>
      <p:ext uri="{BB962C8B-B14F-4D97-AF65-F5344CB8AC3E}">
        <p14:creationId xmlns:p14="http://schemas.microsoft.com/office/powerpoint/2010/main" val="37219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Edge Curvature Correction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70F511-4361-B0BB-0F53-3E7B7B1EDEDE}"/>
                  </a:ext>
                </a:extLst>
              </p:cNvPr>
              <p:cNvSpPr txBox="1"/>
              <p:nvPr/>
            </p:nvSpPr>
            <p:spPr>
              <a:xfrm>
                <a:off x="4330779" y="1472135"/>
                <a:ext cx="7740243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More profiles fill out the ESF, but come at a decreased edge sharpness due to edge curvature.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Edge curvature correction applied by multiplying the pixel position by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2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Curvature correction reduces event-to-event noise.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70F511-4361-B0BB-0F53-3E7B7B1ED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779" y="1472135"/>
                <a:ext cx="7740243" cy="2462213"/>
              </a:xfrm>
              <a:prstGeom prst="rect">
                <a:avLst/>
              </a:prstGeom>
              <a:blipFill>
                <a:blip r:embed="rId4"/>
                <a:stretch>
                  <a:fillRect l="-818" t="-1538" b="-4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E5D5300-A1AF-346A-6B61-6C56DC74847F}"/>
              </a:ext>
            </a:extLst>
          </p:cNvPr>
          <p:cNvGrpSpPr>
            <a:grpSpLocks noChangeAspect="1"/>
          </p:cNvGrpSpPr>
          <p:nvPr/>
        </p:nvGrpSpPr>
        <p:grpSpPr>
          <a:xfrm>
            <a:off x="796587" y="1248233"/>
            <a:ext cx="3279024" cy="3064592"/>
            <a:chOff x="356144" y="1759224"/>
            <a:chExt cx="4660900" cy="4356100"/>
          </a:xfrm>
        </p:grpSpPr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id="{A28FD290-F91F-919B-8541-DB42E00E3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44" y="1759224"/>
              <a:ext cx="4660900" cy="435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42280D6-F767-D807-4344-766EC2F79F88}"/>
                </a:ext>
              </a:extLst>
            </p:cNvPr>
            <p:cNvCxnSpPr/>
            <p:nvPr/>
          </p:nvCxnSpPr>
          <p:spPr>
            <a:xfrm>
              <a:off x="2756263" y="3892731"/>
              <a:ext cx="184186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09A3062-06A3-CBF0-E860-8BB572B137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8035" y="2011680"/>
              <a:ext cx="0" cy="188976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142550-448F-6EBC-E66B-29D93D60367D}"/>
                </a:ext>
              </a:extLst>
            </p:cNvPr>
            <p:cNvCxnSpPr/>
            <p:nvPr/>
          </p:nvCxnSpPr>
          <p:spPr>
            <a:xfrm flipV="1">
              <a:off x="4624252" y="1946365"/>
              <a:ext cx="0" cy="376210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29AD59D-C8A5-6AAA-7E06-4657E84C14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73953" y="1933302"/>
              <a:ext cx="1045935" cy="2132855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6BCC49-8E26-EE07-82A1-4D038A962F69}"/>
                </a:ext>
              </a:extLst>
            </p:cNvPr>
            <p:cNvCxnSpPr/>
            <p:nvPr/>
          </p:nvCxnSpPr>
          <p:spPr>
            <a:xfrm>
              <a:off x="3265713" y="3043646"/>
              <a:ext cx="1549671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9FEA4C-6281-33AD-0F06-2E877F1C8CF5}"/>
                </a:ext>
              </a:extLst>
            </p:cNvPr>
            <p:cNvSpPr txBox="1"/>
            <p:nvPr/>
          </p:nvSpPr>
          <p:spPr>
            <a:xfrm>
              <a:off x="4192567" y="2312785"/>
              <a:ext cx="404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𝜃</a:t>
              </a:r>
            </a:p>
          </p:txBody>
        </p:sp>
      </p:grpSp>
      <p:pic>
        <p:nvPicPr>
          <p:cNvPr id="8198" name="Picture 6">
            <a:extLst>
              <a:ext uri="{FF2B5EF4-FFF2-40B4-BE49-F238E27FC236}">
                <a16:creationId xmlns:a16="http://schemas.microsoft.com/office/drawing/2014/main" id="{E1CF997A-0A70-4778-B2FA-C3AB1C1C9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58141" y="4338114"/>
            <a:ext cx="6766269" cy="239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DBAB5B8D-3BE0-AEFE-D65A-A0E29C32E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490458" y="4363169"/>
            <a:ext cx="4286196" cy="222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A66F81-89AF-7F50-DFAA-BD5B690AC5B3}"/>
              </a:ext>
            </a:extLst>
          </p:cNvPr>
          <p:cNvSpPr txBox="1"/>
          <p:nvPr/>
        </p:nvSpPr>
        <p:spPr>
          <a:xfrm>
            <a:off x="1267097" y="4540935"/>
            <a:ext cx="2198152" cy="369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Aqua Band 1 - Track</a:t>
            </a:r>
          </a:p>
        </p:txBody>
      </p:sp>
    </p:spTree>
    <p:extLst>
      <p:ext uri="{BB962C8B-B14F-4D97-AF65-F5344CB8AC3E}">
        <p14:creationId xmlns:p14="http://schemas.microsoft.com/office/powerpoint/2010/main" val="244769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93BC01B-5C9E-E3B8-FAFE-B1EAD1858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480125" y="1187107"/>
            <a:ext cx="4176442" cy="56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Time Series Analysis - MODIS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A32512A-86C2-80FB-A519-BF9923F42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186035" y="1187102"/>
            <a:ext cx="4176444" cy="56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B53190-E940-BA02-7058-35E520AAA9D9}"/>
              </a:ext>
            </a:extLst>
          </p:cNvPr>
          <p:cNvSpPr txBox="1"/>
          <p:nvPr/>
        </p:nvSpPr>
        <p:spPr>
          <a:xfrm>
            <a:off x="4480561" y="888275"/>
            <a:ext cx="2046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Terra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39551-C128-9F50-8BF9-E09C5B2AAA6D}"/>
              </a:ext>
            </a:extLst>
          </p:cNvPr>
          <p:cNvSpPr txBox="1"/>
          <p:nvPr/>
        </p:nvSpPr>
        <p:spPr>
          <a:xfrm>
            <a:off x="8800299" y="890941"/>
            <a:ext cx="2046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Aqua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F80D5-FB6D-7B19-5EDF-0643A3AA9926}"/>
              </a:ext>
            </a:extLst>
          </p:cNvPr>
          <p:cNvSpPr txBox="1"/>
          <p:nvPr/>
        </p:nvSpPr>
        <p:spPr>
          <a:xfrm>
            <a:off x="5432945" y="1344343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1AF330-8613-DC17-2509-ACEED37166BA}"/>
              </a:ext>
            </a:extLst>
          </p:cNvPr>
          <p:cNvSpPr txBox="1"/>
          <p:nvPr/>
        </p:nvSpPr>
        <p:spPr>
          <a:xfrm>
            <a:off x="7564321" y="1344343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A806C-12D7-3008-DDC4-6E1189E7710B}"/>
              </a:ext>
            </a:extLst>
          </p:cNvPr>
          <p:cNvSpPr txBox="1"/>
          <p:nvPr/>
        </p:nvSpPr>
        <p:spPr>
          <a:xfrm>
            <a:off x="5432945" y="3181345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CFA63-6468-1634-CD57-309CCC76339C}"/>
              </a:ext>
            </a:extLst>
          </p:cNvPr>
          <p:cNvSpPr txBox="1"/>
          <p:nvPr/>
        </p:nvSpPr>
        <p:spPr>
          <a:xfrm>
            <a:off x="7564321" y="3185983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B1F344-9614-B74E-E3AA-ACEFA278EEAC}"/>
              </a:ext>
            </a:extLst>
          </p:cNvPr>
          <p:cNvSpPr txBox="1"/>
          <p:nvPr/>
        </p:nvSpPr>
        <p:spPr>
          <a:xfrm>
            <a:off x="5768225" y="6021339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77963C-BCC5-9F28-1A4C-976889FC4D5C}"/>
              </a:ext>
            </a:extLst>
          </p:cNvPr>
          <p:cNvSpPr txBox="1"/>
          <p:nvPr/>
        </p:nvSpPr>
        <p:spPr>
          <a:xfrm>
            <a:off x="10036999" y="6024079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0F722-B3B7-DF51-9F7D-DB7C83F3020A}"/>
              </a:ext>
            </a:extLst>
          </p:cNvPr>
          <p:cNvSpPr txBox="1"/>
          <p:nvPr/>
        </p:nvSpPr>
        <p:spPr>
          <a:xfrm>
            <a:off x="103696" y="1513620"/>
            <a:ext cx="308163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MODIS includes the </a:t>
            </a:r>
            <a:r>
              <a:rPr lang="en-US" dirty="0" err="1"/>
              <a:t>spectroradiometric</a:t>
            </a:r>
            <a:r>
              <a:rPr lang="en-US" dirty="0"/>
              <a:t> calibration assembly (SRCA). Provides scan direction MTF measurements.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Bands 1 and 2 in MODIS show a downward trend in the MTF in the scan direction.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1-km bands show increased noise, probably due to the difficulty in matching the model profiles.</a:t>
            </a:r>
          </a:p>
        </p:txBody>
      </p:sp>
    </p:spTree>
    <p:extLst>
      <p:ext uri="{BB962C8B-B14F-4D97-AF65-F5344CB8AC3E}">
        <p14:creationId xmlns:p14="http://schemas.microsoft.com/office/powerpoint/2010/main" val="32996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MTF Comparison - MODIS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0F722-B3B7-DF51-9F7D-DB7C83F3020A}"/>
              </a:ext>
            </a:extLst>
          </p:cNvPr>
          <p:cNvSpPr txBox="1"/>
          <p:nvPr/>
        </p:nvSpPr>
        <p:spPr>
          <a:xfrm>
            <a:off x="304521" y="1493717"/>
            <a:ext cx="41089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track direction MTFs are generally higher than the scan direction.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lunar derived MTF is in reasonable agreement with the pre-launch (PL) data except for the Terra 1-km bands.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average for each band is still above spec (0.3 at </a:t>
            </a:r>
            <a:r>
              <a:rPr lang="en-US" sz="2200" dirty="0" err="1"/>
              <a:t>f</a:t>
            </a:r>
            <a:r>
              <a:rPr lang="en-US" sz="2200" baseline="-25000" dirty="0" err="1"/>
              <a:t>N</a:t>
            </a:r>
            <a:r>
              <a:rPr lang="en-US" sz="2200" dirty="0"/>
              <a:t>). However the 250-m bands have a downward trend in the scan direction.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A06F87-FB63-C0CF-CA8F-948174FF7B89}"/>
              </a:ext>
            </a:extLst>
          </p:cNvPr>
          <p:cNvGrpSpPr/>
          <p:nvPr/>
        </p:nvGrpSpPr>
        <p:grpSpPr>
          <a:xfrm>
            <a:off x="4565469" y="1285630"/>
            <a:ext cx="7322010" cy="5470382"/>
            <a:chOff x="4565469" y="1285630"/>
            <a:chExt cx="7322010" cy="5470382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2D188613-13F5-F44C-9A7B-B402E3DC7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4565469" y="1285630"/>
              <a:ext cx="7322010" cy="2763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B5C1F7CA-C948-888F-DE59-3D05435F2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4565471" y="3992171"/>
              <a:ext cx="7322008" cy="2763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656FC2-FB97-2C7F-F6E7-170CE70A7020}"/>
                </a:ext>
              </a:extLst>
            </p:cNvPr>
            <p:cNvSpPr txBox="1"/>
            <p:nvPr/>
          </p:nvSpPr>
          <p:spPr>
            <a:xfrm>
              <a:off x="5381897" y="1493717"/>
              <a:ext cx="194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Terra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83AA35-BB97-1DFA-1AE7-5B3A383554B3}"/>
                </a:ext>
              </a:extLst>
            </p:cNvPr>
            <p:cNvSpPr txBox="1"/>
            <p:nvPr/>
          </p:nvSpPr>
          <p:spPr>
            <a:xfrm>
              <a:off x="5381897" y="4192270"/>
              <a:ext cx="194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Aqua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40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93BC01B-5C9E-E3B8-FAFE-B1EAD1858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13783" y="1403632"/>
            <a:ext cx="3934772" cy="53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Time Series Analysis - VIIRS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A32512A-86C2-80FB-A519-BF9923F42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147126" y="1401955"/>
            <a:ext cx="3913271" cy="52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B53190-E940-BA02-7058-35E520AAA9D9}"/>
              </a:ext>
            </a:extLst>
          </p:cNvPr>
          <p:cNvSpPr txBox="1"/>
          <p:nvPr/>
        </p:nvSpPr>
        <p:spPr>
          <a:xfrm>
            <a:off x="5243498" y="1083228"/>
            <a:ext cx="2046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39551-C128-9F50-8BF9-E09C5B2AAA6D}"/>
              </a:ext>
            </a:extLst>
          </p:cNvPr>
          <p:cNvSpPr txBox="1"/>
          <p:nvPr/>
        </p:nvSpPr>
        <p:spPr>
          <a:xfrm>
            <a:off x="9282099" y="1083228"/>
            <a:ext cx="2046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N21</a:t>
            </a:r>
            <a:endParaRPr lang="en-US" sz="2000" b="1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653C2AF-62D2-C023-7029-98DADCD4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58968" y="1403632"/>
            <a:ext cx="3934772" cy="53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2FB2AD-7186-E6F0-B1C2-441803C88873}"/>
              </a:ext>
            </a:extLst>
          </p:cNvPr>
          <p:cNvSpPr txBox="1"/>
          <p:nvPr/>
        </p:nvSpPr>
        <p:spPr>
          <a:xfrm>
            <a:off x="1255898" y="1083228"/>
            <a:ext cx="2046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NPP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58AC3-B700-A659-2941-0F46BBD26A7E}"/>
              </a:ext>
            </a:extLst>
          </p:cNvPr>
          <p:cNvSpPr txBox="1"/>
          <p:nvPr/>
        </p:nvSpPr>
        <p:spPr>
          <a:xfrm>
            <a:off x="6371778" y="2506060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I1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F834D-0059-7C27-FB54-B31E54365674}"/>
              </a:ext>
            </a:extLst>
          </p:cNvPr>
          <p:cNvSpPr txBox="1"/>
          <p:nvPr/>
        </p:nvSpPr>
        <p:spPr>
          <a:xfrm>
            <a:off x="9777389" y="2504259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I1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90D363-E5F7-26B0-40A4-5E703A0952A5}"/>
              </a:ext>
            </a:extLst>
          </p:cNvPr>
          <p:cNvSpPr txBox="1"/>
          <p:nvPr/>
        </p:nvSpPr>
        <p:spPr>
          <a:xfrm>
            <a:off x="2325403" y="2504259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I1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E431D-7884-7FCC-641E-E3D8CF45624B}"/>
              </a:ext>
            </a:extLst>
          </p:cNvPr>
          <p:cNvSpPr txBox="1"/>
          <p:nvPr/>
        </p:nvSpPr>
        <p:spPr>
          <a:xfrm>
            <a:off x="2325403" y="3235603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M7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06CE86-7D3E-EBEA-6147-46919D526416}"/>
              </a:ext>
            </a:extLst>
          </p:cNvPr>
          <p:cNvSpPr txBox="1"/>
          <p:nvPr/>
        </p:nvSpPr>
        <p:spPr>
          <a:xfrm>
            <a:off x="6371778" y="3234703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M7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5ABBF4-3339-A356-1224-EEB042350A74}"/>
              </a:ext>
            </a:extLst>
          </p:cNvPr>
          <p:cNvSpPr txBox="1"/>
          <p:nvPr/>
        </p:nvSpPr>
        <p:spPr>
          <a:xfrm>
            <a:off x="9777389" y="3258472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M7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C98A54-15B0-5FED-4B5F-F62AC5C7BACA}"/>
              </a:ext>
            </a:extLst>
          </p:cNvPr>
          <p:cNvSpPr txBox="1"/>
          <p:nvPr/>
        </p:nvSpPr>
        <p:spPr>
          <a:xfrm>
            <a:off x="2325403" y="4983437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M10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566DBC-2DC2-51D2-7AA5-4B5317AAC7C4}"/>
              </a:ext>
            </a:extLst>
          </p:cNvPr>
          <p:cNvSpPr txBox="1"/>
          <p:nvPr/>
        </p:nvSpPr>
        <p:spPr>
          <a:xfrm>
            <a:off x="6345446" y="4975655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M10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A3E08A-F813-4380-B9E4-586A53374640}"/>
              </a:ext>
            </a:extLst>
          </p:cNvPr>
          <p:cNvSpPr txBox="1"/>
          <p:nvPr/>
        </p:nvSpPr>
        <p:spPr>
          <a:xfrm>
            <a:off x="9777389" y="4988447"/>
            <a:ext cx="20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Band M10</a:t>
            </a:r>
          </a:p>
        </p:txBody>
      </p:sp>
    </p:spTree>
    <p:extLst>
      <p:ext uri="{BB962C8B-B14F-4D97-AF65-F5344CB8AC3E}">
        <p14:creationId xmlns:p14="http://schemas.microsoft.com/office/powerpoint/2010/main" val="292277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Conclusions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3B8A9-B9B7-4ACC-1A4C-0483D156F2EA}"/>
              </a:ext>
            </a:extLst>
          </p:cNvPr>
          <p:cNvSpPr txBox="1"/>
          <p:nvPr/>
        </p:nvSpPr>
        <p:spPr>
          <a:xfrm>
            <a:off x="384988" y="1360593"/>
            <a:ext cx="114220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SP model provides a good correction to the lunar surface variation for the higher resolution bands.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For MODIS, the 1-km bands show higher noise.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Future VIIRS instruments should have higher resolution like N20/N21 if the lunar observations are taken in the 1:1 aggregation mode.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Surface and edge curvature correction allows for better sub-pixel sampling of the ESF.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results for most bands are in good agreement with pre-launch assessments and the results from other Moon-based studies.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For the scan direction, the better sampled ESFs reduce variation in the MTF significantly. However, the 1-km band results for MODIS show more noise than previous works.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Expanded wavelength range and better fitting and model projection can provide improvements to the MODIS and VIIRS MTF assessments.</a:t>
            </a:r>
          </a:p>
        </p:txBody>
      </p:sp>
    </p:spTree>
    <p:extLst>
      <p:ext uri="{BB962C8B-B14F-4D97-AF65-F5344CB8AC3E}">
        <p14:creationId xmlns:p14="http://schemas.microsoft.com/office/powerpoint/2010/main" val="14490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6C43C-65AA-B54E-ACF9-69BDE3CB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9A42-D344-B148-8DF0-B46AD670A1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988400-20BE-7D4C-AA23-F8A2F875248B}"/>
              </a:ext>
            </a:extLst>
          </p:cNvPr>
          <p:cNvSpPr/>
          <p:nvPr/>
        </p:nvSpPr>
        <p:spPr>
          <a:xfrm>
            <a:off x="10908254" y="6356350"/>
            <a:ext cx="60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Outline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A37C8B8-7FA6-FB20-05F0-58430B69896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94BF3-01D8-D68C-003B-5ACB6E95AC64}"/>
              </a:ext>
            </a:extLst>
          </p:cNvPr>
          <p:cNvSpPr txBox="1"/>
          <p:nvPr/>
        </p:nvSpPr>
        <p:spPr>
          <a:xfrm>
            <a:off x="384988" y="1515019"/>
            <a:ext cx="114220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Background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Spatially Resolved Lunar Model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SP Model provided by Toru </a:t>
            </a:r>
            <a:r>
              <a:rPr lang="en-US" sz="3200" dirty="0" err="1"/>
              <a:t>Kouyama</a:t>
            </a:r>
            <a:r>
              <a:rPr lang="en-US" sz="3200" dirty="0"/>
              <a:t> (AIST/JAPAN) in Jan. 2021.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Projection of the Model Images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3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Correction of the Edge-Spread Function (ESF)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MTF Trending for MODIS/VIIRS</a:t>
            </a:r>
          </a:p>
        </p:txBody>
      </p:sp>
    </p:spTree>
    <p:extLst>
      <p:ext uri="{BB962C8B-B14F-4D97-AF65-F5344CB8AC3E}">
        <p14:creationId xmlns:p14="http://schemas.microsoft.com/office/powerpoint/2010/main" val="232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819400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Backup Slides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714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Line Profile Correction Example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3279A7-801C-A82C-C82F-2B10D7C3A7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65224" y="1150824"/>
            <a:ext cx="6289198" cy="18924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128B65-D1F7-6D7F-CB4C-B0E72A1018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65224" y="2976286"/>
            <a:ext cx="6289198" cy="18924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6E317E-53FF-5826-62B5-59117B9C63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80574" y="4803390"/>
            <a:ext cx="6247723" cy="206969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91CBEC3-6511-571A-19C1-622491E5609B}"/>
              </a:ext>
            </a:extLst>
          </p:cNvPr>
          <p:cNvGrpSpPr/>
          <p:nvPr/>
        </p:nvGrpSpPr>
        <p:grpSpPr>
          <a:xfrm>
            <a:off x="-14675" y="2512479"/>
            <a:ext cx="5959633" cy="3002913"/>
            <a:chOff x="63703" y="2512479"/>
            <a:chExt cx="5959633" cy="300291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F82CA4-967B-7CB0-AAAF-C840C783FE5E}"/>
                </a:ext>
              </a:extLst>
            </p:cNvPr>
            <p:cNvGrpSpPr/>
            <p:nvPr/>
          </p:nvGrpSpPr>
          <p:grpSpPr>
            <a:xfrm>
              <a:off x="63703" y="2512479"/>
              <a:ext cx="5567135" cy="3002913"/>
              <a:chOff x="219710" y="2183041"/>
              <a:chExt cx="5567135" cy="3002913"/>
            </a:xfrm>
          </p:grpSpPr>
          <p:pic>
            <p:nvPicPr>
              <p:cNvPr id="6148" name="Picture 4">
                <a:extLst>
                  <a:ext uri="{FF2B5EF4-FFF2-40B4-BE49-F238E27FC236}">
                    <a16:creationId xmlns:a16="http://schemas.microsoft.com/office/drawing/2014/main" id="{B0FD72C1-1195-06F2-A238-B5394E759B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710" y="2183041"/>
                <a:ext cx="5387248" cy="30029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1914875-193B-D5E2-22B3-F3B9239534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514" y="3213463"/>
                <a:ext cx="526433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EF3EF43-C518-CD2E-DF10-FEAA92A02F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158" y="3509556"/>
                <a:ext cx="526433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29A9134-E531-5723-C540-753ED6FA5E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802" y="3805649"/>
                <a:ext cx="526433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4374DA6-DE6B-8C9B-B432-FF5A086B2A29}"/>
                </a:ext>
              </a:extLst>
            </p:cNvPr>
            <p:cNvCxnSpPr>
              <a:cxnSpLocks/>
            </p:cNvCxnSpPr>
            <p:nvPr/>
          </p:nvCxnSpPr>
          <p:spPr>
            <a:xfrm>
              <a:off x="5617775" y="4135087"/>
              <a:ext cx="405561" cy="7336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507CAE4-1C0B-689E-7291-CB78F29F7A21}"/>
                </a:ext>
              </a:extLst>
            </p:cNvPr>
            <p:cNvCxnSpPr>
              <a:cxnSpLocks/>
            </p:cNvCxnSpPr>
            <p:nvPr/>
          </p:nvCxnSpPr>
          <p:spPr>
            <a:xfrm>
              <a:off x="5589593" y="3838994"/>
              <a:ext cx="29098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7344441-9DF0-A452-1681-079162428D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7774" y="2812810"/>
              <a:ext cx="405561" cy="7336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0668B4-DB3A-81F2-C83C-8EB1BBA3F495}"/>
              </a:ext>
            </a:extLst>
          </p:cNvPr>
          <p:cNvSpPr txBox="1"/>
          <p:nvPr/>
        </p:nvSpPr>
        <p:spPr>
          <a:xfrm>
            <a:off x="279417" y="1568602"/>
            <a:ext cx="499797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variation past the edge depends strongly on the line profile location.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65FDE-886A-E420-CAAD-05858230DD99}"/>
              </a:ext>
            </a:extLst>
          </p:cNvPr>
          <p:cNvSpPr txBox="1"/>
          <p:nvPr/>
        </p:nvSpPr>
        <p:spPr>
          <a:xfrm>
            <a:off x="288129" y="5757696"/>
            <a:ext cx="499797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Edge curvature correction can be applied based on where the profile comes from.</a:t>
            </a:r>
          </a:p>
        </p:txBody>
      </p:sp>
    </p:spTree>
    <p:extLst>
      <p:ext uri="{BB962C8B-B14F-4D97-AF65-F5344CB8AC3E}">
        <p14:creationId xmlns:p14="http://schemas.microsoft.com/office/powerpoint/2010/main" val="12018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>
            <a:extLst>
              <a:ext uri="{FF2B5EF4-FFF2-40B4-BE49-F238E27FC236}">
                <a16:creationId xmlns:a16="http://schemas.microsoft.com/office/drawing/2014/main" id="{6B34C68B-54F0-3BAC-48B9-41B7CDF0A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78932" y="4177657"/>
            <a:ext cx="6421240" cy="25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Solar Angle Dependence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D1121B-2908-FA38-72BB-A0B3088ACF37}"/>
              </a:ext>
            </a:extLst>
          </p:cNvPr>
          <p:cNvSpPr txBox="1"/>
          <p:nvPr/>
        </p:nvSpPr>
        <p:spPr>
          <a:xfrm>
            <a:off x="283657" y="1236574"/>
            <a:ext cx="11624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track direction MTF results show a dependence on solar angle (the scan direction less so).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0E8833-4AA0-1AA6-01CE-65101CE2A7F1}"/>
              </a:ext>
            </a:extLst>
          </p:cNvPr>
          <p:cNvGrpSpPr/>
          <p:nvPr/>
        </p:nvGrpSpPr>
        <p:grpSpPr>
          <a:xfrm>
            <a:off x="685800" y="1735594"/>
            <a:ext cx="2527301" cy="4962070"/>
            <a:chOff x="1161142" y="1866898"/>
            <a:chExt cx="2527301" cy="496207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F36C8213-3622-75F2-28E8-BF43561891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97" t="14444" r="18275" b="14242"/>
            <a:stretch/>
          </p:blipFill>
          <p:spPr bwMode="auto">
            <a:xfrm>
              <a:off x="1161142" y="1866898"/>
              <a:ext cx="2527301" cy="2439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21F0267E-8563-B9A5-C1DE-4271C46B3A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6" t="14444" r="25666" b="14242"/>
            <a:stretch/>
          </p:blipFill>
          <p:spPr bwMode="auto">
            <a:xfrm>
              <a:off x="1161143" y="4389900"/>
              <a:ext cx="2527300" cy="2439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F6B404-C36F-3645-B4FB-84D4A1233E3A}"/>
                </a:ext>
              </a:extLst>
            </p:cNvPr>
            <p:cNvSpPr txBox="1"/>
            <p:nvPr/>
          </p:nvSpPr>
          <p:spPr>
            <a:xfrm>
              <a:off x="1319892" y="3898533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Solar Angle = 76.6°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453DB5-6CE0-055B-D2F4-BF2663741251}"/>
                </a:ext>
              </a:extLst>
            </p:cNvPr>
            <p:cNvSpPr txBox="1"/>
            <p:nvPr/>
          </p:nvSpPr>
          <p:spPr>
            <a:xfrm>
              <a:off x="1319892" y="6459635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Solar Angle = 0.41°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98C5AC-46B3-C8D2-0FD1-572EA2BBBD68}"/>
              </a:ext>
            </a:extLst>
          </p:cNvPr>
          <p:cNvCxnSpPr>
            <a:cxnSpLocks/>
          </p:cNvCxnSpPr>
          <p:nvPr/>
        </p:nvCxnSpPr>
        <p:spPr>
          <a:xfrm flipV="1">
            <a:off x="533400" y="2955461"/>
            <a:ext cx="0" cy="243840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22A26A5-6EF7-E430-C165-A73AAF4D175D}"/>
              </a:ext>
            </a:extLst>
          </p:cNvPr>
          <p:cNvSpPr txBox="1"/>
          <p:nvPr/>
        </p:nvSpPr>
        <p:spPr>
          <a:xfrm rot="16200000">
            <a:off x="-1278443" y="395189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Track Direction</a:t>
            </a:r>
          </a:p>
        </p:txBody>
      </p:sp>
      <p:pic>
        <p:nvPicPr>
          <p:cNvPr id="5132" name="Picture 12">
            <a:extLst>
              <a:ext uri="{FF2B5EF4-FFF2-40B4-BE49-F238E27FC236}">
                <a16:creationId xmlns:a16="http://schemas.microsoft.com/office/drawing/2014/main" id="{3D7D09A5-0658-3FA9-488B-494635DD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77" y="1674814"/>
            <a:ext cx="64262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93546F-B5D7-7F63-E315-995DD0E5B3DD}"/>
              </a:ext>
            </a:extLst>
          </p:cNvPr>
          <p:cNvSpPr txBox="1"/>
          <p:nvPr/>
        </p:nvSpPr>
        <p:spPr>
          <a:xfrm>
            <a:off x="6629400" y="3065088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Terra Band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76587F-6044-379C-9CD8-FA127658D754}"/>
              </a:ext>
            </a:extLst>
          </p:cNvPr>
          <p:cNvSpPr txBox="1"/>
          <p:nvPr/>
        </p:nvSpPr>
        <p:spPr>
          <a:xfrm>
            <a:off x="6519634" y="5525291"/>
            <a:ext cx="162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SNPP Band I1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71971-27C5-F757-3954-3110CF0386B8}"/>
              </a:ext>
            </a:extLst>
          </p:cNvPr>
          <p:cNvSpPr txBox="1"/>
          <p:nvPr/>
        </p:nvSpPr>
        <p:spPr>
          <a:xfrm>
            <a:off x="3371851" y="2724524"/>
            <a:ext cx="21753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/>
              <a:t>Seen in previous works as well.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/>
              <a:t>Bad profiles near the terminator?</a:t>
            </a:r>
          </a:p>
          <a:p>
            <a:pPr marL="401638" lvl="1" indent="-169863">
              <a:buFont typeface="Arial" panose="020B0604020202020204" pitchFamily="34" charset="0"/>
              <a:buChar char="•"/>
            </a:pPr>
            <a:r>
              <a:rPr lang="en-US" sz="1600" dirty="0"/>
              <a:t>Can use a filter if needed.</a:t>
            </a:r>
          </a:p>
          <a:p>
            <a:pPr indent="-225425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5425">
              <a:buFont typeface="Arial" panose="020B0604020202020204" pitchFamily="34" charset="0"/>
              <a:buChar char="•"/>
            </a:pPr>
            <a:r>
              <a:rPr lang="en-US" sz="1600" dirty="0"/>
              <a:t>Edge curvature correction is applied but has minimal impact.</a:t>
            </a:r>
          </a:p>
        </p:txBody>
      </p:sp>
    </p:spTree>
    <p:extLst>
      <p:ext uri="{BB962C8B-B14F-4D97-AF65-F5344CB8AC3E}">
        <p14:creationId xmlns:p14="http://schemas.microsoft.com/office/powerpoint/2010/main" val="12600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>
            <a:extLst>
              <a:ext uri="{FF2B5EF4-FFF2-40B4-BE49-F238E27FC236}">
                <a16:creationId xmlns:a16="http://schemas.microsoft.com/office/drawing/2014/main" id="{1ED3D3C0-E9C8-7A48-948A-1D3E3AE0A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MTF From the Moon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Bitstream Vera Sans" charset="0"/>
              <a:cs typeface="Bitstream Vera Sans" charset="0"/>
            </a:endParaRPr>
          </a:p>
        </p:txBody>
      </p:sp>
      <p:pic>
        <p:nvPicPr>
          <p:cNvPr id="4" name="Picture 8" descr="Light vertical">
            <a:extLst>
              <a:ext uri="{FF2B5EF4-FFF2-40B4-BE49-F238E27FC236}">
                <a16:creationId xmlns:a16="http://schemas.microsoft.com/office/drawing/2014/main" id="{C391AED0-19B6-D14E-B1BE-4C160F9F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E3CD5FE-40E7-7550-68DE-1F984E8AD2CA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8D440C-91B2-8FCA-96A6-D1A8950C4BA4}"/>
              </a:ext>
            </a:extLst>
          </p:cNvPr>
          <p:cNvSpPr txBox="1"/>
          <p:nvPr/>
        </p:nvSpPr>
        <p:spPr>
          <a:xfrm>
            <a:off x="109616" y="1382146"/>
            <a:ext cx="637833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Lunar limb simulates a laboratory knife-edge measurement.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Moon motion and curvature allows for sub-pixel sampling.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Issue</a:t>
            </a:r>
            <a:r>
              <a:rPr lang="en-US" sz="2200" dirty="0"/>
              <a:t>: Lunar surface variation complicates construction of the edge-spread function (ESF).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Solution</a:t>
            </a:r>
            <a:r>
              <a:rPr lang="en-US" sz="2200" dirty="0"/>
              <a:t>: Use a spatially resolved lunar model (SP Model from AIST* in Japan) to remove surface variation.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Most work looks at higher resolution Moon images (e.g. GOES ABI). </a:t>
            </a:r>
            <a:r>
              <a:rPr lang="en-US" sz="2200" i="1" dirty="0"/>
              <a:t>Can it work at low resolution?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060FE4-4523-78D2-822E-8E2256CD83FE}"/>
              </a:ext>
            </a:extLst>
          </p:cNvPr>
          <p:cNvGrpSpPr/>
          <p:nvPr/>
        </p:nvGrpSpPr>
        <p:grpSpPr>
          <a:xfrm>
            <a:off x="6716482" y="1235842"/>
            <a:ext cx="4907208" cy="2731980"/>
            <a:chOff x="6019799" y="1382146"/>
            <a:chExt cx="4907208" cy="273198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879817C7-48E6-D5D6-0E2E-C411A90D3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799" y="1382146"/>
              <a:ext cx="4907208" cy="273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8A0A13-DC19-DCC6-1014-04768106DE86}"/>
                </a:ext>
              </a:extLst>
            </p:cNvPr>
            <p:cNvSpPr/>
            <p:nvPr/>
          </p:nvSpPr>
          <p:spPr>
            <a:xfrm>
              <a:off x="6293291" y="2790618"/>
              <a:ext cx="4559934" cy="1424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86D2D2E-7A8E-C20E-672A-5A89BAE394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04565" y="4118565"/>
            <a:ext cx="5252349" cy="266505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9F25F8-E360-7827-EC3C-25AB410BE289}"/>
              </a:ext>
            </a:extLst>
          </p:cNvPr>
          <p:cNvCxnSpPr>
            <a:cxnSpLocks/>
          </p:cNvCxnSpPr>
          <p:nvPr/>
        </p:nvCxnSpPr>
        <p:spPr>
          <a:xfrm flipV="1">
            <a:off x="11139091" y="4178594"/>
            <a:ext cx="0" cy="2255731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403011-9EDF-10D0-449E-6CB721DFB505}"/>
              </a:ext>
            </a:extLst>
          </p:cNvPr>
          <p:cNvCxnSpPr>
            <a:cxnSpLocks/>
          </p:cNvCxnSpPr>
          <p:nvPr/>
        </p:nvCxnSpPr>
        <p:spPr>
          <a:xfrm flipV="1">
            <a:off x="10879302" y="4178593"/>
            <a:ext cx="0" cy="2255731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B4CCD17-1183-DCF6-B9F6-55907F1936D6}"/>
              </a:ext>
            </a:extLst>
          </p:cNvPr>
          <p:cNvSpPr txBox="1"/>
          <p:nvPr/>
        </p:nvSpPr>
        <p:spPr>
          <a:xfrm>
            <a:off x="8986610" y="4188551"/>
            <a:ext cx="129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Lunar Surface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551423-C460-01B2-D2A0-75107262C180}"/>
              </a:ext>
            </a:extLst>
          </p:cNvPr>
          <p:cNvSpPr txBox="1"/>
          <p:nvPr/>
        </p:nvSpPr>
        <p:spPr>
          <a:xfrm>
            <a:off x="11533960" y="4999378"/>
            <a:ext cx="68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Deep</a:t>
            </a:r>
          </a:p>
          <a:p>
            <a:pPr algn="ctr"/>
            <a:r>
              <a:rPr lang="en-US" sz="1400" dirty="0"/>
              <a:t>Space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A82CBE-2784-FC17-E6EB-EAA05A3C24C6}"/>
              </a:ext>
            </a:extLst>
          </p:cNvPr>
          <p:cNvCxnSpPr/>
          <p:nvPr/>
        </p:nvCxnSpPr>
        <p:spPr>
          <a:xfrm flipH="1">
            <a:off x="11339222" y="5231219"/>
            <a:ext cx="317693" cy="138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694232B-6380-2AB1-617C-E923AE6F0B07}"/>
              </a:ext>
            </a:extLst>
          </p:cNvPr>
          <p:cNvSpPr txBox="1"/>
          <p:nvPr/>
        </p:nvSpPr>
        <p:spPr>
          <a:xfrm>
            <a:off x="10286082" y="5633610"/>
            <a:ext cx="533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Edge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621B23-A103-002A-2067-52CD76B07390}"/>
              </a:ext>
            </a:extLst>
          </p:cNvPr>
          <p:cNvCxnSpPr>
            <a:cxnSpLocks/>
          </p:cNvCxnSpPr>
          <p:nvPr/>
        </p:nvCxnSpPr>
        <p:spPr>
          <a:xfrm>
            <a:off x="10765465" y="5803447"/>
            <a:ext cx="21996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844C16B-2EBC-613A-B212-7DA6E291DC52}"/>
              </a:ext>
            </a:extLst>
          </p:cNvPr>
          <p:cNvSpPr txBox="1"/>
          <p:nvPr/>
        </p:nvSpPr>
        <p:spPr>
          <a:xfrm>
            <a:off x="3755136" y="6589368"/>
            <a:ext cx="2990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*Provided by Toru </a:t>
            </a:r>
            <a:r>
              <a:rPr lang="en-US" sz="1200" dirty="0" err="1"/>
              <a:t>Kouyama</a:t>
            </a:r>
            <a:r>
              <a:rPr lang="en-US" sz="1200" dirty="0"/>
              <a:t>, Jan. 2021</a:t>
            </a:r>
          </a:p>
        </p:txBody>
      </p:sp>
    </p:spTree>
    <p:extLst>
      <p:ext uri="{BB962C8B-B14F-4D97-AF65-F5344CB8AC3E}">
        <p14:creationId xmlns:p14="http://schemas.microsoft.com/office/powerpoint/2010/main" val="48656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CB6DAB-67E1-76B0-6018-3692D125A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101" y="4109800"/>
            <a:ext cx="4797899" cy="2398950"/>
          </a:xfrm>
          <a:prstGeom prst="rect">
            <a:avLst/>
          </a:prstGeom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1ED3D3C0-E9C8-7A48-948A-1D3E3AE0A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Instrument Background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Bitstream Vera Sans" charset="0"/>
              <a:cs typeface="Bitstream Vera Sans" charset="0"/>
            </a:endParaRPr>
          </a:p>
        </p:txBody>
      </p:sp>
      <p:pic>
        <p:nvPicPr>
          <p:cNvPr id="4" name="Picture 8" descr="Light vertical">
            <a:extLst>
              <a:ext uri="{FF2B5EF4-FFF2-40B4-BE49-F238E27FC236}">
                <a16:creationId xmlns:a16="http://schemas.microsoft.com/office/drawing/2014/main" id="{C391AED0-19B6-D14E-B1BE-4C160F9F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E3CD5FE-40E7-7550-68DE-1F984E8AD2CA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3E7736-1DCE-99B2-6FFE-5693B7298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41" y="1216140"/>
            <a:ext cx="5646751" cy="2702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F58DBA-C5CE-466E-02E9-B86C1411671C}"/>
              </a:ext>
            </a:extLst>
          </p:cNvPr>
          <p:cNvSpPr txBox="1"/>
          <p:nvPr/>
        </p:nvSpPr>
        <p:spPr>
          <a:xfrm>
            <a:off x="6287831" y="1582341"/>
            <a:ext cx="5617028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MODIS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Aqua and Terra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Aqua: Afternoon orbit, Terra: Morning 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250-m, 500-m, and 1-km resolution bands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Views the Moon through the space-view port (SV)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Historic phase of -55.5° for Aqua, +55.5° for Terra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43D0D-C9E7-D6CD-65D2-75F9537AA35D}"/>
              </a:ext>
            </a:extLst>
          </p:cNvPr>
          <p:cNvSpPr txBox="1"/>
          <p:nvPr/>
        </p:nvSpPr>
        <p:spPr>
          <a:xfrm>
            <a:off x="6287831" y="3866606"/>
            <a:ext cx="5617028" cy="26776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VIIRS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SNPP, NOAA-20, and NOAA-21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 in the same 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375-m and 750-m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Some unaggregated Moon views with 3x resolution in the scan direction.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Views the Moon through the space-view port (SV)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-50.5° target phase</a:t>
            </a:r>
          </a:p>
        </p:txBody>
      </p:sp>
    </p:spTree>
    <p:extLst>
      <p:ext uri="{BB962C8B-B14F-4D97-AF65-F5344CB8AC3E}">
        <p14:creationId xmlns:p14="http://schemas.microsoft.com/office/powerpoint/2010/main" val="121905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ight vertical">
            <a:extLst>
              <a:ext uri="{FF2B5EF4-FFF2-40B4-BE49-F238E27FC236}">
                <a16:creationId xmlns:a16="http://schemas.microsoft.com/office/drawing/2014/main" id="{C391AED0-19B6-D14E-B1BE-4C160F9F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0A18D0C-7A86-2319-B195-77C8C555B2A0}"/>
              </a:ext>
            </a:extLst>
          </p:cNvPr>
          <p:cNvSpPr/>
          <p:nvPr/>
        </p:nvSpPr>
        <p:spPr>
          <a:xfrm>
            <a:off x="7067150" y="1175381"/>
            <a:ext cx="5098449" cy="56312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D2ABCF-716D-66F7-6AAC-810FB32B2F51}"/>
              </a:ext>
            </a:extLst>
          </p:cNvPr>
          <p:cNvSpPr/>
          <p:nvPr/>
        </p:nvSpPr>
        <p:spPr>
          <a:xfrm>
            <a:off x="66819" y="1204988"/>
            <a:ext cx="6267075" cy="549362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1ED3D3C0-E9C8-7A48-948A-1D3E3AE0A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Lunar Image Comparison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Bitstream Vera Sans" charset="0"/>
              <a:cs typeface="Bitstream Vera Sans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E3CD5FE-40E7-7550-68DE-1F984E8AD2CA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D582EA-DD0F-6F2A-1D38-CF8C92E9EF38}"/>
              </a:ext>
            </a:extLst>
          </p:cNvPr>
          <p:cNvGrpSpPr/>
          <p:nvPr/>
        </p:nvGrpSpPr>
        <p:grpSpPr>
          <a:xfrm>
            <a:off x="7153110" y="1161378"/>
            <a:ext cx="4905165" cy="5549400"/>
            <a:chOff x="6701395" y="1172075"/>
            <a:chExt cx="4905165" cy="5549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04A9FC1-B6E2-168A-A805-681FCBC03B2C}"/>
                </a:ext>
              </a:extLst>
            </p:cNvPr>
            <p:cNvGrpSpPr/>
            <p:nvPr/>
          </p:nvGrpSpPr>
          <p:grpSpPr>
            <a:xfrm>
              <a:off x="6701395" y="1544960"/>
              <a:ext cx="2141522" cy="5176515"/>
              <a:chOff x="6991327" y="1400632"/>
              <a:chExt cx="2141522" cy="5176515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13CA53FF-C412-A580-45AA-959D9BB828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91327" y="1400632"/>
                <a:ext cx="2141522" cy="1704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DB9EAB46-98E5-054F-9E20-99722048E2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2119" y="3105532"/>
                <a:ext cx="2099938" cy="1704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4B8B46FD-D13D-8D49-DDD2-BF73F11CDA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2119" y="4810432"/>
                <a:ext cx="2095281" cy="17667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A504326-257B-E940-070E-40E1E18B0E48}"/>
                </a:ext>
              </a:extLst>
            </p:cNvPr>
            <p:cNvGrpSpPr/>
            <p:nvPr/>
          </p:nvGrpSpPr>
          <p:grpSpPr>
            <a:xfrm>
              <a:off x="9465040" y="1544960"/>
              <a:ext cx="2141520" cy="5175504"/>
              <a:chOff x="6991328" y="1400632"/>
              <a:chExt cx="2141520" cy="5176515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7CE39C15-5A0D-9419-A40E-C2496E6341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/>
            </p:blipFill>
            <p:spPr bwMode="auto">
              <a:xfrm>
                <a:off x="6991328" y="1400632"/>
                <a:ext cx="2141520" cy="1704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2EE7F1DB-E86C-6A6B-B549-09ED97A863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/>
            </p:blipFill>
            <p:spPr bwMode="auto">
              <a:xfrm>
                <a:off x="7012119" y="3105532"/>
                <a:ext cx="2099937" cy="1704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>
                <a:extLst>
                  <a:ext uri="{FF2B5EF4-FFF2-40B4-BE49-F238E27FC236}">
                    <a16:creationId xmlns:a16="http://schemas.microsoft.com/office/drawing/2014/main" id="{9BCC72D0-702E-7EEA-8BFB-5BBB4975AE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/>
            </p:blipFill>
            <p:spPr bwMode="auto">
              <a:xfrm>
                <a:off x="7012324" y="4810432"/>
                <a:ext cx="2094871" cy="17667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3758EE-28EE-FB9D-0334-6E69E068D997}"/>
                </a:ext>
              </a:extLst>
            </p:cNvPr>
            <p:cNvSpPr txBox="1"/>
            <p:nvPr/>
          </p:nvSpPr>
          <p:spPr>
            <a:xfrm>
              <a:off x="8740454" y="2197754"/>
              <a:ext cx="827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01</a:t>
              </a:r>
            </a:p>
            <a:p>
              <a:pPr algn="ctr"/>
              <a:r>
                <a:rPr lang="en-US" sz="1400" dirty="0"/>
                <a:t>250-m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DB44E7-0FA1-1F64-D3CA-5B7EC53D56CD}"/>
                </a:ext>
              </a:extLst>
            </p:cNvPr>
            <p:cNvSpPr txBox="1"/>
            <p:nvPr/>
          </p:nvSpPr>
          <p:spPr>
            <a:xfrm>
              <a:off x="7005968" y="1172075"/>
              <a:ext cx="1527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Terra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D5796C-A316-3150-B667-59ADFBB4614D}"/>
                </a:ext>
              </a:extLst>
            </p:cNvPr>
            <p:cNvSpPr txBox="1"/>
            <p:nvPr/>
          </p:nvSpPr>
          <p:spPr>
            <a:xfrm>
              <a:off x="9769612" y="1195884"/>
              <a:ext cx="1527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Aqua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8D2E13-688E-C0DB-0B6A-93734DCD7721}"/>
                </a:ext>
              </a:extLst>
            </p:cNvPr>
            <p:cNvSpPr txBox="1"/>
            <p:nvPr/>
          </p:nvSpPr>
          <p:spPr>
            <a:xfrm>
              <a:off x="8740454" y="3764017"/>
              <a:ext cx="827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03</a:t>
              </a:r>
            </a:p>
            <a:p>
              <a:pPr algn="ctr"/>
              <a:r>
                <a:rPr lang="en-US" sz="1400" dirty="0"/>
                <a:t>500-m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83430E-C420-5F33-C093-1083C1D9A6D5}"/>
                </a:ext>
              </a:extLst>
            </p:cNvPr>
            <p:cNvSpPr txBox="1"/>
            <p:nvPr/>
          </p:nvSpPr>
          <p:spPr>
            <a:xfrm>
              <a:off x="8738125" y="5544891"/>
              <a:ext cx="827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</a:t>
              </a:r>
            </a:p>
            <a:p>
              <a:pPr algn="ctr"/>
              <a:r>
                <a:rPr lang="en-US" sz="1400" dirty="0"/>
                <a:t>1-km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CA3E68-5B6A-B480-993C-2FBE4A44B5AB}"/>
              </a:ext>
            </a:extLst>
          </p:cNvPr>
          <p:cNvGrpSpPr/>
          <p:nvPr/>
        </p:nvGrpSpPr>
        <p:grpSpPr>
          <a:xfrm>
            <a:off x="133725" y="1164931"/>
            <a:ext cx="6114357" cy="5494448"/>
            <a:chOff x="209967" y="1164931"/>
            <a:chExt cx="6114357" cy="5494448"/>
          </a:xfrm>
        </p:grpSpPr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BCCF2C8B-0286-29E4-022B-2651DB0B6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535053"/>
              <a:ext cx="1527717" cy="1996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34875764-B2DB-578D-6800-AC600FC5F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67" y="3618865"/>
              <a:ext cx="2479382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>
              <a:extLst>
                <a:ext uri="{FF2B5EF4-FFF2-40B4-BE49-F238E27FC236}">
                  <a16:creationId xmlns:a16="http://schemas.microsoft.com/office/drawing/2014/main" id="{3869CCE4-F141-71A3-CAFE-9D64C0D165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925499"/>
              <a:ext cx="1527717" cy="1733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>
              <a:extLst>
                <a:ext uri="{FF2B5EF4-FFF2-40B4-BE49-F238E27FC236}">
                  <a16:creationId xmlns:a16="http://schemas.microsoft.com/office/drawing/2014/main" id="{7B76932D-B795-539F-F874-869A2F203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0375" y="1783114"/>
              <a:ext cx="2792782" cy="1500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>
              <a:extLst>
                <a:ext uri="{FF2B5EF4-FFF2-40B4-BE49-F238E27FC236}">
                  <a16:creationId xmlns:a16="http://schemas.microsoft.com/office/drawing/2014/main" id="{61FCE240-0B09-6676-9564-62598B9AB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210" y="3541237"/>
              <a:ext cx="2795112" cy="1374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>
              <a:extLst>
                <a:ext uri="{FF2B5EF4-FFF2-40B4-BE49-F238E27FC236}">
                  <a16:creationId xmlns:a16="http://schemas.microsoft.com/office/drawing/2014/main" id="{5A1CBF58-5F4A-6AA2-C522-9E85E604D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210" y="5173561"/>
              <a:ext cx="2795114" cy="1374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093DED-0B80-A3D6-EFCA-6D83FC21C8D8}"/>
                </a:ext>
              </a:extLst>
            </p:cNvPr>
            <p:cNvSpPr txBox="1"/>
            <p:nvPr/>
          </p:nvSpPr>
          <p:spPr>
            <a:xfrm>
              <a:off x="685799" y="1169015"/>
              <a:ext cx="1527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SNPP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413A46-1465-FC90-BB14-C96F50E46973}"/>
                </a:ext>
              </a:extLst>
            </p:cNvPr>
            <p:cNvSpPr txBox="1"/>
            <p:nvPr/>
          </p:nvSpPr>
          <p:spPr>
            <a:xfrm>
              <a:off x="3888421" y="1164931"/>
              <a:ext cx="2048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N20 (N21 similar)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CFD8C-FE48-7AE6-CA9A-95D1CC47CDCB}"/>
                </a:ext>
              </a:extLst>
            </p:cNvPr>
            <p:cNvSpPr txBox="1"/>
            <p:nvPr/>
          </p:nvSpPr>
          <p:spPr>
            <a:xfrm>
              <a:off x="2458421" y="2240853"/>
              <a:ext cx="827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I1</a:t>
              </a:r>
            </a:p>
            <a:p>
              <a:pPr algn="ctr"/>
              <a:r>
                <a:rPr lang="en-US" sz="1400" dirty="0"/>
                <a:t>375-m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A558B4-7E8C-F114-8A44-E7F9DF50D6F7}"/>
                </a:ext>
              </a:extLst>
            </p:cNvPr>
            <p:cNvSpPr txBox="1"/>
            <p:nvPr/>
          </p:nvSpPr>
          <p:spPr>
            <a:xfrm>
              <a:off x="2710140" y="3936078"/>
              <a:ext cx="827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M1</a:t>
              </a:r>
            </a:p>
            <a:p>
              <a:pPr algn="ctr"/>
              <a:r>
                <a:rPr lang="en-US" sz="1400" dirty="0"/>
                <a:t>750-m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84A32B-863C-E19D-ECF1-86FF201E25BA}"/>
                </a:ext>
              </a:extLst>
            </p:cNvPr>
            <p:cNvSpPr txBox="1"/>
            <p:nvPr/>
          </p:nvSpPr>
          <p:spPr>
            <a:xfrm>
              <a:off x="2458421" y="5568401"/>
              <a:ext cx="827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M6</a:t>
              </a:r>
            </a:p>
            <a:p>
              <a:pPr algn="ctr"/>
              <a:r>
                <a:rPr lang="en-US" sz="1400" dirty="0"/>
                <a:t>750-m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6CD2651-5219-ED4B-C33F-33B7768EDE1E}"/>
              </a:ext>
            </a:extLst>
          </p:cNvPr>
          <p:cNvSpPr txBox="1"/>
          <p:nvPr/>
        </p:nvSpPr>
        <p:spPr>
          <a:xfrm>
            <a:off x="2348113" y="1216594"/>
            <a:ext cx="170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VIIRS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00162D-232B-1E75-B395-A56F324E6EC5}"/>
              </a:ext>
            </a:extLst>
          </p:cNvPr>
          <p:cNvSpPr txBox="1"/>
          <p:nvPr/>
        </p:nvSpPr>
        <p:spPr>
          <a:xfrm>
            <a:off x="8801483" y="1134507"/>
            <a:ext cx="170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MODIS</a:t>
            </a:r>
          </a:p>
        </p:txBody>
      </p:sp>
    </p:spTree>
    <p:extLst>
      <p:ext uri="{BB962C8B-B14F-4D97-AF65-F5344CB8AC3E}">
        <p14:creationId xmlns:p14="http://schemas.microsoft.com/office/powerpoint/2010/main" val="796731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SP Model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3B8A9-B9B7-4ACC-1A4C-0483D156F2EA}"/>
              </a:ext>
            </a:extLst>
          </p:cNvPr>
          <p:cNvSpPr txBox="1"/>
          <p:nvPr/>
        </p:nvSpPr>
        <p:spPr>
          <a:xfrm>
            <a:off x="347882" y="1371744"/>
            <a:ext cx="5714664" cy="51706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SP Model provided by Toru </a:t>
            </a:r>
            <a:r>
              <a:rPr lang="en-US" sz="2200" dirty="0" err="1"/>
              <a:t>Kouyama</a:t>
            </a:r>
            <a:r>
              <a:rPr lang="en-US" sz="2200" dirty="0"/>
              <a:t> of AIST (Japan) in January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Derives spatially-resolved lunar radiance predictions across 160 channels from 0.52 to 1.64 </a:t>
            </a:r>
            <a:r>
              <a:rPr lang="en-US" sz="2200" dirty="0" err="1"/>
              <a:t>μm</a:t>
            </a:r>
            <a:r>
              <a:rPr lang="en-US" sz="22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6 nm resolution from 0.52 and 0.94 </a:t>
            </a:r>
            <a:r>
              <a:rPr lang="en-US" sz="2200" dirty="0" err="1"/>
              <a:t>μm</a:t>
            </a:r>
            <a:r>
              <a:rPr lang="en-US" sz="22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8 nm resolution from 0.94 and 1.64 </a:t>
            </a:r>
            <a:r>
              <a:rPr lang="en-US" sz="2200" dirty="0" err="1"/>
              <a:t>μm</a:t>
            </a:r>
            <a:r>
              <a:rPr lang="en-US" sz="2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0.5° angular resolution in Selenographic coordinates. (720 x 360 x 160 </a:t>
            </a:r>
            <a:r>
              <a:rPr lang="en-US" sz="2200" dirty="0" err="1"/>
              <a:t>GeoTIFF</a:t>
            </a:r>
            <a:r>
              <a:rPr lang="en-US" sz="2200" dirty="0"/>
              <a:t> output)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Band specific maps are created using a weighted average of the </a:t>
            </a:r>
            <a:r>
              <a:rPr lang="en-US" sz="2200" dirty="0" err="1"/>
              <a:t>GeoTIFF</a:t>
            </a:r>
            <a:r>
              <a:rPr lang="en-US" sz="2200" dirty="0"/>
              <a:t> layers over the RSR.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B276CA-3985-8094-5931-88126F028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886" y="4066441"/>
            <a:ext cx="5194337" cy="2683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98E63E-DEAB-26FF-C402-AE784F5BC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892" y="1252695"/>
            <a:ext cx="5714663" cy="27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Lunar Geometry Definitions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Bitstream Vera Sans" charset="0"/>
              <a:cs typeface="Bitstream Vera Sans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941AD-852F-F08A-D3B5-BB16F4D01A17}"/>
              </a:ext>
            </a:extLst>
          </p:cNvPr>
          <p:cNvSpPr txBox="1"/>
          <p:nvPr/>
        </p:nvSpPr>
        <p:spPr>
          <a:xfrm>
            <a:off x="186316" y="1382146"/>
            <a:ext cx="11624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Selene Profiler (SP) model is used to account for geometric differences in the lunar observations.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 geometric differences can be described using 6 parameters.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Selenographic Coordinates refer to locations (projections) on the lunar surface.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7">
                <a:extLst>
                  <a:ext uri="{FF2B5EF4-FFF2-40B4-BE49-F238E27FC236}">
                    <a16:creationId xmlns:a16="http://schemas.microsoft.com/office/drawing/2014/main" id="{9EC94627-6193-DB54-550F-C9B2F9AC9D5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73235" y="2933906"/>
              <a:ext cx="6019376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0236">
                      <a:extLst>
                        <a:ext uri="{9D8B030D-6E8A-4147-A177-3AD203B41FA5}">
                          <a16:colId xmlns:a16="http://schemas.microsoft.com/office/drawing/2014/main" val="26107415"/>
                        </a:ext>
                      </a:extLst>
                    </a:gridCol>
                    <a:gridCol w="4409140">
                      <a:extLst>
                        <a:ext uri="{9D8B030D-6E8A-4147-A177-3AD203B41FA5}">
                          <a16:colId xmlns:a16="http://schemas.microsoft.com/office/drawing/2014/main" val="28813293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Parameter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Definition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74885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</a:t>
                          </a:r>
                          <a:r>
                            <a:rPr lang="en-US" i="1" baseline="-25000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Sat</a:t>
                          </a:r>
                          <a:r>
                            <a:rPr lang="en-US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-Moon</a:t>
                          </a:r>
                          <a:endParaRPr lang="en-US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Distance between the satellite and the Moon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533071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i="1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</a:t>
                          </a:r>
                          <a:r>
                            <a:rPr lang="en-US" i="1" baseline="-25000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Sun</a:t>
                          </a:r>
                          <a:r>
                            <a:rPr lang="en-US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-Moon</a:t>
                          </a:r>
                          <a:endParaRPr lang="en-US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Distance between the Sun and the Moon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64737239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i="0" u="sng" dirty="0" err="1">
                              <a:latin typeface="+mn-lt"/>
                              <a:ea typeface="Cambria Math" panose="02040503050406030204" pitchFamily="18" charset="0"/>
                            </a:rPr>
                            <a:t>Libration</a:t>
                          </a:r>
                          <a:r>
                            <a:rPr lang="en-US" b="1" i="0" u="sng" dirty="0">
                              <a:latin typeface="+mn-lt"/>
                              <a:ea typeface="Cambria Math" panose="02040503050406030204" pitchFamily="18" charset="0"/>
                            </a:rPr>
                            <a:t> Angles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636539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𝑆𝑎𝑡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837D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Selenographic Longitude of the Observer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837D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88914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𝑆𝑎𝑡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837D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Selenographic Latitude of the Observer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837D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6967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𝑆𝑢𝑛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CB4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Selenographic Longitude of the Sun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CB4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54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𝑆𝑢𝑛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CB4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Selenographic Latitude of the Sun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CB4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33828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7">
                <a:extLst>
                  <a:ext uri="{FF2B5EF4-FFF2-40B4-BE49-F238E27FC236}">
                    <a16:creationId xmlns:a16="http://schemas.microsoft.com/office/drawing/2014/main" id="{9EC94627-6193-DB54-550F-C9B2F9AC9D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3999372"/>
                  </p:ext>
                </p:extLst>
              </p:nvPr>
            </p:nvGraphicFramePr>
            <p:xfrm>
              <a:off x="573235" y="2933906"/>
              <a:ext cx="6019376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0236">
                      <a:extLst>
                        <a:ext uri="{9D8B030D-6E8A-4147-A177-3AD203B41FA5}">
                          <a16:colId xmlns:a16="http://schemas.microsoft.com/office/drawing/2014/main" val="26107415"/>
                        </a:ext>
                      </a:extLst>
                    </a:gridCol>
                    <a:gridCol w="4409140">
                      <a:extLst>
                        <a:ext uri="{9D8B030D-6E8A-4147-A177-3AD203B41FA5}">
                          <a16:colId xmlns:a16="http://schemas.microsoft.com/office/drawing/2014/main" val="28813293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Parameter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Definition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74885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</a:t>
                          </a:r>
                          <a:r>
                            <a:rPr lang="en-US" i="1" baseline="-25000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Sat</a:t>
                          </a:r>
                          <a:r>
                            <a:rPr lang="en-US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-Moon</a:t>
                          </a:r>
                          <a:endParaRPr lang="en-US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Distance between the satellite and the Moon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533071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i="1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</a:t>
                          </a:r>
                          <a:r>
                            <a:rPr lang="en-US" i="1" baseline="-25000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Sun</a:t>
                          </a:r>
                          <a:r>
                            <a:rPr lang="en-US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-Moon</a:t>
                          </a:r>
                          <a:endParaRPr lang="en-US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Distance between the Sun and the Moon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64737239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i="0" u="sng" dirty="0" err="1">
                              <a:latin typeface="+mn-lt"/>
                              <a:ea typeface="Cambria Math" panose="02040503050406030204" pitchFamily="18" charset="0"/>
                            </a:rPr>
                            <a:t>Libration</a:t>
                          </a:r>
                          <a:r>
                            <a:rPr lang="en-US" b="1" i="0" u="sng" dirty="0">
                              <a:latin typeface="+mn-lt"/>
                              <a:ea typeface="Cambria Math" panose="02040503050406030204" pitchFamily="18" charset="0"/>
                            </a:rPr>
                            <a:t> Angles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636539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75" t="-413793" r="-276378" b="-3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Selenographic Longitude of the Observer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837D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88914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75" t="-496667" r="-276378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Selenographic Latitude of the Observer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837D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6967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75" t="-617241" r="-276378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Selenographic Longitude of the Sun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CB4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54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75" t="-717241" r="-276378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Selenographic Latitude of the Sun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CB4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33828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76C6F136-0956-0A31-09EF-9C06A5C0B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474430" y="2825883"/>
            <a:ext cx="3864792" cy="363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283A49-C303-AB7B-97FE-4F8E3C65AAE1}"/>
              </a:ext>
            </a:extLst>
          </p:cNvPr>
          <p:cNvSpPr txBox="1"/>
          <p:nvPr/>
        </p:nvSpPr>
        <p:spPr>
          <a:xfrm>
            <a:off x="6820948" y="6473765"/>
            <a:ext cx="7482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Example shadow image produced with the SP Model developed by AIST, Japan.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211B2-D1A4-188F-992E-0D7E210E9C98}"/>
              </a:ext>
            </a:extLst>
          </p:cNvPr>
          <p:cNvSpPr txBox="1"/>
          <p:nvPr/>
        </p:nvSpPr>
        <p:spPr>
          <a:xfrm>
            <a:off x="573235" y="6006517"/>
            <a:ext cx="6019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angle between the observer and solar coordinates is the lunar phase angle. (Aqua MODIS observation at -50.3°, right)</a:t>
            </a:r>
          </a:p>
        </p:txBody>
      </p:sp>
    </p:spTree>
    <p:extLst>
      <p:ext uri="{BB962C8B-B14F-4D97-AF65-F5344CB8AC3E}">
        <p14:creationId xmlns:p14="http://schemas.microsoft.com/office/powerpoint/2010/main" val="155056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SP Model Projection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43019E-EBA0-5B58-8185-AC35B00ACD24}"/>
              </a:ext>
            </a:extLst>
          </p:cNvPr>
          <p:cNvSpPr txBox="1"/>
          <p:nvPr/>
        </p:nvSpPr>
        <p:spPr>
          <a:xfrm>
            <a:off x="5627338" y="1674984"/>
            <a:ext cx="347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N20 VIIRS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54195-BC18-D4F4-136F-9D0ECCEADEAD}"/>
              </a:ext>
            </a:extLst>
          </p:cNvPr>
          <p:cNvSpPr txBox="1"/>
          <p:nvPr/>
        </p:nvSpPr>
        <p:spPr>
          <a:xfrm>
            <a:off x="10275587" y="1674984"/>
            <a:ext cx="173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Aqua MODIS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D19B6E88-221D-1FC6-70A2-9C1300910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203513" y="4136568"/>
            <a:ext cx="78740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267657-176C-D9F6-DD65-FC3873C659F8}"/>
                  </a:ext>
                </a:extLst>
              </p:cNvPr>
              <p:cNvSpPr txBox="1"/>
              <p:nvPr/>
            </p:nvSpPr>
            <p:spPr>
              <a:xfrm>
                <a:off x="178420" y="1545259"/>
                <a:ext cx="402509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corner of each “view” pixel in the imagery is mapped to the SP model output.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a pixel corner location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):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267657-176C-D9F6-DD65-FC3873C65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20" y="1545259"/>
                <a:ext cx="4025093" cy="1477328"/>
              </a:xfrm>
              <a:prstGeom prst="rect">
                <a:avLst/>
              </a:prstGeom>
              <a:blipFill>
                <a:blip r:embed="rId6"/>
                <a:stretch>
                  <a:fillRect l="-627" t="-1695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1A4164-E074-31B5-1EAC-48CF45AC30DD}"/>
                  </a:ext>
                </a:extLst>
              </p:cNvPr>
              <p:cNvSpPr txBox="1"/>
              <p:nvPr/>
            </p:nvSpPr>
            <p:spPr>
              <a:xfrm>
                <a:off x="1460968" y="3199641"/>
                <a:ext cx="1914498" cy="8894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1A4164-E074-31B5-1EAC-48CF45AC3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968" y="3199641"/>
                <a:ext cx="1914498" cy="889411"/>
              </a:xfrm>
              <a:prstGeom prst="rect">
                <a:avLst/>
              </a:prstGeom>
              <a:blipFill>
                <a:blip r:embed="rId7"/>
                <a:stretch>
                  <a:fillRect l="-1987" r="-662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6D3669-1655-8AB6-2AAE-864E45247F66}"/>
                  </a:ext>
                </a:extLst>
              </p:cNvPr>
              <p:cNvSpPr txBox="1"/>
              <p:nvPr/>
            </p:nvSpPr>
            <p:spPr>
              <a:xfrm>
                <a:off x="178419" y="4265990"/>
                <a:ext cx="402509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/>
                  <a:t>z </a:t>
                </a:r>
                <a:r>
                  <a:rPr lang="en-US" dirty="0"/>
                  <a:t>is track, </a:t>
                </a:r>
                <a:r>
                  <a:rPr lang="en-US" i="1" dirty="0"/>
                  <a:t>y</a:t>
                </a:r>
                <a:r>
                  <a:rPr lang="en-US" dirty="0"/>
                  <a:t> is scan, and </a:t>
                </a:r>
                <a:r>
                  <a:rPr lang="en-US" i="1" dirty="0"/>
                  <a:t>x</a:t>
                </a:r>
                <a:r>
                  <a:rPr lang="en-US" dirty="0"/>
                  <a:t> normal to the image plane.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/>
                  <a:t> are the measured Moon center.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Invalid values of </a:t>
                </a:r>
                <a:r>
                  <a:rPr lang="en-US" b="0" i="1" dirty="0"/>
                  <a:t>x </a:t>
                </a:r>
                <a:r>
                  <a:rPr lang="en-US" b="0" dirty="0"/>
                  <a:t>indicate deep space.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pixel with mixed valid/invalid pixels is an edge.</a:t>
                </a:r>
                <a:endParaRPr lang="en-US" b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6D3669-1655-8AB6-2AAE-864E45247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19" y="4265990"/>
                <a:ext cx="4025094" cy="2308324"/>
              </a:xfrm>
              <a:prstGeom prst="rect">
                <a:avLst/>
              </a:prstGeom>
              <a:blipFill>
                <a:blip r:embed="rId8"/>
                <a:stretch>
                  <a:fillRect l="-627" t="-1648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ECF4E21E-E0A4-9696-3D91-25B00D18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4444813" y="1998318"/>
            <a:ext cx="7632700" cy="20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4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Making a Model Image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AF969A1-1B79-5F93-8736-CC18264F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28105" y="2739750"/>
            <a:ext cx="6939057" cy="412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3CA96-3702-83ED-7CE1-7950C921F021}"/>
              </a:ext>
            </a:extLst>
          </p:cNvPr>
          <p:cNvSpPr txBox="1"/>
          <p:nvPr/>
        </p:nvSpPr>
        <p:spPr>
          <a:xfrm>
            <a:off x="747132" y="1248232"/>
            <a:ext cx="6233531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pixel corner is projected onto the model map.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Edge pixels contain invalid points, and those corners are not drawn below.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pixels use the mean of model values contained in the pixel area.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12EC3D-49D7-C9D9-6C1D-764466FC5B65}"/>
              </a:ext>
            </a:extLst>
          </p:cNvPr>
          <p:cNvGrpSpPr/>
          <p:nvPr/>
        </p:nvGrpSpPr>
        <p:grpSpPr>
          <a:xfrm>
            <a:off x="7641499" y="1241224"/>
            <a:ext cx="4144858" cy="5267526"/>
            <a:chOff x="7641499" y="1241224"/>
            <a:chExt cx="4144858" cy="5267526"/>
          </a:xfrm>
        </p:grpSpPr>
        <p:pic>
          <p:nvPicPr>
            <p:cNvPr id="5128" name="Picture 8">
              <a:extLst>
                <a:ext uri="{FF2B5EF4-FFF2-40B4-BE49-F238E27FC236}">
                  <a16:creationId xmlns:a16="http://schemas.microsoft.com/office/drawing/2014/main" id="{F6C4D52C-3D04-6752-0C7C-7DE281BE8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7641499" y="1542740"/>
              <a:ext cx="4144858" cy="4966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C0AC01-2989-3044-F676-956F0A925CBA}"/>
                </a:ext>
              </a:extLst>
            </p:cNvPr>
            <p:cNvSpPr txBox="1"/>
            <p:nvPr/>
          </p:nvSpPr>
          <p:spPr>
            <a:xfrm>
              <a:off x="8123729" y="1241224"/>
              <a:ext cx="3180397" cy="37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Measured Image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3F3BD7-BDBB-6514-3C47-11D345AD6C92}"/>
                </a:ext>
              </a:extLst>
            </p:cNvPr>
            <p:cNvSpPr txBox="1"/>
            <p:nvPr/>
          </p:nvSpPr>
          <p:spPr>
            <a:xfrm>
              <a:off x="8123728" y="2965946"/>
              <a:ext cx="3180397" cy="37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Pixel Type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AB8FEC-D918-F965-3146-FB7BF2BA3C39}"/>
                </a:ext>
              </a:extLst>
            </p:cNvPr>
            <p:cNvSpPr txBox="1"/>
            <p:nvPr/>
          </p:nvSpPr>
          <p:spPr>
            <a:xfrm>
              <a:off x="8123727" y="4679517"/>
              <a:ext cx="3180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Model Projection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6F2567-CB79-36D8-6051-5FF6C0E26B20}"/>
              </a:ext>
            </a:extLst>
          </p:cNvPr>
          <p:cNvSpPr txBox="1"/>
          <p:nvPr/>
        </p:nvSpPr>
        <p:spPr>
          <a:xfrm>
            <a:off x="8863584" y="3512914"/>
            <a:ext cx="1926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Deep Space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Moon Edge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Moon Surface</a:t>
            </a:r>
          </a:p>
        </p:txBody>
      </p:sp>
    </p:spTree>
    <p:extLst>
      <p:ext uri="{BB962C8B-B14F-4D97-AF65-F5344CB8AC3E}">
        <p14:creationId xmlns:p14="http://schemas.microsoft.com/office/powerpoint/2010/main" val="32342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14041</TotalTime>
  <Words>1629</Words>
  <Application>Microsoft Macintosh PowerPoint</Application>
  <PresentationFormat>Widescreen</PresentationFormat>
  <Paragraphs>309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Truman (GSFC-618.0)[SCIENCE SYSTEMS AND APPLICATIONS INC]</dc:creator>
  <cp:lastModifiedBy>Wilson, Truman (GSFC-618.0)[SCIENCE SYSTEMS AND APPLICATIONS INC]</cp:lastModifiedBy>
  <cp:revision>46</cp:revision>
  <dcterms:created xsi:type="dcterms:W3CDTF">2023-07-26T20:34:22Z</dcterms:created>
  <dcterms:modified xsi:type="dcterms:W3CDTF">2023-12-05T21:56:59Z</dcterms:modified>
</cp:coreProperties>
</file>