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19"/>
  </p:notesMasterIdLst>
  <p:handoutMasterIdLst>
    <p:handoutMasterId r:id="rId20"/>
  </p:handoutMasterIdLst>
  <p:sldIdLst>
    <p:sldId id="612" r:id="rId5"/>
    <p:sldId id="604" r:id="rId6"/>
    <p:sldId id="613" r:id="rId7"/>
    <p:sldId id="614" r:id="rId8"/>
    <p:sldId id="615" r:id="rId9"/>
    <p:sldId id="616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09" r:id="rId18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0299" autoAdjust="0"/>
  </p:normalViewPr>
  <p:slideViewPr>
    <p:cSldViewPr snapToGrid="0">
      <p:cViewPr varScale="1">
        <p:scale>
          <a:sx n="66" d="100"/>
          <a:sy n="66" d="100"/>
        </p:scale>
        <p:origin x="198" y="7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1" y="1884152"/>
            <a:ext cx="5310909" cy="2579507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Measurements and Moon </a:t>
            </a:r>
            <a:r>
              <a:rPr lang="en-GB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Observations Session Summary</a:t>
            </a:r>
            <a:endParaRPr lang="en-GB" sz="1800" b="0" kern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ARCSTONE – </a:t>
            </a:r>
            <a:r>
              <a:rPr lang="en-US" b="0" dirty="0" smtClean="0"/>
              <a:t>Constantine </a:t>
            </a:r>
            <a:r>
              <a:rPr lang="en-US" b="0" dirty="0" err="1" smtClean="0"/>
              <a:t>Lukashin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</a:t>
            </a:r>
            <a:r>
              <a:rPr lang="en-US" dirty="0" smtClean="0"/>
              <a:t>Provided </a:t>
            </a:r>
            <a:r>
              <a:rPr lang="en-US" dirty="0"/>
              <a:t>an update on the ARCSTONE </a:t>
            </a:r>
            <a:r>
              <a:rPr lang="en-US" dirty="0" err="1"/>
              <a:t>InVEST</a:t>
            </a:r>
            <a:r>
              <a:rPr lang="en-US" dirty="0"/>
              <a:t> project to fly on </a:t>
            </a:r>
            <a:r>
              <a:rPr lang="en-US" dirty="0" err="1"/>
              <a:t>cubesat</a:t>
            </a:r>
            <a:r>
              <a:rPr lang="en-US" dirty="0"/>
              <a:t> for 6 months in a sun-sync </a:t>
            </a:r>
            <a:r>
              <a:rPr lang="en-US" dirty="0" smtClean="0"/>
              <a:t>orbit. Mission life limited by </a:t>
            </a:r>
            <a:r>
              <a:rPr lang="en-US" dirty="0" err="1" smtClean="0"/>
              <a:t>cryocooler</a:t>
            </a:r>
            <a:r>
              <a:rPr lang="en-US" dirty="0" smtClean="0"/>
              <a:t> power demands. Full </a:t>
            </a:r>
            <a:r>
              <a:rPr lang="en-US" dirty="0"/>
              <a:t>ARCSTONE </a:t>
            </a:r>
            <a:r>
              <a:rPr lang="en-US" dirty="0" smtClean="0"/>
              <a:t>mission may cover 3 </a:t>
            </a:r>
            <a:r>
              <a:rPr lang="en-US" dirty="0"/>
              <a:t>years.</a:t>
            </a:r>
            <a:endParaRPr lang="en-US" dirty="0"/>
          </a:p>
          <a:p>
            <a:r>
              <a:rPr lang="en-US" dirty="0"/>
              <a:t>Planning to measure daily from -90° to +90° with additional goal to extend to +/-135</a:t>
            </a:r>
            <a:r>
              <a:rPr lang="en-US" dirty="0" smtClean="0"/>
              <a:t>°</a:t>
            </a:r>
          </a:p>
          <a:p>
            <a:r>
              <a:rPr lang="en-US" dirty="0" smtClean="0"/>
              <a:t>High degree of pointing accuracy</a:t>
            </a:r>
            <a:endParaRPr lang="en-US" dirty="0"/>
          </a:p>
          <a:p>
            <a:r>
              <a:rPr lang="en-US" dirty="0"/>
              <a:t>UVVNIR prototype reflectance Uncertainty - 0.15% (k=1) - see </a:t>
            </a:r>
            <a:r>
              <a:rPr lang="en-US" dirty="0" err="1"/>
              <a:t>Courrier</a:t>
            </a:r>
            <a:r>
              <a:rPr lang="en-US" dirty="0"/>
              <a:t> et al, JARS </a:t>
            </a:r>
            <a:r>
              <a:rPr lang="en-US" dirty="0" smtClean="0"/>
              <a:t>2023</a:t>
            </a:r>
          </a:p>
          <a:p>
            <a:r>
              <a:rPr lang="en-US" dirty="0" smtClean="0"/>
              <a:t>Proposed an online lunar calibration service</a:t>
            </a:r>
            <a:endParaRPr lang="en-US" dirty="0"/>
          </a:p>
          <a:p>
            <a:r>
              <a:rPr lang="en-US" dirty="0"/>
              <a:t>Launch - Summer </a:t>
            </a:r>
            <a:r>
              <a:rPr lang="en-US" dirty="0" smtClean="0"/>
              <a:t>2025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070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ARCSTONE/CLARREO PATHFINDER – </a:t>
            </a:r>
            <a:r>
              <a:rPr lang="en-US" b="0" dirty="0" smtClean="0"/>
              <a:t>Greg Kopp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Showed how </a:t>
            </a:r>
            <a:r>
              <a:rPr lang="en-US" dirty="0"/>
              <a:t>the Total Solar Irradiance can be used to scale SSI - this forms the basis of the ARCSTONE lunar observations, and compared its specs to those of CLARREO-Pathfinder. </a:t>
            </a:r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aperture sizes </a:t>
            </a:r>
            <a:r>
              <a:rPr lang="en-US" dirty="0" smtClean="0"/>
              <a:t>on and </a:t>
            </a:r>
            <a:r>
              <a:rPr lang="en-US" dirty="0"/>
              <a:t>integration times </a:t>
            </a:r>
            <a:r>
              <a:rPr lang="en-US" dirty="0" smtClean="0"/>
              <a:t>on CPF are </a:t>
            </a:r>
            <a:r>
              <a:rPr lang="en-US" dirty="0"/>
              <a:t>used to cover full dynamic range to allow the instrument to view the Earth, Moon or Sun. </a:t>
            </a:r>
            <a:endParaRPr lang="en-US" dirty="0"/>
          </a:p>
          <a:p>
            <a:r>
              <a:rPr lang="en-US" dirty="0"/>
              <a:t>He reviewed the ARCSTONE prototype </a:t>
            </a:r>
            <a:r>
              <a:rPr lang="en-US" dirty="0" err="1"/>
              <a:t>characterisation</a:t>
            </a:r>
            <a:r>
              <a:rPr lang="en-US" dirty="0"/>
              <a:t>, including non-linearity, noise (read-out, dark-current and shot) and </a:t>
            </a:r>
            <a:r>
              <a:rPr lang="en-US" dirty="0" err="1"/>
              <a:t>polarisation</a:t>
            </a:r>
            <a:r>
              <a:rPr lang="en-US" dirty="0"/>
              <a:t>, showing the importance of dark measurements, which dominates overall </a:t>
            </a:r>
            <a:r>
              <a:rPr lang="en-US" dirty="0" smtClean="0"/>
              <a:t>uncertainty.</a:t>
            </a:r>
          </a:p>
          <a:p>
            <a:r>
              <a:rPr lang="en-US" dirty="0" err="1" smtClean="0"/>
              <a:t>Polarisation</a:t>
            </a:r>
            <a:r>
              <a:rPr lang="en-US" dirty="0" smtClean="0"/>
              <a:t> </a:t>
            </a:r>
            <a:r>
              <a:rPr lang="en-US" dirty="0"/>
              <a:t>correction is needed, otherwise, it will dominate uncertainty to 0.6-0.8%, which can be achieved with  a model (e.g. LIME) or comparison of lunar observations in orthogonal orientation.</a:t>
            </a:r>
            <a:endParaRPr lang="en-US" dirty="0"/>
          </a:p>
          <a:p>
            <a:r>
              <a:rPr lang="en-US" dirty="0"/>
              <a:t>He reviewed the uncertainty budget, which should meet threshold &lt;0.5% (k=1) </a:t>
            </a:r>
            <a:endParaRPr lang="en-US" dirty="0" smtClean="0"/>
          </a:p>
          <a:p>
            <a:r>
              <a:rPr lang="en-US" dirty="0" smtClean="0"/>
              <a:t>CPF testing to be completed Spring 2024, launch to ISS late 2025 to early 2026</a:t>
            </a:r>
          </a:p>
          <a:p>
            <a:r>
              <a:rPr lang="en-US" dirty="0" smtClean="0"/>
              <a:t>CPF Differs from TRUTHS in that truths does not rely on </a:t>
            </a:r>
            <a:r>
              <a:rPr lang="en-US" dirty="0" err="1" smtClean="0"/>
              <a:t>intercomparisons</a:t>
            </a:r>
            <a:r>
              <a:rPr lang="en-US" dirty="0" smtClean="0"/>
              <a:t> with solar </a:t>
            </a:r>
          </a:p>
          <a:p>
            <a:r>
              <a:rPr lang="en-US" dirty="0" err="1" smtClean="0"/>
              <a:t>Flatfielding</a:t>
            </a:r>
            <a:r>
              <a:rPr lang="en-US" dirty="0" smtClean="0"/>
              <a:t> will have a large contribution to uncertainty budget of CPF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6596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recommendations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Recommendation </a:t>
            </a:r>
            <a:r>
              <a:rPr lang="en-US" b="1" dirty="0"/>
              <a:t>R.GUW.2023.1j.1</a:t>
            </a:r>
            <a:r>
              <a:rPr lang="en-US" dirty="0"/>
              <a:t>: Agencies acquiring lunar observations to share data with documentation and uncertainties as far as possible.</a:t>
            </a:r>
            <a:endParaRPr lang="en-US" dirty="0"/>
          </a:p>
          <a:p>
            <a:r>
              <a:rPr lang="en-US" b="1" dirty="0"/>
              <a:t>Recommendation R.GUW.2023.1j.2</a:t>
            </a:r>
            <a:r>
              <a:rPr lang="en-US" dirty="0"/>
              <a:t>: GSICS to define a mechanism to share observations (jointly with IVOS) - e.g. assigning a DOI, linked to a URL</a:t>
            </a:r>
            <a:r>
              <a:rPr lang="en-US" dirty="0" smtClean="0"/>
              <a:t>. (share recommendation with WGCV)</a:t>
            </a:r>
            <a:endParaRPr lang="en-US" b="1" dirty="0"/>
          </a:p>
          <a:p>
            <a:r>
              <a:rPr lang="en-US" b="1" dirty="0" smtClean="0"/>
              <a:t>Recommendation </a:t>
            </a:r>
            <a:r>
              <a:rPr lang="en-US" b="1" dirty="0"/>
              <a:t>R.GUW.2023.1n.1</a:t>
            </a:r>
            <a:r>
              <a:rPr lang="en-US" dirty="0"/>
              <a:t>: Encourage more observation of lunar </a:t>
            </a:r>
            <a:r>
              <a:rPr lang="en-US" dirty="0" err="1"/>
              <a:t>polarisation</a:t>
            </a:r>
            <a:r>
              <a:rPr lang="en-US" dirty="0"/>
              <a:t> to allow development of improved lunar </a:t>
            </a:r>
            <a:r>
              <a:rPr lang="en-US" dirty="0" err="1"/>
              <a:t>polarisation</a:t>
            </a:r>
            <a:r>
              <a:rPr lang="en-US" dirty="0"/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3497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Discussion Points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 Do we need more </a:t>
            </a:r>
            <a:r>
              <a:rPr lang="en-US" dirty="0" err="1"/>
              <a:t>polarisation</a:t>
            </a:r>
            <a:r>
              <a:rPr lang="en-US" dirty="0"/>
              <a:t> measurements of the Moon?</a:t>
            </a:r>
            <a:endParaRPr lang="en-US" dirty="0"/>
          </a:p>
          <a:p>
            <a:pPr lvl="1"/>
            <a:r>
              <a:rPr lang="en-US" dirty="0"/>
              <a:t>Would need detailed knowledge of instrument’s </a:t>
            </a:r>
            <a:r>
              <a:rPr lang="en-US" dirty="0" err="1"/>
              <a:t>polarisation</a:t>
            </a:r>
            <a:r>
              <a:rPr lang="en-US" dirty="0"/>
              <a:t> </a:t>
            </a:r>
            <a:r>
              <a:rPr lang="en-US" dirty="0" smtClean="0"/>
              <a:t>response</a:t>
            </a:r>
            <a:endParaRPr lang="en-US" dirty="0"/>
          </a:p>
          <a:p>
            <a:pPr lvl="1"/>
            <a:r>
              <a:rPr lang="en-US" dirty="0"/>
              <a:t>CO2M/MAP will provide </a:t>
            </a:r>
            <a:r>
              <a:rPr lang="en-US" dirty="0" err="1"/>
              <a:t>polarisation</a:t>
            </a:r>
            <a:r>
              <a:rPr lang="en-US" dirty="0"/>
              <a:t> diverse observations of the Moon</a:t>
            </a:r>
          </a:p>
          <a:p>
            <a:pPr lvl="1"/>
            <a:r>
              <a:rPr lang="en-US" dirty="0"/>
              <a:t>E.g. ongoing analysis of SCIAMACHY</a:t>
            </a:r>
          </a:p>
          <a:p>
            <a:pPr lvl="1"/>
            <a:r>
              <a:rPr lang="en-US" dirty="0"/>
              <a:t>Also possible using ground-based </a:t>
            </a:r>
            <a:r>
              <a:rPr lang="en-US" dirty="0" smtClean="0"/>
              <a:t>observations</a:t>
            </a:r>
          </a:p>
          <a:p>
            <a:r>
              <a:rPr lang="en-US" dirty="0" smtClean="0"/>
              <a:t>Discussion of the self-referential nature of using ROLO to correct for terrestrial/Langley-based observations and risks associated with dependency on previous models.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0094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Measurements and Moon Observations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Session Scope:  Status of lunar data collection for model development, improvement, or validation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/>
              <a:t>Goals for this session</a:t>
            </a:r>
            <a:endParaRPr lang="en-GB" dirty="0">
              <a:latin typeface="Arial" panose="020B0604020202020204" pitchFamily="34" charset="0"/>
            </a:endParaRPr>
          </a:p>
          <a:p>
            <a:r>
              <a:rPr lang="en-GB" dirty="0"/>
              <a:t>Hear and discuss lunar observation resource status (e.g., methods, quantity, quality, accessibility, schedule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Discuss data resource uses and synergies (e.g., cross-validation).</a:t>
            </a:r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814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Instruments presented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SCIAMACHY</a:t>
            </a:r>
          </a:p>
          <a:p>
            <a:r>
              <a:rPr lang="en-US" dirty="0"/>
              <a:t>Air-LUSI</a:t>
            </a:r>
          </a:p>
          <a:p>
            <a:r>
              <a:rPr lang="en-US" dirty="0"/>
              <a:t>MLO-LUSI</a:t>
            </a:r>
          </a:p>
          <a:p>
            <a:r>
              <a:rPr lang="en-US" dirty="0"/>
              <a:t>Lijiang site measurements, JiLin-1 </a:t>
            </a:r>
            <a:r>
              <a:rPr lang="en-US" dirty="0" err="1"/>
              <a:t>smallsat</a:t>
            </a:r>
            <a:r>
              <a:rPr lang="en-US" dirty="0"/>
              <a:t>, FY-3G</a:t>
            </a:r>
          </a:p>
          <a:p>
            <a:r>
              <a:rPr lang="en-US" dirty="0"/>
              <a:t>PMOD </a:t>
            </a:r>
          </a:p>
          <a:p>
            <a:r>
              <a:rPr lang="en-US" dirty="0" smtClean="0"/>
              <a:t>LIME</a:t>
            </a:r>
          </a:p>
          <a:p>
            <a:r>
              <a:rPr lang="en-US" dirty="0" smtClean="0"/>
              <a:t>ARCSTONE</a:t>
            </a:r>
          </a:p>
          <a:p>
            <a:r>
              <a:rPr lang="en-US" dirty="0" smtClean="0"/>
              <a:t>CLARREO pathfinder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4059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SCIAMACHY </a:t>
            </a:r>
            <a:r>
              <a:rPr lang="en-US" dirty="0" smtClean="0"/>
              <a:t>– </a:t>
            </a:r>
            <a:r>
              <a:rPr lang="en-US" b="0" dirty="0" smtClean="0"/>
              <a:t>Matthijs </a:t>
            </a:r>
            <a:r>
              <a:rPr lang="en-US" b="0" dirty="0"/>
              <a:t>Krijger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5054" y="1139429"/>
            <a:ext cx="4557576" cy="526267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New SCIAMACHY data v10</a:t>
            </a:r>
          </a:p>
          <a:p>
            <a:r>
              <a:rPr lang="en-US" dirty="0"/>
              <a:t>Official release soon (pending LSICS format)</a:t>
            </a:r>
          </a:p>
          <a:p>
            <a:r>
              <a:rPr lang="en-US" dirty="0"/>
              <a:t>The Good</a:t>
            </a:r>
          </a:p>
          <a:p>
            <a:pPr lvl="1"/>
            <a:r>
              <a:rPr lang="en-US" dirty="0"/>
              <a:t>Over 1100 geometries/measurements</a:t>
            </a:r>
          </a:p>
          <a:p>
            <a:pPr lvl="1"/>
            <a:r>
              <a:rPr lang="en-US" dirty="0"/>
              <a:t>Hyperspectral 218-2386nm</a:t>
            </a:r>
          </a:p>
          <a:p>
            <a:pPr lvl="1"/>
            <a:r>
              <a:rPr lang="en-US" dirty="0"/>
              <a:t>High relative accuracy</a:t>
            </a:r>
          </a:p>
          <a:p>
            <a:pPr lvl="1"/>
            <a:r>
              <a:rPr lang="en-US" dirty="0"/>
              <a:t>On board solar irradiance </a:t>
            </a:r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Onboard </a:t>
            </a:r>
            <a:r>
              <a:rPr lang="en-US" dirty="0" err="1" smtClean="0"/>
              <a:t>DoLP</a:t>
            </a:r>
            <a:r>
              <a:rPr lang="en-US" dirty="0" smtClean="0"/>
              <a:t> measurements</a:t>
            </a:r>
            <a:endParaRPr lang="en-US" dirty="0"/>
          </a:p>
          <a:p>
            <a:r>
              <a:rPr lang="en-US" dirty="0"/>
              <a:t>The Bad</a:t>
            </a:r>
          </a:p>
          <a:p>
            <a:pPr lvl="1"/>
            <a:r>
              <a:rPr lang="en-US" dirty="0"/>
              <a:t>Coupling mirror angle (calibration) and </a:t>
            </a:r>
            <a:r>
              <a:rPr lang="en-US" dirty="0" smtClean="0"/>
              <a:t>phase</a:t>
            </a:r>
            <a:endParaRPr lang="en-US" dirty="0"/>
          </a:p>
          <a:p>
            <a:pPr lvl="1"/>
            <a:r>
              <a:rPr lang="en-US" dirty="0"/>
              <a:t>Degradation correction issue (patchable, investigation)</a:t>
            </a:r>
          </a:p>
          <a:p>
            <a:r>
              <a:rPr lang="en-US" dirty="0"/>
              <a:t>The Uncertainties</a:t>
            </a:r>
          </a:p>
          <a:p>
            <a:pPr lvl="1"/>
            <a:r>
              <a:rPr lang="en-US" dirty="0"/>
              <a:t>Absolute/Relative &lt;2% </a:t>
            </a: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06" y="1149691"/>
            <a:ext cx="7216094" cy="3608047"/>
          </a:xfr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10" y="1800452"/>
            <a:ext cx="6386286" cy="31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122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Air-LUSI – </a:t>
            </a:r>
            <a:r>
              <a:rPr lang="en-US" b="0" dirty="0" smtClean="0"/>
              <a:t>Kevin Turpie (presented by Steve Maxwell)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the last LCW, Air-LUSI has undergone a number of design improvements and </a:t>
            </a:r>
            <a:r>
              <a:rPr lang="en-US" dirty="0" smtClean="0"/>
              <a:t>4 </a:t>
            </a:r>
            <a:r>
              <a:rPr lang="en-US" dirty="0"/>
              <a:t>additional flights were conducted in March 2022.</a:t>
            </a:r>
            <a:endParaRPr lang="en-US" dirty="0"/>
          </a:p>
          <a:p>
            <a:r>
              <a:rPr lang="en-US" dirty="0" smtClean="0"/>
              <a:t>Observations </a:t>
            </a:r>
            <a:r>
              <a:rPr lang="en-US" dirty="0"/>
              <a:t>will be published - with DOI</a:t>
            </a:r>
            <a:r>
              <a:rPr lang="en-US" dirty="0" smtClean="0"/>
              <a:t>. Expected </a:t>
            </a:r>
            <a:r>
              <a:rPr lang="en-US" dirty="0"/>
              <a:t>S</a:t>
            </a:r>
            <a:r>
              <a:rPr lang="en-US" dirty="0" smtClean="0"/>
              <a:t>pring 2023</a:t>
            </a:r>
            <a:endParaRPr lang="en-US" dirty="0"/>
          </a:p>
          <a:p>
            <a:r>
              <a:rPr lang="en-US" dirty="0"/>
              <a:t>Uncertainty budget has been revised due to improved temperature control of integrating sphere - now ~0.8% (k=1) over 400-1000 nm</a:t>
            </a:r>
            <a:r>
              <a:rPr lang="en-US" dirty="0" smtClean="0"/>
              <a:t>. Expect further improvements with later deployments.</a:t>
            </a:r>
          </a:p>
          <a:p>
            <a:r>
              <a:rPr lang="en-US" dirty="0" smtClean="0"/>
              <a:t>Next flights ~ 1 year</a:t>
            </a:r>
          </a:p>
        </p:txBody>
      </p:sp>
    </p:spTree>
    <p:extLst>
      <p:ext uri="{BB962C8B-B14F-4D97-AF65-F5344CB8AC3E}">
        <p14:creationId xmlns:p14="http://schemas.microsoft.com/office/powerpoint/2010/main" val="14023970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MLO-LUSI – </a:t>
            </a:r>
            <a:r>
              <a:rPr lang="en-US" b="0" dirty="0" smtClean="0"/>
              <a:t>Steve Maxwell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Commissioned Fall of 2022</a:t>
            </a:r>
          </a:p>
          <a:p>
            <a:r>
              <a:rPr lang="en-US" dirty="0" smtClean="0"/>
              <a:t>Initial remote observations achieved. Need to recover transfer spectrograph for recalibration to get good data.</a:t>
            </a:r>
          </a:p>
          <a:p>
            <a:r>
              <a:rPr lang="en-US" dirty="0" smtClean="0"/>
              <a:t>Informal comparison with </a:t>
            </a:r>
            <a:r>
              <a:rPr lang="en-US" dirty="0" err="1" smtClean="0"/>
              <a:t>AeroNET</a:t>
            </a:r>
            <a:r>
              <a:rPr lang="en-US" dirty="0" smtClean="0"/>
              <a:t> suggested the same thermal sphere/sintered PTFE issue as air-LUSI had in prior campaigns.</a:t>
            </a:r>
          </a:p>
          <a:p>
            <a:r>
              <a:rPr lang="en-US" dirty="0" smtClean="0"/>
              <a:t>Eruption Nov 2022 interrupted observations.</a:t>
            </a:r>
          </a:p>
          <a:p>
            <a:r>
              <a:rPr lang="en-US" dirty="0" smtClean="0"/>
              <a:t>Full site access restoration expected ~1 year.</a:t>
            </a:r>
          </a:p>
          <a:p>
            <a:r>
              <a:rPr lang="en-US" dirty="0" smtClean="0"/>
              <a:t>SWIR instrument development underway and will conduct some studies on transfer spectrograph stability.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833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Lijiang and satellite observations – </a:t>
            </a:r>
            <a:r>
              <a:rPr lang="en-US" b="0" dirty="0" err="1" smtClean="0"/>
              <a:t>Xiuqing</a:t>
            </a:r>
            <a:r>
              <a:rPr lang="en-US" b="0" dirty="0" smtClean="0"/>
              <a:t> </a:t>
            </a:r>
            <a:r>
              <a:rPr lang="en-US" b="0" dirty="0"/>
              <a:t>(Scott) </a:t>
            </a:r>
            <a:r>
              <a:rPr lang="en-US" b="0" dirty="0" smtClean="0"/>
              <a:t>Hu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escribed </a:t>
            </a:r>
            <a:r>
              <a:rPr lang="en-US" dirty="0"/>
              <a:t>the series of lunar observations at the Lijiang site, which have continued since 2016 using a series of </a:t>
            </a:r>
            <a:r>
              <a:rPr lang="en-US" dirty="0" smtClean="0"/>
              <a:t>instruments, as well as two satellite missions. </a:t>
            </a:r>
          </a:p>
          <a:p>
            <a:pPr marL="0" indent="0">
              <a:buNone/>
            </a:pPr>
            <a:r>
              <a:rPr lang="en-US" dirty="0" smtClean="0"/>
              <a:t>Lijiang:</a:t>
            </a:r>
            <a:endParaRPr lang="en-US" dirty="0"/>
          </a:p>
          <a:p>
            <a:r>
              <a:rPr lang="en-US" dirty="0"/>
              <a:t>Aerosol levels are lowest (AOD~0.04) in the Fall season, which limits the quality of observations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Found degradation  </a:t>
            </a:r>
            <a:r>
              <a:rPr lang="en-US" dirty="0" smtClean="0"/>
              <a:t>of GLIS ~7% </a:t>
            </a:r>
            <a:r>
              <a:rPr lang="en-US" dirty="0"/>
              <a:t>over 2017-2023 in calibration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smtClean="0"/>
              <a:t>GIRO</a:t>
            </a:r>
          </a:p>
          <a:p>
            <a:pPr marL="0" indent="0">
              <a:buNone/>
            </a:pPr>
            <a:r>
              <a:rPr lang="en-US" dirty="0" smtClean="0"/>
              <a:t>Satellite:</a:t>
            </a:r>
          </a:p>
          <a:p>
            <a:r>
              <a:rPr lang="en-US" dirty="0" smtClean="0"/>
              <a:t>JiLin-1 </a:t>
            </a:r>
            <a:r>
              <a:rPr lang="en-US" dirty="0"/>
              <a:t>small satellite with high </a:t>
            </a:r>
            <a:r>
              <a:rPr lang="en-US" dirty="0" smtClean="0"/>
              <a:t>maneuverability </a:t>
            </a:r>
            <a:r>
              <a:rPr lang="en-US" dirty="0"/>
              <a:t>and spatial </a:t>
            </a:r>
            <a:r>
              <a:rPr lang="en-US" dirty="0" smtClean="0"/>
              <a:t>resolution has </a:t>
            </a:r>
            <a:r>
              <a:rPr lang="en-US" dirty="0"/>
              <a:t>provided lunar observations since April 2019 in 19 bands VIS-NIR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And the FY-3G/HAOC (High Accuracy On-board Calibrator) which includes a VIS-NIR </a:t>
            </a:r>
            <a:r>
              <a:rPr lang="en-US" dirty="0" err="1"/>
              <a:t>Offner</a:t>
            </a:r>
            <a:r>
              <a:rPr lang="en-US" dirty="0"/>
              <a:t> grating spectrometer. Initial results show good consistency with GIRO but with a spectral dependence. 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Future:</a:t>
            </a:r>
          </a:p>
          <a:p>
            <a:r>
              <a:rPr lang="en-US" dirty="0"/>
              <a:t>Considering developing purely data-driven irradiance model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Working data assimilation from all datasets</a:t>
            </a:r>
          </a:p>
          <a:p>
            <a:r>
              <a:rPr lang="en-US" dirty="0" smtClean="0"/>
              <a:t>Data access after HAOC quality control - expected timescale ~1 year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890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LIME – </a:t>
            </a:r>
            <a:r>
              <a:rPr lang="en-US" b="0" dirty="0" smtClean="0"/>
              <a:t>Agnieszka Bialek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5054" y="812801"/>
            <a:ext cx="7925138" cy="55893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LIME has now incorporated a temperature stabilized ASD spectrometer with wavelength range 350 nm to 2500 nm </a:t>
            </a:r>
          </a:p>
          <a:p>
            <a:r>
              <a:rPr lang="en-US" dirty="0" smtClean="0"/>
              <a:t>Data can be combined with the more stable photometer data to produce hyperspectral data</a:t>
            </a:r>
          </a:p>
          <a:p>
            <a:r>
              <a:rPr lang="en-US" dirty="0" smtClean="0"/>
              <a:t>There are issues with FOV non-uniformity that need to be resolved</a:t>
            </a:r>
          </a:p>
          <a:p>
            <a:r>
              <a:rPr lang="en-US" dirty="0" smtClean="0"/>
              <a:t>Planning on adding a 2.1 um band to the photometer and to conduct another 3 month hyperspectral campaign</a:t>
            </a:r>
          </a:p>
          <a:p>
            <a:r>
              <a:rPr lang="en-US" dirty="0" smtClean="0"/>
              <a:t>LIME toolbox including the first set of hyperspectral data will be released in a few weeks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191" y="2927349"/>
            <a:ext cx="4018167" cy="212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946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PMOD/PFR – </a:t>
            </a:r>
            <a:r>
              <a:rPr lang="en-US" b="0" dirty="0" smtClean="0"/>
              <a:t>Natalia </a:t>
            </a:r>
            <a:r>
              <a:rPr lang="en-US" b="0" dirty="0" err="1"/>
              <a:t>Kouremeti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Presented about a Precision Filter </a:t>
            </a:r>
            <a:r>
              <a:rPr lang="en-US" dirty="0"/>
              <a:t>R</a:t>
            </a:r>
            <a:r>
              <a:rPr lang="en-US" dirty="0" smtClean="0"/>
              <a:t>adiometer that can make nighttime aerosol measurements</a:t>
            </a:r>
          </a:p>
          <a:p>
            <a:r>
              <a:rPr lang="en-US" dirty="0" smtClean="0"/>
              <a:t>Solar </a:t>
            </a:r>
            <a:r>
              <a:rPr lang="en-US" dirty="0"/>
              <a:t>observations gave good agreement with TSIS reference solar spectrum</a:t>
            </a:r>
            <a:endParaRPr lang="en-US" dirty="0"/>
          </a:p>
          <a:p>
            <a:r>
              <a:rPr lang="en-US" dirty="0" smtClean="0"/>
              <a:t>4 </a:t>
            </a:r>
            <a:r>
              <a:rPr lang="en-US" dirty="0"/>
              <a:t>detectors </a:t>
            </a:r>
            <a:r>
              <a:rPr lang="en-US" dirty="0" smtClean="0"/>
              <a:t>with precision aperture, purged with nitrogen to protect interference filters at 861.75nm</a:t>
            </a:r>
            <a:r>
              <a:rPr lang="en-US" dirty="0"/>
              <a:t>, 501.39nm, 411.95nm, 675.39nm.</a:t>
            </a:r>
            <a:r>
              <a:rPr lang="en-US" sz="800" b="1" dirty="0"/>
              <a:t>   </a:t>
            </a:r>
            <a:endParaRPr lang="en-US" sz="800" b="1" dirty="0" smtClean="0"/>
          </a:p>
          <a:p>
            <a:pPr lvl="1"/>
            <a:r>
              <a:rPr lang="en-US" b="1" dirty="0" smtClean="0"/>
              <a:t>Spectral </a:t>
            </a:r>
            <a:r>
              <a:rPr lang="en-US" b="1" dirty="0"/>
              <a:t>responsivity uncertainty: &lt; 0.3</a:t>
            </a:r>
            <a:r>
              <a:rPr lang="en-US" b="1" dirty="0" smtClean="0"/>
              <a:t>%</a:t>
            </a:r>
          </a:p>
          <a:p>
            <a:pPr lvl="1"/>
            <a:r>
              <a:rPr lang="en-US" b="1" dirty="0" err="1" smtClean="0"/>
              <a:t>Characterised</a:t>
            </a:r>
            <a:r>
              <a:rPr lang="en-US" b="1" dirty="0" smtClean="0"/>
              <a:t> </a:t>
            </a:r>
            <a:r>
              <a:rPr lang="en-US" b="1" dirty="0"/>
              <a:t>at </a:t>
            </a:r>
            <a:r>
              <a:rPr lang="en-US" b="1" dirty="0" smtClean="0"/>
              <a:t>PTB </a:t>
            </a:r>
            <a:r>
              <a:rPr lang="en-US" b="1" dirty="0" err="1"/>
              <a:t>TUnable</a:t>
            </a:r>
            <a:r>
              <a:rPr lang="en-US" b="1" dirty="0"/>
              <a:t> Lasers In Photometry (TULIP) </a:t>
            </a:r>
            <a:endParaRPr lang="en-US" b="1" dirty="0" smtClean="0"/>
          </a:p>
          <a:p>
            <a:pPr lvl="1"/>
            <a:r>
              <a:rPr lang="en-US" dirty="0" smtClean="0"/>
              <a:t>Linearity checked at METAS</a:t>
            </a:r>
            <a:endParaRPr lang="en-US" dirty="0"/>
          </a:p>
          <a:p>
            <a:r>
              <a:rPr lang="en-US" dirty="0" smtClean="0"/>
              <a:t>Expanded </a:t>
            </a:r>
            <a:r>
              <a:rPr lang="en-US" dirty="0"/>
              <a:t>relative uncertainty of lunar irradiance U&lt;0.5%</a:t>
            </a:r>
          </a:p>
          <a:p>
            <a:r>
              <a:rPr lang="en-US" dirty="0"/>
              <a:t>Compared with RIMO (</a:t>
            </a:r>
            <a:r>
              <a:rPr lang="en-US" dirty="0" err="1"/>
              <a:t>Barreto</a:t>
            </a:r>
            <a:r>
              <a:rPr lang="en-US" dirty="0"/>
              <a:t> et al., 2018), ROLO and ROLO* irradiance models (the last is an experimental version, with bias corrections provided by Tom Stone)</a:t>
            </a:r>
          </a:p>
          <a:p>
            <a:pPr lvl="1"/>
            <a:r>
              <a:rPr lang="en-US" b="1" dirty="0"/>
              <a:t>ROLO* version gives excellent agreement within 0.5% for 862nm, and 2-4% for others - with an uncertainty of 1% (k=2)</a:t>
            </a:r>
          </a:p>
          <a:p>
            <a:r>
              <a:rPr lang="en-US" dirty="0" smtClean="0"/>
              <a:t>Data will be available following </a:t>
            </a:r>
            <a:r>
              <a:rPr lang="en-US" dirty="0"/>
              <a:t>peer review publication</a:t>
            </a:r>
          </a:p>
        </p:txBody>
      </p:sp>
    </p:spTree>
    <p:extLst>
      <p:ext uri="{BB962C8B-B14F-4D97-AF65-F5344CB8AC3E}">
        <p14:creationId xmlns:p14="http://schemas.microsoft.com/office/powerpoint/2010/main" val="40501428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F162B5-2E6E-4C8D-881A-803D0DC84FC9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c0d32b7-afc5-4577-b835-8ee209ff46e1"/>
    <ds:schemaRef ds:uri="3434cde1-f776-4c3f-9525-3f132e87b81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125</TotalTime>
  <Words>630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Bahnschrift SemiLight</vt:lpstr>
      <vt:lpstr>Century Gothic</vt:lpstr>
      <vt:lpstr>Helvetica</vt:lpstr>
      <vt:lpstr>Roboto</vt:lpstr>
      <vt:lpstr>Roboto Light</vt:lpstr>
      <vt:lpstr>Roboto Medium</vt:lpstr>
      <vt:lpstr>Tahoma</vt:lpstr>
      <vt:lpstr>Times New Roman</vt:lpstr>
      <vt:lpstr>Title &amp; Seperator Slides</vt:lpstr>
      <vt:lpstr>PowerPoint Presentation</vt:lpstr>
      <vt:lpstr>Measurements and Moon Observations</vt:lpstr>
      <vt:lpstr>Instruments presented</vt:lpstr>
      <vt:lpstr>SCIAMACHY – Matthijs Krijger</vt:lpstr>
      <vt:lpstr>Air-LUSI – Kevin Turpie (presented by Steve Maxwell)</vt:lpstr>
      <vt:lpstr>MLO-LUSI – Steve Maxwell</vt:lpstr>
      <vt:lpstr>Lijiang and satellite observations – Xiuqing (Scott) Hu</vt:lpstr>
      <vt:lpstr>LIME – Agnieszka Bialek</vt:lpstr>
      <vt:lpstr>PMOD/PFR – Natalia Kouremeti</vt:lpstr>
      <vt:lpstr>ARCSTONE – Constantine Lukashin</vt:lpstr>
      <vt:lpstr>ARCSTONE/CLARREO PATHFINDER – Greg Kopp</vt:lpstr>
      <vt:lpstr>Session recommendations</vt:lpstr>
      <vt:lpstr>Other Discussion Points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Maxwell, Stephen E. (Fed)</cp:lastModifiedBy>
  <cp:revision>19</cp:revision>
  <cp:lastPrinted>2006-03-06T14:11:17Z</cp:lastPrinted>
  <dcterms:created xsi:type="dcterms:W3CDTF">2023-11-20T10:10:17Z</dcterms:created>
  <dcterms:modified xsi:type="dcterms:W3CDTF">2023-12-08T07:48:24Z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