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19"/>
  </p:notesMasterIdLst>
  <p:handoutMasterIdLst>
    <p:handoutMasterId r:id="rId20"/>
  </p:handoutMasterIdLst>
  <p:sldIdLst>
    <p:sldId id="613" r:id="rId5"/>
    <p:sldId id="617" r:id="rId6"/>
    <p:sldId id="612" r:id="rId7"/>
    <p:sldId id="604" r:id="rId8"/>
    <p:sldId id="614" r:id="rId9"/>
    <p:sldId id="615" r:id="rId10"/>
    <p:sldId id="616" r:id="rId11"/>
    <p:sldId id="619" r:id="rId12"/>
    <p:sldId id="618" r:id="rId13"/>
    <p:sldId id="620" r:id="rId14"/>
    <p:sldId id="621" r:id="rId15"/>
    <p:sldId id="622" r:id="rId16"/>
    <p:sldId id="623" r:id="rId17"/>
    <p:sldId id="609" r:id="rId18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0299" autoAdjust="0"/>
  </p:normalViewPr>
  <p:slideViewPr>
    <p:cSldViewPr snapToGrid="0">
      <p:cViewPr varScale="1">
        <p:scale>
          <a:sx n="84" d="100"/>
          <a:sy n="84" d="100"/>
        </p:scale>
        <p:origin x="442" y="8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2" y="1884152"/>
            <a:ext cx="5486400" cy="2148620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GB" sz="3200" spc="-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kern="0" dirty="0" smtClean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Chair</a:t>
            </a:r>
            <a:r>
              <a:rPr lang="en-GB" sz="1800" b="0" dirty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:  </a:t>
            </a: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S. Wagner / T. Stone</a:t>
            </a:r>
            <a:endParaRPr lang="en-GB" sz="1800" b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130505172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R.GVNIR.2020.16f.2</a:t>
            </a:r>
            <a:r>
              <a:rPr lang="en-US" sz="2400" dirty="0"/>
              <a:t>: EUMETSAT (S. Wagner) to investigate the possibility to revisit the mechanism to share the GIRO model, whilst respecting the existing license agreement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To be renewed…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R.GVNIR.2020.17c.1: the solar irradiance spectrum used in the lunar irradiance models or for the instrument calibration should be documented and referenced when discussing lunar calibration results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in line with VNIR subgroup discussions on reference solar irradiance spectral / TSIS is now the reference for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GSICS  to be implemented (LIME + GIRO)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dirty="0">
                <a:latin typeface="Bahnschrift SemiLight" panose="020B0502040204020203" pitchFamily="34" charset="0"/>
              </a:rPr>
              <a:t>Review of main </a:t>
            </a:r>
            <a:r>
              <a:rPr lang="en-GB" b="0" dirty="0" smtClean="0">
                <a:latin typeface="Bahnschrift SemiLight" panose="020B0502040204020203" pitchFamily="34" charset="0"/>
              </a:rPr>
              <a:t>recommendations </a:t>
            </a:r>
            <a:r>
              <a:rPr lang="en-GB" b="0" dirty="0">
                <a:latin typeface="Bahnschrift SemiLight" panose="020B0502040204020203" pitchFamily="34" charset="0"/>
              </a:rPr>
              <a:t>(out of 8)</a:t>
            </a:r>
          </a:p>
        </p:txBody>
      </p:sp>
    </p:spTree>
    <p:extLst>
      <p:ext uri="{BB962C8B-B14F-4D97-AF65-F5344CB8AC3E}">
        <p14:creationId xmlns:p14="http://schemas.microsoft.com/office/powerpoint/2010/main" val="2125919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</a:pPr>
            <a:r>
              <a:rPr lang="en-GB" sz="2400" dirty="0"/>
              <a:t>R.GVNIR.2020.18f.1</a:t>
            </a:r>
            <a:r>
              <a:rPr lang="en-US" sz="2400" dirty="0"/>
              <a:t>: CMA is invited to share in upcoming GSICS and/or Lunar Calibration meetings its experience on the use of lunar observations acquired by their IR sounders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rgbClr val="FF0000"/>
                </a:solidFill>
              </a:rPr>
              <a:t>IR is a new topic!</a:t>
            </a:r>
          </a:p>
          <a:p>
            <a:pPr marL="342900" indent="-342900">
              <a:spcBef>
                <a:spcPts val="0"/>
              </a:spcBef>
            </a:pPr>
            <a:endParaRPr lang="en-US" sz="2400" dirty="0"/>
          </a:p>
          <a:p>
            <a:pPr marL="342900" indent="-342900">
              <a:spcBef>
                <a:spcPts val="0"/>
              </a:spcBef>
            </a:pPr>
            <a:r>
              <a:rPr lang="en-GB" sz="2400" dirty="0"/>
              <a:t>R.GVNIR.2020.18g.1</a:t>
            </a:r>
            <a:r>
              <a:rPr lang="en-US" sz="2400" dirty="0"/>
              <a:t> : the Microwave + Infrared group is encouraged to pursue current effort and report within the context of GSICS regular meetings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 need to keep the ball rolling within GSICS!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0"/>
              </a:spcBef>
            </a:pPr>
            <a:endParaRPr lang="en-US" sz="2400" dirty="0"/>
          </a:p>
          <a:p>
            <a:pPr marL="342900" indent="-342900">
              <a:spcBef>
                <a:spcPts val="0"/>
              </a:spcBef>
            </a:pPr>
            <a:r>
              <a:rPr lang="en-GB" sz="2400" dirty="0"/>
              <a:t>R.GVNIR.2020.19d.1</a:t>
            </a:r>
            <a:r>
              <a:rPr lang="en-US" sz="2400" dirty="0"/>
              <a:t>: NOAA is encouraged to pursue its initiative on comparing approaches for post-launch assessment of MTF using lunar imagery. This initiative, in collaboration with other agencies would lead to the definition of best practices for MTF assessment using the Moon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 Idea = GSICS recommendation / white paper on best practices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dirty="0">
                <a:latin typeface="Bahnschrift SemiLight" panose="020B0502040204020203" pitchFamily="34" charset="0"/>
              </a:rPr>
              <a:t>Review of main </a:t>
            </a:r>
            <a:r>
              <a:rPr lang="en-GB" b="0" dirty="0" smtClean="0">
                <a:latin typeface="Bahnschrift SemiLight" panose="020B0502040204020203" pitchFamily="34" charset="0"/>
              </a:rPr>
              <a:t>recommendations </a:t>
            </a:r>
            <a:r>
              <a:rPr lang="en-GB" b="0" dirty="0">
                <a:latin typeface="Bahnschrift SemiLight" panose="020B0502040204020203" pitchFamily="34" charset="0"/>
              </a:rPr>
              <a:t>(out of 8)</a:t>
            </a:r>
          </a:p>
        </p:txBody>
      </p:sp>
    </p:spTree>
    <p:extLst>
      <p:ext uri="{BB962C8B-B14F-4D97-AF65-F5344CB8AC3E}">
        <p14:creationId xmlns:p14="http://schemas.microsoft.com/office/powerpoint/2010/main" val="1031352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2" y="1884152"/>
            <a:ext cx="5486400" cy="2856506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/ Recommendations / Decisions</a:t>
            </a:r>
            <a:endParaRPr lang="en-GB" sz="3200" spc="-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kern="0" dirty="0" smtClean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259866720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</a:pPr>
            <a:r>
              <a:rPr lang="en-GB" sz="2800" dirty="0" smtClean="0"/>
              <a:t>Next iterations:</a:t>
            </a:r>
          </a:p>
          <a:p>
            <a:pPr marL="929069" lvl="1" indent="-342900">
              <a:spcBef>
                <a:spcPts val="0"/>
              </a:spcBef>
            </a:pPr>
            <a:r>
              <a:rPr lang="en-GB" dirty="0"/>
              <a:t>Model inter-comparison</a:t>
            </a:r>
          </a:p>
          <a:p>
            <a:pPr marL="929069" lvl="1" indent="-342900">
              <a:spcBef>
                <a:spcPts val="0"/>
              </a:spcBef>
            </a:pPr>
            <a:r>
              <a:rPr lang="en-GB" dirty="0"/>
              <a:t>GSICS annual meeting </a:t>
            </a:r>
            <a:r>
              <a:rPr lang="en-GB" dirty="0">
                <a:sym typeface="Wingdings" panose="05000000000000000000" pitchFamily="2" charset="2"/>
              </a:rPr>
              <a:t> report on the workshop outcome</a:t>
            </a:r>
          </a:p>
          <a:p>
            <a:pPr marL="929069" lvl="1" indent="-342900">
              <a:spcBef>
                <a:spcPts val="0"/>
              </a:spcBef>
            </a:pPr>
            <a:r>
              <a:rPr lang="en-GB" dirty="0">
                <a:sym typeface="Wingdings" panose="05000000000000000000" pitchFamily="2" charset="2"/>
              </a:rPr>
              <a:t>When do we want to meet again?</a:t>
            </a:r>
          </a:p>
          <a:p>
            <a:pPr marL="929069" lvl="1" indent="-342900">
              <a:spcBef>
                <a:spcPts val="0"/>
              </a:spcBef>
            </a:pPr>
            <a:endParaRPr lang="en-GB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dirty="0" smtClean="0">
                <a:latin typeface="Bahnschrift SemiLight" panose="020B0502040204020203" pitchFamily="34" charset="0"/>
              </a:rPr>
              <a:t>Any other business</a:t>
            </a:r>
            <a:endParaRPr lang="en-GB" b="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9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5053" y="919973"/>
            <a:ext cx="11486115" cy="5727715"/>
          </a:xfrm>
        </p:spPr>
        <p:txBody>
          <a:bodyPr>
            <a:normAutofit/>
          </a:bodyPr>
          <a:lstStyle/>
          <a:p>
            <a:r>
              <a:rPr lang="en-GB" dirty="0" smtClean="0"/>
              <a:t>Data exchange:</a:t>
            </a:r>
          </a:p>
          <a:p>
            <a:pPr lvl="1"/>
            <a:r>
              <a:rPr lang="en-GB" dirty="0" smtClean="0"/>
              <a:t>In support to model derivation</a:t>
            </a:r>
          </a:p>
          <a:p>
            <a:pPr lvl="1"/>
            <a:r>
              <a:rPr lang="en-GB" dirty="0" smtClean="0"/>
              <a:t>From monitored mission (GLOD version 2?)</a:t>
            </a:r>
          </a:p>
          <a:p>
            <a:endParaRPr lang="en-GB" dirty="0"/>
          </a:p>
          <a:p>
            <a:r>
              <a:rPr lang="en-GB" dirty="0" smtClean="0"/>
              <a:t>How to increase the visibility of the activities done in this group?</a:t>
            </a:r>
          </a:p>
          <a:p>
            <a:r>
              <a:rPr lang="en-GB" dirty="0" smtClean="0"/>
              <a:t>What about having a cross-cutting GSICS sub-group focused on lunar activities?</a:t>
            </a:r>
          </a:p>
          <a:p>
            <a:endParaRPr lang="en-GB" dirty="0"/>
          </a:p>
          <a:p>
            <a:r>
              <a:rPr lang="en-GB" dirty="0" smtClean="0"/>
              <a:t>Best practises</a:t>
            </a:r>
          </a:p>
          <a:p>
            <a:pPr lvl="2"/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114629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2" y="1884152"/>
            <a:ext cx="5486400" cy="2641062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US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 </a:t>
            </a:r>
            <a:r>
              <a:rPr lang="en-US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Using Lunar Calibration</a:t>
            </a:r>
            <a:endParaRPr lang="en-GB" sz="3200" spc="-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kern="0" dirty="0" smtClean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Chair</a:t>
            </a:r>
            <a:r>
              <a:rPr lang="en-GB" sz="1800" b="0" dirty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:  </a:t>
            </a: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Sébastien Wagner</a:t>
            </a:r>
            <a:endParaRPr lang="en-GB" sz="1800" b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5053" y="919973"/>
            <a:ext cx="11486115" cy="5727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Presentations on:</a:t>
            </a:r>
          </a:p>
          <a:p>
            <a:pPr lvl="1"/>
            <a:r>
              <a:rPr lang="en-GB" dirty="0" smtClean="0"/>
              <a:t>SP model and how it is applied to GOSAT-2/CAI-2</a:t>
            </a:r>
          </a:p>
          <a:p>
            <a:pPr lvl="2"/>
            <a:r>
              <a:rPr lang="en-GB" dirty="0" smtClean="0"/>
              <a:t>Plus potential usage for other assessments (MTF)</a:t>
            </a:r>
          </a:p>
          <a:p>
            <a:pPr lvl="2"/>
            <a:r>
              <a:rPr lang="en-GB" dirty="0" smtClean="0"/>
              <a:t>Providing information in spectral domain, instead of interpolating (discussion during the OCO presentations)</a:t>
            </a:r>
          </a:p>
          <a:p>
            <a:pPr lvl="1"/>
            <a:r>
              <a:rPr lang="en-GB" dirty="0" smtClean="0"/>
              <a:t>Series of presentations on LEO and GEO sensors, including h</a:t>
            </a:r>
            <a:r>
              <a:rPr lang="en-GB" dirty="0" smtClean="0"/>
              <a:t>igh resolution (Jilin-1) and new </a:t>
            </a:r>
            <a:r>
              <a:rPr lang="en-GB" dirty="0"/>
              <a:t>s</a:t>
            </a:r>
            <a:r>
              <a:rPr lang="en-GB" dirty="0" smtClean="0"/>
              <a:t>ensors (MTG/FCI and LI)</a:t>
            </a:r>
          </a:p>
          <a:p>
            <a:pPr lvl="1"/>
            <a:r>
              <a:rPr lang="en-GB" dirty="0" smtClean="0"/>
              <a:t>Massive amount of acquisitions by </a:t>
            </a:r>
            <a:r>
              <a:rPr lang="en-GB" dirty="0" err="1" smtClean="0"/>
              <a:t>Himawari</a:t>
            </a:r>
            <a:r>
              <a:rPr lang="en-GB" dirty="0" smtClean="0"/>
              <a:t> 8 and 9 (resp. 30000 and 4000 </a:t>
            </a:r>
            <a:r>
              <a:rPr lang="en-GB" dirty="0" err="1" smtClean="0"/>
              <a:t>obs</a:t>
            </a:r>
            <a:r>
              <a:rPr lang="en-GB" dirty="0" smtClean="0"/>
              <a:t> within usual phase interval)</a:t>
            </a:r>
          </a:p>
          <a:p>
            <a:pPr lvl="1"/>
            <a:r>
              <a:rPr lang="en-GB" dirty="0" smtClean="0"/>
              <a:t>Presentations on the OCO-2 and 3 lunar acquisitions </a:t>
            </a:r>
            <a:r>
              <a:rPr lang="en-GB" dirty="0" smtClean="0">
                <a:sym typeface="Wingdings" panose="05000000000000000000" pitchFamily="2" charset="2"/>
              </a:rPr>
              <a:t> new in the context of the Lunar Calibration Workshop</a:t>
            </a:r>
            <a:r>
              <a:rPr lang="en-GB" dirty="0" smtClean="0"/>
              <a:t> </a:t>
            </a:r>
          </a:p>
          <a:p>
            <a:pPr lvl="2"/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140814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How to establish the observables is key</a:t>
            </a:r>
          </a:p>
          <a:p>
            <a:pPr lvl="1"/>
            <a:r>
              <a:rPr lang="en-GB" dirty="0" smtClean="0"/>
              <a:t>Accurate oversampling factor determination</a:t>
            </a:r>
          </a:p>
          <a:p>
            <a:pPr lvl="1"/>
            <a:r>
              <a:rPr lang="en-GB" dirty="0" smtClean="0"/>
              <a:t>Solid angles supported by the detectors</a:t>
            </a:r>
          </a:p>
          <a:p>
            <a:pPr lvl="1"/>
            <a:r>
              <a:rPr lang="en-GB" dirty="0" smtClean="0"/>
              <a:t>But also how to handle the question of the </a:t>
            </a:r>
            <a:r>
              <a:rPr lang="en-GB" dirty="0" err="1" smtClean="0"/>
              <a:t>straylight</a:t>
            </a:r>
            <a:r>
              <a:rPr lang="en-GB" dirty="0" smtClean="0"/>
              <a:t> while integrating</a:t>
            </a:r>
          </a:p>
          <a:p>
            <a:pPr lvl="1"/>
            <a:r>
              <a:rPr lang="en-GB" dirty="0" smtClean="0"/>
              <a:t>Discussions already pointed out to some potential issues</a:t>
            </a:r>
          </a:p>
          <a:p>
            <a:pPr lvl="2"/>
            <a:r>
              <a:rPr lang="en-GB" dirty="0" smtClean="0"/>
              <a:t>Discussion on the VIIRS observables and the (1+ cos phi)/2 term</a:t>
            </a:r>
          </a:p>
          <a:p>
            <a:pPr lvl="2"/>
            <a:r>
              <a:rPr lang="en-GB" dirty="0" smtClean="0"/>
              <a:t>Impact of the jitter, pointing </a:t>
            </a:r>
            <a:r>
              <a:rPr lang="en-GB" dirty="0" err="1" smtClean="0"/>
              <a:t>accurary</a:t>
            </a:r>
            <a:r>
              <a:rPr lang="en-GB" dirty="0" smtClean="0"/>
              <a:t>, slit orientation </a:t>
            </a:r>
            <a:r>
              <a:rPr lang="en-GB" dirty="0" err="1" smtClean="0"/>
              <a:t>wrt</a:t>
            </a:r>
            <a:r>
              <a:rPr lang="en-GB" dirty="0" smtClean="0"/>
              <a:t> to moon transit direction</a:t>
            </a:r>
          </a:p>
          <a:p>
            <a:pPr lvl="2"/>
            <a:endParaRPr lang="en-GB" dirty="0"/>
          </a:p>
          <a:p>
            <a:pPr marL="328254" lvl="2" indent="-328254"/>
            <a:r>
              <a:rPr lang="en-GB" sz="3200" dirty="0"/>
              <a:t>Need for the group to work on defining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9136785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5053" y="786384"/>
            <a:ext cx="11842731" cy="5925311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Question of the models</a:t>
            </a:r>
          </a:p>
          <a:p>
            <a:pPr lvl="1"/>
            <a:r>
              <a:rPr lang="en-GB" dirty="0" smtClean="0"/>
              <a:t>Accuracy of the models + potential corrections mentioned several times</a:t>
            </a:r>
          </a:p>
          <a:p>
            <a:pPr lvl="1"/>
            <a:r>
              <a:rPr lang="en-GB" dirty="0" smtClean="0"/>
              <a:t>New models coming in the picture for mission monitoring</a:t>
            </a:r>
          </a:p>
          <a:p>
            <a:pPr lvl="2"/>
            <a:r>
              <a:rPr lang="en-GB" dirty="0" smtClean="0"/>
              <a:t>Not only GIRO or local implementations of the ROLO</a:t>
            </a:r>
          </a:p>
          <a:p>
            <a:pPr lvl="2"/>
            <a:r>
              <a:rPr lang="en-GB" dirty="0" smtClean="0"/>
              <a:t>LESSSR</a:t>
            </a:r>
          </a:p>
          <a:p>
            <a:pPr lvl="2"/>
            <a:r>
              <a:rPr lang="en-GB" dirty="0" smtClean="0"/>
              <a:t>LIME</a:t>
            </a:r>
          </a:p>
          <a:p>
            <a:pPr lvl="1"/>
            <a:r>
              <a:rPr lang="en-GB" dirty="0" smtClean="0"/>
              <a:t>Need to develop polarisation models</a:t>
            </a:r>
          </a:p>
          <a:p>
            <a:pPr lvl="1"/>
            <a:r>
              <a:rPr lang="en-GB" sz="3200" dirty="0" smtClean="0"/>
              <a:t>Question of the applicator (discussion on the LESSSR implementation)</a:t>
            </a:r>
          </a:p>
          <a:p>
            <a:pPr lvl="1"/>
            <a:r>
              <a:rPr lang="en-GB" sz="3200" dirty="0" smtClean="0"/>
              <a:t>Results showing biases between observed lunar irradiance and models to be looked at more carefully, in particular after the results of the first model inter-comparison (in reference to the discussion after the presentation on OLCI)</a:t>
            </a:r>
            <a:r>
              <a:rPr lang="en-GB" sz="2800" dirty="0" smtClean="0"/>
              <a:t> </a:t>
            </a:r>
          </a:p>
          <a:p>
            <a:pPr lvl="1"/>
            <a:r>
              <a:rPr lang="en-GB" dirty="0" smtClean="0"/>
              <a:t>GIRO to be realigned with ROLO</a:t>
            </a:r>
          </a:p>
          <a:p>
            <a:pPr lvl="1"/>
            <a:r>
              <a:rPr lang="en-GB" dirty="0" smtClean="0"/>
              <a:t>Solar irradiance spectrum (update to TSIS)</a:t>
            </a:r>
          </a:p>
          <a:p>
            <a:pPr lvl="1"/>
            <a:r>
              <a:rPr lang="en-GB" dirty="0" smtClean="0"/>
              <a:t>Models could be operated at high resolution, after smoothing adequately the lunar reflectance spectrum</a:t>
            </a:r>
          </a:p>
        </p:txBody>
      </p:sp>
    </p:spTree>
    <p:extLst>
      <p:ext uri="{BB962C8B-B14F-4D97-AF65-F5344CB8AC3E}">
        <p14:creationId xmlns:p14="http://schemas.microsoft.com/office/powerpoint/2010/main" val="81728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Discussion on the “recovery” of the solar diffuser for NOAA-20 VIIRS</a:t>
            </a:r>
          </a:p>
          <a:p>
            <a:pPr lvl="1"/>
            <a:r>
              <a:rPr lang="en-GB" dirty="0" smtClean="0"/>
              <a:t>Observed for more instruments, at the same time (MODIS, VIIRS, …)</a:t>
            </a:r>
          </a:p>
          <a:p>
            <a:pPr lvl="1"/>
            <a:r>
              <a:rPr lang="en-GB" dirty="0" smtClean="0"/>
              <a:t>Was it observed for other instruments?</a:t>
            </a:r>
          </a:p>
          <a:p>
            <a:pPr lvl="1"/>
            <a:r>
              <a:rPr lang="en-GB" dirty="0" smtClean="0"/>
              <a:t>Impact of space weather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773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2" y="1884152"/>
            <a:ext cx="5486400" cy="2856506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/ Recommendations / Decisions</a:t>
            </a:r>
            <a:endParaRPr lang="en-GB" sz="3200" spc="-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kern="0" dirty="0" smtClean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4272477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645419"/>
          </a:xfrm>
        </p:spPr>
        <p:txBody>
          <a:bodyPr>
            <a:normAutofit fontScale="92500"/>
          </a:bodyPr>
          <a:lstStyle/>
          <a:p>
            <a:r>
              <a:rPr lang="en-GB" dirty="0"/>
              <a:t>A.GVNIR.2020.16f.1</a:t>
            </a:r>
            <a:r>
              <a:rPr lang="en-US" dirty="0"/>
              <a:t>: EUMETSAT (S. Wagner) to liaise with USGS (T. Stone) to realign the GIRO with respect to the last version of the ROLO model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Renewed in A.GVNIR.2023.2a.1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GB" dirty="0"/>
              <a:t>A.GVNIR.2020.16f.2</a:t>
            </a:r>
            <a:r>
              <a:rPr lang="en-US" dirty="0"/>
              <a:t>: EUMETSAT (S. Wagner) to propose letter of recommendation by GSICS to NASA to highlight the benefits to continue the Air-LUSI / campaigns and Mauna Loa-LUSI to improve lunar calibration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How can we reformulate to support LUSI activities? Recommendations go to EP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Same for moon photometer measurements  Action: Lunar subgroup chair to formulation recommendation to support the activity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970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162B5-2E6E-4C8D-881A-803D0DC84FC9}">
  <ds:schemaRefs>
    <ds:schemaRef ds:uri="http://schemas.microsoft.com/office/2006/metadata/properties"/>
    <ds:schemaRef ds:uri="http://purl.org/dc/elements/1.1/"/>
    <ds:schemaRef ds:uri="3434cde1-f776-4c3f-9525-3f132e87b814"/>
    <ds:schemaRef ds:uri="http://purl.org/dc/terms/"/>
    <ds:schemaRef ds:uri="http://purl.org/dc/dcmitype/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134</TotalTime>
  <Words>792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Bahnschrift SemiLight</vt:lpstr>
      <vt:lpstr>Century Gothic</vt:lpstr>
      <vt:lpstr>Helvetica</vt:lpstr>
      <vt:lpstr>Roboto</vt:lpstr>
      <vt:lpstr>Roboto Light</vt:lpstr>
      <vt:lpstr>Roboto Medium</vt:lpstr>
      <vt:lpstr>Tahoma</vt:lpstr>
      <vt:lpstr>Times New Roman</vt:lpstr>
      <vt:lpstr>Wingdings</vt:lpstr>
      <vt:lpstr>Title &amp; Seperator Slides</vt:lpstr>
      <vt:lpstr>PowerPoint Presentation</vt:lpstr>
      <vt:lpstr>Discussion points</vt:lpstr>
      <vt:lpstr>PowerPoint Presentation</vt:lpstr>
      <vt:lpstr>Summary</vt:lpstr>
      <vt:lpstr>Summary</vt:lpstr>
      <vt:lpstr>Summary</vt:lpstr>
      <vt:lpstr>Summary</vt:lpstr>
      <vt:lpstr>PowerPoint Presentation</vt:lpstr>
      <vt:lpstr>PowerPoint Presentation</vt:lpstr>
      <vt:lpstr>Review of main recommendations (out of 8)</vt:lpstr>
      <vt:lpstr>Review of main recommendations (out of 8)</vt:lpstr>
      <vt:lpstr>PowerPoint Presentation</vt:lpstr>
      <vt:lpstr>Any other business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Sebastien Wagner</cp:lastModifiedBy>
  <cp:revision>29</cp:revision>
  <cp:lastPrinted>2006-03-06T14:11:17Z</cp:lastPrinted>
  <dcterms:created xsi:type="dcterms:W3CDTF">2023-11-20T10:10:17Z</dcterms:created>
  <dcterms:modified xsi:type="dcterms:W3CDTF">2023-12-08T00:19:09Z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