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14"/>
  </p:notesMasterIdLst>
  <p:handoutMasterIdLst>
    <p:handoutMasterId r:id="rId15"/>
  </p:handoutMasterIdLst>
  <p:sldIdLst>
    <p:sldId id="612" r:id="rId5"/>
    <p:sldId id="619" r:id="rId6"/>
    <p:sldId id="620" r:id="rId7"/>
    <p:sldId id="621" r:id="rId8"/>
    <p:sldId id="622" r:id="rId9"/>
    <p:sldId id="623" r:id="rId10"/>
    <p:sldId id="625" r:id="rId11"/>
    <p:sldId id="624" r:id="rId12"/>
    <p:sldId id="609" r:id="rId13"/>
  </p:sldIdLst>
  <p:sldSz cx="12192000" cy="6858000"/>
  <p:notesSz cx="9931400" cy="14363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 userDrawn="1">
          <p15:clr>
            <a:srgbClr val="A4A3A4"/>
          </p15:clr>
        </p15:guide>
        <p15:guide id="2" orient="horz" pos="1410" userDrawn="1">
          <p15:clr>
            <a:srgbClr val="A4A3A4"/>
          </p15:clr>
        </p15:guide>
        <p15:guide id="3" orient="horz" pos="2715" userDrawn="1">
          <p15:clr>
            <a:srgbClr val="A4A3A4"/>
          </p15:clr>
        </p15:guide>
        <p15:guide id="4" orient="horz" pos="2389" userDrawn="1">
          <p15:clr>
            <a:srgbClr val="A4A3A4"/>
          </p15:clr>
        </p15:guide>
        <p15:guide id="5" orient="horz" pos="2064" userDrawn="1">
          <p15:clr>
            <a:srgbClr val="A4A3A4"/>
          </p15:clr>
        </p15:guide>
        <p15:guide id="6" orient="horz" pos="1735" userDrawn="1">
          <p15:clr>
            <a:srgbClr val="A4A3A4"/>
          </p15:clr>
        </p15:guide>
        <p15:guide id="7" orient="horz" pos="3369" userDrawn="1">
          <p15:clr>
            <a:srgbClr val="A4A3A4"/>
          </p15:clr>
        </p15:guide>
        <p15:guide id="8" orient="horz" pos="3698" userDrawn="1">
          <p15:clr>
            <a:srgbClr val="A4A3A4"/>
          </p15:clr>
        </p15:guide>
        <p15:guide id="9" pos="5186" userDrawn="1">
          <p15:clr>
            <a:srgbClr val="A4A3A4"/>
          </p15:clr>
        </p15:guide>
        <p15:guide id="10" pos="241" userDrawn="1">
          <p15:clr>
            <a:srgbClr val="A4A3A4"/>
          </p15:clr>
        </p15:guide>
        <p15:guide id="11" pos="1910" userDrawn="1">
          <p15:clr>
            <a:srgbClr val="A4A3A4"/>
          </p15:clr>
        </p15:guide>
        <p15:guide id="12" pos="6005" userDrawn="1">
          <p15:clr>
            <a:srgbClr val="A4A3A4"/>
          </p15:clr>
        </p15:guide>
        <p15:guide id="13" pos="6838" userDrawn="1">
          <p15:clr>
            <a:srgbClr val="A4A3A4"/>
          </p15:clr>
        </p15:guide>
        <p15:guide id="14" pos="2751" userDrawn="1">
          <p15:clr>
            <a:srgbClr val="A4A3A4"/>
          </p15:clr>
        </p15:guide>
        <p15:guide id="15" pos="10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5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B9AC"/>
    <a:srgbClr val="00205B"/>
    <a:srgbClr val="D6D2C4"/>
    <a:srgbClr val="E8E8E8"/>
    <a:srgbClr val="E0E0E0"/>
    <a:srgbClr val="F1F1F1"/>
    <a:srgbClr val="00B5E2"/>
    <a:srgbClr val="FEDB00"/>
    <a:srgbClr val="99C221"/>
    <a:srgbClr val="F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0299" autoAdjust="0"/>
  </p:normalViewPr>
  <p:slideViewPr>
    <p:cSldViewPr snapToGrid="0">
      <p:cViewPr varScale="1">
        <p:scale>
          <a:sx n="113" d="100"/>
          <a:sy n="113" d="100"/>
        </p:scale>
        <p:origin x="108" y="27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5186"/>
        <p:guide pos="241"/>
        <p:guide pos="1910"/>
        <p:guide pos="6005"/>
        <p:guide pos="6838"/>
        <p:guide pos="2751"/>
        <p:guide pos="10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020"/>
    </p:cViewPr>
  </p:sorterViewPr>
  <p:notesViewPr>
    <p:cSldViewPr snapToGrid="0">
      <p:cViewPr varScale="1">
        <p:scale>
          <a:sx n="57" d="100"/>
          <a:sy n="57" d="100"/>
        </p:scale>
        <p:origin x="3096" y="78"/>
      </p:cViewPr>
      <p:guideLst>
        <p:guide orient="horz" pos="4525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82200" y="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90650"/>
            <a:ext cx="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9707563" y="14085888"/>
            <a:ext cx="2746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361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275" y="0"/>
            <a:ext cx="43021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800" y="1074738"/>
            <a:ext cx="9575800" cy="5386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6819900"/>
            <a:ext cx="7286625" cy="646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275" y="13644563"/>
            <a:ext cx="43021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3601" tIns="66800" rIns="133601" bIns="66800" numCol="1" anchor="b" anchorCtr="0" compatLnSpc="1">
            <a:prstTxWarp prst="textNoShape">
              <a:avLst/>
            </a:prstTxWarp>
          </a:bodyPr>
          <a:lstStyle>
            <a:lvl1pPr algn="r" defTabSz="1336954" eaLnBrk="0" hangingPunct="0">
              <a:spcBef>
                <a:spcPct val="0"/>
              </a:spcBef>
              <a:defRPr sz="17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19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MTG Glob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102" y="1254582"/>
            <a:ext cx="9335283" cy="5289993"/>
          </a:xfrm>
          <a:prstGeom prst="rect">
            <a:avLst/>
          </a:prstGeom>
        </p:spPr>
      </p:pic>
      <p:sp>
        <p:nvSpPr>
          <p:cNvPr id="243" name="Freeform 242"/>
          <p:cNvSpPr/>
          <p:nvPr userDrawn="1"/>
        </p:nvSpPr>
        <p:spPr bwMode="auto">
          <a:xfrm>
            <a:off x="36945" y="1154545"/>
            <a:ext cx="3306619" cy="5375564"/>
          </a:xfrm>
          <a:custGeom>
            <a:avLst/>
            <a:gdLst>
              <a:gd name="connsiteX0" fmla="*/ 46182 w 3306619"/>
              <a:gd name="connsiteY0" fmla="*/ 0 h 5375564"/>
              <a:gd name="connsiteX1" fmla="*/ 3306619 w 3306619"/>
              <a:gd name="connsiteY1" fmla="*/ 0 h 5375564"/>
              <a:gd name="connsiteX2" fmla="*/ 2050473 w 3306619"/>
              <a:gd name="connsiteY2" fmla="*/ 5375564 h 5375564"/>
              <a:gd name="connsiteX3" fmla="*/ 0 w 3306619"/>
              <a:gd name="connsiteY3" fmla="*/ 5375564 h 5375564"/>
              <a:gd name="connsiteX4" fmla="*/ 46182 w 3306619"/>
              <a:gd name="connsiteY4" fmla="*/ 0 h 5375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619" h="5375564">
                <a:moveTo>
                  <a:pt x="46182" y="0"/>
                </a:moveTo>
                <a:lnTo>
                  <a:pt x="3306619" y="0"/>
                </a:lnTo>
                <a:lnTo>
                  <a:pt x="2050473" y="5375564"/>
                </a:lnTo>
                <a:lnTo>
                  <a:pt x="0" y="5375564"/>
                </a:lnTo>
                <a:lnTo>
                  <a:pt x="46182" y="0"/>
                </a:lnTo>
                <a:close/>
              </a:path>
            </a:pathLst>
          </a:cu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39"/>
          <a:stretch/>
        </p:blipFill>
        <p:spPr>
          <a:xfrm>
            <a:off x="-1" y="-8718"/>
            <a:ext cx="12192001" cy="6594765"/>
          </a:xfrm>
          <a:prstGeom prst="rect">
            <a:avLst/>
          </a:prstGeom>
        </p:spPr>
      </p:pic>
      <p:sp>
        <p:nvSpPr>
          <p:cNvPr id="264" name="Rectangle 263"/>
          <p:cNvSpPr/>
          <p:nvPr userDrawn="1"/>
        </p:nvSpPr>
        <p:spPr bwMode="auto">
          <a:xfrm>
            <a:off x="145054" y="-8719"/>
            <a:ext cx="2107258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cxnSp>
        <p:nvCxnSpPr>
          <p:cNvPr id="268" name="Straight Connector 267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67" name="Picture 26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8"/>
          <a:stretch/>
        </p:blipFill>
        <p:spPr>
          <a:xfrm>
            <a:off x="371032" y="114424"/>
            <a:ext cx="1703214" cy="43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75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- bl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1139429"/>
            <a:ext cx="8183418" cy="54474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25" b="3434"/>
          <a:stretch/>
        </p:blipFill>
        <p:spPr>
          <a:xfrm>
            <a:off x="0" y="858982"/>
            <a:ext cx="12192000" cy="576349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>
            <a:lvl1pPr marL="0" indent="0">
              <a:buNone/>
              <a:defRPr sz="3200" baseline="0"/>
            </a:lvl1pPr>
            <a:lvl2pPr marL="562722" indent="0">
              <a:buNone/>
              <a:defRPr sz="2800" baseline="0"/>
            </a:lvl2pPr>
            <a:lvl3pPr marL="1125443" indent="0">
              <a:buNone/>
              <a:defRPr sz="2400" baseline="0"/>
            </a:lvl3pPr>
            <a:lvl4pPr marL="1688165" indent="0">
              <a:buNone/>
              <a:defRPr sz="2000" baseline="0"/>
            </a:lvl4pPr>
            <a:lvl5pPr marL="2250887" indent="0">
              <a:buNone/>
              <a:defRPr sz="18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" y="2427580"/>
            <a:ext cx="2640047" cy="263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651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147782" y="-8719"/>
            <a:ext cx="11896436" cy="647425"/>
          </a:xfrm>
          <a:prstGeom prst="rect">
            <a:avLst/>
          </a:prstGeom>
          <a:solidFill>
            <a:srgbClr val="00205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145054" y="-8719"/>
            <a:ext cx="647425" cy="647425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"/>
            <a:ext cx="11399520" cy="640079"/>
          </a:xfrm>
        </p:spPr>
        <p:txBody>
          <a:bodyPr/>
          <a:lstStyle>
            <a:lvl1pPr marL="221544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45053" y="1139429"/>
            <a:ext cx="11627339" cy="5262675"/>
          </a:xfrm>
        </p:spPr>
        <p:txBody>
          <a:bodyPr/>
          <a:lstStyle>
            <a:lvl1pPr>
              <a:defRPr sz="3200" spc="-100" baseline="0"/>
            </a:lvl1pPr>
            <a:lvl2pPr>
              <a:defRPr sz="2800" spc="-100" baseline="0"/>
            </a:lvl2pPr>
            <a:lvl3pPr>
              <a:defRPr sz="2400" spc="-100" baseline="0"/>
            </a:lvl3pPr>
            <a:lvl4pPr>
              <a:defRPr sz="2000" spc="-100" baseline="0"/>
            </a:lvl4pPr>
            <a:lvl5pPr>
              <a:defRPr sz="1800" spc="-1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091"/>
          <a:stretch/>
        </p:blipFill>
        <p:spPr>
          <a:xfrm>
            <a:off x="207400" y="83805"/>
            <a:ext cx="485747" cy="48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98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479" y="4"/>
            <a:ext cx="11399521" cy="60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36000" bIns="360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54" y="1139429"/>
            <a:ext cx="11627339" cy="52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9" name="Straight Connector 8"/>
          <p:cNvCxnSpPr/>
          <p:nvPr userDrawn="1"/>
        </p:nvCxnSpPr>
        <p:spPr bwMode="auto">
          <a:xfrm>
            <a:off x="145054" y="638706"/>
            <a:ext cx="12046946" cy="0"/>
          </a:xfrm>
          <a:prstGeom prst="line">
            <a:avLst/>
          </a:prstGeom>
          <a:solidFill>
            <a:schemeClr val="bg2"/>
          </a:solidFill>
          <a:ln w="6350" cap="flat" cmpd="sng" algn="ctr">
            <a:solidFill>
              <a:schemeClr val="tx2"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10901866" y="641568"/>
            <a:ext cx="12266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0" baseline="0" dirty="0">
                <a:solidFill>
                  <a:schemeClr val="bg1"/>
                </a:solidFill>
                <a:latin typeface="Bahnschrift SemiLight" panose="020B0502040204020203" pitchFamily="34" charset="0"/>
                <a:ea typeface="Roboto" panose="02000000000000000000" pitchFamily="2" charset="0"/>
              </a:rPr>
              <a:t>www.eumetsat.int</a:t>
            </a:r>
          </a:p>
        </p:txBody>
      </p:sp>
      <p:sp>
        <p:nvSpPr>
          <p:cNvPr id="12" name="Rectangle 61" title="[DM_E_CONFID]"/>
          <p:cNvSpPr>
            <a:spLocks noChangeArrowheads="1"/>
          </p:cNvSpPr>
          <p:nvPr userDrawn="1"/>
        </p:nvSpPr>
        <p:spPr bwMode="auto">
          <a:xfrm>
            <a:off x="4576120" y="6649210"/>
            <a:ext cx="311364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defRPr/>
            </a:pPr>
            <a:endParaRPr lang="de-DE" sz="1000" b="0" baseline="0" dirty="0">
              <a:solidFill>
                <a:srgbClr val="00B5E2"/>
              </a:solidFill>
              <a:latin typeface="Roboto" panose="02000000000000000000" pitchFamily="2" charset="0"/>
              <a:ea typeface="Roboto" panose="02000000000000000000" pitchFamily="2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1" r:id="rId1"/>
    <p:sldLayoutId id="2147487679" r:id="rId2"/>
    <p:sldLayoutId id="2147487717" r:id="rId3"/>
  </p:sldLayoutIdLst>
  <p:transition/>
  <p:txStyles>
    <p:titleStyle>
      <a:lvl1pPr marL="220791" algn="l" rtl="0" eaLnBrk="1" fontAlgn="base" hangingPunct="1">
        <a:spcBef>
          <a:spcPct val="0"/>
        </a:spcBef>
        <a:spcAft>
          <a:spcPct val="0"/>
        </a:spcAft>
        <a:defRPr sz="3200" b="1" spc="-100" baseline="0">
          <a:solidFill>
            <a:schemeClr val="bg1"/>
          </a:solidFill>
          <a:latin typeface="Arial" panose="020B0604020202020204" pitchFamily="34" charset="0"/>
          <a:ea typeface="+mj-ea"/>
          <a:cs typeface="Arial" pitchFamily="34" charset="0"/>
        </a:defRPr>
      </a:lvl1pPr>
      <a:lvl2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20791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562722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6pPr>
      <a:lvl7pPr marL="1125444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7pPr>
      <a:lvl8pPr marL="1688165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8pPr>
      <a:lvl9pPr marL="2250887" algn="l" rtl="0" eaLnBrk="1" fontAlgn="base" hangingPunct="1">
        <a:spcBef>
          <a:spcPct val="0"/>
        </a:spcBef>
        <a:spcAft>
          <a:spcPct val="0"/>
        </a:spcAft>
        <a:defRPr sz="3446" b="1">
          <a:solidFill>
            <a:schemeClr val="bg1"/>
          </a:solidFill>
          <a:latin typeface="Century Gothic" pitchFamily="34" charset="0"/>
        </a:defRPr>
      </a:lvl9pPr>
    </p:titleStyle>
    <p:bodyStyle>
      <a:lvl1pPr marL="328254" indent="-328254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4431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1pPr>
      <a:lvl2pPr marL="914423" indent="-35170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939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2pPr>
      <a:lvl3pPr marL="1406804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446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3pPr>
      <a:lvl4pPr marL="1969526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954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4pPr>
      <a:lvl5pPr marL="2532248" indent="-281361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62" spc="-100" baseline="0">
          <a:solidFill>
            <a:schemeClr val="tx2"/>
          </a:solidFill>
          <a:latin typeface="Arial" panose="020B0604020202020204" pitchFamily="34" charset="0"/>
          <a:ea typeface="Roboto" panose="02000000000000000000" pitchFamily="2" charset="0"/>
          <a:cs typeface="Arial" pitchFamily="34" charset="0"/>
        </a:defRPr>
      </a:lvl5pPr>
      <a:lvl6pPr marL="3094970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6pPr>
      <a:lvl7pPr marL="3657691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7pPr>
      <a:lvl8pPr marL="4220413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8pPr>
      <a:lvl9pPr marL="4783135" indent="-281361" algn="l" rtl="0" eaLnBrk="1" fontAlgn="base" hangingPunct="1">
        <a:spcBef>
          <a:spcPct val="20000"/>
        </a:spcBef>
        <a:spcAft>
          <a:spcPct val="0"/>
        </a:spcAft>
        <a:defRPr sz="2954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 title="[DM_DOCNAME]"/>
          <p:cNvSpPr txBox="1"/>
          <p:nvPr/>
        </p:nvSpPr>
        <p:spPr>
          <a:xfrm>
            <a:off x="-1" y="1884152"/>
            <a:ext cx="5310909" cy="3133505"/>
          </a:xfrm>
          <a:prstGeom prst="rect">
            <a:avLst/>
          </a:prstGeom>
          <a:solidFill>
            <a:schemeClr val="bg1"/>
          </a:solidFill>
        </p:spPr>
        <p:txBody>
          <a:bodyPr wrap="square" lIns="288000" tIns="180000" rIns="288000" bIns="180000" rtlCol="0" anchor="t" anchorCtr="0">
            <a:spAutoFit/>
          </a:bodyPr>
          <a:lstStyle/>
          <a:p>
            <a:pPr>
              <a:defRPr/>
            </a:pPr>
            <a:r>
              <a:rPr lang="en-GB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Thermal </a:t>
            </a:r>
            <a:r>
              <a:rPr lang="en-GB" sz="3200" spc="-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Infrared and Microwave Session </a:t>
            </a:r>
            <a:r>
              <a:rPr lang="en-DE" sz="3200" spc="-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GB" sz="3200" spc="-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kern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DE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Rapporteur</a:t>
            </a: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: </a:t>
            </a:r>
            <a:r>
              <a:rPr lang="en-GB" sz="1800" b="0" dirty="0" smtClean="0">
                <a:solidFill>
                  <a:schemeClr val="tx1"/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Tim Hewison (EUMETSAT)</a:t>
            </a:r>
            <a:endParaRPr lang="en-GB" sz="1800" b="0" dirty="0">
              <a:solidFill>
                <a:schemeClr val="tx1"/>
              </a:solidFill>
              <a:latin typeface="Arial" panose="020B0604020202020204" pitchFamily="34" charset="0"/>
              <a:ea typeface="Roboto Medium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800" b="0" i="1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600" b="0" i="1" kern="0" dirty="0">
              <a:solidFill>
                <a:schemeClr val="tx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4</a:t>
            </a:r>
            <a:r>
              <a:rPr lang="en-GB" sz="1400" b="0" i="1" baseline="30000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th</a:t>
            </a:r>
            <a:r>
              <a:rPr lang="en-GB" sz="1400" b="0" i="1" dirty="0">
                <a:solidFill>
                  <a:schemeClr val="tx1"/>
                </a:solidFill>
                <a:latin typeface="Arial" panose="020B0604020202020204" pitchFamily="34" charset="0"/>
                <a:ea typeface="Roboto Light" panose="02000000000000000000" pitchFamily="2" charset="0"/>
                <a:cs typeface="Arial" panose="020B0604020202020204" pitchFamily="34" charset="0"/>
              </a:rPr>
              <a:t> GSICS/IVOS Lunar Calibration Workshop</a:t>
            </a:r>
          </a:p>
        </p:txBody>
      </p:sp>
    </p:spTree>
    <p:extLst>
      <p:ext uri="{BB962C8B-B14F-4D97-AF65-F5344CB8AC3E}">
        <p14:creationId xmlns:p14="http://schemas.microsoft.com/office/powerpoint/2010/main" val="3828273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Thermal Infrared and Microwave Session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Session Scope:  Status of </a:t>
            </a:r>
            <a:r>
              <a:rPr lang="en-GB" dirty="0" smtClean="0"/>
              <a:t>use of Moon for calibration of instruments at IR and MW channels (and other astronomical targets)</a:t>
            </a:r>
            <a:endParaRPr lang="en-GB" dirty="0"/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/>
              <a:t>Goals for this session</a:t>
            </a:r>
            <a:endParaRPr lang="en-GB" dirty="0">
              <a:latin typeface="Arial" panose="020B0604020202020204" pitchFamily="34" charset="0"/>
            </a:endParaRPr>
          </a:p>
          <a:p>
            <a:r>
              <a:rPr lang="en-GB" dirty="0" smtClean="0"/>
              <a:t>Consider application of lunar calibration for IR/MW sensors</a:t>
            </a:r>
          </a:p>
          <a:p>
            <a:r>
              <a:rPr lang="en-GB" dirty="0" smtClean="0"/>
              <a:t>Capability v Requirements</a:t>
            </a:r>
          </a:p>
          <a:p>
            <a:r>
              <a:rPr lang="en-GB" dirty="0" smtClean="0"/>
              <a:t>Possible development of common tools/model</a:t>
            </a:r>
          </a:p>
          <a:p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36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Agenda – Thermal Infrared and Microwave session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/>
          </p:nvPr>
        </p:nvGraphicFramePr>
        <p:xfrm>
          <a:off x="145053" y="951591"/>
          <a:ext cx="11885023" cy="5638350"/>
        </p:xfrm>
        <a:graphic>
          <a:graphicData uri="http://schemas.openxmlformats.org/drawingml/2006/table">
            <a:tbl>
              <a:tblPr/>
              <a:tblGrid>
                <a:gridCol w="898040">
                  <a:extLst>
                    <a:ext uri="{9D8B030D-6E8A-4147-A177-3AD203B41FA5}">
                      <a16:colId xmlns:a16="http://schemas.microsoft.com/office/drawing/2014/main" val="4181066773"/>
                    </a:ext>
                  </a:extLst>
                </a:gridCol>
                <a:gridCol w="1718125">
                  <a:extLst>
                    <a:ext uri="{9D8B030D-6E8A-4147-A177-3AD203B41FA5}">
                      <a16:colId xmlns:a16="http://schemas.microsoft.com/office/drawing/2014/main" val="1478411980"/>
                    </a:ext>
                  </a:extLst>
                </a:gridCol>
                <a:gridCol w="2282270">
                  <a:extLst>
                    <a:ext uri="{9D8B030D-6E8A-4147-A177-3AD203B41FA5}">
                      <a16:colId xmlns:a16="http://schemas.microsoft.com/office/drawing/2014/main" val="575131994"/>
                    </a:ext>
                  </a:extLst>
                </a:gridCol>
                <a:gridCol w="5190508">
                  <a:extLst>
                    <a:ext uri="{9D8B030D-6E8A-4147-A177-3AD203B41FA5}">
                      <a16:colId xmlns:a16="http://schemas.microsoft.com/office/drawing/2014/main" val="823393159"/>
                    </a:ext>
                  </a:extLst>
                </a:gridCol>
                <a:gridCol w="898040">
                  <a:extLst>
                    <a:ext uri="{9D8B030D-6E8A-4147-A177-3AD203B41FA5}">
                      <a16:colId xmlns:a16="http://schemas.microsoft.com/office/drawing/2014/main" val="1225705221"/>
                    </a:ext>
                  </a:extLst>
                </a:gridCol>
                <a:gridCol w="898040">
                  <a:extLst>
                    <a:ext uri="{9D8B030D-6E8A-4147-A177-3AD203B41FA5}">
                      <a16:colId xmlns:a16="http://schemas.microsoft.com/office/drawing/2014/main" val="2774917017"/>
                    </a:ext>
                  </a:extLst>
                </a:gridCol>
              </a:tblGrid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09:00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 Hewison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EUMETSAT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Introduction 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 the session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4a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00:10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604326"/>
                  </a:ext>
                </a:extLst>
              </a:tr>
              <a:tr h="32750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09:10</a:t>
                      </a:r>
                    </a:p>
                  </a:txBody>
                  <a:tcPr marL="36000" marR="36000" marT="59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Martin Burgdorf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Universität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Hamburg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Venus as an Alternative to the Moon for Infrared Imagers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4b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258629"/>
                  </a:ext>
                </a:extLst>
              </a:tr>
              <a:tr h="3792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09:25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Kay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Wohlfarth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TU Dortmund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advanced thermal roughness model for airless planetary bodies - applications to the Moon and Mercury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4c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848198"/>
                  </a:ext>
                </a:extLst>
              </a:tr>
              <a:tr h="28009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09:50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Müller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Max-Planck-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für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extraterrestrische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Modelling the Microwave Radiation of the Moon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4d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74875"/>
                  </a:ext>
                </a:extLst>
              </a:tr>
              <a:tr h="374908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10:15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Hu (Tiger) Yang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University of Maryland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Lunar Microwave Radiative Transfer Model Validation with NOAA-20 and NOAA-21 Two-Dimension Moon Scan Observations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4e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347931"/>
                  </a:ext>
                </a:extLst>
              </a:tr>
              <a:tr h="28009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10:40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4f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645700"/>
                  </a:ext>
                </a:extLst>
              </a:tr>
              <a:tr h="24177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11:10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Coffee break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effectLst/>
                          <a:latin typeface="Arial" panose="020B0604020202020204" pitchFamily="34" charset="0"/>
                        </a:rPr>
                        <a:t>00:20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63067"/>
                  </a:ext>
                </a:extLst>
              </a:tr>
              <a:tr h="517128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11:30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Thomas Müller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Max-Planck-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Institut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für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extraterrestrische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Physik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Moon at thermal infrared wavelengths: Comparison between NOAA/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-A/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MetOp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-B, TIROS-N HIRS measurements and </a:t>
                      </a: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thermophysical</a:t>
                      </a: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model predictions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4g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354948"/>
                  </a:ext>
                </a:extLst>
              </a:tr>
              <a:tr h="351205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11:55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Bojan Sic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Noveltis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Potential of the Moon as a calibration target for IASI instruments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4h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299049"/>
                  </a:ext>
                </a:extLst>
              </a:tr>
              <a:tr h="323156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12:20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Martin Burgdorf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Universität Hamburg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Inter-Calibration of CrIS on SNPP and NOAA-20 Using Lunar Observations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4i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0505972"/>
                  </a:ext>
                </a:extLst>
              </a:tr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12:45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Lunch break - EUMETSAT canteen, to be paid by participants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01:00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7828978"/>
                  </a:ext>
                </a:extLst>
              </a:tr>
              <a:tr h="474067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13:45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Diogo Rio Fernandes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Fatima Kahil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OroraTech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Towards a constellation of thermal infrared sensors for wildfire detection: inter-calibration of FOREST-2 with Sentinel-3 SLSTR using the Moon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4j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070110"/>
                  </a:ext>
                </a:extLst>
              </a:tr>
              <a:tr h="379254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14:10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Jack Xiong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NASA GSFC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MODIS and VIIRS Thermal Emissive Bands Lunar Calibration and Calibration Inter-comparisons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4k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00:25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59324"/>
                  </a:ext>
                </a:extLst>
              </a:tr>
              <a:tr h="256391"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14:35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All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36000" marR="36000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effectLst/>
                          <a:latin typeface="Arial" panose="020B0604020202020204" pitchFamily="34" charset="0"/>
                        </a:rPr>
                        <a:t>4l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00:30</a:t>
                      </a:r>
                    </a:p>
                  </a:txBody>
                  <a:tcPr marL="5926" marR="5926" marT="5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203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1705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 smtClean="0"/>
              <a:t>Applications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DE" dirty="0" smtClean="0"/>
              <a:t>Inter-calibration transfer target</a:t>
            </a:r>
          </a:p>
          <a:p>
            <a:pPr lvl="1"/>
            <a:r>
              <a:rPr lang="en-GB" dirty="0" smtClean="0"/>
              <a:t>R</a:t>
            </a:r>
            <a:r>
              <a:rPr lang="en-DE" dirty="0" smtClean="0"/>
              <a:t>eq: stability between observations, same geometry/phase – or lunar model</a:t>
            </a:r>
          </a:p>
          <a:p>
            <a:pPr lvl="2"/>
            <a:r>
              <a:rPr lang="en-DE" dirty="0" smtClean="0"/>
              <a:t>Observation Sequences in successive orbits may relax requirement</a:t>
            </a:r>
          </a:p>
          <a:p>
            <a:pPr lvl="1"/>
            <a:r>
              <a:rPr lang="en-DE" dirty="0" smtClean="0"/>
              <a:t>Managing saturation</a:t>
            </a:r>
          </a:p>
          <a:p>
            <a:r>
              <a:rPr lang="en-DE" dirty="0" smtClean="0"/>
              <a:t>Inter-band calibration</a:t>
            </a:r>
          </a:p>
          <a:p>
            <a:pPr lvl="1"/>
            <a:r>
              <a:rPr lang="en-DE" dirty="0" smtClean="0"/>
              <a:t>Req: Spectral model</a:t>
            </a:r>
          </a:p>
          <a:p>
            <a:r>
              <a:rPr lang="en-DE" dirty="0" smtClean="0"/>
              <a:t>Long-term calibration tracking</a:t>
            </a:r>
          </a:p>
          <a:p>
            <a:pPr lvl="1"/>
            <a:r>
              <a:rPr lang="en-DE" dirty="0" smtClean="0"/>
              <a:t>Req: Compensation for Earth-Sun distance + Moon Phase + Libration?</a:t>
            </a:r>
          </a:p>
          <a:p>
            <a:pPr lvl="1"/>
            <a:r>
              <a:rPr lang="en-DE" dirty="0" smtClean="0"/>
              <a:t>Req: Precise navigation</a:t>
            </a:r>
          </a:p>
          <a:p>
            <a:r>
              <a:rPr lang="en-DE" dirty="0" smtClean="0"/>
              <a:t>FOV/Antenna Pattern mapping</a:t>
            </a:r>
          </a:p>
          <a:p>
            <a:pPr lvl="1"/>
            <a:r>
              <a:rPr lang="en-DE" dirty="0" smtClean="0"/>
              <a:t>May need manoeuvres</a:t>
            </a:r>
          </a:p>
          <a:p>
            <a:r>
              <a:rPr lang="en-DE" dirty="0" smtClean="0"/>
              <a:t>Viewing dark-side of Venus in syzygy may provide alternative target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9458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 smtClean="0"/>
              <a:t>Modelling Moon in TIR/MW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Thermo-Physical Model</a:t>
            </a:r>
            <a:r>
              <a:rPr lang="en-DE" dirty="0"/>
              <a:t>s</a:t>
            </a:r>
            <a:r>
              <a:rPr lang="en-GB" dirty="0"/>
              <a:t> (TPM) </a:t>
            </a:r>
            <a:r>
              <a:rPr lang="en-DE" dirty="0" smtClean="0"/>
              <a:t>available for Moon</a:t>
            </a:r>
          </a:p>
          <a:p>
            <a:pPr lvl="1"/>
            <a:r>
              <a:rPr lang="en-DE" dirty="0" smtClean="0"/>
              <a:t>(and other celestrial bodies)</a:t>
            </a:r>
          </a:p>
          <a:p>
            <a:pPr lvl="1"/>
            <a:r>
              <a:rPr lang="en-DE" dirty="0" smtClean="0"/>
              <a:t>can predict radiance maps in thermal IR </a:t>
            </a:r>
          </a:p>
          <a:p>
            <a:pPr lvl="1"/>
            <a:r>
              <a:rPr lang="en-DE" dirty="0"/>
              <a:t>o</a:t>
            </a:r>
            <a:r>
              <a:rPr lang="en-DE" dirty="0" smtClean="0"/>
              <a:t>r use </a:t>
            </a:r>
            <a:r>
              <a:rPr lang="en-DE" dirty="0"/>
              <a:t>observed thermal </a:t>
            </a:r>
            <a:r>
              <a:rPr lang="en-DE" dirty="0" smtClean="0"/>
              <a:t>emissions </a:t>
            </a:r>
          </a:p>
          <a:p>
            <a:pPr lvl="1"/>
            <a:r>
              <a:rPr lang="en-DE" dirty="0" smtClean="0"/>
              <a:t>e.g</a:t>
            </a:r>
            <a:r>
              <a:rPr lang="en-DE" dirty="0"/>
              <a:t>. </a:t>
            </a:r>
            <a:r>
              <a:rPr lang="en-GB" dirty="0"/>
              <a:t>F</a:t>
            </a:r>
            <a:r>
              <a:rPr lang="en-DE" dirty="0"/>
              <a:t>rom </a:t>
            </a:r>
            <a:r>
              <a:rPr lang="en-US" dirty="0" smtClean="0"/>
              <a:t>Gaofen-4</a:t>
            </a:r>
            <a:r>
              <a:rPr lang="en-DE" dirty="0" smtClean="0"/>
              <a:t> or LRO/Diviner</a:t>
            </a:r>
            <a:r>
              <a:rPr lang="en-DE" dirty="0"/>
              <a:t>, coupled with emissivity </a:t>
            </a:r>
            <a:r>
              <a:rPr lang="en-DE" dirty="0" smtClean="0"/>
              <a:t>model</a:t>
            </a:r>
          </a:p>
          <a:p>
            <a:pPr lvl="2"/>
            <a:r>
              <a:rPr lang="en-GB" dirty="0" smtClean="0"/>
              <a:t>A</a:t>
            </a:r>
            <a:r>
              <a:rPr lang="en-DE" dirty="0" smtClean="0"/>
              <a:t>nd be integrated to give disk-integrated values</a:t>
            </a:r>
          </a:p>
          <a:p>
            <a:pPr lvl="1"/>
            <a:r>
              <a:rPr lang="en-DE" dirty="0" smtClean="0"/>
              <a:t>Could be extended to microwave</a:t>
            </a:r>
          </a:p>
          <a:p>
            <a:pPr lvl="2"/>
            <a:r>
              <a:rPr lang="en-GB" dirty="0" smtClean="0"/>
              <a:t>B</a:t>
            </a:r>
            <a:r>
              <a:rPr lang="en-DE" dirty="0" smtClean="0"/>
              <a:t>y adding temperature profiles</a:t>
            </a:r>
          </a:p>
          <a:p>
            <a:pPr lvl="2"/>
            <a:r>
              <a:rPr lang="en-GB" dirty="0" smtClean="0"/>
              <a:t>O</a:t>
            </a:r>
            <a:r>
              <a:rPr lang="en-DE" dirty="0" smtClean="0"/>
              <a:t>r with addition of empirical </a:t>
            </a:r>
            <a:r>
              <a:rPr lang="en-DE" dirty="0"/>
              <a:t>emissivity phase angle model</a:t>
            </a:r>
            <a:endParaRPr lang="en-DE" dirty="0" smtClean="0"/>
          </a:p>
          <a:p>
            <a:pPr lvl="1"/>
            <a:r>
              <a:rPr lang="en-GB" dirty="0" smtClean="0"/>
              <a:t>C</a:t>
            </a:r>
            <a:r>
              <a:rPr lang="en-DE" dirty="0" smtClean="0"/>
              <a:t>an also provide disk-integrated radiances – TIR and MW</a:t>
            </a:r>
          </a:p>
          <a:p>
            <a:pPr lvl="1"/>
            <a:r>
              <a:rPr lang="en-DE" dirty="0" smtClean="0"/>
              <a:t>Uncertainties on absolute radiance ~</a:t>
            </a:r>
            <a:r>
              <a:rPr lang="en-DE" dirty="0" smtClean="0"/>
              <a:t>2-3% in MW 89-183GHz ~3-5%/ ~2.5K </a:t>
            </a:r>
            <a:r>
              <a:rPr lang="en-DE" dirty="0"/>
              <a:t>in </a:t>
            </a:r>
            <a:r>
              <a:rPr lang="en-DE" dirty="0" smtClean="0"/>
              <a:t>TIR</a:t>
            </a:r>
          </a:p>
          <a:p>
            <a:pPr lvl="2"/>
            <a:r>
              <a:rPr lang="en-GB" dirty="0" smtClean="0"/>
              <a:t>R</a:t>
            </a:r>
            <a:r>
              <a:rPr lang="en-DE" dirty="0" smtClean="0"/>
              <a:t>elative uncertainties are much better</a:t>
            </a:r>
            <a:endParaRPr lang="en-DE" dirty="0" smtClean="0"/>
          </a:p>
          <a:p>
            <a:pPr lvl="1"/>
            <a:endParaRPr lang="en-DE" dirty="0" smtClean="0"/>
          </a:p>
          <a:p>
            <a:r>
              <a:rPr lang="en-DE" dirty="0" smtClean="0"/>
              <a:t>Outstanding issues:</a:t>
            </a:r>
          </a:p>
          <a:p>
            <a:pPr lvl="1"/>
            <a:r>
              <a:rPr lang="en-DE" dirty="0" smtClean="0"/>
              <a:t>Emissivity </a:t>
            </a:r>
            <a:r>
              <a:rPr lang="en-DE" dirty="0" smtClean="0"/>
              <a:t>model – including anisotropy</a:t>
            </a:r>
            <a:endParaRPr lang="en-DE" dirty="0" smtClean="0"/>
          </a:p>
          <a:p>
            <a:pPr lvl="1"/>
            <a:r>
              <a:rPr lang="en-DE" dirty="0" smtClean="0"/>
              <a:t>Libration influence?</a:t>
            </a:r>
          </a:p>
          <a:p>
            <a:pPr lvl="1"/>
            <a:r>
              <a:rPr lang="en-DE" dirty="0" smtClean="0"/>
              <a:t>Opposition effect – small in 3-4µm band, assumed small in MW - TBC</a:t>
            </a:r>
          </a:p>
          <a:p>
            <a:pPr lvl="1"/>
            <a:r>
              <a:rPr lang="en-DE" dirty="0" smtClean="0"/>
              <a:t>Validation </a:t>
            </a:r>
            <a:r>
              <a:rPr lang="en-DE" dirty="0" smtClean="0"/>
              <a:t>is key – </a:t>
            </a:r>
            <a:r>
              <a:rPr lang="en-DE" dirty="0" smtClean="0"/>
              <a:t>especially </a:t>
            </a:r>
            <a:r>
              <a:rPr lang="en-DE" dirty="0" smtClean="0"/>
              <a:t>challenging in </a:t>
            </a:r>
            <a:r>
              <a:rPr lang="en-DE" dirty="0" smtClean="0"/>
              <a:t>3-4µm band, in MW &lt;89GHz and &gt;183GHz</a:t>
            </a:r>
          </a:p>
        </p:txBody>
      </p:sp>
    </p:spTree>
    <p:extLst>
      <p:ext uri="{BB962C8B-B14F-4D97-AF65-F5344CB8AC3E}">
        <p14:creationId xmlns:p14="http://schemas.microsoft.com/office/powerpoint/2010/main" val="3930090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 smtClean="0"/>
              <a:t>Observation of Moon in TIR/MW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DE" dirty="0" smtClean="0"/>
              <a:t>Spacecraft manoeuvres highly beneficial for lunar calibration</a:t>
            </a:r>
          </a:p>
          <a:p>
            <a:pPr lvl="1"/>
            <a:r>
              <a:rPr lang="en-DE" dirty="0" smtClean="0"/>
              <a:t>Targeted observations – same phase angle/distances – direct inter-cal</a:t>
            </a:r>
          </a:p>
          <a:p>
            <a:pPr lvl="1"/>
            <a:r>
              <a:rPr lang="en-DE" dirty="0" smtClean="0"/>
              <a:t>2-D mapping</a:t>
            </a:r>
          </a:p>
          <a:p>
            <a:pPr lvl="1"/>
            <a:r>
              <a:rPr lang="en-DE" dirty="0" smtClean="0"/>
              <a:t>Easier for small satellites!</a:t>
            </a:r>
          </a:p>
          <a:p>
            <a:r>
              <a:rPr lang="en-DE" dirty="0" smtClean="0"/>
              <a:t>Saturation is a major issue in many TIR observations</a:t>
            </a:r>
          </a:p>
          <a:p>
            <a:pPr lvl="1"/>
            <a:r>
              <a:rPr lang="en-DE" dirty="0" smtClean="0"/>
              <a:t>Strategies presented to overcome</a:t>
            </a:r>
          </a:p>
          <a:p>
            <a:r>
              <a:rPr lang="en-DE" dirty="0" smtClean="0"/>
              <a:t>Accurate Pointing/PSF/Antenna Pattern important</a:t>
            </a:r>
          </a:p>
          <a:p>
            <a:pPr lvl="1"/>
            <a:r>
              <a:rPr lang="en-DE" dirty="0" smtClean="0"/>
              <a:t>Can be major application of lunar observations</a:t>
            </a:r>
          </a:p>
          <a:p>
            <a:r>
              <a:rPr lang="en-DE" dirty="0" smtClean="0"/>
              <a:t>Integrating irradiance</a:t>
            </a:r>
          </a:p>
          <a:p>
            <a:pPr lvl="1"/>
            <a:r>
              <a:rPr lang="en-DE" dirty="0" smtClean="0"/>
              <a:t>Or exploit radiance models on selected pixels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658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 smtClean="0"/>
              <a:t>Review of Actions/Recommendations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Action: </a:t>
            </a:r>
            <a:r>
              <a:rPr lang="en-GB" dirty="0" err="1"/>
              <a:t>Fangfang</a:t>
            </a:r>
            <a:r>
              <a:rPr lang="en-GB" dirty="0"/>
              <a:t> Yu </a:t>
            </a:r>
            <a:r>
              <a:rPr lang="en-DE" dirty="0" smtClean="0"/>
              <a:t>(NOAA) </a:t>
            </a:r>
            <a:r>
              <a:rPr lang="en-GB" dirty="0" smtClean="0"/>
              <a:t>to </a:t>
            </a:r>
            <a:r>
              <a:rPr lang="en-GB" dirty="0"/>
              <a:t>invite </a:t>
            </a:r>
            <a:r>
              <a:rPr lang="en-GB" dirty="0" err="1"/>
              <a:t>Diogo</a:t>
            </a:r>
            <a:r>
              <a:rPr lang="en-GB" dirty="0"/>
              <a:t> </a:t>
            </a:r>
            <a:r>
              <a:rPr lang="en-DE" dirty="0" smtClean="0"/>
              <a:t>Rio Fernandes (OroraTech) </a:t>
            </a:r>
            <a:r>
              <a:rPr lang="en-GB" dirty="0" smtClean="0"/>
              <a:t>to </a:t>
            </a:r>
            <a:r>
              <a:rPr lang="en-GB" dirty="0"/>
              <a:t>GSICS annual meeting to present </a:t>
            </a:r>
            <a:r>
              <a:rPr lang="en-GB" dirty="0" smtClean="0"/>
              <a:t>inter-calibration</a:t>
            </a:r>
            <a:r>
              <a:rPr lang="en-DE" dirty="0" smtClean="0"/>
              <a:t> </a:t>
            </a:r>
            <a:r>
              <a:rPr lang="en-GB" dirty="0"/>
              <a:t>of SAFIRE thermal IR imagers </a:t>
            </a:r>
          </a:p>
          <a:p>
            <a:r>
              <a:rPr lang="en-GB" dirty="0" smtClean="0"/>
              <a:t>Recommendation: </a:t>
            </a:r>
            <a:r>
              <a:rPr lang="en-GB" dirty="0"/>
              <a:t>Jack Xiong </a:t>
            </a:r>
            <a:r>
              <a:rPr lang="en-DE" dirty="0"/>
              <a:t>(</a:t>
            </a:r>
            <a:r>
              <a:rPr lang="en-GB" dirty="0" smtClean="0"/>
              <a:t>NASA</a:t>
            </a:r>
            <a:r>
              <a:rPr lang="en-DE" dirty="0" smtClean="0"/>
              <a:t>)</a:t>
            </a:r>
            <a:r>
              <a:rPr lang="en-GB" dirty="0" smtClean="0"/>
              <a:t> to </a:t>
            </a:r>
            <a:r>
              <a:rPr lang="en-GB" dirty="0"/>
              <a:t>report on </a:t>
            </a:r>
            <a:r>
              <a:rPr lang="en-GB" dirty="0" smtClean="0"/>
              <a:t>outcome </a:t>
            </a:r>
            <a:r>
              <a:rPr lang="en-GB" dirty="0"/>
              <a:t>of the analysis of the ABI lunar data in </a:t>
            </a:r>
            <a:r>
              <a:rPr lang="en-GB" dirty="0" smtClean="0"/>
              <a:t>thermal infrared</a:t>
            </a:r>
            <a:endParaRPr lang="en-GB" dirty="0"/>
          </a:p>
          <a:p>
            <a:r>
              <a:rPr lang="en-GB" dirty="0"/>
              <a:t>Action: Jack Xiong (NASA) to report back on result of comparison of comparison of TPMs with MODIS/VIIRS</a:t>
            </a:r>
          </a:p>
          <a:p>
            <a:r>
              <a:rPr lang="en-GB" dirty="0"/>
              <a:t>Action: </a:t>
            </a:r>
            <a:r>
              <a:rPr lang="en-GB" dirty="0" smtClean="0"/>
              <a:t>Tiger </a:t>
            </a:r>
            <a:r>
              <a:rPr lang="en-DE" dirty="0" smtClean="0"/>
              <a:t>Hu (UMD) </a:t>
            </a:r>
            <a:r>
              <a:rPr lang="en-GB" dirty="0" smtClean="0"/>
              <a:t>to </a:t>
            </a:r>
            <a:r>
              <a:rPr lang="en-GB" dirty="0"/>
              <a:t>share AMSU and ATMS Moon observations with Thomas Müller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423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 smtClean="0"/>
              <a:t>Ways forward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DE" dirty="0" smtClean="0"/>
              <a:t>Encourage exchange of observations and models</a:t>
            </a:r>
          </a:p>
          <a:p>
            <a:pPr lvl="1"/>
            <a:r>
              <a:rPr lang="en-DE" dirty="0" smtClean="0"/>
              <a:t>New datasets available </a:t>
            </a:r>
          </a:p>
          <a:p>
            <a:pPr lvl="1"/>
            <a:r>
              <a:rPr lang="en-DE" dirty="0" smtClean="0"/>
              <a:t>IR: CrIS (Yong Chen), IASI (</a:t>
            </a:r>
            <a:r>
              <a:rPr lang="en-DE" dirty="0" smtClean="0"/>
              <a:t>CNES+EUM), </a:t>
            </a:r>
            <a:r>
              <a:rPr lang="en-GB" i="1" dirty="0" err="1"/>
              <a:t>Akatsuki</a:t>
            </a:r>
            <a:r>
              <a:rPr lang="en-DE" dirty="0"/>
              <a:t> Venus Orbiter (JAXA)</a:t>
            </a:r>
            <a:endParaRPr lang="en-DE" dirty="0" smtClean="0"/>
          </a:p>
          <a:p>
            <a:pPr lvl="1"/>
            <a:r>
              <a:rPr lang="en-DE" dirty="0" smtClean="0"/>
              <a:t>MW: ATMS (Tiger Hu)</a:t>
            </a:r>
          </a:p>
          <a:p>
            <a:pPr lvl="1"/>
            <a:r>
              <a:rPr lang="en-DE" dirty="0" smtClean="0"/>
              <a:t>Observation processing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DE" dirty="0"/>
              <a:t>First: Contribution to Best Practice guidelines</a:t>
            </a:r>
          </a:p>
          <a:p>
            <a:pPr lvl="1"/>
            <a:r>
              <a:rPr lang="en-DE" dirty="0"/>
              <a:t>Collaborative efforts</a:t>
            </a:r>
          </a:p>
          <a:p>
            <a:pPr marL="514350" indent="-514350">
              <a:buFont typeface="+mj-lt"/>
              <a:buAutoNum type="arabicPeriod"/>
            </a:pPr>
            <a:r>
              <a:rPr lang="en-DE" dirty="0" smtClean="0"/>
              <a:t>Later: Review papers</a:t>
            </a:r>
            <a:endParaRPr lang="en-DE" dirty="0" smtClean="0"/>
          </a:p>
          <a:p>
            <a:pPr lvl="1"/>
            <a:r>
              <a:rPr lang="en-DE" dirty="0"/>
              <a:t>Collaborative efforts</a:t>
            </a:r>
          </a:p>
          <a:p>
            <a:pPr lvl="1"/>
            <a:r>
              <a:rPr lang="en-DE" dirty="0" smtClean="0"/>
              <a:t>Status </a:t>
            </a:r>
            <a:r>
              <a:rPr lang="en-DE" dirty="0" smtClean="0"/>
              <a:t>of modelling</a:t>
            </a:r>
          </a:p>
          <a:p>
            <a:pPr lvl="2"/>
            <a:r>
              <a:rPr lang="en-DE" dirty="0" smtClean="0"/>
              <a:t>In TIR and MW</a:t>
            </a:r>
          </a:p>
          <a:p>
            <a:pPr lvl="2"/>
            <a:r>
              <a:rPr lang="en-DE" dirty="0" smtClean="0"/>
              <a:t>Validation with </a:t>
            </a:r>
            <a:r>
              <a:rPr lang="en-DE" dirty="0" smtClean="0"/>
              <a:t>observations</a:t>
            </a:r>
          </a:p>
          <a:p>
            <a:pPr marL="514350" indent="-514350">
              <a:buFont typeface="+mj-lt"/>
              <a:buAutoNum type="arabicPeriod"/>
            </a:pPr>
            <a:r>
              <a:rPr lang="en-DE" dirty="0" smtClean="0"/>
              <a:t>Application </a:t>
            </a:r>
            <a:r>
              <a:rPr lang="en-DE" dirty="0" smtClean="0"/>
              <a:t>of LSICS applicator</a:t>
            </a:r>
          </a:p>
          <a:p>
            <a:pPr lvl="1"/>
            <a:r>
              <a:rPr lang="en-GB" dirty="0" smtClean="0"/>
              <a:t>need </a:t>
            </a:r>
            <a:r>
              <a:rPr lang="en-GB" dirty="0"/>
              <a:t>to include </a:t>
            </a:r>
            <a:r>
              <a:rPr lang="en-GB" dirty="0" smtClean="0"/>
              <a:t>history </a:t>
            </a:r>
            <a:r>
              <a:rPr lang="en-GB" dirty="0"/>
              <a:t>of </a:t>
            </a:r>
            <a:r>
              <a:rPr lang="en-DE" dirty="0" smtClean="0"/>
              <a:t>model radiances </a:t>
            </a:r>
            <a:r>
              <a:rPr lang="en-GB" dirty="0" smtClean="0"/>
              <a:t>to </a:t>
            </a:r>
            <a:r>
              <a:rPr lang="en-GB" dirty="0"/>
              <a:t>account for </a:t>
            </a:r>
            <a:r>
              <a:rPr lang="en-GB" dirty="0" smtClean="0"/>
              <a:t>hysteresis</a:t>
            </a:r>
            <a:r>
              <a:rPr lang="en-DE" dirty="0"/>
              <a:t> </a:t>
            </a:r>
            <a:r>
              <a:rPr lang="en-DE" dirty="0" smtClean="0"/>
              <a:t>in microwave signal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471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308436" y="1237673"/>
            <a:ext cx="5463956" cy="5164431"/>
          </a:xfrm>
        </p:spPr>
        <p:txBody>
          <a:bodyPr anchor="ctr"/>
          <a:lstStyle/>
          <a:p>
            <a:pPr marL="0" indent="0">
              <a:buNone/>
            </a:pPr>
            <a:r>
              <a:rPr lang="en-GB" sz="2400" b="1" spc="0" dirty="0"/>
              <a:t>Thank you!</a:t>
            </a:r>
          </a:p>
          <a:p>
            <a:pPr marL="0" indent="0">
              <a:buNone/>
            </a:pPr>
            <a:r>
              <a:rPr lang="en-GB" sz="2000" spc="0" dirty="0">
                <a:ea typeface="Roboto Light" panose="02000000000000000000" pitchFamily="2" charset="0"/>
              </a:rPr>
              <a:t>Questions / comments are welcome.</a:t>
            </a:r>
          </a:p>
        </p:txBody>
      </p:sp>
    </p:spTree>
    <p:extLst>
      <p:ext uri="{BB962C8B-B14F-4D97-AF65-F5344CB8AC3E}">
        <p14:creationId xmlns:p14="http://schemas.microsoft.com/office/powerpoint/2010/main" val="1881492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eperator Slides">
  <a:themeElements>
    <a:clrScheme name="EUMETSAT">
      <a:dk1>
        <a:srgbClr val="FFFFFF"/>
      </a:dk1>
      <a:lt1>
        <a:srgbClr val="00205B"/>
      </a:lt1>
      <a:dk2>
        <a:srgbClr val="38484E"/>
      </a:dk2>
      <a:lt2>
        <a:srgbClr val="5B7F95"/>
      </a:lt2>
      <a:accent1>
        <a:srgbClr val="00B5E2"/>
      </a:accent1>
      <a:accent2>
        <a:srgbClr val="EAAA00"/>
      </a:accent2>
      <a:accent3>
        <a:srgbClr val="00B2A9"/>
      </a:accent3>
      <a:accent4>
        <a:srgbClr val="FE5000"/>
      </a:accent4>
      <a:accent5>
        <a:srgbClr val="7C7FAB"/>
      </a:accent5>
      <a:accent6>
        <a:srgbClr val="D6D2C4"/>
      </a:accent6>
      <a:hlink>
        <a:srgbClr val="C5B9AC"/>
      </a:hlink>
      <a:folHlink>
        <a:srgbClr val="968C83"/>
      </a:folHlink>
    </a:clrScheme>
    <a:fontScheme name="EUMETSAT Font">
      <a:majorFont>
        <a:latin typeface="Bahnschrift SemiBold"/>
        <a:ea typeface=""/>
        <a:cs typeface=""/>
      </a:majorFont>
      <a:minorFont>
        <a:latin typeface="Bahnschrif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b="0" kern="100" spc="-100" dirty="0" err="1" smtClean="0">
            <a:solidFill>
              <a:schemeClr val="tx2"/>
            </a:solidFill>
            <a:latin typeface="Bahnschrift Light" panose="020B0502040204020203" pitchFamily="34" charset="0"/>
            <a:ea typeface="Roboto" panose="02000000000000000000" pitchFamily="2" charset="0"/>
          </a:defRPr>
        </a:defPPr>
      </a:lstStyle>
    </a:tx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 Landscape Template (All Designs).pptx" id="{12443F55-906A-4ACB-9A2F-98B2EB5A6081}" vid="{34CB0787-89DC-4D21-9BBE-BF3E5B2193E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0E6A351B58E744BDF5DE913D9738F4" ma:contentTypeVersion="13" ma:contentTypeDescription="Create a new document." ma:contentTypeScope="" ma:versionID="3f7dbbcd3ac9e77d910f14ccc7df6434">
  <xsd:schema xmlns:xsd="http://www.w3.org/2001/XMLSchema" xmlns:xs="http://www.w3.org/2001/XMLSchema" xmlns:p="http://schemas.microsoft.com/office/2006/metadata/properties" xmlns:ns3="3434cde1-f776-4c3f-9525-3f132e87b814" xmlns:ns4="4c0d32b7-afc5-4577-b835-8ee209ff46e1" targetNamespace="http://schemas.microsoft.com/office/2006/metadata/properties" ma:root="true" ma:fieldsID="d10fb32dcf1859980f0078748871d33e" ns3:_="" ns4:_="">
    <xsd:import namespace="3434cde1-f776-4c3f-9525-3f132e87b814"/>
    <xsd:import namespace="4c0d32b7-afc5-4577-b835-8ee209ff46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4cde1-f776-4c3f-9525-3f132e87b8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d32b7-afc5-4577-b835-8ee209ff4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0d32b7-afc5-4577-b835-8ee209ff46e1" xsi:nil="true"/>
  </documentManagement>
</p:properties>
</file>

<file path=customXml/itemProps1.xml><?xml version="1.0" encoding="utf-8"?>
<ds:datastoreItem xmlns:ds="http://schemas.openxmlformats.org/officeDocument/2006/customXml" ds:itemID="{C0F3EC2B-49BA-4515-A079-BB8643958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4cde1-f776-4c3f-9525-3f132e87b814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FCFFA2-E922-41DC-860B-821ED93E46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162B5-2E6E-4C8D-881A-803D0DC84FC9}">
  <ds:schemaRefs>
    <ds:schemaRef ds:uri="http://schemas.microsoft.com/office/2006/metadata/properties"/>
    <ds:schemaRef ds:uri="http://purl.org/dc/elements/1.1/"/>
    <ds:schemaRef ds:uri="3434cde1-f776-4c3f-9525-3f132e87b814"/>
    <ds:schemaRef ds:uri="http://purl.org/dc/terms/"/>
    <ds:schemaRef ds:uri="4c0d32b7-afc5-4577-b835-8ee209ff46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Landscape Template (All Designs) (2)</Template>
  <TotalTime>1284</TotalTime>
  <Words>759</Words>
  <Application>Microsoft Office PowerPoint</Application>
  <PresentationFormat>Widescreen</PresentationFormat>
  <Paragraphs>158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Bahnschrift SemiLight</vt:lpstr>
      <vt:lpstr>Century Gothic</vt:lpstr>
      <vt:lpstr>Helvetica</vt:lpstr>
      <vt:lpstr>Roboto</vt:lpstr>
      <vt:lpstr>Roboto Light</vt:lpstr>
      <vt:lpstr>Roboto Medium</vt:lpstr>
      <vt:lpstr>Tahoma</vt:lpstr>
      <vt:lpstr>Times New Roman</vt:lpstr>
      <vt:lpstr>Title &amp; Seperator Slides</vt:lpstr>
      <vt:lpstr>PowerPoint Presentation</vt:lpstr>
      <vt:lpstr>Thermal Infrared and Microwave Session </vt:lpstr>
      <vt:lpstr>Agenda – Thermal Infrared and Microwave session</vt:lpstr>
      <vt:lpstr>Applications</vt:lpstr>
      <vt:lpstr>Modelling Moon in TIR/MW</vt:lpstr>
      <vt:lpstr>Observation of Moon in TIR/MW</vt:lpstr>
      <vt:lpstr>Review of Actions/Recommendations</vt:lpstr>
      <vt:lpstr>Ways forward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Sebastien Wagner</dc:creator>
  <cp:lastModifiedBy>Tim Hewison</cp:lastModifiedBy>
  <cp:revision>36</cp:revision>
  <cp:lastPrinted>2006-03-06T14:11:17Z</cp:lastPrinted>
  <dcterms:created xsi:type="dcterms:W3CDTF">2023-11-20T10:10:17Z</dcterms:created>
  <dcterms:modified xsi:type="dcterms:W3CDTF">2023-12-08T11:56:07Z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0x010100420E6A351B58E744BDF5DE913D9738F4</vt:lpwstr>
  </property>
  <property fmtid="{D5CDD505-2E9C-101B-9397-08002B2CF9AE}" pid="3" name="DM_DOCNUM">
    <vt:lpwstr>153450</vt:lpwstr>
  </property>
  <property fmtid="{D5CDD505-2E9C-101B-9397-08002B2CF9AE}" pid="4" name="DM_DOCNAME">
    <vt:lpwstr>Presentation Landscape Template (All Designs)</vt:lpwstr>
  </property>
  <property fmtid="{D5CDD505-2E9C-101B-9397-08002B2CF9AE}" pid="5" name="DM_AUTHOR">
    <vt:lpwstr>Anne-Flore Laloe</vt:lpwstr>
  </property>
  <property fmtid="{D5CDD505-2E9C-101B-9397-08002B2CF9AE}" pid="6" name="DM_E_DOC_NO">
    <vt:lpwstr>EUM/GES/TEM/07/2025</vt:lpwstr>
  </property>
  <property fmtid="{D5CDD505-2E9C-101B-9397-08002B2CF9AE}" pid="7" name="DM_E_VER_NO">
    <vt:lpwstr>4</vt:lpwstr>
  </property>
  <property fmtid="{D5CDD505-2E9C-101B-9397-08002B2CF9AE}" pid="8" name="DM_E_ISS_DATE">
    <vt:lpwstr>26 September 2023</vt:lpwstr>
  </property>
  <property fmtid="{D5CDD505-2E9C-101B-9397-08002B2CF9AE}" pid="9" name="DM_E_FROM_PERS2">
    <vt:lpwstr/>
  </property>
  <property fmtid="{D5CDD505-2E9C-101B-9397-08002B2CF9AE}" pid="10" name="DM_E_CONFID">
    <vt:lpwstr/>
  </property>
  <property fmtid="{D5CDD505-2E9C-101B-9397-08002B2CF9AE}" pid="11" name="DM_E_WBS_CODE">
    <vt:lpwstr/>
  </property>
  <property fmtid="{D5CDD505-2E9C-101B-9397-08002B2CF9AE}" pid="12" name="DM_E_DISTRIB">
    <vt:lpwstr/>
  </property>
  <property fmtid="{D5CDD505-2E9C-101B-9397-08002B2CF9AE}" pid="13" name="DIGITAL_SIGNATURE">
    <vt:lpwstr/>
  </property>
</Properties>
</file>