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2"></Relationship><Relationship Target="docProps/app.xml" Type="http://schemas.openxmlformats.org/officeDocument/2006/relationships/extended-properties" Id="rId3"></Relationship><Relationship Target="docProps/custom.xml" Type="http://schemas.openxmlformats.org/officeDocument/2006/relationships/custom-properties" Id="rId4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4"/>
  </p:sldMasterIdLst>
  <p:notesMasterIdLst>
    <p:notesMasterId r:id="rId17"/>
  </p:notesMasterIdLst>
  <p:handoutMasterIdLst>
    <p:handoutMasterId r:id="rId18"/>
  </p:handoutMasterIdLst>
  <p:sldIdLst>
    <p:sldId id="612" r:id="rId5"/>
    <p:sldId id="613" r:id="rId6"/>
    <p:sldId id="623" r:id="rId7"/>
    <p:sldId id="615" r:id="rId8"/>
    <p:sldId id="614" r:id="rId9"/>
    <p:sldId id="618" r:id="rId10"/>
    <p:sldId id="616" r:id="rId11"/>
    <p:sldId id="617" r:id="rId12"/>
    <p:sldId id="620" r:id="rId13"/>
    <p:sldId id="621" r:id="rId14"/>
    <p:sldId id="622" r:id="rId15"/>
    <p:sldId id="609" r:id="rId16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C22C"/>
    <a:srgbClr val="0099CC"/>
    <a:srgbClr val="0066CC"/>
    <a:srgbClr val="CCFFCC"/>
    <a:srgbClr val="FF7C80"/>
    <a:srgbClr val="CCECFF"/>
    <a:srgbClr val="FFCC99"/>
    <a:srgbClr val="C5B9AC"/>
    <a:srgbClr val="00205B"/>
    <a:srgbClr val="D6D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299" autoAdjust="0"/>
  </p:normalViewPr>
  <p:slideViewPr>
    <p:cSldViewPr snapToGrid="0">
      <p:cViewPr varScale="1">
        <p:scale>
          <a:sx n="95" d="100"/>
          <a:sy n="95" d="100"/>
        </p:scale>
        <p:origin x="114" y="45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?><Relationships xmlns="http://schemas.openxmlformats.org/package/2006/relationships"><Relationship Target="slides/slide4.xml" Type="http://schemas.openxmlformats.org/officeDocument/2006/relationships/slide" Id="rId8"></Relationship><Relationship Target="slides/slide9.xml" Type="http://schemas.openxmlformats.org/officeDocument/2006/relationships/slide" Id="rId13"></Relationship><Relationship Target="handoutMasters/handoutMaster1.xml" Type="http://schemas.openxmlformats.org/officeDocument/2006/relationships/handoutMaster" Id="rId18"></Relationship><Relationship Target="../customXml/item3.xml" Type="http://schemas.openxmlformats.org/officeDocument/2006/relationships/customXml" Id="rId3"></Relationship><Relationship Target="theme/theme1.xml" Type="http://schemas.openxmlformats.org/officeDocument/2006/relationships/theme" Id="rId21"></Relationship><Relationship Target="slides/slide3.xml" Type="http://schemas.openxmlformats.org/officeDocument/2006/relationships/slide" Id="rId7"></Relationship><Relationship Target="slides/slide8.xml" Type="http://schemas.openxmlformats.org/officeDocument/2006/relationships/slide" Id="rId12"></Relationship><Relationship Target="notesMasters/notesMaster1.xml" Type="http://schemas.openxmlformats.org/officeDocument/2006/relationships/notesMaster" Id="rId17"></Relationship><Relationship Target="../customXml/item2.xml" Type="http://schemas.openxmlformats.org/officeDocument/2006/relationships/customXml" Id="rId2"></Relationship><Relationship Target="slides/slide12.xml" Type="http://schemas.openxmlformats.org/officeDocument/2006/relationships/slide" Id="rId16"></Relationship><Relationship Target="viewProps.xml" Type="http://schemas.openxmlformats.org/officeDocument/2006/relationships/viewProps" Id="rId20"></Relationship><Relationship Target="../customXml/item1.xml" Type="http://schemas.openxmlformats.org/officeDocument/2006/relationships/customXml" Id="rId1"></Relationship><Relationship Target="slides/slide2.xml" Type="http://schemas.openxmlformats.org/officeDocument/2006/relationships/slide" Id="rId6"></Relationship><Relationship Target="slides/slide7.xml" Type="http://schemas.openxmlformats.org/officeDocument/2006/relationships/slide" Id="rId11"></Relationship><Relationship Target="slides/slide1.xml" Type="http://schemas.openxmlformats.org/officeDocument/2006/relationships/slide" Id="rId5"></Relationship><Relationship Target="slides/slide11.xml" Type="http://schemas.openxmlformats.org/officeDocument/2006/relationships/slide" Id="rId15"></Relationship><Relationship Target="slides/slide6.xml" Type="http://schemas.openxmlformats.org/officeDocument/2006/relationships/slide" Id="rId10"></Relationship><Relationship Target="presProps.xml" Type="http://schemas.openxmlformats.org/officeDocument/2006/relationships/presProps" Id="rId19"></Relationship><Relationship Target="slideMasters/slideMaster1.xml" Type="http://schemas.openxmlformats.org/officeDocument/2006/relationships/slideMaster" Id="rId4"></Relationship><Relationship Target="slides/slide5.xml" Type="http://schemas.openxmlformats.org/officeDocument/2006/relationships/slide" Id="rId9"></Relationship><Relationship Target="slides/slide10.xml" Type="http://schemas.openxmlformats.org/officeDocument/2006/relationships/slide" Id="rId14"></Relationship><Relationship Target="tableStyles.xml" Type="http://schemas.openxmlformats.org/officeDocument/2006/relationships/tableStyles" Id="rId22"></Relationship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lag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79" y="1254271"/>
            <a:ext cx="9393251" cy="5322841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or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98" y="1191201"/>
            <a:ext cx="9421602" cy="533890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33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199"/>
            <a:ext cx="9436548" cy="5347376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95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tmosphe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58" y="1199921"/>
            <a:ext cx="9406214" cy="533018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62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921"/>
            <a:ext cx="9421156" cy="533865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51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M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10" y="1115816"/>
            <a:ext cx="9572000" cy="542413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6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EO M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13" y="1199921"/>
            <a:ext cx="9463265" cy="5362516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05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O M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78" y="1178260"/>
            <a:ext cx="9505713" cy="538657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38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919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123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777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HQ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" y="1240251"/>
            <a:ext cx="9386105" cy="531879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39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138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858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5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35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4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24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53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98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background">
    <p:bg>
      <p:bgPr>
        <a:solidFill>
          <a:srgbClr val="2539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smtClean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smtClean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-8719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www.eumetsat.int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2" y="1139428"/>
            <a:ext cx="11822493" cy="5262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015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d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61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 Glob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02" y="1254582"/>
            <a:ext cx="9335283" cy="5289993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75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 Euro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0" y="1240115"/>
            <a:ext cx="9335286" cy="528999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etop/EP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24" y="1210440"/>
            <a:ext cx="9465846" cy="5324538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62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PS-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4"/>
          <a:stretch/>
        </p:blipFill>
        <p:spPr>
          <a:xfrm>
            <a:off x="125175" y="1249142"/>
            <a:ext cx="10281095" cy="532062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59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06" y="1122694"/>
            <a:ext cx="9619897" cy="545127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6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4" y="1145464"/>
            <a:ext cx="9616414" cy="544930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49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CO2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2" y="1238226"/>
            <a:ext cx="9480125" cy="533415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82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 smtClean="0">
                <a:solidFill>
                  <a:schemeClr val="bg1"/>
                </a:solidFill>
                <a:latin typeface="Bahnschrift SemiLight" panose="020B0502040204020203" pitchFamily="34" charset="0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rgbClr val="00B5E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161047" y="6648056"/>
            <a:ext cx="4628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000" b="0" baseline="0" smtClean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t>EUM/GES/TEM/07/2025, v4, 26 September 2023</a:t>
            </a:r>
            <a:endParaRPr lang="de-DE" sz="1000" b="0" baseline="0" dirty="0">
              <a:solidFill>
                <a:srgbClr val="00B5E2"/>
              </a:solidFill>
              <a:latin typeface="Bahnschrift Light" panose="020B0502040204020203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76" r:id="rId2"/>
    <p:sldLayoutId id="2147487671" r:id="rId3"/>
    <p:sldLayoutId id="2147487710" r:id="rId4"/>
    <p:sldLayoutId id="2147487721" r:id="rId5"/>
    <p:sldLayoutId id="2147487722" r:id="rId6"/>
    <p:sldLayoutId id="2147487723" r:id="rId7"/>
    <p:sldLayoutId id="2147487724" r:id="rId8"/>
    <p:sldLayoutId id="2147487726" r:id="rId9"/>
    <p:sldLayoutId id="2147487727" r:id="rId10"/>
    <p:sldLayoutId id="2147487728" r:id="rId11"/>
    <p:sldLayoutId id="2147487729" r:id="rId12"/>
    <p:sldLayoutId id="2147487730" r:id="rId13"/>
    <p:sldLayoutId id="2147487725" r:id="rId14"/>
    <p:sldLayoutId id="2147487731" r:id="rId15"/>
    <p:sldLayoutId id="2147487732" r:id="rId16"/>
    <p:sldLayoutId id="2147487678" r:id="rId17"/>
    <p:sldLayoutId id="2147487733" r:id="rId18"/>
    <p:sldLayoutId id="2147487735" r:id="rId19"/>
    <p:sldLayoutId id="2147487737" r:id="rId20"/>
    <p:sldLayoutId id="2147487739" r:id="rId21"/>
    <p:sldLayoutId id="2147487679" r:id="rId22"/>
    <p:sldLayoutId id="2147487734" r:id="rId23"/>
    <p:sldLayoutId id="2147487736" r:id="rId24"/>
    <p:sldLayoutId id="2147487738" r:id="rId25"/>
    <p:sldLayoutId id="2147487740" r:id="rId26"/>
    <p:sldLayoutId id="2147487717" r:id="rId27"/>
    <p:sldLayoutId id="2147487720" r:id="rId28"/>
    <p:sldLayoutId id="2147487718" r:id="rId29"/>
  </p:sldLayoutIdLst>
  <p:transition/>
  <p:timing>
    <p:tnLst>
      <p:par>
        <p:cTn id="1" dur="indefinite" restart="never" nodeType="tmRoot"/>
      </p:par>
    </p:tnLst>
  </p:timing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1" spc="-100" baseline="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sforce.net/lunarcalibrationws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LunarCalibrationWS2023" TargetMode="External"/><Relationship Id="rId2" Type="http://schemas.openxmlformats.org/officeDocument/2006/relationships/hyperlink" Target="https://www.eventsforce.net/lunarcalibrationws" TargetMode="Externa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title="[DM_DOCNAME]"/>
          <p:cNvSpPr txBox="1"/>
          <p:nvPr/>
        </p:nvSpPr>
        <p:spPr>
          <a:xfrm>
            <a:off x="-1" y="1884152"/>
            <a:ext cx="5310909" cy="3410504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defRPr/>
            </a:pPr>
            <a:r>
              <a:rPr lang="en-GB" sz="3200" spc="-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of the 4</a:t>
            </a:r>
            <a:r>
              <a:rPr lang="en-GB" sz="3200" spc="-1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200" spc="-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GSICS / IVOS Lunar Calibration Workshop</a:t>
            </a:r>
            <a:endParaRPr lang="en-GB" sz="3200" spc="-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800" b="0" kern="0" dirty="0">
              <a:solidFill>
                <a:schemeClr val="tx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b="0" dirty="0" smtClean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S. Wagner (EUMETSAT), T. Stone (USGS), T. Hewison (EUMETSAT)</a:t>
            </a:r>
            <a:endParaRPr lang="en-GB" sz="1800" b="0" dirty="0">
              <a:solidFill>
                <a:schemeClr val="tx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800" b="0" i="1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600" b="0" i="1" kern="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b="0" i="1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GSICS web meeting 09.11.2023</a:t>
            </a:r>
            <a:endParaRPr lang="en-GB" sz="1400" b="0" i="1" dirty="0">
              <a:solidFill>
                <a:schemeClr val="tx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73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646"/>
            <a:ext cx="12192000" cy="550270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4545105" y="2312895"/>
            <a:ext cx="1434354" cy="89647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688541" y="4168589"/>
            <a:ext cx="1290918" cy="79785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296400" y="1792942"/>
            <a:ext cx="1228164" cy="7709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5105" y="1936775"/>
            <a:ext cx="120127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Train station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5105" y="5065569"/>
            <a:ext cx="120127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EUMETSAT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59848" y="1377945"/>
            <a:ext cx="261551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 err="1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Darmstadtium</a:t>
            </a:r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 / S3VT meeting</a:t>
            </a:r>
          </a:p>
        </p:txBody>
      </p:sp>
      <p:sp>
        <p:nvSpPr>
          <p:cNvPr id="11" name="Down Arrow 10"/>
          <p:cNvSpPr/>
          <p:nvPr/>
        </p:nvSpPr>
        <p:spPr bwMode="auto">
          <a:xfrm rot="11190618">
            <a:off x="1111624" y="1066017"/>
            <a:ext cx="358588" cy="1112407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1698" y="1382305"/>
            <a:ext cx="16682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Towards the airport / Frankfurt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8500725" y="2501153"/>
            <a:ext cx="1432169" cy="9323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83576" y="3705441"/>
            <a:ext cx="286646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Xmas market / city centre</a:t>
            </a:r>
          </a:p>
        </p:txBody>
      </p:sp>
    </p:spTree>
    <p:extLst>
      <p:ext uri="{BB962C8B-B14F-4D97-AF65-F5344CB8AC3E}">
        <p14:creationId xmlns:p14="http://schemas.microsoft.com/office/powerpoint/2010/main" val="3852569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ntheworldmap.com/germany/city/darmstadt/darmstadt-transport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59" y="0"/>
            <a:ext cx="9751162" cy="689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372059" y="4001984"/>
            <a:ext cx="682372" cy="47501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73302" y="3088683"/>
            <a:ext cx="1088112" cy="38198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353299" y="3230088"/>
            <a:ext cx="1401288" cy="115190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9767" y="2630602"/>
            <a:ext cx="8135745" cy="1754326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sz="3600" b="0" kern="100" spc="-100" dirty="0" smtClean="0">
              <a:solidFill>
                <a:schemeClr val="bg1">
                  <a:lumMod val="75000"/>
                  <a:lumOff val="25000"/>
                </a:schemeClr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  <a:p>
            <a:r>
              <a:rPr lang="en-GB" sz="3600" b="0" kern="100" spc="-1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More info available on </a:t>
            </a:r>
            <a:r>
              <a:rPr lang="en-GB" sz="3600" b="0" kern="100" spc="-1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  <a:ea typeface="Roboto" panose="02000000000000000000" pitchFamily="2" charset="0"/>
                <a:hlinkClick r:id="rId3"/>
              </a:rPr>
              <a:t>4</a:t>
            </a:r>
            <a:r>
              <a:rPr lang="en-GB" sz="3600" b="0" kern="100" spc="-100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  <a:ea typeface="Roboto" panose="02000000000000000000" pitchFamily="2" charset="0"/>
                <a:hlinkClick r:id="rId3"/>
              </a:rPr>
              <a:t>th</a:t>
            </a:r>
            <a:r>
              <a:rPr lang="en-GB" sz="3600" b="0" kern="100" spc="-1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  <a:ea typeface="Roboto" panose="02000000000000000000" pitchFamily="2" charset="0"/>
                <a:hlinkClick r:id="rId3"/>
              </a:rPr>
              <a:t> LCWS </a:t>
            </a:r>
            <a:r>
              <a:rPr lang="en-GB" sz="3600" b="0" kern="100" spc="-10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  <a:ea typeface="Roboto" panose="02000000000000000000" pitchFamily="2" charset="0"/>
                <a:hlinkClick r:id="rId3"/>
              </a:rPr>
              <a:t>website</a:t>
            </a:r>
            <a:endParaRPr lang="en-GB" sz="3600" b="0" kern="100" spc="-100" dirty="0">
              <a:solidFill>
                <a:schemeClr val="bg1">
                  <a:lumMod val="75000"/>
                  <a:lumOff val="25000"/>
                </a:schemeClr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  <a:p>
            <a:endParaRPr lang="en-GB" sz="3600" b="0" kern="100" spc="-100" dirty="0" smtClean="0">
              <a:solidFill>
                <a:schemeClr val="bg1">
                  <a:lumMod val="75000"/>
                  <a:lumOff val="25000"/>
                </a:schemeClr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38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GB" sz="2400" b="1" spc="0" dirty="0" smtClean="0"/>
              <a:t>Thank you!</a:t>
            </a:r>
          </a:p>
          <a:p>
            <a:pPr marL="0" indent="0">
              <a:buNone/>
            </a:pPr>
            <a:r>
              <a:rPr lang="en-GB" sz="2000" spc="0" dirty="0" smtClean="0">
                <a:ea typeface="Roboto Light" panose="02000000000000000000" pitchFamily="2" charset="0"/>
              </a:rPr>
              <a:t>Questions are welcome.</a:t>
            </a:r>
          </a:p>
        </p:txBody>
      </p:sp>
    </p:spTree>
    <p:extLst>
      <p:ext uri="{BB962C8B-B14F-4D97-AF65-F5344CB8AC3E}">
        <p14:creationId xmlns:p14="http://schemas.microsoft.com/office/powerpoint/2010/main" val="1881492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Draft agenda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8912" y="863383"/>
            <a:ext cx="11859768" cy="565617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Review of the proposed agenda: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Start : Monday 4</a:t>
            </a:r>
            <a:r>
              <a:rPr lang="en-GB" baseline="30000" dirty="0" smtClean="0">
                <a:solidFill>
                  <a:srgbClr val="FF0000"/>
                </a:solidFill>
              </a:rPr>
              <a:t>th</a:t>
            </a:r>
            <a:r>
              <a:rPr lang="en-GB" dirty="0" smtClean="0">
                <a:solidFill>
                  <a:srgbClr val="FF0000"/>
                </a:solidFill>
              </a:rPr>
              <a:t> at 8:45 / End : Friday at 13:00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Ice breaker on Monday at 18:00 in EUMETSAT</a:t>
            </a:r>
          </a:p>
          <a:p>
            <a:pPr lvl="1"/>
            <a:r>
              <a:rPr lang="en-GB" dirty="0" smtClean="0"/>
              <a:t>Will be communicated to all registered participants</a:t>
            </a:r>
          </a:p>
          <a:p>
            <a:pPr lvl="1"/>
            <a:r>
              <a:rPr lang="en-GB" dirty="0" smtClean="0"/>
              <a:t>Will be published:</a:t>
            </a:r>
          </a:p>
          <a:p>
            <a:pPr lvl="2"/>
            <a:r>
              <a:rPr lang="en-GB" dirty="0" smtClean="0"/>
              <a:t>On the workshop </a:t>
            </a:r>
            <a:r>
              <a:rPr lang="en-GB" dirty="0"/>
              <a:t>website </a:t>
            </a:r>
            <a:r>
              <a:rPr lang="en-GB" dirty="0" smtClean="0"/>
              <a:t>(</a:t>
            </a:r>
            <a:r>
              <a:rPr lang="en-GB" dirty="0" smtClean="0">
                <a:hlinkClick r:id="rId2"/>
              </a:rPr>
              <a:t>EUMETSAT workshop webpage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On the GSICS wiki page (</a:t>
            </a:r>
            <a:r>
              <a:rPr lang="en-GB" dirty="0" smtClean="0">
                <a:hlinkClick r:id="rId3"/>
              </a:rPr>
              <a:t>link</a:t>
            </a:r>
            <a:r>
              <a:rPr lang="en-GB" dirty="0" smtClean="0"/>
              <a:t>)</a:t>
            </a:r>
            <a:endParaRPr lang="en-GB" dirty="0"/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Tuesday 5</a:t>
            </a:r>
            <a:r>
              <a:rPr lang="en-GB" baseline="30000" dirty="0" smtClean="0"/>
              <a:t>th</a:t>
            </a:r>
            <a:r>
              <a:rPr lang="en-GB" dirty="0" smtClean="0"/>
              <a:t> Dec: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S3VT meeting (</a:t>
            </a:r>
            <a:r>
              <a:rPr lang="en-GB" dirty="0" err="1" smtClean="0">
                <a:sym typeface="Wingdings" panose="05000000000000000000" pitchFamily="2" charset="2"/>
              </a:rPr>
              <a:t>Darmstadtium</a:t>
            </a:r>
            <a:r>
              <a:rPr lang="en-GB" dirty="0" smtClean="0">
                <a:sym typeface="Wingdings" panose="05000000000000000000" pitchFamily="2" charset="2"/>
              </a:rPr>
              <a:t>) with L1 presentations on OLCI + SLSTR (start at 13:00 till 19:00).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General discussion in the morning + early lunch (break = 1h30) to allow contributions from people involved in S3V. 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Afternoon focuses on LSICS project development.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87712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grpSp>
        <p:nvGrpSpPr>
          <p:cNvPr id="49" name="Group 48"/>
          <p:cNvGrpSpPr/>
          <p:nvPr/>
        </p:nvGrpSpPr>
        <p:grpSpPr>
          <a:xfrm>
            <a:off x="40196" y="1104174"/>
            <a:ext cx="12076960" cy="4621176"/>
            <a:chOff x="4" y="1104174"/>
            <a:chExt cx="12076960" cy="4621176"/>
          </a:xfrm>
        </p:grpSpPr>
        <p:sp>
          <p:nvSpPr>
            <p:cNvPr id="4" name="Rectangle 3"/>
            <p:cNvSpPr/>
            <p:nvPr/>
          </p:nvSpPr>
          <p:spPr bwMode="auto">
            <a:xfrm>
              <a:off x="4" y="1104182"/>
              <a:ext cx="2415392" cy="1026543"/>
            </a:xfrm>
            <a:prstGeom prst="rect">
              <a:avLst/>
            </a:prstGeom>
            <a:solidFill>
              <a:srgbClr val="FFCC99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Monday morning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- Start of the meeting with welcome + general announcements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4" y="2081555"/>
              <a:ext cx="2415392" cy="1026543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Monday morning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Measurements + Moon Observations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" y="3108098"/>
              <a:ext cx="2415392" cy="28208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Lunch break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" y="3390181"/>
              <a:ext cx="2415392" cy="1026543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Monday afternoon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Measurements + Moon Observations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" y="4416724"/>
              <a:ext cx="2415392" cy="1026543"/>
            </a:xfrm>
            <a:prstGeom prst="rect">
              <a:avLst/>
            </a:prstGeom>
            <a:solidFill>
              <a:srgbClr val="FF7C8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Monday afternoon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Lunar calibration systems + model development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" y="5443267"/>
              <a:ext cx="2415392" cy="28208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Ice breaker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415396" y="3108093"/>
              <a:ext cx="2415396" cy="28208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Lunch break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415396" y="3390176"/>
              <a:ext cx="2415396" cy="2053086"/>
            </a:xfrm>
            <a:prstGeom prst="rect">
              <a:avLst/>
            </a:prstGeom>
            <a:solidFill>
              <a:srgbClr val="FF7C8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Tuesday afternoon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Lunar calibration systems + model development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415396" y="5443262"/>
              <a:ext cx="2415396" cy="28208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Xmas market - </a:t>
              </a:r>
              <a:r>
                <a:rPr kumimoji="0" lang="en-GB" sz="9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Gluhwein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415396" y="1104177"/>
              <a:ext cx="2415396" cy="2003908"/>
            </a:xfrm>
            <a:prstGeom prst="rect">
              <a:avLst/>
            </a:prstGeom>
            <a:solidFill>
              <a:srgbClr val="FF7C8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Tuesday morning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Lunar calibration systems + model development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830788" y="3108098"/>
              <a:ext cx="2415396" cy="28208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Lunch break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830788" y="3390181"/>
              <a:ext cx="2415396" cy="2053086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Tuesday afternoon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Instrument monitoring</a:t>
              </a:r>
              <a:endParaRPr lang="en-GB" dirty="0" smtClean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830788" y="1104174"/>
              <a:ext cx="2415396" cy="2003911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Wednesday morning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Instrument monitoring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7246180" y="1106750"/>
              <a:ext cx="2415396" cy="2001335"/>
            </a:xfrm>
            <a:prstGeom prst="rect">
              <a:avLst/>
            </a:prstGeom>
            <a:solidFill>
              <a:srgbClr val="B7C22C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Thursday morning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Thermal IR + MW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7246180" y="3108092"/>
              <a:ext cx="2415396" cy="28208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Lunch break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7246182" y="3390176"/>
              <a:ext cx="2415392" cy="793635"/>
            </a:xfrm>
            <a:prstGeom prst="rect">
              <a:avLst/>
            </a:prstGeom>
            <a:solidFill>
              <a:srgbClr val="B7C22C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dirty="0"/>
                <a:t>Thursday </a:t>
              </a:r>
              <a:r>
                <a:rPr lang="en-GB" dirty="0" smtClean="0"/>
                <a:t>afternoon</a:t>
              </a:r>
              <a:endParaRPr lang="en-GB" dirty="0"/>
            </a:p>
            <a:p>
              <a:pPr eaLnBrk="0" hangingPunct="0">
                <a:spcBef>
                  <a:spcPct val="50000"/>
                </a:spcBef>
              </a:pPr>
              <a:r>
                <a:rPr lang="en-GB" dirty="0"/>
                <a:t>Thermal IR + MW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7246182" y="4183811"/>
              <a:ext cx="2415392" cy="12594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dirty="0"/>
                <a:t>Thursday </a:t>
              </a:r>
              <a:r>
                <a:rPr lang="en-GB" dirty="0" smtClean="0"/>
                <a:t>afternoon</a:t>
              </a:r>
              <a:endParaRPr lang="en-GB" dirty="0"/>
            </a:p>
            <a:p>
              <a:pPr eaLnBrk="0" hangingPunct="0">
                <a:spcBef>
                  <a:spcPct val="50000"/>
                </a:spcBef>
              </a:pPr>
              <a:r>
                <a:rPr lang="en-GB" dirty="0" smtClean="0"/>
                <a:t>Alternative applications of lunar observations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9661568" y="1104174"/>
              <a:ext cx="2415396" cy="2001335"/>
            </a:xfrm>
            <a:prstGeom prst="rect">
              <a:avLst/>
            </a:prstGeom>
            <a:solidFill>
              <a:srgbClr val="0099CC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Friday morning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Conclusion + way forward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9661568" y="3105509"/>
              <a:ext cx="2415396" cy="28208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Lunch break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682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Discussion slots:</a:t>
            </a:r>
          </a:p>
          <a:p>
            <a:pPr lvl="1"/>
            <a:r>
              <a:rPr lang="en-GB" dirty="0" smtClean="0"/>
              <a:t>Participants to provide input on topics to be covered, as required </a:t>
            </a:r>
            <a:r>
              <a:rPr lang="en-GB" dirty="0" smtClean="0">
                <a:sym typeface="Wingdings" panose="05000000000000000000" pitchFamily="2" charset="2"/>
              </a:rPr>
              <a:t> help to fo</a:t>
            </a:r>
            <a:r>
              <a:rPr lang="en-GB" dirty="0" smtClean="0"/>
              <a:t>cus the discussions</a:t>
            </a:r>
          </a:p>
          <a:p>
            <a:pPr lvl="1"/>
            <a:r>
              <a:rPr lang="en-GB" dirty="0" smtClean="0"/>
              <a:t>When identified, those points will be added to the agenda in the corresponding discussion slots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marL="328254" lvl="1" indent="-328254"/>
            <a:r>
              <a:rPr lang="en-GB" sz="3200" dirty="0"/>
              <a:t>Online attendance</a:t>
            </a:r>
            <a:r>
              <a:rPr lang="en-GB" sz="3200" dirty="0" smtClean="0"/>
              <a:t>:</a:t>
            </a:r>
            <a:endParaRPr lang="en-GB" dirty="0" smtClean="0"/>
          </a:p>
          <a:p>
            <a:pPr marL="820635" lvl="2" indent="-328254"/>
            <a:r>
              <a:rPr lang="en-GB" sz="2800" dirty="0" smtClean="0"/>
              <a:t>Tool = Microsoft TEAMS.</a:t>
            </a:r>
          </a:p>
          <a:p>
            <a:pPr marL="820635" lvl="2" indent="-328254"/>
            <a:r>
              <a:rPr lang="en-GB" sz="2800" dirty="0" smtClean="0">
                <a:solidFill>
                  <a:srgbClr val="FF0000"/>
                </a:solidFill>
              </a:rPr>
              <a:t>Please provide well on time your presentation by email or </a:t>
            </a:r>
            <a:r>
              <a:rPr lang="en-GB" sz="2800" dirty="0" err="1" smtClean="0">
                <a:solidFill>
                  <a:srgbClr val="FF0000"/>
                </a:solidFill>
              </a:rPr>
              <a:t>dropbox</a:t>
            </a:r>
            <a:r>
              <a:rPr lang="en-GB" sz="2800" dirty="0" smtClean="0">
                <a:solidFill>
                  <a:srgbClr val="FF0000"/>
                </a:solidFill>
              </a:rPr>
              <a:t> so that we can play it on our end if needed.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5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3033" y="794376"/>
            <a:ext cx="11859768" cy="5968734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 smtClean="0"/>
              <a:t>Will be made publicly available (at least on the GSICS wiki) unless presenters explicitly ask not to. If so, please prepare also a lighter version to share.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Presentation format = 20min talk + 5min Q&amp;A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Naming convention:</a:t>
            </a:r>
          </a:p>
          <a:p>
            <a:pPr lvl="2"/>
            <a:r>
              <a:rPr lang="en-GB" dirty="0" smtClean="0"/>
              <a:t>#</a:t>
            </a:r>
            <a:r>
              <a:rPr lang="en-GB" dirty="0" err="1" smtClean="0"/>
              <a:t>slotID</a:t>
            </a:r>
            <a:r>
              <a:rPr lang="en-GB" dirty="0" smtClean="0"/>
              <a:t>_ Name_freefield.pptx (or .pdf)</a:t>
            </a:r>
          </a:p>
          <a:p>
            <a:pPr lvl="2"/>
            <a:r>
              <a:rPr lang="en-GB" dirty="0" smtClean="0"/>
              <a:t>Example: </a:t>
            </a:r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marL="1688165" lvl="3" indent="0">
              <a:buNone/>
            </a:pPr>
            <a:r>
              <a:rPr lang="en-GB" sz="2400" dirty="0" smtClean="0"/>
              <a:t>Filename = </a:t>
            </a:r>
            <a:r>
              <a:rPr lang="en-GB" sz="2400" dirty="0" smtClean="0">
                <a:solidFill>
                  <a:srgbClr val="FF0000"/>
                </a:solidFill>
              </a:rPr>
              <a:t>3o_Wagner</a:t>
            </a:r>
            <a:r>
              <a:rPr lang="en-GB" sz="2400" dirty="0" smtClean="0"/>
              <a:t>_MSG-SEVIRI_monitoring.pptx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637" y="4766642"/>
            <a:ext cx="12577572" cy="95051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8842248" y="4766642"/>
            <a:ext cx="749808" cy="10149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2752344" y="4212447"/>
            <a:ext cx="6089904" cy="804672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97078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During the meeting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 session:</a:t>
            </a:r>
          </a:p>
          <a:p>
            <a:pPr lvl="1"/>
            <a:r>
              <a:rPr lang="en-GB" dirty="0" smtClean="0"/>
              <a:t>Minutes takers to be nominated (unless there are some volunteers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r>
              <a:rPr lang="en-GB" dirty="0" smtClean="0"/>
              <a:t>) for each session</a:t>
            </a:r>
          </a:p>
          <a:p>
            <a:pPr lvl="1"/>
            <a:r>
              <a:rPr lang="en-GB" dirty="0" smtClean="0"/>
              <a:t>A template for minutes will be provided (as in previous GSICS meetings – probably with Google Doc) </a:t>
            </a:r>
            <a:r>
              <a:rPr lang="en-GB" dirty="0" smtClean="0">
                <a:sym typeface="Wingdings" panose="05000000000000000000" pitchFamily="2" charset="2"/>
              </a:rPr>
              <a:t> allows multiple access and updates</a:t>
            </a: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pPr lvl="1"/>
            <a:endParaRPr lang="en-GB" dirty="0" smtClean="0">
              <a:sym typeface="Wingdings" panose="05000000000000000000" pitchFamily="2" charset="2"/>
            </a:endParaRP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Lunch = EUMETSAT canteen – participants need to pay their lunch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(no cash - only cards)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77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Meeting preparation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714" y="888521"/>
            <a:ext cx="11627339" cy="559854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LSICS project (</a:t>
            </a:r>
            <a:r>
              <a:rPr lang="en-GB" dirty="0"/>
              <a:t>Lunar Spectral Irradiance Calibration System</a:t>
            </a:r>
            <a:r>
              <a:rPr lang="en-GB" dirty="0" smtClean="0"/>
              <a:t>)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Specification document will be circulated </a:t>
            </a:r>
            <a:r>
              <a:rPr lang="en-GB" dirty="0" smtClean="0">
                <a:solidFill>
                  <a:srgbClr val="FF0000"/>
                </a:solidFill>
              </a:rPr>
              <a:t>BEFORE</a:t>
            </a:r>
            <a:r>
              <a:rPr lang="en-GB" dirty="0" smtClean="0"/>
              <a:t> the workshop</a:t>
            </a:r>
          </a:p>
          <a:p>
            <a:pPr lvl="1"/>
            <a:endParaRPr lang="en-GB" sz="1300" dirty="0" smtClean="0"/>
          </a:p>
          <a:p>
            <a:pPr lvl="1"/>
            <a:r>
              <a:rPr lang="en-GB" dirty="0" smtClean="0"/>
              <a:t>Opportunity for participants interested by the project to review the specs </a:t>
            </a:r>
            <a:r>
              <a:rPr lang="en-GB" dirty="0" smtClean="0">
                <a:solidFill>
                  <a:srgbClr val="FF0000"/>
                </a:solidFill>
              </a:rPr>
              <a:t>BEFORE</a:t>
            </a:r>
            <a:r>
              <a:rPr lang="en-GB" dirty="0" smtClean="0"/>
              <a:t> the workshop</a:t>
            </a:r>
          </a:p>
          <a:p>
            <a:pPr lvl="1"/>
            <a:endParaRPr lang="en-GB" sz="1300" dirty="0" smtClean="0"/>
          </a:p>
          <a:p>
            <a:pPr lvl="1"/>
            <a:r>
              <a:rPr lang="en-GB" dirty="0" smtClean="0"/>
              <a:t>Feedback and discussions at the workshop in the session on “</a:t>
            </a:r>
            <a:r>
              <a:rPr lang="en-US" dirty="0"/>
              <a:t>Lunar calibration systems and model </a:t>
            </a:r>
            <a:r>
              <a:rPr lang="en-US" dirty="0" smtClean="0"/>
              <a:t>development</a:t>
            </a:r>
            <a:r>
              <a:rPr lang="en-GB" dirty="0" smtClean="0"/>
              <a:t>”(on Tuesday 5</a:t>
            </a:r>
            <a:r>
              <a:rPr lang="en-GB" baseline="30000" dirty="0" smtClean="0"/>
              <a:t>th</a:t>
            </a:r>
            <a:r>
              <a:rPr lang="en-GB" dirty="0" smtClean="0"/>
              <a:t> Dec) </a:t>
            </a:r>
            <a:r>
              <a:rPr lang="en-GB" dirty="0" smtClean="0">
                <a:sym typeface="Wingdings" panose="05000000000000000000" pitchFamily="2" charset="2"/>
              </a:rPr>
              <a:t> long time slot (2 hours in the agenda)  in particular discussion on the interfaces and intermediate / internal data files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In case you cannot join the discussions, please provide well on time your feedback by email so that we can compile the input and address them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88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if…?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6069" y="888220"/>
            <a:ext cx="11627339" cy="574369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Possibility of a US government shut-down after 17</a:t>
            </a:r>
            <a:r>
              <a:rPr lang="en-GB" baseline="30000" dirty="0" smtClean="0"/>
              <a:t>th</a:t>
            </a:r>
            <a:r>
              <a:rPr lang="en-GB" dirty="0" smtClean="0"/>
              <a:t> November</a:t>
            </a:r>
          </a:p>
          <a:p>
            <a:pPr lvl="1"/>
            <a:r>
              <a:rPr lang="en-GB" dirty="0" smtClean="0"/>
              <a:t>Not possible to know before that day</a:t>
            </a:r>
          </a:p>
          <a:p>
            <a:pPr lvl="1"/>
            <a:r>
              <a:rPr lang="en-GB" dirty="0" smtClean="0"/>
              <a:t>Shall it happen:</a:t>
            </a:r>
            <a:endParaRPr lang="en-GB" dirty="0">
              <a:sym typeface="Wingdings" panose="05000000000000000000" pitchFamily="2" charset="2"/>
            </a:endParaRPr>
          </a:p>
          <a:p>
            <a:pPr lvl="2"/>
            <a:r>
              <a:rPr lang="en-GB" sz="2800" dirty="0">
                <a:solidFill>
                  <a:srgbClr val="FF0000"/>
                </a:solidFill>
                <a:sym typeface="Wingdings" panose="05000000000000000000" pitchFamily="2" charset="2"/>
              </a:rPr>
              <a:t>One consequence: No physical and online meeting!</a:t>
            </a:r>
          </a:p>
          <a:p>
            <a:pPr lvl="3"/>
            <a:r>
              <a:rPr lang="en-GB" sz="2800" dirty="0">
                <a:solidFill>
                  <a:srgbClr val="0070C0"/>
                </a:solidFill>
                <a:sym typeface="Wingdings" panose="05000000000000000000" pitchFamily="2" charset="2"/>
              </a:rPr>
              <a:t>~50% attendees are from </a:t>
            </a:r>
            <a:r>
              <a:rPr lang="en-GB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US </a:t>
            </a:r>
          </a:p>
          <a:p>
            <a:pPr lvl="3"/>
            <a:r>
              <a:rPr lang="en-GB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Key contributors to most of the sessions would not be attending (neither in person nor online)</a:t>
            </a:r>
          </a:p>
          <a:p>
            <a:pPr lvl="2"/>
            <a:r>
              <a:rPr lang="en-GB" sz="2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Mitigation </a:t>
            </a:r>
            <a:r>
              <a:rPr lang="en-GB" sz="2800" dirty="0">
                <a:solidFill>
                  <a:srgbClr val="00B050"/>
                </a:solidFill>
                <a:sym typeface="Wingdings" panose="05000000000000000000" pitchFamily="2" charset="2"/>
              </a:rPr>
              <a:t>measures:</a:t>
            </a:r>
          </a:p>
          <a:p>
            <a:pPr lvl="3"/>
            <a:r>
              <a:rPr lang="en-GB" sz="2800" dirty="0">
                <a:solidFill>
                  <a:srgbClr val="0070C0"/>
                </a:solidFill>
                <a:sym typeface="Wingdings" panose="05000000000000000000" pitchFamily="2" charset="2"/>
              </a:rPr>
              <a:t>Online meeting </a:t>
            </a:r>
            <a:r>
              <a:rPr lang="en-GB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at later stage on specific points in order to provide still a feedback to the GSICS annual meeting in March 2024</a:t>
            </a:r>
          </a:p>
          <a:p>
            <a:pPr lvl="3"/>
            <a:r>
              <a:rPr lang="en-GB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Web meetings to be organised before March 2024</a:t>
            </a:r>
          </a:p>
          <a:p>
            <a:pPr lvl="3"/>
            <a:r>
              <a:rPr lang="en-GB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Format = as for GSICS monthly web meetings = 2-3 hours max</a:t>
            </a:r>
          </a:p>
          <a:p>
            <a:pPr lvl="2"/>
            <a:r>
              <a:rPr lang="en-GB" sz="2800" dirty="0">
                <a:sym typeface="Wingdings" panose="05000000000000000000" pitchFamily="2" charset="2"/>
              </a:rPr>
              <a:t>Physical meeting to be organised later (place / date </a:t>
            </a:r>
            <a:r>
              <a:rPr lang="en-GB" sz="2800" dirty="0" smtClean="0">
                <a:sym typeface="Wingdings" panose="05000000000000000000" pitchFamily="2" charset="2"/>
              </a:rPr>
              <a:t>TBD)</a:t>
            </a:r>
            <a:endParaRPr lang="en-GB" sz="2800" dirty="0">
              <a:sym typeface="Wingdings" panose="05000000000000000000" pitchFamily="2" charset="2"/>
            </a:endParaRPr>
          </a:p>
          <a:p>
            <a:pPr lvl="3"/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2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18" y="1634836"/>
            <a:ext cx="4876800" cy="2352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28"/>
          <a:stretch/>
        </p:blipFill>
        <p:spPr>
          <a:xfrm>
            <a:off x="508105" y="4323461"/>
            <a:ext cx="5151813" cy="2539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05" y="1372421"/>
            <a:ext cx="5852160" cy="28775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1520" y="6502846"/>
            <a:ext cx="1950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kern="100" spc="-100" dirty="0" smtClean="0">
                <a:solidFill>
                  <a:schemeClr val="tx1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From darmstadt.de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974" y="1375859"/>
            <a:ext cx="3801005" cy="548716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069484" y="1798655"/>
            <a:ext cx="2405734" cy="4913644"/>
            <a:chOff x="9069484" y="1798655"/>
            <a:chExt cx="2405734" cy="4913644"/>
          </a:xfrm>
        </p:grpSpPr>
        <p:sp>
          <p:nvSpPr>
            <p:cNvPr id="10" name="Oval 9"/>
            <p:cNvSpPr/>
            <p:nvPr/>
          </p:nvSpPr>
          <p:spPr bwMode="auto">
            <a:xfrm>
              <a:off x="10148836" y="1798655"/>
              <a:ext cx="1326382" cy="1165609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9069484" y="2921867"/>
              <a:ext cx="1326382" cy="1165609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0000326" y="5546690"/>
              <a:ext cx="1326382" cy="1165609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54479" y="740045"/>
            <a:ext cx="11627339" cy="5972254"/>
          </a:xfrm>
        </p:spPr>
        <p:txBody>
          <a:bodyPr>
            <a:normAutofit/>
          </a:bodyPr>
          <a:lstStyle/>
          <a:p>
            <a:r>
              <a:rPr lang="en-GB" dirty="0" smtClean="0"/>
              <a:t>Venue : EUMETSAT headquarters, Darmstadt, Germany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63456" y="6493693"/>
            <a:ext cx="643317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1800" dirty="0"/>
              <a:t>https://www.darmstadt-tourismus.de/en/index.html</a:t>
            </a:r>
          </a:p>
        </p:txBody>
      </p:sp>
    </p:spTree>
    <p:extLst>
      <p:ext uri="{BB962C8B-B14F-4D97-AF65-F5344CB8AC3E}">
        <p14:creationId xmlns:p14="http://schemas.microsoft.com/office/powerpoint/2010/main" val="2260887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&amp; Seperator Slides">
  <a:themeElements>
    <a:clrScheme name="EUMETSAT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 Font">
      <a:majorFont>
        <a:latin typeface="Bahnschrift SemiBold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All Designs).pptx" id="{12443F55-906A-4ACB-9A2F-98B2EB5A6081}" vid="{34CB0787-89DC-4D21-9BBE-BF3E5B2193E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E6A351B58E744BDF5DE913D9738F4" ma:contentTypeVersion="13" ma:contentTypeDescription="Create a new document." ma:contentTypeScope="" ma:versionID="3f7dbbcd3ac9e77d910f14ccc7df6434">
  <xsd:schema xmlns:xsd="http://www.w3.org/2001/XMLSchema" xmlns:xs="http://www.w3.org/2001/XMLSchema" xmlns:p="http://schemas.microsoft.com/office/2006/metadata/properties" xmlns:ns3="3434cde1-f776-4c3f-9525-3f132e87b814" xmlns:ns4="4c0d32b7-afc5-4577-b835-8ee209ff46e1" targetNamespace="http://schemas.microsoft.com/office/2006/metadata/properties" ma:root="true" ma:fieldsID="d10fb32dcf1859980f0078748871d33e" ns3:_="" ns4:_="">
    <xsd:import namespace="3434cde1-f776-4c3f-9525-3f132e87b814"/>
    <xsd:import namespace="4c0d32b7-afc5-4577-b835-8ee209ff46e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_activity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4cde1-f776-4c3f-9525-3f132e87b8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d32b7-afc5-4577-b835-8ee209ff46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0d32b7-afc5-4577-b835-8ee209ff46e1" xsi:nil="true"/>
  </documentManagement>
</p:properties>
</file>

<file path=customXml/itemProps1.xml><?xml version="1.0" encoding="utf-8"?>
<ds:datastoreItem xmlns:ds="http://schemas.openxmlformats.org/officeDocument/2006/customXml" ds:itemID="{C0F3EC2B-49BA-4515-A079-BB86439580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4cde1-f776-4c3f-9525-3f132e87b814"/>
    <ds:schemaRef ds:uri="4c0d32b7-afc5-4577-b835-8ee209ff46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FCFFA2-E922-41DC-860B-821ED93E46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F162B5-2E6E-4C8D-881A-803D0DC84FC9}">
  <ds:schemaRefs>
    <ds:schemaRef ds:uri="3434cde1-f776-4c3f-9525-3f132e87b814"/>
    <ds:schemaRef ds:uri="http://schemas.microsoft.com/office/2006/documentManagement/types"/>
    <ds:schemaRef ds:uri="4c0d32b7-afc5-4577-b835-8ee209ff46e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697</Words>
  <Application>Microsoft Office PowerPoint</Application>
  <PresentationFormat>Widescreen</PresentationFormat>
  <Paragraphs>118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Bahnschrift Light</vt:lpstr>
      <vt:lpstr>Bahnschrift SemiLight</vt:lpstr>
      <vt:lpstr>Century Gothic</vt:lpstr>
      <vt:lpstr>Helvetica</vt:lpstr>
      <vt:lpstr>Roboto</vt:lpstr>
      <vt:lpstr>Roboto Light</vt:lpstr>
      <vt:lpstr>Roboto Medium</vt:lpstr>
      <vt:lpstr>Tahoma</vt:lpstr>
      <vt:lpstr>Times New Roman</vt:lpstr>
      <vt:lpstr>Wingdings</vt:lpstr>
      <vt:lpstr>Title &amp; Seperator Slides</vt:lpstr>
      <vt:lpstr>PowerPoint Presentation</vt:lpstr>
      <vt:lpstr>Draft agenda</vt:lpstr>
      <vt:lpstr>Agenda</vt:lpstr>
      <vt:lpstr>Agenda</vt:lpstr>
      <vt:lpstr>Presentations</vt:lpstr>
      <vt:lpstr>During the meeting</vt:lpstr>
      <vt:lpstr>Meeting preparation</vt:lpstr>
      <vt:lpstr>What if…?</vt:lpstr>
      <vt:lpstr>Location</vt:lpstr>
      <vt:lpstr>PowerPoint Presentation</vt:lpstr>
      <vt:lpstr>PowerPoint Presentation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Sebastien Wagner</dc:creator>
  <cp:lastModifiedBy>Sebastien Wagner</cp:lastModifiedBy>
  <cp:revision>38</cp:revision>
  <cp:lastPrinted>2006-03-06T14:11:17Z</cp:lastPrinted>
  <dcterms:created xsi:type="dcterms:W3CDTF">2023-11-08T09:43:01Z</dcterms:created>
  <dcterms:modified xsi:type="dcterms:W3CDTF">2023-11-09T11:48:30Z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0x010100420E6A351B58E744BDF5DE913D9738F4</vt:lpwstr>
  </property>
  <property fmtid="{D5CDD505-2E9C-101B-9397-08002B2CF9AE}" pid="14" name="DM_DOCNUM">
    <vt:lpwstr>1387182</vt:lpwstr>
  </property>
  <property fmtid="{D5CDD505-2E9C-101B-9397-08002B2CF9AE}" pid="15" name="DM_DOCNAME">
    <vt:lpwstr>Wagner_4thLCWS_Preparation_GSICS_WB-20230911</vt:lpwstr>
  </property>
  <property fmtid="{D5CDD505-2E9C-101B-9397-08002B2CF9AE}" pid="16" name="DM_AUTHOR">
    <vt:lpwstr>Sebastien Wagner</vt:lpwstr>
  </property>
  <property fmtid="{D5CDD505-2E9C-101B-9397-08002B2CF9AE}" pid="17" name="DM_E_DOC_NO">
    <vt:lpwstr>EUM/RSP/VWG/23/1387182</vt:lpwstr>
  </property>
  <property fmtid="{D5CDD505-2E9C-101B-9397-08002B2CF9AE}" pid="18" name="DM_E_VER_NO">
    <vt:lpwstr>1 Draft</vt:lpwstr>
  </property>
  <property fmtid="{D5CDD505-2E9C-101B-9397-08002B2CF9AE}" pid="19" name="DM_E_ISS_DATE">
    <vt:lpwstr>15 November 2023</vt:lpwstr>
  </property>
  <property fmtid="{D5CDD505-2E9C-101B-9397-08002B2CF9AE}" pid="20" name="DM_E_FROM_PERS2">
    <vt:lpwstr/>
  </property>
  <property fmtid="{D5CDD505-2E9C-101B-9397-08002B2CF9AE}" pid="21" name="DM_E_CONFID">
    <vt:lpwstr/>
  </property>
  <property fmtid="{D5CDD505-2E9C-101B-9397-08002B2CF9AE}" pid="22" name="DM_E_WBS_CODE">
    <vt:lpwstr/>
  </property>
  <property fmtid="{D5CDD505-2E9C-101B-9397-08002B2CF9AE}" pid="23" name="DM_E_DISTRIB">
    <vt:lpwstr/>
  </property>
  <property fmtid="{D5CDD505-2E9C-101B-9397-08002B2CF9AE}" pid="24" name="DIGITAL_SIGNATURE">
    <vt:lpwstr/>
  </property>
</Properties>
</file>