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256" r:id="rId2"/>
    <p:sldId id="643" r:id="rId3"/>
    <p:sldId id="631" r:id="rId4"/>
    <p:sldId id="635" r:id="rId5"/>
    <p:sldId id="636" r:id="rId6"/>
    <p:sldId id="637" r:id="rId7"/>
    <p:sldId id="619" r:id="rId8"/>
    <p:sldId id="642" r:id="rId9"/>
    <p:sldId id="624" r:id="rId10"/>
    <p:sldId id="625" r:id="rId11"/>
    <p:sldId id="645" r:id="rId12"/>
    <p:sldId id="644" r:id="rId13"/>
    <p:sldId id="630" r:id="rId14"/>
    <p:sldId id="646" r:id="rId15"/>
    <p:sldId id="629" r:id="rId16"/>
  </p:sldIdLst>
  <p:sldSz cx="9906000" cy="6858000" type="A4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Hewison" initials="RSP/TJ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5000"/>
    <a:srgbClr val="FFCCFF"/>
    <a:srgbClr val="B3CCFF"/>
    <a:srgbClr val="66D8C8"/>
    <a:srgbClr val="CCFFFF"/>
    <a:srgbClr val="00CCFF"/>
    <a:srgbClr val="FF66CC"/>
    <a:srgbClr val="00B5E2"/>
    <a:srgbClr val="00205B"/>
    <a:srgbClr val="C5B9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1432" autoAdjust="0"/>
  </p:normalViewPr>
  <p:slideViewPr>
    <p:cSldViewPr snapToGrid="0">
      <p:cViewPr varScale="1">
        <p:scale>
          <a:sx n="104" d="100"/>
          <a:sy n="104" d="100"/>
        </p:scale>
        <p:origin x="-492" y="-90"/>
      </p:cViewPr>
      <p:guideLst>
        <p:guide orient="horz" pos="1164"/>
        <p:guide orient="horz" pos="1410"/>
        <p:guide orient="horz" pos="2704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90" d="100"/>
          <a:sy n="90" d="100"/>
        </p:scale>
        <p:origin x="-3762" y="-102"/>
      </p:cViewPr>
      <p:guideLst>
        <p:guide orient="horz" pos="3129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9189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9051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1364" y="9739314"/>
            <a:ext cx="187891" cy="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14781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31" y="0"/>
            <a:ext cx="2943270" cy="4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03" y="4715440"/>
            <a:ext cx="4985095" cy="44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31" y="9434172"/>
            <a:ext cx="2943270" cy="49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4513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EUM/STG-SWG/36/14/VWG/15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49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50" name="Clip" r:id="rId5" imgW="2833538" imgH="1919138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421093" y="16016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7200900" y="6303885"/>
            <a:ext cx="2486025" cy="4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057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86524" y="6610350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293687" y="6416873"/>
            <a:ext cx="290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Lunar Calibration Workshop</a:t>
            </a:r>
          </a:p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1-4 December 2014, Darmstadt</a:t>
            </a:r>
            <a:endParaRPr lang="de-DE" sz="1000" b="0" baseline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ulled_win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zShOLusR4Lrh0JASSY5bQUUqyyrFYweX1jorXBz8eLg/edit?usp=sharin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sics.nesdis.noaa.gov/wiki/bin/view/Development/LunarWorkArea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 b="34722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57546" y="585627"/>
            <a:ext cx="9010329" cy="5782516"/>
          </a:xfrm>
        </p:spPr>
        <p:txBody>
          <a:bodyPr/>
          <a:lstStyle/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cap="none" dirty="0" smtClean="0"/>
              <a:t>Lunar Calibration Workshop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endParaRPr lang="en-GB" sz="3200" cap="none" dirty="0" smtClean="0"/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endParaRPr lang="en-GB" sz="800" dirty="0" smtClean="0"/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2800" cap="none" dirty="0" smtClean="0"/>
              <a:t>     </a:t>
            </a:r>
            <a:r>
              <a:rPr lang="en-GB" sz="2000" cap="none" dirty="0" err="1" smtClean="0"/>
              <a:t>Sébastien</a:t>
            </a:r>
            <a:r>
              <a:rPr lang="en-GB" sz="2000" cap="none" dirty="0" smtClean="0"/>
              <a:t> Wagner (EUMETSAT)</a:t>
            </a:r>
          </a:p>
          <a:p>
            <a:pPr algn="r">
              <a:lnSpc>
                <a:spcPts val="3600"/>
              </a:lnSpc>
              <a:spcBef>
                <a:spcPts val="0"/>
              </a:spcBef>
              <a:defRPr/>
            </a:pPr>
            <a:endParaRPr lang="en-GB" sz="1000" cap="none" dirty="0" smtClean="0"/>
          </a:p>
          <a:p>
            <a:pPr algn="r">
              <a:lnSpc>
                <a:spcPts val="1900"/>
              </a:lnSpc>
              <a:spcBef>
                <a:spcPts val="0"/>
              </a:spcBef>
              <a:defRPr/>
            </a:pPr>
            <a:r>
              <a:rPr lang="en-GB" sz="1600" cap="none" dirty="0" smtClean="0"/>
              <a:t>In collaboration with</a:t>
            </a:r>
          </a:p>
          <a:p>
            <a:pPr algn="r">
              <a:lnSpc>
                <a:spcPts val="1900"/>
              </a:lnSpc>
              <a:spcBef>
                <a:spcPts val="0"/>
              </a:spcBef>
              <a:defRPr/>
            </a:pPr>
            <a:r>
              <a:rPr lang="en-GB" sz="1600" cap="none" dirty="0"/>
              <a:t>Tom Stone (USGS</a:t>
            </a:r>
            <a:r>
              <a:rPr lang="en-GB" sz="1600" cap="none" dirty="0" smtClean="0"/>
              <a:t>)</a:t>
            </a:r>
          </a:p>
          <a:p>
            <a:pPr algn="r">
              <a:lnSpc>
                <a:spcPts val="1900"/>
              </a:lnSpc>
              <a:spcBef>
                <a:spcPts val="0"/>
              </a:spcBef>
              <a:defRPr/>
            </a:pPr>
            <a:r>
              <a:rPr lang="en-GB" sz="1600" cap="none" dirty="0" smtClean="0"/>
              <a:t>Sophie </a:t>
            </a:r>
            <a:r>
              <a:rPr lang="en-GB" sz="1600" cap="none" dirty="0" err="1" smtClean="0"/>
              <a:t>Lachérade</a:t>
            </a:r>
            <a:r>
              <a:rPr lang="en-GB" sz="1600" cap="none" dirty="0" smtClean="0"/>
              <a:t>, Bertrand Fougnie (CNES)</a:t>
            </a:r>
          </a:p>
          <a:p>
            <a:pPr algn="r">
              <a:lnSpc>
                <a:spcPts val="1900"/>
              </a:lnSpc>
              <a:spcBef>
                <a:spcPts val="0"/>
              </a:spcBef>
              <a:defRPr/>
            </a:pPr>
            <a:r>
              <a:rPr lang="en-GB" sz="1600" cap="none" dirty="0" smtClean="0"/>
              <a:t>Jack Xiong (NASA)</a:t>
            </a:r>
          </a:p>
          <a:p>
            <a:pPr algn="r">
              <a:lnSpc>
                <a:spcPts val="1900"/>
              </a:lnSpc>
              <a:spcBef>
                <a:spcPts val="0"/>
              </a:spcBef>
              <a:defRPr/>
            </a:pPr>
            <a:endParaRPr lang="en-GB" sz="1600" cap="none" dirty="0" smtClean="0"/>
          </a:p>
          <a:p>
            <a:pPr algn="r">
              <a:lnSpc>
                <a:spcPts val="1900"/>
              </a:lnSpc>
              <a:spcBef>
                <a:spcPts val="0"/>
              </a:spcBef>
              <a:defRPr/>
            </a:pPr>
            <a:endParaRPr lang="en-GB" sz="1600" cap="none" dirty="0" smtClean="0"/>
          </a:p>
          <a:p>
            <a:pPr algn="r">
              <a:lnSpc>
                <a:spcPts val="1900"/>
              </a:lnSpc>
              <a:spcBef>
                <a:spcPts val="0"/>
              </a:spcBef>
              <a:defRPr/>
            </a:pPr>
            <a:endParaRPr lang="en-GB" sz="1600" cap="none" dirty="0" smtClean="0"/>
          </a:p>
          <a:p>
            <a:pPr algn="r">
              <a:lnSpc>
                <a:spcPts val="1900"/>
              </a:lnSpc>
              <a:spcBef>
                <a:spcPts val="0"/>
              </a:spcBef>
              <a:defRPr/>
            </a:pPr>
            <a:endParaRPr lang="en-GB" sz="1600" cap="none" dirty="0" smtClean="0"/>
          </a:p>
          <a:p>
            <a:pPr algn="r">
              <a:lnSpc>
                <a:spcPts val="1900"/>
              </a:lnSpc>
              <a:spcBef>
                <a:spcPts val="0"/>
              </a:spcBef>
              <a:defRPr/>
            </a:pPr>
            <a:endParaRPr lang="en-GB" sz="1600" cap="none" dirty="0" smtClean="0"/>
          </a:p>
          <a:p>
            <a:pPr algn="r">
              <a:lnSpc>
                <a:spcPts val="1900"/>
              </a:lnSpc>
              <a:spcBef>
                <a:spcPts val="0"/>
              </a:spcBef>
              <a:defRPr/>
            </a:pPr>
            <a:r>
              <a:rPr lang="en-GB" sz="1600" cap="none" dirty="0" smtClean="0"/>
              <a:t>And the great support of</a:t>
            </a:r>
          </a:p>
          <a:p>
            <a:pPr algn="r">
              <a:lnSpc>
                <a:spcPts val="1900"/>
              </a:lnSpc>
              <a:spcBef>
                <a:spcPts val="0"/>
              </a:spcBef>
              <a:defRPr/>
            </a:pPr>
            <a:r>
              <a:rPr lang="en-GB" sz="1600" cap="none" dirty="0" smtClean="0"/>
              <a:t>Bartolomeo </a:t>
            </a:r>
            <a:r>
              <a:rPr lang="en-GB" sz="1600" cap="none" dirty="0" err="1" smtClean="0"/>
              <a:t>Viticchiè</a:t>
            </a:r>
            <a:r>
              <a:rPr lang="en-GB" sz="1600" cap="none" dirty="0" smtClean="0"/>
              <a:t>, Tim Hewison, Andrea Danz (EUMETSAT)</a:t>
            </a:r>
          </a:p>
          <a:p>
            <a:pPr algn="r">
              <a:lnSpc>
                <a:spcPts val="1900"/>
              </a:lnSpc>
              <a:spcBef>
                <a:spcPts val="0"/>
              </a:spcBef>
              <a:defRPr/>
            </a:pPr>
            <a:r>
              <a:rPr lang="en-GB" sz="1600" cap="none" dirty="0" smtClean="0"/>
              <a:t>Masaya Takahashi (JMA)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6654" y="1064103"/>
            <a:ext cx="930802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Two social events:</a:t>
            </a:r>
          </a:p>
          <a:p>
            <a:pPr marL="723900" lvl="2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Tuesday (around 19:30) :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Dinner in the </a:t>
            </a:r>
            <a:r>
              <a:rPr lang="en-IE" sz="18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Grohe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brewery in Darmstadt (Tram 9 direction </a:t>
            </a:r>
            <a:r>
              <a:rPr lang="en-IE" sz="18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Böllenfalltor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or Tram 3 direction </a:t>
            </a:r>
            <a:r>
              <a:rPr lang="en-IE" sz="18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Lichtenbergschule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 </a:t>
            </a:r>
            <a:r>
              <a:rPr lang="en-IE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till </a:t>
            </a:r>
            <a:r>
              <a:rPr lang="en-IE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Schulstrasse</a:t>
            </a:r>
            <a:r>
              <a:rPr lang="en-IE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stop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)</a:t>
            </a:r>
          </a:p>
          <a:p>
            <a:pPr marL="723900" lvl="2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Wednesday (after working day): Christmas Market experience. Be ready for standing outside in the cold, each curry </a:t>
            </a:r>
            <a:r>
              <a:rPr lang="en-IE" sz="18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Wurst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and drinking </a:t>
            </a:r>
            <a:r>
              <a:rPr lang="en-IE" sz="18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Gluhwein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! (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  <a:hlinkClick r:id="rId2"/>
              </a:rPr>
              <a:t>http://en.wikipedia.org/wiki/Mulled_wine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 )</a:t>
            </a:r>
          </a:p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		 Warm clothes, shoes, gloves, hats strongly advised 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Agenda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unarCalWS_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562" y="851116"/>
            <a:ext cx="9435830" cy="59415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to be answered... </a:t>
            </a:r>
            <a:r>
              <a:rPr lang="en-GB" smtClean="0"/>
              <a:t>among </a:t>
            </a:r>
            <a:r>
              <a:rPr lang="en-GB" dirty="0" smtClean="0"/>
              <a:t>others...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1884" y="850475"/>
            <a:ext cx="9078686" cy="5632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About the workshop:</a:t>
            </a:r>
          </a:p>
          <a:p>
            <a:pPr marL="631825" lvl="1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Do you think this workshop was useful?</a:t>
            </a:r>
          </a:p>
          <a:p>
            <a:pPr marL="631825" lvl="1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Did it answer your questions?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About the GIRO: does it fulfil your needs? What else do you need? How can it be improved?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Do we see artefacts in the results like phase angle dependence, unexplained biases, spectral discrepancies between instruments with similar SRFs, etc.? How can we address them?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What can we expect in terms of future developments of the ROLO/GIRO? 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What about tying to an absolute scale? What about cross-comparisons and inter-calibration?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How do you see this activity in the future?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5221" y="1241432"/>
            <a:ext cx="8923495" cy="47511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Please follow file naming convention:</a:t>
            </a:r>
            <a:b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1a_Wagner_IntrodLunarCalibWS.pptx/</a:t>
            </a:r>
            <a:r>
              <a:rPr lang="en-GB" sz="20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pdf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/</a:t>
            </a:r>
            <a:r>
              <a:rPr lang="en-GB" sz="20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ppt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Presentations will be uploaded to the GSICS Wiki, unless you tell us not to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Each slot is strictly 20 minutes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Please leave at least a few minutes for questions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Warning will be given after 13 minutes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For more general questions, questions will be taken and discussed during the discussion slots.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sz="2400" dirty="0" smtClean="0">
                <a:latin typeface="Calibri"/>
                <a:cs typeface="Calibri"/>
                <a:sym typeface="Symbol" pitchFamily="18" charset="2"/>
              </a:rPr>
              <a:t>Note to the presenters</a:t>
            </a:r>
            <a:endParaRPr lang="en-GB" sz="2400" dirty="0">
              <a:latin typeface="Calibri"/>
              <a:cs typeface="Calibri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Minutes takers - Proposal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Let’s take minutes in a Google Doc</a:t>
            </a:r>
          </a:p>
          <a:p>
            <a:pPr lvl="1"/>
            <a:r>
              <a:rPr lang="en-GB" sz="16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Everyone can see what is being recorded and edit it on the fly!</a:t>
            </a:r>
          </a:p>
          <a:p>
            <a:pPr lvl="1"/>
            <a:r>
              <a:rPr lang="en-GB" sz="16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Here is the </a:t>
            </a:r>
            <a:r>
              <a:rPr lang="en-GB" sz="16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  <a:hlinkClick r:id="rId2"/>
              </a:rPr>
              <a:t>link</a:t>
            </a:r>
            <a:r>
              <a:rPr lang="en-GB" sz="16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(but it doesn’t play nicely with Internet Explorer 8 – </a:t>
            </a:r>
            <a:r>
              <a:rPr lang="en-GB" sz="1600" b="1" kern="120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try Chrome)</a:t>
            </a:r>
            <a:endParaRPr lang="en-GB" sz="16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r>
              <a:rPr lang="en-GB" sz="20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Monday:</a:t>
            </a:r>
          </a:p>
          <a:p>
            <a:pPr lvl="1"/>
            <a:r>
              <a:rPr lang="en-GB" sz="16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Morning: Jack</a:t>
            </a:r>
          </a:p>
          <a:p>
            <a:pPr lvl="1"/>
            <a:r>
              <a:rPr lang="en-GB" sz="16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Afternoon: </a:t>
            </a:r>
            <a:r>
              <a:rPr lang="en-GB" sz="1600" b="1" kern="12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Seb</a:t>
            </a:r>
            <a:endParaRPr lang="en-GB" sz="16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r>
              <a:rPr lang="en-GB" sz="20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Tuesday:</a:t>
            </a:r>
          </a:p>
          <a:p>
            <a:pPr lvl="1"/>
            <a:r>
              <a:rPr lang="en-GB" sz="16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Morning: Bertrand</a:t>
            </a:r>
          </a:p>
          <a:p>
            <a:pPr lvl="1"/>
            <a:r>
              <a:rPr lang="en-GB" sz="16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Afternoon: Tom</a:t>
            </a:r>
          </a:p>
          <a:p>
            <a:endParaRPr lang="en-GB" sz="20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r>
              <a:rPr lang="en-GB" sz="20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Wednesday:</a:t>
            </a:r>
          </a:p>
          <a:p>
            <a:pPr lvl="1"/>
            <a:r>
              <a:rPr lang="en-GB" sz="16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Morning: Masaya</a:t>
            </a:r>
          </a:p>
          <a:p>
            <a:pPr lvl="1"/>
            <a:r>
              <a:rPr lang="en-GB" sz="16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Afternoon: Brain storming </a:t>
            </a:r>
            <a:r>
              <a:rPr lang="en-GB" sz="16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Every body!</a:t>
            </a:r>
            <a:endParaRPr lang="en-GB" sz="16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endParaRPr lang="en-GB" sz="20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r>
              <a:rPr lang="en-GB" sz="20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Thursday:</a:t>
            </a:r>
          </a:p>
          <a:p>
            <a:pPr lvl="1"/>
            <a:r>
              <a:rPr lang="en-GB" sz="16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Morning: Bart</a:t>
            </a:r>
          </a:p>
          <a:p>
            <a:pPr lvl="1"/>
            <a:r>
              <a:rPr lang="en-GB" sz="16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Afternoon: Tim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717" y="2860240"/>
            <a:ext cx="951387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 algn="ctr">
              <a:lnSpc>
                <a:spcPct val="150000"/>
              </a:lnSpc>
            </a:pPr>
            <a:r>
              <a:rPr lang="en-GB" sz="44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Thank you</a:t>
            </a:r>
          </a:p>
          <a:p>
            <a:pPr marL="266700" lvl="1" indent="-266700">
              <a:buFont typeface="Arial" pitchFamily="34" charset="0"/>
              <a:buChar char="•"/>
            </a:pP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outline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42900" y="1119886"/>
            <a:ext cx="9078686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Introduction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Background of the workshop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Objectives and current achievements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Agenda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Some comments for the presentations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Practicalities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04107" y="1038245"/>
            <a:ext cx="9593035" cy="507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Welcome to EUMETSAT and welcome to Darmstadt!</a:t>
            </a:r>
          </a:p>
          <a:p>
            <a:pPr marL="271463" indent="-271463">
              <a:buFont typeface="Arial" pitchFamily="34" charset="0"/>
              <a:buChar char="•"/>
            </a:pPr>
            <a:endParaRPr lang="en-GB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Great level of interest = 13 agencies represented (GSICS, CEOS-IVOS, Ocean Colour community)</a:t>
            </a:r>
          </a:p>
          <a:p>
            <a:pPr marL="271463" indent="-271463">
              <a:buFont typeface="Arial" pitchFamily="34" charset="0"/>
              <a:buChar char="•"/>
            </a:pPr>
            <a:endParaRPr lang="en-GB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More than 25 different instruments able to observe the Moon</a:t>
            </a:r>
          </a:p>
          <a:p>
            <a:pPr marL="271463" indent="-271463">
              <a:buFont typeface="Arial" pitchFamily="34" charset="0"/>
              <a:buChar char="•"/>
            </a:pPr>
            <a:endParaRPr lang="en-GB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Four-day meeting with plenty of slots for 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exchanging, discussing, comparing ways of addressing data preparation and data handling, and having a critical view on how to make the best use of the data.</a:t>
            </a:r>
          </a:p>
          <a:p>
            <a:pPr marL="271463" indent="-271463">
              <a:buFont typeface="Arial" pitchFamily="34" charset="0"/>
              <a:buChar char="•"/>
            </a:pPr>
            <a:endParaRPr lang="en-GB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Understanding better goes with sharing openly also problems and issues</a:t>
            </a:r>
          </a:p>
          <a:p>
            <a:pPr marL="271463" indent="-271463">
              <a:buFont typeface="Arial" pitchFamily="34" charset="0"/>
              <a:buChar char="•"/>
            </a:pPr>
            <a:endParaRPr lang="en-GB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 learn better from mistakes</a:t>
            </a:r>
          </a:p>
          <a:p>
            <a:pPr marL="271463" indent="-271463">
              <a:buFont typeface="Arial" pitchFamily="34" charset="0"/>
              <a:buChar char="•"/>
            </a:pPr>
            <a:endParaRPr lang="en-GB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Please, show us images from your instruments especially if they are not nice 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</a:p>
          <a:p>
            <a:pPr marL="271463" indent="-271463">
              <a:buFont typeface="Arial" pitchFamily="34" charset="0"/>
              <a:buChar char="•"/>
            </a:pPr>
            <a:endParaRPr lang="en-GB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But nice pictures are also welcomed 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2192" y="4900773"/>
            <a:ext cx="9719353" cy="1294544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2468" y="1119886"/>
            <a:ext cx="976216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Initiative from the GSICS Research Working Group (last annual meeting in March 2014)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One of GSICS lunar calibration references for VIS/NIR = ROLO (USGS)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However, USGS ROLO code = not publically available</a:t>
            </a:r>
          </a:p>
          <a:p>
            <a:pPr marL="893763" lvl="1" indent="-441325">
              <a:lnSpc>
                <a:spcPct val="150000"/>
              </a:lnSpc>
              <a:buFont typeface="Wingdings"/>
              <a:buChar char="è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Current implementations among instrument operators rely on the peer reviewed publications</a:t>
            </a:r>
          </a:p>
          <a:p>
            <a:pPr marL="893763" lvl="1" indent="-441325">
              <a:lnSpc>
                <a:spcPct val="150000"/>
              </a:lnSpc>
              <a:buFont typeface="Wingdings"/>
              <a:buChar char="è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Differences have been observed in the results provided by the various implementations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For inter-calibration purposes, a common reference is needed!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EUMETSAT proposal = Organisation of a Lunar Calibration Workshop to work on a unified version of the ROLO model: the GSICS Implementation of the ROLO (GIRO) model </a:t>
            </a:r>
          </a:p>
          <a:p>
            <a:pPr marL="174625" indent="-174625">
              <a:lnSpc>
                <a:spcPct val="150000"/>
              </a:lnSpc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As part of the proposal: EUMETSAT’s implementation as a baseline for the GIRO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3564" y="996598"/>
            <a:ext cx="9585789" cy="51706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Organisation: EUMETSAT / USGS / CNES / NASA 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631825" lvl="1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with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 support of M. Takahashi from JMA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 long on-going collaboration between these agencies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How the interactions are foreseen?</a:t>
            </a:r>
          </a:p>
          <a:p>
            <a:pPr marL="893763" lvl="1" indent="-436563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USGS = leader of the scientific developments to the current ROLO model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/>
            </a:r>
            <a:b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peer reviewed papers to share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 improvements</a:t>
            </a:r>
          </a:p>
          <a:p>
            <a:pPr marL="893763" lvl="1" indent="-436563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EUMETSAT = implements the changes and makes them available</a:t>
            </a:r>
          </a:p>
          <a:p>
            <a:pPr marL="893763" lvl="1" indent="-436563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CNES = has a highly valuable amount of lunar observations with Pleiades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/>
            </a:r>
            <a:b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useful to adjust the ROLO in further stage.</a:t>
            </a:r>
          </a:p>
          <a:p>
            <a:pPr marL="893763" lvl="1" indent="-436563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NASA = Aqua MODIS is the current GSICS reference instrument for VIS/NIR inter-calibration products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dirty="0" smtClean="0"/>
              <a:t>The lunar calibration workshop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lunar calibration workshop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3838" y="1243174"/>
            <a:ext cx="9585789" cy="47089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Objectives of the workshop:</a:t>
            </a:r>
          </a:p>
          <a:p>
            <a:pPr marL="719138" lvl="1" indent="-2667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Work across agencies / operators with a common and validated implementation of the USGS ROLO model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one of GSICS’ goal =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instrument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inter-calibration</a:t>
            </a:r>
          </a:p>
          <a:p>
            <a:pPr marL="719138" lvl="1" indent="-2667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To share knowledge and expertise on lunar calibration and to provide guidance on the techniques of lunar calibration.</a:t>
            </a:r>
          </a:p>
          <a:p>
            <a:pPr marL="719138" lvl="1" indent="-2667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First step to provide the international community with validated and traceable version of the USGS ROLO model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/>
            </a:r>
            <a:b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Validated against USGS implementation of ROLO v311g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719138" lvl="1" indent="-26670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Generate for the first time a reference dataset that could be used for validation / comparisons later on.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Time line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675" y="975946"/>
          <a:ext cx="9483048" cy="57684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47356"/>
                <a:gridCol w="3767846"/>
                <a:gridCol w="3767846"/>
              </a:tblGrid>
              <a:tr h="62682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Time</a:t>
                      </a:r>
                      <a:r>
                        <a:rPr lang="en-GB" sz="1600" baseline="0" dirty="0" smtClean="0"/>
                        <a:t> line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Organizers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Participants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24/06/2014</a:t>
                      </a:r>
                      <a:endParaRPr lang="en-GB" sz="1600" dirty="0"/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Kick-off lunar</a:t>
                      </a:r>
                      <a:r>
                        <a:rPr lang="en-GB" sz="1600" baseline="0" dirty="0" smtClean="0"/>
                        <a:t> calibration workshop w</a:t>
                      </a:r>
                      <a:r>
                        <a:rPr lang="en-GB" sz="1600" dirty="0" smtClean="0"/>
                        <a:t>eb meeting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</a:tr>
              <a:tr h="91521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July –</a:t>
                      </a:r>
                      <a:r>
                        <a:rPr lang="en-GB" sz="1600" baseline="0" dirty="0" smtClean="0"/>
                        <a:t> August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l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Development</a:t>
                      </a:r>
                      <a:r>
                        <a:rPr lang="en-GB" sz="1600" baseline="0" dirty="0" smtClean="0"/>
                        <a:t> / Finalization of the GIRO application</a:t>
                      </a:r>
                    </a:p>
                    <a:p>
                      <a:pPr marL="174625" indent="-174625" algn="l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Documentation on GSICS / Lunar Calibration Wiki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Participants to prepare input data</a:t>
                      </a:r>
                    </a:p>
                    <a:p>
                      <a:pPr algn="ctr"/>
                      <a:r>
                        <a:rPr lang="en-GB" sz="1600" dirty="0" smtClean="0"/>
                        <a:t>(extraction / reformatting)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407483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End</a:t>
                      </a:r>
                      <a:r>
                        <a:rPr lang="en-GB" sz="1600" baseline="0" dirty="0" smtClean="0"/>
                        <a:t> August / Early September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Provide the GIRO application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4074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Feedback / Output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September / October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Updates</a:t>
                      </a:r>
                      <a:r>
                        <a:rPr lang="en-GB" sz="1600" baseline="0" dirty="0" smtClean="0"/>
                        <a:t> / Support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November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Output</a:t>
                      </a:r>
                      <a:r>
                        <a:rPr lang="en-GB" sz="1600" baseline="0" dirty="0" smtClean="0"/>
                        <a:t> screening / Feedback to participants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Re-processing if</a:t>
                      </a:r>
                      <a:r>
                        <a:rPr lang="en-GB" sz="1600" baseline="0" dirty="0" smtClean="0"/>
                        <a:t> needed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81496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01/12/2014</a:t>
                      </a:r>
                      <a:r>
                        <a:rPr lang="en-GB" sz="1600" baseline="0" dirty="0" smtClean="0"/>
                        <a:t> - </a:t>
                      </a:r>
                      <a:r>
                        <a:rPr lang="en-GB" sz="1600" dirty="0" smtClean="0"/>
                        <a:t>04/12/2014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Lunar</a:t>
                      </a:r>
                      <a:r>
                        <a:rPr lang="en-GB" sz="1600" baseline="0" dirty="0" smtClean="0"/>
                        <a:t> calibration workshop at EUMETSAT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 Darmstadt, Germany</a:t>
                      </a:r>
                      <a:endParaRPr lang="en-GB" sz="160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286784" y="5931111"/>
            <a:ext cx="9491187" cy="819274"/>
          </a:xfrm>
          <a:prstGeom prst="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5725" y="6366343"/>
            <a:ext cx="2398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WE ARE HERE NOW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237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Achievements </a:t>
            </a:r>
            <a:r>
              <a:rPr lang="en-GB" smtClean="0"/>
              <a:t>to date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42900" y="1119886"/>
            <a:ext cx="9078686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GIRO application (fourth release) delivered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GIRO PERT application for sensitivity analysis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Lunar Calibration dedicated web page on the GSICS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Development Wiki:</a:t>
            </a:r>
            <a:b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  <a:hlinkClick r:id="rId2"/>
              </a:rPr>
              <a:t>https://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  <a:hlinkClick r:id="rId2"/>
              </a:rPr>
              <a:t>gsics.nesdis.noaa.gov/wiki/bin/view/Development/LunarWorkArea</a:t>
            </a:r>
            <a:endParaRPr lang="en-GB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Starting </a:t>
            </a:r>
            <a:r>
              <a:rPr lang="en-GB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building up the GSICS Lunar Calibration Database</a:t>
            </a:r>
          </a:p>
          <a:p>
            <a:pPr marL="174625" indent="-174625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Many interactions with the participants in the SRFs and input data preparations </a:t>
            </a: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/>
            </a:r>
            <a:b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n-US" sz="20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this effort was essential to get teams ready but also to improve the GIRO thanks to the broad range of instruments that are processed</a:t>
            </a:r>
            <a:endParaRPr lang="en-US" sz="20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6654" y="851839"/>
            <a:ext cx="930802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lnSpc>
                <a:spcPct val="150000"/>
              </a:lnSpc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Topics/activities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Monday : General presentations + participant reports and discussion on the GEO instruments </a:t>
            </a:r>
            <a:r>
              <a:rPr lang="en-IE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+ Group Photo (just before lunch)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Tuesday : Participant reports and discussion on the LEO instruments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Wednesday : Sensitivity analysis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Thursday : Future upcoming  missions with lunar observation capabilities + Reporting outcomes &amp; discussing the way forward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The agenda has been locally adjusted to accommodate:</a:t>
            </a:r>
          </a:p>
          <a:p>
            <a:pPr marL="723900" lvl="2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Remote presentations</a:t>
            </a:r>
          </a:p>
          <a:p>
            <a:pPr marL="723900" lvl="2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Presentations about future missions</a:t>
            </a: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Wednesday </a:t>
            </a:r>
            <a:r>
              <a:rPr lang="en-IE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the meeting will take place in the Briefing Gallery</a:t>
            </a:r>
            <a:endParaRPr lang="en-IE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66700" lvl="1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800" dirty="0" err="1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Webex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access for remote attendance (we should not forget to use the microphones  when people are connected 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  <a:r>
              <a:rPr lang="en-IE" sz="18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229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latin typeface="Calibri" pitchFamily="34" charset="0"/>
                <a:ea typeface="+mj-ea"/>
                <a:cs typeface="Calibri" pitchFamily="34" charset="0"/>
              </a:rPr>
              <a:t>Agenda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3868</TotalTime>
  <Words>802</Words>
  <Application>Microsoft Office PowerPoint</Application>
  <PresentationFormat>A4 Paper (210x297 mm)</PresentationFormat>
  <Paragraphs>151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Viewgraph_Landscape_Template[1]</vt:lpstr>
      <vt:lpstr>Clip</vt:lpstr>
      <vt:lpstr>Slide 1</vt:lpstr>
      <vt:lpstr>Presentation outline</vt:lpstr>
      <vt:lpstr>Introduction</vt:lpstr>
      <vt:lpstr>Background</vt:lpstr>
      <vt:lpstr>The lunar calibration workshop</vt:lpstr>
      <vt:lpstr>The lunar calibration workshop</vt:lpstr>
      <vt:lpstr>Slide 7</vt:lpstr>
      <vt:lpstr>Achievements to date</vt:lpstr>
      <vt:lpstr>Slide 9</vt:lpstr>
      <vt:lpstr>Slide 10</vt:lpstr>
      <vt:lpstr>Slide 11</vt:lpstr>
      <vt:lpstr>Questions to be answered... among others...</vt:lpstr>
      <vt:lpstr>Note to the presenters</vt:lpstr>
      <vt:lpstr>Minutes takers - Proposal</vt:lpstr>
      <vt:lpstr>Slide 15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Tim Hewison</cp:lastModifiedBy>
  <cp:revision>363</cp:revision>
  <cp:lastPrinted>2006-03-06T14:11:17Z</cp:lastPrinted>
  <dcterms:created xsi:type="dcterms:W3CDTF">2014-02-05T10:11:59Z</dcterms:created>
  <dcterms:modified xsi:type="dcterms:W3CDTF">2014-11-28T15:53:35Z</dcterms:modified>
</cp:coreProperties>
</file>