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498" r:id="rId3"/>
    <p:sldId id="369" r:id="rId4"/>
    <p:sldId id="497" r:id="rId5"/>
    <p:sldId id="485" r:id="rId6"/>
    <p:sldId id="317" r:id="rId7"/>
    <p:sldId id="493" r:id="rId8"/>
    <p:sldId id="457" r:id="rId9"/>
    <p:sldId id="486" r:id="rId10"/>
    <p:sldId id="464" r:id="rId11"/>
    <p:sldId id="459" r:id="rId12"/>
    <p:sldId id="461" r:id="rId13"/>
    <p:sldId id="291" r:id="rId14"/>
    <p:sldId id="487" r:id="rId15"/>
    <p:sldId id="488" r:id="rId16"/>
    <p:sldId id="490" r:id="rId17"/>
    <p:sldId id="484" r:id="rId18"/>
    <p:sldId id="478" r:id="rId19"/>
    <p:sldId id="312" r:id="rId20"/>
    <p:sldId id="499" r:id="rId21"/>
    <p:sldId id="501" r:id="rId22"/>
    <p:sldId id="500" r:id="rId23"/>
    <p:sldId id="502" r:id="rId24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18A01"/>
    <a:srgbClr val="00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91" autoAdjust="0"/>
    <p:restoredTop sz="97002" autoAdjust="0"/>
  </p:normalViewPr>
  <p:slideViewPr>
    <p:cSldViewPr>
      <p:cViewPr>
        <p:scale>
          <a:sx n="75" d="100"/>
          <a:sy n="75" d="100"/>
        </p:scale>
        <p:origin x="-744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12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80" d="100"/>
          <a:sy n="80" d="100"/>
        </p:scale>
        <p:origin x="-2352" y="-78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B6F12-F817-4C8B-A45F-0ACBDFB7A2A7}" type="datetimeFigureOut">
              <a:rPr lang="ko-KR" altLang="en-US" smtClean="0"/>
              <a:t>2014-12-01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07E3B-E353-4C90-A4BB-F195CCCFFD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0854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Good afternoon, everyone. I am Tae-Hyeong</a:t>
            </a:r>
            <a:r>
              <a:rPr lang="en-US" altLang="ko-KR" baseline="0" dirty="0" smtClean="0"/>
              <a:t> Oh on </a:t>
            </a:r>
            <a:r>
              <a:rPr lang="en-US" altLang="ko-KR" dirty="0" smtClean="0"/>
              <a:t>National Meteorological Satellite Center, Korea Meteorological Administration in Republic of Korea.</a:t>
            </a:r>
          </a:p>
          <a:p>
            <a:r>
              <a:rPr lang="en-US" altLang="ko-KR" dirty="0" smtClean="0"/>
              <a:t>My talk title is the Lunar</a:t>
            </a:r>
            <a:r>
              <a:rPr lang="en-US" altLang="ko-KR" baseline="0" dirty="0" smtClean="0"/>
              <a:t> calibration of COMS visi</a:t>
            </a:r>
            <a:r>
              <a:rPr lang="en-US" altLang="ko-KR" dirty="0" smtClean="0"/>
              <a:t>ble channel using GIRO.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07E3B-E353-4C90-A4BB-F195CCCFFD0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6943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This</a:t>
            </a:r>
            <a:r>
              <a:rPr lang="en-US" altLang="ko-KR" baseline="0" dirty="0" smtClean="0"/>
              <a:t> figure show the ratio of IMPS and </a:t>
            </a:r>
            <a:r>
              <a:rPr lang="en-US" altLang="ko-KR" baseline="0" dirty="0" err="1" smtClean="0"/>
              <a:t>GIRO_secondrelease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As you see, ratio of IMPS is bigger than GIRO</a:t>
            </a:r>
          </a:p>
          <a:p>
            <a:r>
              <a:rPr lang="en-US" altLang="ko-KR" baseline="0" dirty="0" smtClean="0"/>
              <a:t>IMPS’ Slope is -0.0048 per day and degradation is about 6 % in whole period (1.41 % /year)</a:t>
            </a:r>
          </a:p>
          <a:p>
            <a:r>
              <a:rPr lang="en-US" altLang="ko-KR" baseline="0" dirty="0" smtClean="0"/>
              <a:t>But GIRO slope is -0.0034 per day and degradation is about 4.3 in same period (about 1%/ year)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To find the cause of this difference, I compare the ROLO irradiance of IMPS and GIRO.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07E3B-E353-4C90-A4BB-F195CCCFFD0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1877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This slide</a:t>
            </a:r>
            <a:r>
              <a:rPr lang="en-US" altLang="ko-KR" baseline="0" dirty="0" smtClean="0"/>
              <a:t> show the ROLO irradiance of IMPS and GIRO </a:t>
            </a:r>
          </a:p>
          <a:p>
            <a:r>
              <a:rPr lang="en-US" altLang="ko-KR" baseline="0" dirty="0" smtClean="0"/>
              <a:t>Blue line is calculated ROLO irradiance form IMPS and red line is ROLO irradiance from </a:t>
            </a:r>
            <a:r>
              <a:rPr lang="en-US" altLang="ko-KR" baseline="0" dirty="0" err="1" smtClean="0"/>
              <a:t>GIRO_secondrelease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It is displayed a difference Obviously in red circle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07E3B-E353-4C90-A4BB-F195CCCFFD0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93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This</a:t>
            </a:r>
            <a:r>
              <a:rPr lang="en-US" altLang="ko-KR" baseline="0" dirty="0" smtClean="0"/>
              <a:t> slide show the ratio between ROL.O irradiance of IMPS and GIRO.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As in the previous page, see that the ratio value is greater.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07E3B-E353-4C90-A4BB-F195CCCFFD0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8199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Next,</a:t>
            </a:r>
            <a:r>
              <a:rPr lang="en-US" altLang="ko-KR" baseline="0" dirty="0" smtClean="0"/>
              <a:t> I compare degradation of Visible channel for each observation and monthly mean in whole period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as shown, degradation of visible channel is 4.26 % in whole period (about 1%/year)</a:t>
            </a:r>
          </a:p>
          <a:p>
            <a:r>
              <a:rPr lang="en-US" altLang="ko-KR" baseline="0" dirty="0" smtClean="0"/>
              <a:t>But degradation of monthly mean is more smooth and less slope and degradation like below figure.</a:t>
            </a:r>
          </a:p>
          <a:p>
            <a:r>
              <a:rPr lang="en-US" altLang="ko-KR" baseline="0" dirty="0" smtClean="0"/>
              <a:t>Monthly mean degradation is about 4.1%</a:t>
            </a:r>
          </a:p>
          <a:p>
            <a:endParaRPr lang="en-US" altLang="ko-KR" baseline="0" dirty="0" smtClean="0"/>
          </a:p>
          <a:p>
            <a:r>
              <a:rPr lang="en-US" altLang="ko-KR" dirty="0" smtClean="0"/>
              <a:t>As I will talk</a:t>
            </a:r>
            <a:r>
              <a:rPr lang="en-US" altLang="ko-KR" baseline="0" dirty="0" smtClean="0"/>
              <a:t> </a:t>
            </a:r>
            <a:r>
              <a:rPr lang="en-US" altLang="ko-KR" dirty="0" smtClean="0"/>
              <a:t>in the conclusion, this</a:t>
            </a:r>
            <a:r>
              <a:rPr lang="en-US" altLang="ko-KR" baseline="0" dirty="0" smtClean="0"/>
              <a:t> is first issue for lunar calibration.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07E3B-E353-4C90-A4BB-F195CCCFFD0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1389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Next, this</a:t>
            </a:r>
            <a:r>
              <a:rPr lang="en-US" altLang="ko-KR" baseline="0" dirty="0" smtClean="0"/>
              <a:t> slide show the moon pixel area according to the threshold 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If it is full moon like figure, moon area is almost similar.</a:t>
            </a:r>
          </a:p>
          <a:p>
            <a:r>
              <a:rPr lang="en-US" altLang="ko-KR" baseline="0" dirty="0" smtClean="0"/>
              <a:t>According to the threshold, if threshold is less, it include space pixel around moon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07E3B-E353-4C90-A4BB-F195CCCFFD0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7429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But if moon</a:t>
            </a:r>
            <a:r>
              <a:rPr lang="en-US" altLang="ko-KR" baseline="0" dirty="0" smtClean="0"/>
              <a:t> is near half moon, This concerns in selecting the moon area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Figure a, b, and c is the moon area according threshold 850, 900, 950 respectively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as in figure, it appear much different from the boundary of the month.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07E3B-E353-4C90-A4BB-F195CCCFFD0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9931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This</a:t>
            </a:r>
            <a:r>
              <a:rPr lang="en-US" altLang="ko-KR" baseline="0" dirty="0" smtClean="0"/>
              <a:t> slide show the sanity check according to each threshold for two observed moon data.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07E3B-E353-4C90-A4BB-F195CCCFFD0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474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This</a:t>
            </a:r>
            <a:r>
              <a:rPr lang="en-US" altLang="ko-KR" baseline="0" dirty="0" smtClean="0"/>
              <a:t> slide show the result according the threshold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To define the moon pixel, calculate observed irradiance according threshold 850, 900, 950</a:t>
            </a:r>
          </a:p>
          <a:p>
            <a:r>
              <a:rPr lang="en-US" altLang="ko-KR" baseline="0" dirty="0" smtClean="0"/>
              <a:t>And compute the ratio using ROLO irradiance that is calculated </a:t>
            </a:r>
            <a:r>
              <a:rPr lang="en-US" altLang="ko-KR" baseline="0" dirty="0" err="1" smtClean="0"/>
              <a:t>GIRO_secondrelease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According to the threshold, degradations are 4.11, 4.26 and 4.48 respectively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07E3B-E353-4C90-A4BB-F195CCCFFD0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252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This</a:t>
            </a:r>
            <a:r>
              <a:rPr lang="en-US" altLang="ko-KR" baseline="0" dirty="0" smtClean="0"/>
              <a:t> is last slide on my presentation, issues and future plans</a:t>
            </a:r>
          </a:p>
          <a:p>
            <a:endParaRPr lang="en-US" altLang="ko-KR" baseline="0" dirty="0" smtClean="0"/>
          </a:p>
          <a:p>
            <a:r>
              <a:rPr lang="en-GB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 mentioned earlier, it is the first issue </a:t>
            </a:r>
            <a:r>
              <a:rPr lang="en-US" altLang="ko-KR" baseline="0" dirty="0" smtClean="0"/>
              <a:t>to calculate monthly mean ratio.</a:t>
            </a:r>
          </a:p>
          <a:p>
            <a:r>
              <a:rPr lang="en-US" altLang="ko-KR" baseline="0" dirty="0" smtClean="0"/>
              <a:t>COMS observe two time per month, but time interval is 1 or 2 hour</a:t>
            </a:r>
          </a:p>
          <a:p>
            <a:r>
              <a:rPr lang="en-US" altLang="ko-KR" baseline="0" dirty="0" smtClean="0"/>
              <a:t>So it should be no degradation but it is different.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Next issue is to define the moon pixel. </a:t>
            </a:r>
          </a:p>
          <a:p>
            <a:r>
              <a:rPr lang="en-US" altLang="ko-KR" baseline="0" dirty="0" smtClean="0"/>
              <a:t>To determine the threshold, we need more test to the threshold.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Future plan is to run </a:t>
            </a:r>
            <a:r>
              <a:rPr lang="en-US" altLang="ko-KR" baseline="0" dirty="0" err="1" smtClean="0"/>
              <a:t>GIRO_fourthrelease</a:t>
            </a:r>
            <a:r>
              <a:rPr lang="en-US" altLang="ko-KR" baseline="0" dirty="0" smtClean="0"/>
              <a:t> and GIRO_PERT executive file</a:t>
            </a:r>
          </a:p>
          <a:p>
            <a:r>
              <a:rPr lang="en-US" altLang="ko-KR" baseline="0" dirty="0" smtClean="0"/>
              <a:t>And I will upload the COMS lunar data to the </a:t>
            </a:r>
            <a:r>
              <a:rPr lang="en-US" altLang="ko-KR" baseline="0" dirty="0" err="1" smtClean="0"/>
              <a:t>dropbox</a:t>
            </a:r>
            <a:r>
              <a:rPr lang="en-US" altLang="ko-KR" baseline="0" dirty="0" smtClean="0"/>
              <a:t> ASAP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Finally, after more test and verification for GIRO, need a </a:t>
            </a:r>
            <a:r>
              <a:rPr lang="en-US" altLang="ko-KR" baseline="0" dirty="0" err="1" smtClean="0"/>
              <a:t>updata</a:t>
            </a:r>
            <a:r>
              <a:rPr lang="en-US" altLang="ko-KR" baseline="0" dirty="0" smtClean="0"/>
              <a:t> for ROLO algorithm and coefficients of IMPS on NMSC/KMA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Thank you</a:t>
            </a:r>
          </a:p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8DE09-4676-42FE-BA03-4A49225A5B6A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68383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07E3B-E353-4C90-A4BB-F195CCCFFD09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0729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dirty="0" smtClean="0"/>
              <a:t>First, I talk</a:t>
            </a:r>
            <a:r>
              <a:rPr lang="en-US" altLang="ko-KR" baseline="0" dirty="0" smtClean="0"/>
              <a:t> to radiometric calibration system(IMPS) on NMSC</a:t>
            </a:r>
            <a:endParaRPr lang="ko-KR" altLang="en-US" dirty="0" smtClean="0"/>
          </a:p>
        </p:txBody>
      </p:sp>
      <p:sp>
        <p:nvSpPr>
          <p:cNvPr id="3891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CB2A3BA8-98BB-43F8-98FE-51EB0C0BD6ED}" type="slidenum">
              <a:rPr lang="ko-KR" altLang="en-US" smtClean="0"/>
              <a:pPr eaLnBrk="1" hangingPunct="1"/>
              <a:t>2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9644249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07E3B-E353-4C90-A4BB-F195CCCFFD09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80148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8DE09-4676-42FE-BA03-4A49225A5B6A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68383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8DE09-4676-42FE-BA03-4A49225A5B6A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68383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8DE09-4676-42FE-BA03-4A49225A5B6A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6838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ko-KR" dirty="0" smtClean="0">
                <a:latin typeface="굴림" charset="-127"/>
                <a:ea typeface="굴림" charset="-127"/>
              </a:rPr>
              <a:t>This is COMS MI radiometric calibration. </a:t>
            </a:r>
          </a:p>
          <a:p>
            <a:r>
              <a:rPr lang="en-US" altLang="ko-KR" dirty="0" smtClean="0">
                <a:latin typeface="굴림" charset="-127"/>
                <a:ea typeface="굴림" charset="-127"/>
              </a:rPr>
              <a:t>Radiometric calibration concept is the conversion from COMS MI digital count to radiance. </a:t>
            </a:r>
          </a:p>
          <a:p>
            <a:r>
              <a:rPr lang="en-US" altLang="ko-KR" dirty="0" smtClean="0">
                <a:latin typeface="굴림" charset="-127"/>
                <a:ea typeface="굴림" charset="-127"/>
              </a:rPr>
              <a:t>Digital count is level 0 data and 10 bit. </a:t>
            </a:r>
          </a:p>
          <a:p>
            <a:r>
              <a:rPr lang="en-US" altLang="ko-KR" dirty="0" smtClean="0">
                <a:latin typeface="굴림" charset="-127"/>
                <a:ea typeface="굴림" charset="-127"/>
              </a:rPr>
              <a:t>Radiance is level 1a data and 14 bit. NMSC</a:t>
            </a:r>
            <a:r>
              <a:rPr lang="en-US" altLang="ko-KR" baseline="0" dirty="0" smtClean="0">
                <a:latin typeface="굴림" charset="-127"/>
                <a:ea typeface="굴림" charset="-127"/>
              </a:rPr>
              <a:t> process to  change 10 bit to 14 bit to get fine resolution of MI data</a:t>
            </a:r>
            <a:endParaRPr lang="en-US" altLang="ko-KR" dirty="0" smtClean="0">
              <a:latin typeface="굴림" charset="-127"/>
              <a:ea typeface="굴림" charset="-127"/>
            </a:endParaRPr>
          </a:p>
          <a:p>
            <a:endParaRPr lang="en-US" altLang="ko-KR" dirty="0" smtClean="0">
              <a:latin typeface="굴림" charset="-127"/>
              <a:ea typeface="굴림" charset="-127"/>
            </a:endParaRPr>
          </a:p>
          <a:p>
            <a:endParaRPr lang="ko-KR" altLang="en-US" dirty="0" smtClean="0">
              <a:latin typeface="굴림" charset="-127"/>
              <a:ea typeface="굴림" charset="-127"/>
            </a:endParaRPr>
          </a:p>
        </p:txBody>
      </p:sp>
      <p:sp>
        <p:nvSpPr>
          <p:cNvPr id="7270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AE90F-3CDF-4BF2-B132-734D9204019F}" type="slidenum">
              <a:rPr lang="en-US" altLang="ko-KR" smtClean="0">
                <a:latin typeface="굴림" charset="-127"/>
                <a:ea typeface="굴림" charset="-127"/>
              </a:rPr>
              <a:pPr/>
              <a:t>3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5595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Radiometric equation is R = mx</a:t>
            </a:r>
            <a:r>
              <a:rPr lang="en-US" altLang="ko-KR" baseline="0" dirty="0" smtClean="0"/>
              <a:t> + b</a:t>
            </a:r>
          </a:p>
          <a:p>
            <a:r>
              <a:rPr lang="en-US" altLang="ko-KR" baseline="0" dirty="0" smtClean="0"/>
              <a:t>where m is linear calibration coefficient, this coefficient is determined in the pre-launch test</a:t>
            </a:r>
            <a:endParaRPr lang="ko-KR" altLang="en-US" dirty="0" smtClean="0"/>
          </a:p>
          <a:p>
            <a:r>
              <a:rPr lang="en-US" altLang="ko-KR" baseline="0" dirty="0" smtClean="0"/>
              <a:t>          x is digital count </a:t>
            </a:r>
          </a:p>
          <a:p>
            <a:r>
              <a:rPr lang="en-US" altLang="ko-KR" baseline="0" dirty="0" smtClean="0"/>
              <a:t>   and  b is intercept that is measured by the count values of space look data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COMS MI has one Visible channel , center wavelength is 0.65 micron and resolution is 1 km </a:t>
            </a:r>
          </a:p>
          <a:p>
            <a:r>
              <a:rPr lang="en-US" altLang="ko-KR" baseline="0" dirty="0" smtClean="0"/>
              <a:t>SRF is like figure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COMS visible channel does not have on-board calibration target for slope m. </a:t>
            </a:r>
          </a:p>
          <a:p>
            <a:r>
              <a:rPr lang="en-US" altLang="ko-KR" baseline="0" dirty="0" smtClean="0"/>
              <a:t>So ground calibration must be needed to monitor a degradation of visible channel. </a:t>
            </a: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07E3B-E353-4C90-A4BB-F195CCCFFD0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4727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07E3B-E353-4C90-A4BB-F195CCCFFD0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6884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This</a:t>
            </a:r>
            <a:r>
              <a:rPr lang="en-US" altLang="ko-KR" baseline="0" dirty="0" smtClean="0"/>
              <a:t> slide show the flow of Lunar calibration in IMPS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First, find the moon pixel and define moon area from L1A data, then calculate moon irradiance.</a:t>
            </a:r>
          </a:p>
          <a:p>
            <a:r>
              <a:rPr lang="en-US" altLang="ko-KR" dirty="0" smtClean="0"/>
              <a:t>ROLO</a:t>
            </a:r>
            <a:r>
              <a:rPr lang="en-US" altLang="ko-KR" baseline="0" dirty="0" smtClean="0"/>
              <a:t> irradiance is computed from the ROLO model of USGS (ver. 311) like this equation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Finally calculate a imager response the observed irradiance and ROLO irradiance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8DE09-4676-42FE-BA03-4A49225A5B6A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6109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Next, I talk</a:t>
            </a:r>
            <a:r>
              <a:rPr lang="en-US" altLang="ko-KR" baseline="0" dirty="0" smtClean="0"/>
              <a:t> to the Lunar calibration results using GIRO second release</a:t>
            </a:r>
            <a:endParaRPr lang="ko-KR" altLang="en-US" dirty="0" smtClean="0"/>
          </a:p>
          <a:p>
            <a:endParaRPr lang="ko-KR" altLang="en-US" dirty="0" smtClean="0"/>
          </a:p>
        </p:txBody>
      </p:sp>
      <p:sp>
        <p:nvSpPr>
          <p:cNvPr id="3891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CB2A3BA8-98BB-43F8-98FE-51EB0C0BD6ED}" type="slidenum">
              <a:rPr lang="ko-KR" altLang="en-US" smtClean="0"/>
              <a:pPr eaLnBrk="1" hangingPunct="1"/>
              <a:t>7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421630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This</a:t>
            </a:r>
            <a:r>
              <a:rPr lang="en-US" altLang="ko-KR" baseline="0" dirty="0" smtClean="0"/>
              <a:t> slide show </a:t>
            </a:r>
            <a:r>
              <a:rPr lang="en-US" altLang="ko-KR" baseline="0" dirty="0" smtClean="0"/>
              <a:t>the flow of GIRO on NMSC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First re-make a lunar count and radiance data 699*699 pixels from level 1 data 1200*2080 pixel like figure (a).</a:t>
            </a:r>
          </a:p>
          <a:p>
            <a:r>
              <a:rPr lang="en-US" altLang="ko-KR" baseline="0" dirty="0" smtClean="0"/>
              <a:t>And select moon pixel above a threshold 900 count like figure (b).</a:t>
            </a:r>
          </a:p>
          <a:p>
            <a:r>
              <a:rPr lang="en-US" altLang="ko-KR" baseline="0" dirty="0" smtClean="0"/>
              <a:t>Then build </a:t>
            </a:r>
            <a:r>
              <a:rPr lang="en-US" altLang="ko-KR" baseline="0" dirty="0" err="1" smtClean="0"/>
              <a:t>NetCDF</a:t>
            </a:r>
            <a:r>
              <a:rPr lang="en-US" altLang="ko-KR" baseline="0" dirty="0" smtClean="0"/>
              <a:t> input file including observation time, satellite position, count and radiance data. 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compare the result of NMSC and GIRO for the observed irradiance integrated DC count, DC offset and number of pixel.</a:t>
            </a:r>
          </a:p>
          <a:p>
            <a:r>
              <a:rPr lang="en-US" altLang="ko-KR" baseline="0" dirty="0" smtClean="0"/>
              <a:t>then calculate a imager response with the observed irradiance and ROLO irradiance from </a:t>
            </a:r>
            <a:r>
              <a:rPr lang="en-US" altLang="ko-KR" baseline="0" dirty="0" err="1" smtClean="0"/>
              <a:t>GIRO_secondrelease</a:t>
            </a:r>
            <a:r>
              <a:rPr lang="en-US" altLang="ko-KR" baseline="0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07E3B-E353-4C90-A4BB-F195CCCFFD0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0890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This slide show the dataset</a:t>
            </a:r>
            <a:r>
              <a:rPr lang="en-US" altLang="ko-KR" baseline="0" dirty="0" smtClean="0"/>
              <a:t> of COMS visible channel for GIRO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07E3B-E353-4C90-A4BB-F195CCCFFD0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1689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8897-9055-4102-8226-888C27D684E5}" type="datetime1">
              <a:rPr lang="ko-KR" altLang="en-US" smtClean="0"/>
              <a:t>2014-12-01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C9B380F-62CC-46C0-9552-DE222F08F70D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Picture 3" descr="E:\[최은아]\기상청\매뉴얼\AS\Outline\A-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6" b="17451"/>
          <a:stretch/>
        </p:blipFill>
        <p:spPr bwMode="auto">
          <a:xfrm>
            <a:off x="1669" y="3242862"/>
            <a:ext cx="9144000" cy="357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177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287A-60A2-4AED-8D9C-0CE68E41C026}" type="datetime1">
              <a:rPr lang="ko-KR" altLang="en-US" smtClean="0"/>
              <a:t>2014-12-01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8460432" y="6623774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0FDD05-527A-48BB-9F50-CC3CC9F10FF7}" type="slidenum">
              <a:rPr lang="ko-KR" altLang="en-US" sz="110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ko-KR" alt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5" descr="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8" r="7039"/>
          <a:stretch>
            <a:fillRect/>
          </a:stretch>
        </p:blipFill>
        <p:spPr bwMode="auto">
          <a:xfrm>
            <a:off x="7156450" y="1588"/>
            <a:ext cx="19875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지구-1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82"/>
          <a:stretch/>
        </p:blipFill>
        <p:spPr bwMode="auto">
          <a:xfrm>
            <a:off x="0" y="696119"/>
            <a:ext cx="9144000" cy="5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367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[최은아]\기상청\매뉴얼\AS\Outline\A-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제목 1"/>
          <p:cNvSpPr>
            <a:spLocks noGrp="1"/>
          </p:cNvSpPr>
          <p:nvPr>
            <p:ph type="ctrTitle"/>
          </p:nvPr>
        </p:nvSpPr>
        <p:spPr>
          <a:xfrm>
            <a:off x="1071538" y="3143248"/>
            <a:ext cx="6072230" cy="642942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Cre고딕 B" pitchFamily="18" charset="-127"/>
                <a:ea typeface="Cre고딕 B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8132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66249"/>
            <a:ext cx="6043626" cy="725470"/>
          </a:xfrm>
        </p:spPr>
        <p:txBody>
          <a:bodyPr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buClr>
                <a:schemeClr val="accent2"/>
              </a:buClr>
              <a:defRPr sz="2400"/>
            </a:lvl1pPr>
            <a:lvl2pPr>
              <a:lnSpc>
                <a:spcPct val="120000"/>
              </a:lnSpc>
              <a:buClr>
                <a:schemeClr val="accent2"/>
              </a:buClr>
              <a:defRPr sz="2000"/>
            </a:lvl2pPr>
            <a:lvl3pPr>
              <a:lnSpc>
                <a:spcPct val="120000"/>
              </a:lnSpc>
              <a:buClr>
                <a:schemeClr val="accent2"/>
              </a:buClr>
              <a:defRPr sz="1800"/>
            </a:lvl3pPr>
            <a:lvl4pPr>
              <a:lnSpc>
                <a:spcPct val="120000"/>
              </a:lnSpc>
              <a:buClr>
                <a:schemeClr val="accent2"/>
              </a:buClr>
              <a:defRPr sz="1600"/>
            </a:lvl4pPr>
            <a:lvl5pPr>
              <a:lnSpc>
                <a:spcPct val="120000"/>
              </a:lnSpc>
              <a:buClr>
                <a:schemeClr val="accent2"/>
              </a:buClr>
              <a:defRPr sz="16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1357313" y="6356350"/>
            <a:ext cx="2133600" cy="287338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EB288D09-55BB-4BA3-8821-53C2082AB930}" type="datetime1">
              <a:rPr lang="ko-KR" altLang="en-US" smtClean="0"/>
              <a:pPr>
                <a:defRPr/>
              </a:pPr>
              <a:t>2014-12-01</a:t>
            </a:fld>
            <a:endParaRPr lang="ko-KR" altLang="en-US" dirty="0"/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8" r="7039"/>
          <a:stretch>
            <a:fillRect/>
          </a:stretch>
        </p:blipFill>
        <p:spPr bwMode="auto">
          <a:xfrm>
            <a:off x="7156450" y="1588"/>
            <a:ext cx="19875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지구-1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82"/>
          <a:stretch/>
        </p:blipFill>
        <p:spPr bwMode="auto">
          <a:xfrm>
            <a:off x="0" y="634008"/>
            <a:ext cx="9144000" cy="5868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81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2CC07-667B-4B0B-835E-CE3822D06502}" type="datetime1">
              <a:rPr lang="ko-KR" altLang="en-US" smtClean="0"/>
              <a:t>2014-12-01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B380F-62CC-46C0-9552-DE222F08F7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706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2" r:id="rId3"/>
    <p:sldLayoutId id="2147483663" r:id="rId4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5" y="1499300"/>
            <a:ext cx="8928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Lunar calibration of COMS visible channel using GIRO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6277" y="4164756"/>
            <a:ext cx="5788764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2014. 12. 1.</a:t>
            </a:r>
          </a:p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Tae-Hyeong Oh 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(hyoung0203@korea.kr)</a:t>
            </a:r>
          </a:p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Dohyeong Kim 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(dolong@korea.kr)</a:t>
            </a:r>
          </a:p>
          <a:p>
            <a:pPr algn="ctr"/>
            <a:endParaRPr lang="en-US" altLang="ko-KR" sz="1000" dirty="0" smtClean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algn="ctr"/>
            <a:r>
              <a:rPr lang="en-US" altLang="ko-KR" sz="2000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National Meteorological Satellite Center (NMCS)</a:t>
            </a:r>
          </a:p>
          <a:p>
            <a:pPr algn="ctr"/>
            <a:r>
              <a:rPr lang="en-US" altLang="ko-KR" sz="2000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Korea Meteorological Administration (KMA)</a:t>
            </a:r>
            <a:endParaRPr lang="ko-KR" altLang="en-US" sz="2000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4339" name="Picture 3" descr="D:\행정 문서\양식\로고\심벌마크 기본형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264" y="0"/>
            <a:ext cx="1052736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97" y="14427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1000" b="1" dirty="0" smtClean="0">
                <a:solidFill>
                  <a:srgbClr val="7030A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Lunar</a:t>
            </a:r>
            <a:r>
              <a:rPr lang="ko-KR" altLang="en-US" sz="1000" b="1" dirty="0" smtClean="0">
                <a:solidFill>
                  <a:srgbClr val="7030A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1000" b="1" dirty="0" smtClean="0">
                <a:solidFill>
                  <a:srgbClr val="7030A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Calibration Workshop, 1~4 December, 2014</a:t>
            </a:r>
            <a:endParaRPr lang="ko-KR" altLang="en-US" sz="1000" b="1" dirty="0">
              <a:solidFill>
                <a:srgbClr val="7030A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943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GSICS\GIRO\GIRO\plot_image\GIRO_IMPS_GIRO_rati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4" t="9118" r="9139" b="5483"/>
          <a:stretch/>
        </p:blipFill>
        <p:spPr bwMode="auto">
          <a:xfrm>
            <a:off x="869800" y="2492896"/>
            <a:ext cx="7610080" cy="416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21275" y="763571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900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1275" y="4130511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917</a:t>
            </a:r>
            <a:endParaRPr lang="ko-KR" alt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" y="938044"/>
                <a:ext cx="843528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u"/>
                </a:pPr>
                <a:r>
                  <a:rPr lang="en-US" altLang="ko-KR" sz="2000" b="1" dirty="0" smtClean="0">
                    <a:solidFill>
                      <a:srgbClr val="00206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Compare the ratio using the result of IMPS and </a:t>
                </a:r>
                <a:r>
                  <a:rPr lang="en-US" altLang="ko-KR" sz="2000" b="1" dirty="0" err="1" smtClean="0">
                    <a:solidFill>
                      <a:srgbClr val="00206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GIRO_secondrelease</a:t>
                </a:r>
                <a:endParaRPr lang="en-US" altLang="ko-KR" sz="2000" b="1" dirty="0" smtClean="0">
                  <a:solidFill>
                    <a:srgbClr val="00206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rgbClr val="0000FF"/>
                            </a:solidFill>
                            <a:latin typeface="Cambria Math"/>
                            <a:ea typeface="Arial Unicode MS" pitchFamily="50" charset="-127"/>
                            <a:cs typeface="Arial Unicode MS" pitchFamily="50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/>
                            <a:ea typeface="Arial Unicode MS" pitchFamily="50" charset="-127"/>
                            <a:cs typeface="Arial Unicode MS" pitchFamily="50" charset="-127"/>
                          </a:rPr>
                          <m:t>𝑂𝐵𝑆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/>
                            <a:ea typeface="Arial Unicode MS" pitchFamily="50" charset="-127"/>
                            <a:cs typeface="Arial Unicode MS" pitchFamily="50" charset="-127"/>
                          </a:rPr>
                          <m:t>𝑖𝑟𝑟</m:t>
                        </m:r>
                      </m:sub>
                    </m:sSub>
                  </m:oMath>
                </a14:m>
                <a:r>
                  <a:rPr lang="en-US" altLang="ko-KR" dirty="0" smtClean="0">
                    <a:solidFill>
                      <a:srgbClr val="0000FF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Arial Unicode MS" pitchFamily="50" charset="-127"/>
                            <a:cs typeface="Arial Unicode MS" pitchFamily="50" charset="-127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Arial Unicode MS" pitchFamily="50" charset="-127"/>
                            <a:cs typeface="Arial Unicode MS" pitchFamily="50" charset="-127"/>
                          </a:rPr>
                          <m:t>𝑅𝑂𝐿𝑂</m:t>
                        </m:r>
                      </m:e>
                      <m:sub>
                        <m:r>
                          <a:rPr lang="en-US" altLang="ko-KR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Arial Unicode MS" pitchFamily="50" charset="-127"/>
                            <a:cs typeface="Arial Unicode MS" pitchFamily="50" charset="-127"/>
                          </a:rPr>
                          <m:t>𝑖𝑟𝑟</m:t>
                        </m:r>
                      </m:sub>
                    </m:sSub>
                  </m:oMath>
                </a14:m>
                <a:r>
                  <a:rPr lang="en-US" altLang="ko-KR" dirty="0" smtClean="0">
                    <a:solidFill>
                      <a:srgbClr val="0000FF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(IMPS)</a:t>
                </a:r>
                <a:r>
                  <a:rPr lang="en-US" altLang="ko-KR" dirty="0" smtClean="0"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: degradation = </a:t>
                </a:r>
                <a:r>
                  <a:rPr lang="en-US" altLang="ko-KR" dirty="0" smtClean="0">
                    <a:solidFill>
                      <a:srgbClr val="0000FF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-5.97 % (-1.41 %/</a:t>
                </a:r>
                <a:r>
                  <a:rPr lang="en-GB" altLang="ko-KR" dirty="0" smtClean="0">
                    <a:solidFill>
                      <a:srgbClr val="0000FF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year</a:t>
                </a:r>
                <a:r>
                  <a:rPr lang="en-US" altLang="ko-KR" dirty="0" smtClean="0">
                    <a:solidFill>
                      <a:srgbClr val="0000FF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)</a:t>
                </a:r>
              </a:p>
              <a:p>
                <a:pPr marL="800100" lvl="1" indent="-342900">
                  <a:lnSpc>
                    <a:spcPct val="150000"/>
                  </a:lnSpc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rgbClr val="C00000"/>
                            </a:solidFill>
                            <a:latin typeface="Cambria Math"/>
                            <a:ea typeface="Arial Unicode MS" pitchFamily="50" charset="-127"/>
                            <a:cs typeface="Arial Unicode MS" pitchFamily="50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rgbClr val="C00000"/>
                            </a:solidFill>
                            <a:latin typeface="Cambria Math"/>
                            <a:ea typeface="Arial Unicode MS" pitchFamily="50" charset="-127"/>
                            <a:cs typeface="Arial Unicode MS" pitchFamily="50" charset="-127"/>
                          </a:rPr>
                          <m:t>𝑂𝐵𝑆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rgbClr val="C00000"/>
                            </a:solidFill>
                            <a:latin typeface="Cambria Math"/>
                            <a:ea typeface="Arial Unicode MS" pitchFamily="50" charset="-127"/>
                            <a:cs typeface="Arial Unicode MS" pitchFamily="50" charset="-127"/>
                          </a:rPr>
                          <m:t>𝑖𝑟𝑟</m:t>
                        </m:r>
                      </m:sub>
                    </m:sSub>
                  </m:oMath>
                </a14:m>
                <a:r>
                  <a:rPr lang="en-US" altLang="ko-KR" dirty="0" smtClean="0">
                    <a:solidFill>
                      <a:srgbClr val="C0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 smtClean="0">
                            <a:solidFill>
                              <a:srgbClr val="C00000"/>
                            </a:solidFill>
                            <a:latin typeface="Cambria Math"/>
                            <a:ea typeface="Arial Unicode MS" pitchFamily="50" charset="-127"/>
                            <a:cs typeface="Arial Unicode MS" pitchFamily="50" charset="-127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solidFill>
                              <a:srgbClr val="C00000"/>
                            </a:solidFill>
                            <a:latin typeface="Cambria Math"/>
                            <a:ea typeface="Arial Unicode MS" pitchFamily="50" charset="-127"/>
                            <a:cs typeface="Arial Unicode MS" pitchFamily="50" charset="-127"/>
                          </a:rPr>
                          <m:t>𝑅𝑂𝐿𝑂</m:t>
                        </m:r>
                      </m:e>
                      <m:sub>
                        <m:r>
                          <a:rPr lang="en-US" altLang="ko-KR" b="0" i="1" dirty="0" smtClean="0">
                            <a:solidFill>
                              <a:srgbClr val="C00000"/>
                            </a:solidFill>
                            <a:latin typeface="Cambria Math"/>
                            <a:ea typeface="Arial Unicode MS" pitchFamily="50" charset="-127"/>
                            <a:cs typeface="Arial Unicode MS" pitchFamily="50" charset="-127"/>
                          </a:rPr>
                          <m:t>𝑖𝑟𝑟</m:t>
                        </m:r>
                      </m:sub>
                    </m:sSub>
                  </m:oMath>
                </a14:m>
                <a:r>
                  <a:rPr lang="en-US" altLang="ko-KR" dirty="0" smtClean="0">
                    <a:solidFill>
                      <a:srgbClr val="C0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(GIRO)</a:t>
                </a:r>
                <a:r>
                  <a:rPr lang="en-US" altLang="ko-KR" dirty="0" smtClean="0"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: degradation = </a:t>
                </a:r>
                <a:r>
                  <a:rPr lang="en-US" altLang="ko-KR" dirty="0" smtClean="0">
                    <a:solidFill>
                      <a:srgbClr val="C00000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-4.26 % (-0.98 %/year)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938044"/>
                <a:ext cx="8435280" cy="1384995"/>
              </a:xfrm>
              <a:prstGeom prst="rect">
                <a:avLst/>
              </a:prstGeom>
              <a:blipFill rotWithShape="1">
                <a:blip r:embed="rId4"/>
                <a:stretch>
                  <a:fillRect l="-578" b="-26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제목 1"/>
          <p:cNvSpPr txBox="1">
            <a:spLocks/>
          </p:cNvSpPr>
          <p:nvPr/>
        </p:nvSpPr>
        <p:spPr>
          <a:xfrm>
            <a:off x="104181" y="44624"/>
            <a:ext cx="7636171" cy="653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 : time series</a:t>
            </a:r>
            <a:endParaRPr lang="ko-KR" alt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8435" y="4869160"/>
            <a:ext cx="3163045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sz="1400" b="1" dirty="0" err="1" smtClean="0"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IMPS_slope</a:t>
            </a:r>
            <a:r>
              <a:rPr lang="en-US" altLang="ko-KR" sz="1400" b="1" dirty="0" smtClean="0"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   = -0.0048 </a:t>
            </a:r>
          </a:p>
          <a:p>
            <a:r>
              <a:rPr lang="en-US" altLang="ko-KR" sz="1400" b="1" dirty="0" err="1" smtClean="0"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IMPS_degradation</a:t>
            </a:r>
            <a:r>
              <a:rPr lang="en-US" altLang="ko-KR" sz="1400" b="1" dirty="0" smtClean="0"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= -5.97 (1.41%/</a:t>
            </a:r>
            <a:r>
              <a:rPr lang="en-US" altLang="ko-KR" sz="1400" b="1" dirty="0" err="1" smtClean="0"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yr</a:t>
            </a:r>
            <a:r>
              <a:rPr lang="en-US" altLang="ko-KR" sz="1400" b="1" dirty="0" smtClean="0"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)</a:t>
            </a:r>
          </a:p>
          <a:p>
            <a:r>
              <a:rPr lang="en-US" altLang="ko-KR" sz="1400" b="1" dirty="0" err="1" smtClean="0">
                <a:solidFill>
                  <a:srgbClr val="C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GIRO_slope</a:t>
            </a:r>
            <a:r>
              <a:rPr lang="en-US" altLang="ko-KR" sz="1400" b="1" dirty="0" smtClean="0">
                <a:solidFill>
                  <a:srgbClr val="C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   = -0.0034</a:t>
            </a:r>
          </a:p>
          <a:p>
            <a:r>
              <a:rPr lang="en-US" altLang="ko-KR" sz="1400" b="1" dirty="0" err="1" smtClean="0">
                <a:solidFill>
                  <a:srgbClr val="C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GIRO_degradation</a:t>
            </a:r>
            <a:r>
              <a:rPr lang="en-US" altLang="ko-KR" sz="1400" b="1" dirty="0" smtClean="0">
                <a:solidFill>
                  <a:srgbClr val="C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= -4.26 (0.98%/</a:t>
            </a:r>
            <a:r>
              <a:rPr lang="en-US" altLang="ko-KR" sz="1400" b="1" dirty="0" err="1" smtClean="0">
                <a:solidFill>
                  <a:srgbClr val="C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yr</a:t>
            </a:r>
            <a:r>
              <a:rPr lang="en-US" altLang="ko-KR" sz="1400" b="1" dirty="0" smtClean="0">
                <a:solidFill>
                  <a:srgbClr val="C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439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GSICS\GIRO\GIRO\plot_image\ROLO_com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" t="5183" r="8566" b="5617"/>
          <a:stretch/>
        </p:blipFill>
        <p:spPr bwMode="auto">
          <a:xfrm>
            <a:off x="1110490" y="2601746"/>
            <a:ext cx="7097868" cy="396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21275" y="763571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900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1275" y="4038273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917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384" y="963885"/>
            <a:ext cx="8178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sz="2000" b="1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Compare ROLO_IMPS</a:t>
            </a:r>
            <a:r>
              <a:rPr lang="ko-KR" altLang="en-US" sz="2000" b="1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2000" b="1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and</a:t>
            </a:r>
            <a:r>
              <a:rPr lang="ko-KR" altLang="en-US" sz="2000" b="1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2000" b="1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ROLO_GIRO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dirty="0" smtClean="0"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ROLO_IMPS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: calculated ROLO irradiance from IMPS of NMSC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dirty="0" smtClean="0">
                <a:solidFill>
                  <a:srgbClr val="C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ROLO_GIRO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: calculated ROLO irradiance from </a:t>
            </a:r>
            <a:r>
              <a:rPr lang="en-US" altLang="ko-KR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GIRO_secondrelease</a:t>
            </a: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104181" y="44624"/>
            <a:ext cx="7636171" cy="653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 : </a:t>
            </a:r>
            <a:r>
              <a:rPr lang="en-US" altLang="ko-K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ROLO(IMPS) vs. ROLO(GIRO)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2843808" y="3212975"/>
            <a:ext cx="1222474" cy="119462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6516216" y="3019930"/>
            <a:ext cx="1080120" cy="127316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4793120" y="4395400"/>
            <a:ext cx="1219040" cy="127316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201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GSICS\GIRO\GIRO\plot_image\ROLO_rati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t="4683" r="8445" b="6733"/>
          <a:stretch/>
        </p:blipFill>
        <p:spPr bwMode="auto">
          <a:xfrm>
            <a:off x="683814" y="2078958"/>
            <a:ext cx="7524590" cy="42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21275" y="763571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900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7259" y="3925727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917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4388" y="386048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100%</a:t>
            </a:r>
            <a:endParaRPr lang="ko-KR" altLang="en-US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64388" y="2204864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+5%</a:t>
            </a:r>
            <a:endParaRPr lang="ko-KR" altLang="en-US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64388" y="5466710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-5%</a:t>
            </a:r>
            <a:endParaRPr lang="ko-KR" altLang="en-US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947336"/>
            <a:ext cx="800323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sz="2000" b="1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Ratio between ROLO_IMPS</a:t>
            </a:r>
            <a:r>
              <a:rPr lang="ko-KR" altLang="en-US" sz="2000" b="1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2000" b="1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and</a:t>
            </a:r>
            <a:r>
              <a:rPr lang="ko-KR" altLang="en-US" sz="2000" b="1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2000" b="1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ROLO_GIRO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dirty="0" err="1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ROLO_irr_IMPS</a:t>
            </a:r>
            <a:r>
              <a:rPr lang="ko-KR" altLang="en-US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dirty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/</a:t>
            </a:r>
            <a:r>
              <a:rPr lang="ko-KR" altLang="en-US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dirty="0" err="1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ROLO_irr_GIRO</a:t>
            </a:r>
            <a:endParaRPr lang="en-US" altLang="ko-KR" dirty="0">
              <a:solidFill>
                <a:srgbClr val="00206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04181" y="44624"/>
            <a:ext cx="7636171" cy="653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 : </a:t>
            </a:r>
            <a:r>
              <a:rPr lang="en-US" altLang="ko-K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ROLO_IMPS vs. ROLO_GIRO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2411760" y="2387337"/>
            <a:ext cx="1222474" cy="119462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6516216" y="2425933"/>
            <a:ext cx="1080120" cy="127316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4402235" y="2587322"/>
            <a:ext cx="1219040" cy="127316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287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GSICS\GIRO\GIRO\plot_image\obs_irr_900_rati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" t="5075" r="9158" b="4925"/>
          <a:stretch/>
        </p:blipFill>
        <p:spPr bwMode="auto">
          <a:xfrm>
            <a:off x="3814272" y="1190298"/>
            <a:ext cx="5150216" cy="253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267213" y="2792541"/>
            <a:ext cx="2969083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sz="1300" b="1" dirty="0" err="1" smtClean="0"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GIRO_slope</a:t>
            </a:r>
            <a:r>
              <a:rPr lang="en-US" altLang="ko-KR" sz="1300" b="1" dirty="0" smtClean="0"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   = -0.0034</a:t>
            </a:r>
          </a:p>
          <a:p>
            <a:r>
              <a:rPr lang="en-US" altLang="ko-KR" sz="1300" b="1" dirty="0" err="1" smtClean="0"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GIRO_degradation</a:t>
            </a:r>
            <a:r>
              <a:rPr lang="en-US" altLang="ko-KR" sz="1300" b="1" dirty="0" smtClean="0"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= -4.26 (0.98%/</a:t>
            </a:r>
            <a:r>
              <a:rPr lang="en-US" altLang="ko-KR" sz="1300" b="1" dirty="0" err="1" smtClean="0"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yr</a:t>
            </a:r>
            <a:r>
              <a:rPr lang="en-US" altLang="ko-KR" sz="1300" b="1" dirty="0" smtClean="0"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)</a:t>
            </a: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04181" y="44624"/>
            <a:ext cx="7636171" cy="653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 (degradation) of GIRO</a:t>
            </a:r>
            <a:endParaRPr lang="ko-KR" alt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1196752"/>
            <a:ext cx="43204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lang="en-US" altLang="ko-KR" sz="2000" b="1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Degradation of VIS  channel </a:t>
            </a:r>
          </a:p>
          <a:p>
            <a:pPr marL="817563" lvl="1" indent="-360363">
              <a:buFont typeface="Wingdings" pitchFamily="2" charset="2"/>
              <a:buChar char="§"/>
            </a:pPr>
            <a:r>
              <a:rPr lang="en-US" altLang="ko-KR" dirty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~</a:t>
            </a:r>
            <a:r>
              <a:rPr lang="en-US" altLang="ko-KR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-4.26 % (0.98% /</a:t>
            </a:r>
            <a:r>
              <a:rPr lang="en-US" altLang="ko-KR" dirty="0" err="1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yr</a:t>
            </a:r>
            <a:r>
              <a:rPr lang="en-US" altLang="ko-KR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)  </a:t>
            </a:r>
          </a:p>
        </p:txBody>
      </p:sp>
      <p:pic>
        <p:nvPicPr>
          <p:cNvPr id="7" name="Picture 2" descr="D:\GSICS\GIRO\GIRO\plot_image\obs_irr_900_mean_rati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" t="3400" r="8579"/>
          <a:stretch/>
        </p:blipFill>
        <p:spPr bwMode="auto">
          <a:xfrm>
            <a:off x="3635896" y="3976665"/>
            <a:ext cx="5400600" cy="254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4072423"/>
            <a:ext cx="374241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lang="en-US" altLang="ko-KR" sz="2000" b="1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Monthly mean degradation of VIS  channel </a:t>
            </a:r>
          </a:p>
          <a:p>
            <a:pPr marL="817563" lvl="1" indent="-360363">
              <a:buFont typeface="Wingdings" pitchFamily="2" charset="2"/>
              <a:buChar char="§"/>
            </a:pPr>
            <a:r>
              <a:rPr lang="en-US" altLang="ko-KR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monthly mean of observed irradiance and ROLO irradiance </a:t>
            </a:r>
          </a:p>
          <a:p>
            <a:pPr marL="817563" lvl="1" indent="-360363">
              <a:buFont typeface="Wingdings" pitchFamily="2" charset="2"/>
              <a:buChar char="§"/>
            </a:pPr>
            <a:r>
              <a:rPr lang="en-US" altLang="ko-KR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Get the ratio of </a:t>
            </a:r>
            <a:r>
              <a:rPr lang="en-US" altLang="ko-KR" dirty="0" err="1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Obs_irr</a:t>
            </a:r>
            <a:r>
              <a:rPr lang="en-US" altLang="ko-KR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/</a:t>
            </a:r>
            <a:r>
              <a:rPr lang="en-US" altLang="ko-KR" dirty="0" err="1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ROLO_irr</a:t>
            </a:r>
            <a:r>
              <a:rPr lang="en-US" altLang="ko-KR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</a:t>
            </a:r>
          </a:p>
          <a:p>
            <a:pPr marL="817563" lvl="1" indent="-360363">
              <a:buFont typeface="Wingdings" pitchFamily="2" charset="2"/>
              <a:buChar char="§"/>
            </a:pPr>
            <a:r>
              <a:rPr lang="en-US" altLang="ko-KR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~ -4.098 % (0.94%/</a:t>
            </a:r>
            <a:r>
              <a:rPr lang="en-US" altLang="ko-KR" dirty="0" err="1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yr</a:t>
            </a:r>
            <a:r>
              <a:rPr lang="en-US" altLang="ko-KR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)</a:t>
            </a:r>
          </a:p>
        </p:txBody>
      </p:sp>
      <p:sp>
        <p:nvSpPr>
          <p:cNvPr id="3" name="아래쪽 화살표 설명선 2"/>
          <p:cNvSpPr/>
          <p:nvPr/>
        </p:nvSpPr>
        <p:spPr>
          <a:xfrm>
            <a:off x="5025355" y="3284984"/>
            <a:ext cx="3096344" cy="108012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52631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More smooth and</a:t>
            </a:r>
          </a:p>
          <a:p>
            <a:pPr algn="ctr"/>
            <a:r>
              <a:rPr lang="en-US" altLang="ko-KR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less slope and degradation</a:t>
            </a:r>
            <a:endParaRPr lang="ko-KR" altLang="en-US" b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4788024" y="2060848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6137427" y="2348589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7524328" y="2629979"/>
            <a:ext cx="62279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4794887" y="4516053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6144290" y="4653136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7531191" y="5085184"/>
            <a:ext cx="62279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4268316" y="5445224"/>
            <a:ext cx="2969083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sz="1300" b="1" dirty="0" err="1" smtClean="0"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GIRO_slope</a:t>
            </a:r>
            <a:r>
              <a:rPr lang="en-US" altLang="ko-KR" sz="1300" b="1" dirty="0" smtClean="0"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   = -0.0033</a:t>
            </a:r>
          </a:p>
          <a:p>
            <a:r>
              <a:rPr lang="en-US" altLang="ko-KR" sz="1300" b="1" dirty="0" err="1" smtClean="0"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GIRO_degradation</a:t>
            </a:r>
            <a:r>
              <a:rPr lang="en-US" altLang="ko-KR" sz="1300" b="1" dirty="0" smtClean="0"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= -4.10 (0.94%/</a:t>
            </a:r>
            <a:r>
              <a:rPr lang="en-US" altLang="ko-KR" sz="1300" b="1" dirty="0" err="1" smtClean="0"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yr</a:t>
            </a:r>
            <a:r>
              <a:rPr lang="en-US" altLang="ko-KR" sz="1300" b="1" dirty="0" smtClean="0"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2096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32008" y="951111"/>
            <a:ext cx="800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lang="ko-KR" altLang="en-US" sz="24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24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Observed Moon data (2014-08-11 03:13:12</a:t>
            </a:r>
            <a:r>
              <a:rPr lang="en-US" altLang="ko-KR" sz="2400" dirty="0">
                <a:solidFill>
                  <a:srgbClr val="00206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ko-KR" altLang="en-US" sz="2400" dirty="0">
              <a:solidFill>
                <a:srgbClr val="00206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39019" y="1556792"/>
            <a:ext cx="2661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(b) GIRO moon pixel (699*699)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1400" b="1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threshold : 900 counts</a:t>
            </a:r>
            <a:endParaRPr lang="ko-KR" altLang="en-US" sz="1400" b="1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27650" name="Picture 2" descr="D:\GSICS\GIRO\Moon_image\20140811031312_ob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181" y="2348880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D:\GSICS\GIRO\Moon_image\20140811031312_85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63888" y="1412776"/>
            <a:ext cx="27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D:\GSICS\GIRO\Moon_image\20140811031312_9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63888" y="4158000"/>
            <a:ext cx="27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 descr="D:\GSICS\GIRO\Moon_image\20140811031312_95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08504" y="2888880"/>
            <a:ext cx="27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04181" y="2348880"/>
            <a:ext cx="2233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L1A Moon data (699*699)</a:t>
            </a:r>
            <a:endParaRPr lang="ko-KR" altLang="en-US" sz="1400" b="1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63888" y="4112776"/>
            <a:ext cx="2212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(b) threshold : 900 counts</a:t>
            </a:r>
            <a:endParaRPr lang="ko-KR" altLang="en-US" sz="1400" b="1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63888" y="1402903"/>
            <a:ext cx="2212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(a) threshold : 850 counts</a:t>
            </a:r>
            <a:endParaRPr lang="ko-KR" altLang="en-US" sz="1400" b="1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04684" y="2888880"/>
            <a:ext cx="2212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(c) threshold : 950 counts</a:t>
            </a:r>
            <a:endParaRPr lang="ko-KR" altLang="en-US" sz="1400" b="1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6" name="막힌 원호 5"/>
          <p:cNvSpPr/>
          <p:nvPr/>
        </p:nvSpPr>
        <p:spPr>
          <a:xfrm rot="11043659">
            <a:off x="3672200" y="1916831"/>
            <a:ext cx="2555984" cy="1656184"/>
          </a:xfrm>
          <a:prstGeom prst="blockArc">
            <a:avLst>
              <a:gd name="adj1" fmla="val 10800000"/>
              <a:gd name="adj2" fmla="val 2"/>
              <a:gd name="adj3" fmla="val 1464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오른쪽 화살표 6"/>
          <p:cNvSpPr/>
          <p:nvPr/>
        </p:nvSpPr>
        <p:spPr>
          <a:xfrm rot="18392218">
            <a:off x="5972784" y="2437440"/>
            <a:ext cx="709534" cy="259333"/>
          </a:xfrm>
          <a:prstGeom prst="rightArrow">
            <a:avLst>
              <a:gd name="adj1" fmla="val 7871"/>
              <a:gd name="adj2" fmla="val 7520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516216" y="1970187"/>
            <a:ext cx="217040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2060"/>
                </a:solidFill>
              </a:rPr>
              <a:t>Include space pixel</a:t>
            </a:r>
            <a:endParaRPr lang="ko-KR" altLang="en-US" dirty="0">
              <a:solidFill>
                <a:srgbClr val="002060"/>
              </a:solidFill>
            </a:endParaRPr>
          </a:p>
        </p:txBody>
      </p:sp>
      <p:sp>
        <p:nvSpPr>
          <p:cNvPr id="29" name="제목 1"/>
          <p:cNvSpPr txBox="1">
            <a:spLocks/>
          </p:cNvSpPr>
          <p:nvPr/>
        </p:nvSpPr>
        <p:spPr>
          <a:xfrm>
            <a:off x="104181" y="44624"/>
            <a:ext cx="7636171" cy="653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Sensitivity test through threshold</a:t>
            </a:r>
            <a:endParaRPr lang="ko-KR" alt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40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 descr="D:\GSICS\GIRO\Moon_image\20140617074313_8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52612" y="1412776"/>
            <a:ext cx="27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D:\GSICS\GIRO\Moon_image\20140617074313_9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64168" y="4139008"/>
            <a:ext cx="27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1" name="Picture 9" descr="D:\GSICS\GIRO\Moon_image\20140617074313_95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65180" y="2813180"/>
            <a:ext cx="27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D:\GSICS\GIRO\Moon_image\20140617074313_ob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791" y="2285318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563888" y="1412776"/>
            <a:ext cx="2212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(a) threshold : 850 counts</a:t>
            </a:r>
            <a:endParaRPr lang="ko-KR" altLang="en-US" sz="1400" b="1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4181" y="2348880"/>
            <a:ext cx="2233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L1A Moon data (699*699)</a:t>
            </a:r>
            <a:endParaRPr lang="ko-KR" altLang="en-US" sz="1400" b="1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38860" y="4139008"/>
            <a:ext cx="2212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(b) threshold : 900 counts</a:t>
            </a:r>
            <a:endParaRPr lang="ko-KR" altLang="en-US" sz="1400" b="1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72200" y="2852936"/>
            <a:ext cx="2212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(c) threshold : 950 counts</a:t>
            </a:r>
            <a:endParaRPr lang="ko-KR" altLang="en-US" sz="1400" b="1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" name="타원 1"/>
          <p:cNvSpPr/>
          <p:nvPr/>
        </p:nvSpPr>
        <p:spPr>
          <a:xfrm rot="2541826">
            <a:off x="4922423" y="2102295"/>
            <a:ext cx="912153" cy="14913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532008" y="908720"/>
            <a:ext cx="800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lang="ko-KR" altLang="en-US" sz="24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24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Observed Moon data (2014-06-17  07:43:34)</a:t>
            </a:r>
            <a:endParaRPr lang="ko-KR" altLang="en-US" sz="2400" dirty="0">
              <a:solidFill>
                <a:srgbClr val="00206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7" name="타원 26"/>
          <p:cNvSpPr/>
          <p:nvPr/>
        </p:nvSpPr>
        <p:spPr>
          <a:xfrm rot="2541826">
            <a:off x="4811353" y="4743337"/>
            <a:ext cx="912153" cy="14913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 rot="2541826">
            <a:off x="7619666" y="3417509"/>
            <a:ext cx="912153" cy="14913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104181" y="44624"/>
            <a:ext cx="7636171" cy="653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Sensitivity test through threshold</a:t>
            </a:r>
            <a:endParaRPr lang="ko-KR" alt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04016" y="3789040"/>
            <a:ext cx="800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lang="ko-KR" altLang="en-US" sz="24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24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Observed Moon data (2014-06-17  07:43:34)</a:t>
            </a:r>
            <a:endParaRPr lang="ko-KR" altLang="en-US" sz="2400" dirty="0">
              <a:solidFill>
                <a:srgbClr val="00206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592255"/>
              </p:ext>
            </p:extLst>
          </p:nvPr>
        </p:nvGraphicFramePr>
        <p:xfrm>
          <a:off x="609229" y="4365104"/>
          <a:ext cx="794454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1856093"/>
                <a:gridCol w="1856093"/>
                <a:gridCol w="1856093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850</a:t>
                      </a:r>
                      <a:endParaRPr lang="ko-KR" altLang="en-US" sz="16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900</a:t>
                      </a:r>
                      <a:endParaRPr lang="ko-KR" altLang="en-US" sz="16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950</a:t>
                      </a:r>
                      <a:endParaRPr lang="ko-KR" altLang="en-US" sz="16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Observed Moon DC</a:t>
                      </a:r>
                      <a:endParaRPr lang="ko-KR" altLang="en-US" sz="16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120357585</a:t>
                      </a:r>
                      <a:endParaRPr lang="ko-KR" altLang="en-US" sz="16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</a:t>
                      </a:r>
                      <a:r>
                        <a:rPr lang="en-US" altLang="ko-KR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114669705 </a:t>
                      </a:r>
                      <a:endParaRPr lang="ko-KR" altLang="en-US" sz="16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111035963</a:t>
                      </a:r>
                      <a:endParaRPr lang="ko-KR" altLang="en-US" sz="16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Moon</a:t>
                      </a:r>
                      <a:r>
                        <a:rPr lang="en-US" altLang="ko-KR" sz="1600" baseline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pixel number</a:t>
                      </a:r>
                      <a:endParaRPr lang="ko-KR" altLang="en-US" sz="16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97158</a:t>
                      </a:r>
                      <a:endParaRPr lang="ko-KR" altLang="en-US" sz="16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</a:t>
                      </a:r>
                      <a:r>
                        <a:rPr lang="en-US" altLang="ko-KR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90625 </a:t>
                      </a:r>
                      <a:endParaRPr lang="ko-KR" altLang="en-US" sz="16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</a:t>
                      </a:r>
                      <a:r>
                        <a:rPr lang="en-US" altLang="ko-KR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86684</a:t>
                      </a:r>
                      <a:endParaRPr lang="ko-KR" altLang="en-US" sz="16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DC offset</a:t>
                      </a:r>
                      <a:endParaRPr lang="ko-KR" altLang="en-US" sz="16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793.29863</a:t>
                      </a:r>
                      <a:endParaRPr lang="ko-KR" altLang="en-US" sz="16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793.29863 </a:t>
                      </a:r>
                      <a:endParaRPr lang="ko-KR" altLang="en-US" sz="16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793.29863</a:t>
                      </a:r>
                      <a:endParaRPr lang="ko-KR" altLang="en-US" sz="16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Observed</a:t>
                      </a:r>
                      <a:r>
                        <a:rPr lang="en-US" altLang="ko-KR" sz="1600" baseline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irradiance</a:t>
                      </a:r>
                      <a:endParaRPr lang="ko-KR" altLang="en-US" sz="16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0.000782881</a:t>
                      </a:r>
                      <a:endParaRPr lang="ko-KR" altLang="en-US" sz="16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0.000773766</a:t>
                      </a:r>
                      <a:endParaRPr lang="ko-KR" altLang="en-US" sz="16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0.000764601</a:t>
                      </a:r>
                      <a:endParaRPr lang="ko-KR" altLang="en-US" sz="16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977765"/>
              </p:ext>
            </p:extLst>
          </p:nvPr>
        </p:nvGraphicFramePr>
        <p:xfrm>
          <a:off x="631960" y="1502792"/>
          <a:ext cx="794454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1856093"/>
                <a:gridCol w="1856093"/>
                <a:gridCol w="1856093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850</a:t>
                      </a:r>
                      <a:endParaRPr lang="ko-KR" altLang="en-US" sz="16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900</a:t>
                      </a:r>
                      <a:endParaRPr lang="ko-KR" altLang="en-US" sz="16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950</a:t>
                      </a:r>
                      <a:endParaRPr lang="ko-KR" altLang="en-US" sz="16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Observed Moon DC</a:t>
                      </a:r>
                      <a:endParaRPr lang="ko-KR" altLang="en-US" sz="16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277948495</a:t>
                      </a:r>
                      <a:endParaRPr lang="ko-KR" altLang="en-US" sz="16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</a:t>
                      </a:r>
                      <a:r>
                        <a:rPr lang="en-US" altLang="ko-KR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271572020 </a:t>
                      </a:r>
                      <a:endParaRPr lang="ko-KR" altLang="en-US" sz="16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27127962</a:t>
                      </a:r>
                      <a:endParaRPr lang="ko-KR" altLang="en-US" sz="16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Moon</a:t>
                      </a:r>
                      <a:r>
                        <a:rPr lang="en-US" altLang="ko-KR" sz="1600" baseline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pixel number</a:t>
                      </a:r>
                      <a:endParaRPr lang="ko-KR" altLang="en-US" sz="16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142080</a:t>
                      </a:r>
                      <a:endParaRPr lang="ko-KR" altLang="en-US" sz="16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134676</a:t>
                      </a:r>
                      <a:endParaRPr lang="ko-KR" altLang="en-US" sz="16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134358</a:t>
                      </a:r>
                      <a:endParaRPr lang="ko-KR" altLang="en-US" sz="16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DC offset</a:t>
                      </a:r>
                      <a:endParaRPr lang="ko-KR" altLang="en-US" sz="16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794.92449</a:t>
                      </a:r>
                      <a:endParaRPr lang="ko-KR" altLang="en-US" sz="16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794.92449</a:t>
                      </a:r>
                      <a:endParaRPr lang="ko-KR" altLang="en-US" sz="16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794.92449</a:t>
                      </a:r>
                      <a:endParaRPr lang="ko-KR" altLang="en-US" sz="16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Observed</a:t>
                      </a:r>
                      <a:r>
                        <a:rPr lang="en-US" altLang="ko-KR" sz="1600" baseline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irradiance</a:t>
                      </a:r>
                      <a:endParaRPr lang="ko-KR" altLang="en-US" sz="16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0.002989769</a:t>
                      </a:r>
                      <a:endParaRPr lang="ko-KR" altLang="en-US" sz="16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0.002980695</a:t>
                      </a:r>
                      <a:endParaRPr lang="ko-KR" altLang="en-US" sz="16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0.002979970</a:t>
                      </a:r>
                      <a:endParaRPr lang="ko-KR" altLang="en-US" sz="16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2008" y="951111"/>
            <a:ext cx="800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lang="ko-KR" altLang="en-US" sz="24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24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Observed Moon data (2014-08-11 03:13:12</a:t>
            </a:r>
            <a:r>
              <a:rPr lang="en-US" altLang="ko-KR" sz="2400" dirty="0">
                <a:solidFill>
                  <a:srgbClr val="00206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ko-KR" altLang="en-US" sz="2400" dirty="0">
              <a:solidFill>
                <a:srgbClr val="00206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104181" y="44624"/>
            <a:ext cx="7636171" cy="653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Sensitivity test through threshold</a:t>
            </a:r>
            <a:endParaRPr lang="ko-KR" alt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39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GSICS\GIRO\GIRO\plot_image\obs_irr_each_thl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8293" r="9111" b="5407"/>
          <a:stretch/>
        </p:blipFill>
        <p:spPr bwMode="auto">
          <a:xfrm>
            <a:off x="274834" y="2025968"/>
            <a:ext cx="8545638" cy="471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962725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lang="en-US" altLang="ko-KR" sz="2000" b="1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To define the Moon pixel  </a:t>
            </a:r>
          </a:p>
          <a:p>
            <a:pPr marL="817563" lvl="1" indent="-360363">
              <a:buFont typeface="Wingdings" pitchFamily="2" charset="2"/>
              <a:buChar char="§"/>
            </a:pPr>
            <a:r>
              <a:rPr lang="en-US" altLang="ko-KR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Calculate Observed irradiance through threshold (850, 900 and 950)        </a:t>
            </a:r>
          </a:p>
          <a:p>
            <a:pPr marL="817563" lvl="1" indent="-360363">
              <a:buFont typeface="Wingdings" pitchFamily="2" charset="2"/>
              <a:buChar char="§"/>
            </a:pPr>
            <a:r>
              <a:rPr lang="en-US" altLang="ko-KR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Use ROLO irradiance that is calculated </a:t>
            </a:r>
            <a:r>
              <a:rPr lang="en-US" altLang="ko-KR" dirty="0" err="1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GIRO_secondrelease</a:t>
            </a:r>
            <a:endParaRPr lang="en-US" altLang="ko-KR" dirty="0">
              <a:solidFill>
                <a:srgbClr val="00206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04181" y="44624"/>
            <a:ext cx="7636171" cy="653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Sensitivity test through threshold</a:t>
            </a:r>
            <a:endParaRPr lang="ko-KR" alt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8736" y="4941168"/>
            <a:ext cx="371928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850_degradation = -4.11 %(0.95%/</a:t>
            </a:r>
            <a:r>
              <a:rPr lang="en-US" altLang="ko-KR" sz="1600" b="1" dirty="0" err="1" smtClean="0"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yr</a:t>
            </a:r>
            <a:r>
              <a:rPr lang="en-US" altLang="ko-KR" sz="1600" b="1" dirty="0" smtClean="0"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)</a:t>
            </a:r>
          </a:p>
          <a:p>
            <a:pPr algn="ctr"/>
            <a:r>
              <a:rPr lang="en-US" altLang="ko-KR" sz="1600" b="1" dirty="0" smtClean="0">
                <a:solidFill>
                  <a:srgbClr val="C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900_degradation = -4.26 %(0.98%/</a:t>
            </a:r>
            <a:r>
              <a:rPr lang="en-US" altLang="ko-KR" sz="1600" b="1" dirty="0" err="1" smtClean="0">
                <a:solidFill>
                  <a:srgbClr val="C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yr</a:t>
            </a:r>
            <a:r>
              <a:rPr lang="en-US" altLang="ko-KR" sz="1600" b="1" dirty="0" smtClean="0">
                <a:solidFill>
                  <a:srgbClr val="C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)</a:t>
            </a:r>
          </a:p>
          <a:p>
            <a:pPr algn="ctr"/>
            <a:r>
              <a:rPr lang="en-US" altLang="ko-KR" sz="1600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950_degradation = -4.48 %(1.03%/</a:t>
            </a:r>
            <a:r>
              <a:rPr lang="en-US" altLang="ko-KR" sz="1600" b="1" dirty="0" err="1" smtClean="0">
                <a:solidFill>
                  <a:schemeClr val="accent6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yr</a:t>
            </a:r>
            <a:r>
              <a:rPr lang="en-US" altLang="ko-KR" sz="1600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)</a:t>
            </a:r>
            <a:endParaRPr lang="ko-KR" altLang="en-US" sz="1600" b="1" dirty="0">
              <a:solidFill>
                <a:schemeClr val="accent6">
                  <a:lumMod val="7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2200" y="2237963"/>
            <a:ext cx="212256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850_slope = -0.0033</a:t>
            </a:r>
          </a:p>
          <a:p>
            <a:pPr algn="ctr"/>
            <a:r>
              <a:rPr lang="en-US" altLang="ko-KR" sz="1600" b="1" dirty="0" smtClean="0">
                <a:solidFill>
                  <a:srgbClr val="C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900_slope = -0.0034</a:t>
            </a:r>
          </a:p>
          <a:p>
            <a:pPr algn="ctr"/>
            <a:r>
              <a:rPr lang="en-US" altLang="ko-KR" sz="1600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950_slope = -0.0036</a:t>
            </a:r>
            <a:endParaRPr lang="ko-KR" altLang="en-US" sz="1600" b="1" dirty="0">
              <a:solidFill>
                <a:schemeClr val="accent6">
                  <a:lumMod val="7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568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7544" y="1052736"/>
            <a:ext cx="824491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altLang="ko-KR" sz="2000" b="1" dirty="0" smtClean="0">
                <a:solidFill>
                  <a:srgbClr val="C00000"/>
                </a:solidFill>
                <a:latin typeface="Arial" pitchFamily="34" charset="0"/>
              </a:rPr>
              <a:t>Issues </a:t>
            </a:r>
          </a:p>
          <a:p>
            <a:pPr marL="742950" lvl="1" indent="-285750" algn="just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altLang="ko-KR" sz="2000" dirty="0" smtClean="0">
                <a:solidFill>
                  <a:srgbClr val="002060"/>
                </a:solidFill>
                <a:latin typeface="Arial" pitchFamily="34" charset="0"/>
              </a:rPr>
              <a:t>To calculate monthly mean ratio </a:t>
            </a:r>
            <a:r>
              <a:rPr lang="en-US" altLang="ko-KR" dirty="0" smtClean="0">
                <a:solidFill>
                  <a:srgbClr val="002060"/>
                </a:solidFill>
                <a:latin typeface="Arial" pitchFamily="34" charset="0"/>
              </a:rPr>
              <a:t>(</a:t>
            </a:r>
            <a:r>
              <a:rPr lang="en-US" altLang="ko-KR" dirty="0" err="1" smtClean="0">
                <a:solidFill>
                  <a:srgbClr val="002060"/>
                </a:solidFill>
                <a:latin typeface="Arial" pitchFamily="34" charset="0"/>
              </a:rPr>
              <a:t>Obs_irr</a:t>
            </a:r>
            <a:r>
              <a:rPr lang="en-US" altLang="ko-KR" dirty="0" smtClean="0">
                <a:solidFill>
                  <a:srgbClr val="002060"/>
                </a:solidFill>
                <a:latin typeface="Arial" pitchFamily="34" charset="0"/>
              </a:rPr>
              <a:t> / </a:t>
            </a:r>
            <a:r>
              <a:rPr lang="en-US" altLang="ko-KR" dirty="0" err="1" smtClean="0">
                <a:solidFill>
                  <a:srgbClr val="002060"/>
                </a:solidFill>
                <a:latin typeface="Arial" pitchFamily="34" charset="0"/>
              </a:rPr>
              <a:t>ROLO_irr</a:t>
            </a:r>
            <a:r>
              <a:rPr lang="en-US" altLang="ko-KR" dirty="0" smtClean="0">
                <a:solidFill>
                  <a:srgbClr val="002060"/>
                </a:solidFill>
                <a:latin typeface="Arial" pitchFamily="34" charset="0"/>
              </a:rPr>
              <a:t>)</a:t>
            </a:r>
          </a:p>
          <a:p>
            <a:pPr marL="1200150" lvl="2" indent="-285750" algn="just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altLang="ko-KR" dirty="0" smtClean="0">
                <a:solidFill>
                  <a:srgbClr val="002060"/>
                </a:solidFill>
                <a:latin typeface="Arial" pitchFamily="34" charset="0"/>
              </a:rPr>
              <a:t>Two observations per month in KMA</a:t>
            </a:r>
          </a:p>
          <a:p>
            <a:pPr marL="1200150" lvl="2" indent="-285750" algn="just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altLang="ko-KR" dirty="0" smtClean="0">
                <a:solidFill>
                  <a:srgbClr val="002060"/>
                </a:solidFill>
                <a:latin typeface="Arial" pitchFamily="34" charset="0"/>
              </a:rPr>
              <a:t>Time interval : just 1~2 hour</a:t>
            </a:r>
          </a:p>
          <a:p>
            <a:pPr lvl="2" algn="just" eaLnBrk="0" hangingPunct="0">
              <a:spcBef>
                <a:spcPct val="20000"/>
              </a:spcBef>
              <a:defRPr/>
            </a:pPr>
            <a:r>
              <a:rPr lang="en-US" altLang="ko-KR" sz="2000" dirty="0">
                <a:solidFill>
                  <a:srgbClr val="7030A0"/>
                </a:solidFill>
                <a:latin typeface="Arial" pitchFamily="34" charset="0"/>
              </a:rPr>
              <a:t> </a:t>
            </a:r>
            <a:r>
              <a:rPr lang="en-US" altLang="ko-KR" sz="2000" dirty="0" smtClean="0">
                <a:solidFill>
                  <a:srgbClr val="7030A0"/>
                </a:solidFill>
                <a:latin typeface="Arial" pitchFamily="34" charset="0"/>
              </a:rPr>
              <a:t>   </a:t>
            </a:r>
            <a:r>
              <a:rPr lang="en-US" altLang="ko-KR" sz="2000" b="1" dirty="0" smtClean="0">
                <a:solidFill>
                  <a:srgbClr val="7030A0"/>
                </a:solidFill>
                <a:ea typeface="HY견고딕" pitchFamily="18" charset="-127"/>
                <a:cs typeface="Times New Roman" pitchFamily="18" charset="0"/>
                <a:sym typeface="Wingdings" pitchFamily="2" charset="2"/>
              </a:rPr>
              <a:t> should be no degradation but … </a:t>
            </a:r>
            <a:endParaRPr lang="en-US" altLang="ko-KR" sz="2000" dirty="0" smtClean="0">
              <a:solidFill>
                <a:srgbClr val="7030A0"/>
              </a:solidFill>
              <a:latin typeface="Arial" pitchFamily="34" charset="0"/>
            </a:endParaRPr>
          </a:p>
          <a:p>
            <a:pPr marL="800100" lvl="1" indent="-342900" algn="just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altLang="ko-KR" sz="2000" dirty="0" smtClean="0">
                <a:solidFill>
                  <a:srgbClr val="002060"/>
                </a:solidFill>
                <a:latin typeface="Arial" pitchFamily="34" charset="0"/>
              </a:rPr>
              <a:t>To define </a:t>
            </a:r>
            <a:r>
              <a:rPr lang="en-US" altLang="ko-KR" sz="2000" dirty="0">
                <a:solidFill>
                  <a:srgbClr val="002060"/>
                </a:solidFill>
                <a:latin typeface="Arial" pitchFamily="34" charset="0"/>
              </a:rPr>
              <a:t>the Moon pixel</a:t>
            </a:r>
          </a:p>
          <a:p>
            <a:pPr marL="1200150" lvl="2" indent="-285750" algn="just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altLang="ko-KR" dirty="0">
                <a:solidFill>
                  <a:srgbClr val="002060"/>
                </a:solidFill>
                <a:latin typeface="Arial" pitchFamily="34" charset="0"/>
              </a:rPr>
              <a:t>Need more test to define the threshold</a:t>
            </a:r>
          </a:p>
          <a:p>
            <a:pPr marL="1200150" lvl="2" indent="-285750" algn="just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en-US" altLang="ko-KR" dirty="0" smtClean="0">
              <a:latin typeface="Arial" pitchFamily="34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altLang="ko-KR" sz="2000" b="1" dirty="0" smtClean="0">
                <a:solidFill>
                  <a:srgbClr val="C00000"/>
                </a:solidFill>
                <a:latin typeface="Arial" pitchFamily="34" charset="0"/>
              </a:rPr>
              <a:t>Future plan </a:t>
            </a:r>
            <a:endParaRPr lang="en-US" altLang="ko-KR" sz="2000" b="1" dirty="0">
              <a:solidFill>
                <a:srgbClr val="C00000"/>
              </a:solidFill>
              <a:latin typeface="Arial" pitchFamily="34" charset="0"/>
            </a:endParaRPr>
          </a:p>
          <a:p>
            <a:pPr marL="742950" lvl="1" indent="-285750" algn="just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altLang="ko-KR" dirty="0" smtClean="0">
                <a:latin typeface="Arial" pitchFamily="34" charset="0"/>
              </a:rPr>
              <a:t>Run GIRO_fourthrelease.exe</a:t>
            </a:r>
          </a:p>
          <a:p>
            <a:pPr marL="742950" lvl="1" indent="-285750" algn="just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altLang="ko-KR" dirty="0" smtClean="0">
                <a:latin typeface="Arial" pitchFamily="34" charset="0"/>
              </a:rPr>
              <a:t>Run </a:t>
            </a:r>
            <a:r>
              <a:rPr lang="en-US" altLang="ko-KR" dirty="0" smtClean="0">
                <a:latin typeface="Arial" pitchFamily="34" charset="0"/>
              </a:rPr>
              <a:t>GIRO_PERT.exe</a:t>
            </a:r>
          </a:p>
          <a:p>
            <a:pPr marL="742950" lvl="1" indent="-285750" algn="just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altLang="ko-KR" dirty="0" smtClean="0">
                <a:latin typeface="Arial" pitchFamily="34" charset="0"/>
              </a:rPr>
              <a:t>Upload</a:t>
            </a:r>
            <a:r>
              <a:rPr lang="ko-KR" altLang="en-US" dirty="0" smtClean="0">
                <a:latin typeface="Arial" pitchFamily="34" charset="0"/>
              </a:rPr>
              <a:t> </a:t>
            </a:r>
            <a:r>
              <a:rPr lang="en-US" altLang="ko-KR" dirty="0">
                <a:latin typeface="Arial" pitchFamily="34" charset="0"/>
              </a:rPr>
              <a:t>the COMS lunar data to the </a:t>
            </a:r>
            <a:r>
              <a:rPr lang="en-US" altLang="ko-KR" dirty="0" err="1">
                <a:latin typeface="Arial" pitchFamily="34" charset="0"/>
              </a:rPr>
              <a:t>Dropbox</a:t>
            </a:r>
            <a:r>
              <a:rPr lang="en-US" altLang="ko-KR" dirty="0">
                <a:latin typeface="Arial" pitchFamily="34" charset="0"/>
              </a:rPr>
              <a:t> ASAP.</a:t>
            </a:r>
          </a:p>
          <a:p>
            <a:pPr marL="742950" lvl="1" indent="-285750" algn="just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altLang="ko-KR" dirty="0">
              <a:latin typeface="Arial" pitchFamily="34" charset="0"/>
            </a:endParaRPr>
          </a:p>
          <a:p>
            <a:pPr marL="742950" lvl="1" indent="-285750" algn="just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altLang="ko-KR" dirty="0">
                <a:latin typeface="Arial" pitchFamily="34" charset="0"/>
              </a:rPr>
              <a:t>ROLO model of IMPS (operational system on NMSC/KMA)</a:t>
            </a:r>
          </a:p>
          <a:p>
            <a:pPr marL="1200150" lvl="2" indent="-285750" algn="just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altLang="ko-KR" dirty="0">
                <a:latin typeface="Arial" pitchFamily="34" charset="0"/>
              </a:rPr>
              <a:t>Need a update for the ROLO algorithm and coefficients </a:t>
            </a: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04181" y="44624"/>
            <a:ext cx="7636171" cy="653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ko-K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Issues and future plans </a:t>
            </a:r>
            <a:endParaRPr lang="ko-KR" alt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75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331640" y="2996952"/>
            <a:ext cx="6072230" cy="642942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altLang="ko-KR" sz="7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Thank you </a:t>
            </a:r>
            <a:endParaRPr lang="ko-KR" altLang="en-US" sz="7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811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51520" y="2420888"/>
            <a:ext cx="8352928" cy="187220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ko-K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ea"/>
                <a:ea typeface="+mj-ea"/>
                <a:cs typeface="Tahoma" pitchFamily="34" charset="0"/>
              </a:rPr>
              <a:t>Radiometric Calibration System(IMPS) on NMSC</a:t>
            </a:r>
            <a:endParaRPr lang="ko-KR" altLang="en-US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ea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82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7504" y="2996952"/>
            <a:ext cx="7296366" cy="642942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altLang="ko-KR" sz="7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Back-up Slide</a:t>
            </a:r>
            <a:endParaRPr lang="ko-KR" altLang="en-US" sz="7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1972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104181" y="44624"/>
            <a:ext cx="7636171" cy="653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ko-K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Difference</a:t>
            </a:r>
            <a:endParaRPr lang="ko-KR" alt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D:\GSICS\GIRO\GIRO\plot_image\month_diff_Rati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0" t="4334" r="8935"/>
          <a:stretch/>
        </p:blipFill>
        <p:spPr bwMode="auto">
          <a:xfrm>
            <a:off x="827584" y="874004"/>
            <a:ext cx="7810669" cy="291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GSICS\GIRO\GIRO\plot_image\month_diff_ROLO_OB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" t="4334" r="9223"/>
          <a:stretch/>
        </p:blipFill>
        <p:spPr bwMode="auto">
          <a:xfrm>
            <a:off x="611560" y="3953004"/>
            <a:ext cx="8026693" cy="290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49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104181" y="44624"/>
            <a:ext cx="7636171" cy="653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ko-K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Difference of monthly Ratio </a:t>
            </a:r>
            <a:endParaRPr lang="ko-KR" alt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577563"/>
              </p:ext>
            </p:extLst>
          </p:nvPr>
        </p:nvGraphicFramePr>
        <p:xfrm>
          <a:off x="467544" y="908720"/>
          <a:ext cx="7776864" cy="2994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7085"/>
                <a:gridCol w="1319527"/>
                <a:gridCol w="1277380"/>
                <a:gridCol w="1277380"/>
                <a:gridCol w="2285492"/>
              </a:tblGrid>
              <a:tr h="769228"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ROLO ratio</a:t>
                      </a:r>
                      <a:endParaRPr lang="ko-KR" altLang="en-US" sz="1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err="1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ROLO_irr</a:t>
                      </a:r>
                      <a:endParaRPr lang="ko-KR" altLang="en-US" sz="1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err="1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OBS_irr</a:t>
                      </a:r>
                      <a:endParaRPr lang="ko-KR" altLang="en-US" sz="1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Absolute difference </a:t>
                      </a:r>
                    </a:p>
                    <a:p>
                      <a:pPr algn="ctr" latinLnBrk="1"/>
                      <a:r>
                        <a:rPr lang="en-US" altLang="ko-KR" sz="11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of  ROLO</a:t>
                      </a:r>
                      <a:r>
                        <a:rPr lang="en-US" altLang="ko-KR" sz="1100" baseline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ratio (%) </a:t>
                      </a:r>
                      <a:endParaRPr lang="ko-KR" altLang="en-US" sz="1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20120307014318</a:t>
                      </a:r>
                      <a:endParaRPr lang="ko-KR" altLang="en-US" sz="1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97.63536376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0.002206127</a:t>
                      </a:r>
                      <a:endParaRPr lang="ko-KR" altLang="en-US" sz="1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0.002153960</a:t>
                      </a:r>
                      <a:endParaRPr lang="ko-KR" altLang="en-US" sz="1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0.928350262</a:t>
                      </a:r>
                      <a:endParaRPr lang="ko-KR" altLang="en-US" sz="1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20120307025823</a:t>
                      </a:r>
                      <a:endParaRPr lang="ko-KR" altLang="en-US" sz="1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96.7070135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0.002343020</a:t>
                      </a:r>
                      <a:endParaRPr lang="ko-KR" altLang="en-US" sz="1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0.002265864</a:t>
                      </a:r>
                      <a:endParaRPr lang="ko-KR" altLang="en-US" sz="1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20130522001314</a:t>
                      </a:r>
                      <a:endParaRPr lang="ko-KR" altLang="en-US" sz="1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94.34561314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0.001224130</a:t>
                      </a:r>
                      <a:endParaRPr lang="ko-KR" altLang="en-US" sz="1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0.001154913</a:t>
                      </a:r>
                      <a:endParaRPr lang="ko-KR" altLang="en-US" sz="1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1.045640841</a:t>
                      </a:r>
                      <a:endParaRPr lang="ko-KR" altLang="en-US" sz="1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20130522011314</a:t>
                      </a:r>
                      <a:endParaRPr lang="ko-KR" altLang="en-US" sz="1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95.39125398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0.001287630</a:t>
                      </a:r>
                      <a:endParaRPr lang="ko-KR" altLang="en-US" sz="1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0.001228286</a:t>
                      </a:r>
                      <a:endParaRPr lang="ko-KR" altLang="en-US" sz="1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20140617064314</a:t>
                      </a:r>
                      <a:endParaRPr lang="ko-KR" altLang="en-US" sz="1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92.83162978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0.000887203</a:t>
                      </a:r>
                      <a:endParaRPr lang="ko-KR" altLang="en-US" sz="1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0.000823605</a:t>
                      </a:r>
                      <a:endParaRPr lang="ko-KR" altLang="en-US" sz="1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0.787696628</a:t>
                      </a:r>
                      <a:endParaRPr lang="ko-KR" altLang="en-US" sz="1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20140617074313</a:t>
                      </a:r>
                      <a:endParaRPr lang="ko-KR" altLang="en-US" sz="1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92.04393315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0.000840649</a:t>
                      </a:r>
                      <a:endParaRPr lang="ko-KR" altLang="en-US" sz="1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0.000773767</a:t>
                      </a:r>
                      <a:endParaRPr lang="ko-KR" altLang="en-US" sz="1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803744"/>
              </p:ext>
            </p:extLst>
          </p:nvPr>
        </p:nvGraphicFramePr>
        <p:xfrm>
          <a:off x="2411760" y="4077072"/>
          <a:ext cx="6264696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174"/>
                <a:gridCol w="1566174"/>
                <a:gridCol w="1566174"/>
                <a:gridCol w="1566174"/>
              </a:tblGrid>
              <a:tr h="409188"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1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Satellite</a:t>
                      </a:r>
                      <a:r>
                        <a:rPr lang="en-US" altLang="ko-KR" sz="1100" baseline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Position (x, y, z)</a:t>
                      </a:r>
                    </a:p>
                    <a:p>
                      <a:pPr algn="ctr"/>
                      <a:r>
                        <a:rPr lang="en-US" altLang="ko-KR" sz="1100" baseline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(</a:t>
                      </a:r>
                      <a:r>
                        <a:rPr lang="en-GB" altLang="ko-KR" sz="1100" baseline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km</a:t>
                      </a:r>
                      <a:r>
                        <a:rPr lang="en-US" altLang="ko-KR" sz="1100" baseline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)</a:t>
                      </a:r>
                      <a:endParaRPr lang="ko-KR" altLang="en-US" sz="1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20120307014318</a:t>
                      </a:r>
                      <a:endParaRPr lang="ko-KR" altLang="en-US" sz="1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GB" altLang="ko-KR" sz="11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-2.608740048e+04</a:t>
                      </a:r>
                      <a:endParaRPr lang="ko-KR" altLang="en-US" sz="1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1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3.311935739e+04</a:t>
                      </a:r>
                      <a:endParaRPr lang="ko-KR" altLang="en-US" sz="1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GB" altLang="ko-KR" sz="11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-9.098444799e+00</a:t>
                      </a:r>
                      <a:endParaRPr lang="ko-KR" altLang="en-US" sz="1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20120307025823</a:t>
                      </a:r>
                      <a:endParaRPr lang="ko-KR" altLang="en-US" sz="1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GB" altLang="ko-KR" sz="11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-2.608983905e+04</a:t>
                      </a:r>
                      <a:endParaRPr lang="ko-KR" altLang="en-US" sz="1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1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3.311660843e+04</a:t>
                      </a:r>
                      <a:endParaRPr lang="ko-KR" altLang="en-US" sz="1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1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-1.498865650e+01</a:t>
                      </a:r>
                      <a:endParaRPr lang="ko-KR" altLang="en-US" sz="1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20130522001314</a:t>
                      </a:r>
                      <a:endParaRPr lang="ko-KR" altLang="en-US" sz="1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GB" altLang="ko-KR" sz="11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-2.606621613e+04</a:t>
                      </a:r>
                      <a:endParaRPr lang="ko-KR" altLang="en-US" sz="1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GB" altLang="ko-KR" sz="11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3.313687340e+04</a:t>
                      </a:r>
                      <a:endParaRPr lang="ko-KR" altLang="en-US" sz="1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GB" altLang="ko-KR" sz="11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1.346436683e+01</a:t>
                      </a:r>
                      <a:endParaRPr lang="ko-KR" altLang="en-US" sz="1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20130522011314</a:t>
                      </a:r>
                      <a:endParaRPr lang="ko-KR" altLang="en-US" sz="1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GB" altLang="ko-KR" sz="11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-2.606804766e+04</a:t>
                      </a:r>
                      <a:endParaRPr lang="ko-KR" altLang="en-US" sz="1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GB" altLang="ko-KR" sz="11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3.313445828e+04</a:t>
                      </a:r>
                      <a:endParaRPr lang="ko-KR" altLang="en-US" sz="1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GB" altLang="ko-KR" sz="11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1.566377514e+01</a:t>
                      </a:r>
                      <a:endParaRPr lang="ko-KR" altLang="en-US" sz="1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20140617064314</a:t>
                      </a:r>
                      <a:endParaRPr lang="ko-KR" altLang="en-US" sz="1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GB" altLang="ko-KR" sz="11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-2.608510769e+04</a:t>
                      </a:r>
                      <a:endParaRPr lang="ko-KR" altLang="en-US" sz="1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GB" altLang="ko-KR" sz="11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3.312330364e+04</a:t>
                      </a:r>
                      <a:endParaRPr lang="ko-KR" altLang="en-US" sz="1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GB" altLang="ko-KR" sz="11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3.500014916e+01</a:t>
                      </a:r>
                      <a:endParaRPr lang="ko-KR" altLang="en-US" sz="1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20140617074313</a:t>
                      </a:r>
                      <a:endParaRPr lang="ko-KR" altLang="en-US" sz="1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GB" altLang="ko-KR" sz="11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-2.608689621e+0</a:t>
                      </a:r>
                      <a:endParaRPr lang="ko-KR" altLang="en-US" sz="1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GB" altLang="ko-KR" sz="11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3.312310677e+04</a:t>
                      </a:r>
                      <a:endParaRPr lang="ko-KR" altLang="en-US" sz="1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GB" altLang="ko-KR" sz="11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3.193191656e+01</a:t>
                      </a:r>
                      <a:endParaRPr lang="ko-KR" altLang="en-US" sz="11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15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104181" y="44624"/>
            <a:ext cx="7636171" cy="653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ko-K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Test for total pixel</a:t>
            </a:r>
            <a:endParaRPr lang="ko-KR" alt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008" y="951111"/>
            <a:ext cx="800043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lang="ko-KR" altLang="en-US" sz="20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20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Ratio of total pixel (699*699)</a:t>
            </a:r>
          </a:p>
          <a:p>
            <a:pPr marL="800100" lvl="1" indent="-342900">
              <a:buFont typeface="Wingdings" pitchFamily="2" charset="2"/>
              <a:buChar char="l"/>
            </a:pPr>
            <a:r>
              <a:rPr lang="en-US" altLang="ko-KR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Ratio of </a:t>
            </a:r>
            <a:r>
              <a:rPr lang="en-US" altLang="ko-KR" dirty="0" err="1" smtClean="0">
                <a:solidFill>
                  <a:srgbClr val="00206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OBS_irr</a:t>
            </a:r>
            <a:r>
              <a:rPr lang="en-US" altLang="ko-KR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and </a:t>
            </a:r>
            <a:r>
              <a:rPr lang="en-US" altLang="ko-KR" dirty="0" err="1" smtClean="0">
                <a:solidFill>
                  <a:srgbClr val="00206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ROLO_irr</a:t>
            </a:r>
            <a:r>
              <a:rPr lang="en-US" altLang="ko-KR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for each observation </a:t>
            </a:r>
          </a:p>
          <a:p>
            <a:pPr marL="800100" lvl="1" indent="-342900">
              <a:buFont typeface="Wingdings" pitchFamily="2" charset="2"/>
              <a:buChar char="l"/>
            </a:pPr>
            <a:endParaRPr lang="en-US" altLang="ko-KR" dirty="0" smtClean="0">
              <a:solidFill>
                <a:srgbClr val="00206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l"/>
            </a:pPr>
            <a:endParaRPr lang="en-US" altLang="ko-KR" dirty="0">
              <a:solidFill>
                <a:srgbClr val="00206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l"/>
            </a:pPr>
            <a:endParaRPr lang="en-US" altLang="ko-KR" dirty="0" smtClean="0">
              <a:solidFill>
                <a:srgbClr val="00206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l"/>
            </a:pPr>
            <a:endParaRPr lang="en-US" altLang="ko-KR" dirty="0">
              <a:solidFill>
                <a:srgbClr val="00206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l"/>
            </a:pPr>
            <a:endParaRPr lang="en-US" altLang="ko-KR" dirty="0" smtClean="0">
              <a:solidFill>
                <a:srgbClr val="00206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l"/>
            </a:pPr>
            <a:endParaRPr lang="en-US" altLang="ko-KR" dirty="0" smtClean="0">
              <a:solidFill>
                <a:srgbClr val="00206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l"/>
            </a:pPr>
            <a:endParaRPr lang="en-US" altLang="ko-KR" dirty="0">
              <a:solidFill>
                <a:srgbClr val="00206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l"/>
            </a:pPr>
            <a:endParaRPr lang="en-US" altLang="ko-KR" dirty="0" smtClean="0">
              <a:solidFill>
                <a:srgbClr val="00206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l"/>
            </a:pPr>
            <a:endParaRPr lang="en-US" altLang="ko-KR" dirty="0" smtClean="0">
              <a:solidFill>
                <a:srgbClr val="00206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l"/>
            </a:pPr>
            <a:r>
              <a:rPr lang="en-US" altLang="ko-KR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Ratio of </a:t>
            </a:r>
            <a:r>
              <a:rPr lang="en-US" altLang="ko-KR" dirty="0" err="1" smtClean="0">
                <a:solidFill>
                  <a:srgbClr val="00206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OBS_irr_monthly_mean</a:t>
            </a:r>
            <a:r>
              <a:rPr lang="en-US" altLang="ko-KR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and </a:t>
            </a:r>
            <a:r>
              <a:rPr lang="en-US" altLang="ko-KR" dirty="0" err="1" smtClean="0">
                <a:solidFill>
                  <a:srgbClr val="00206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ROLO_irr_monthly_mean</a:t>
            </a:r>
            <a:r>
              <a:rPr lang="en-US" altLang="ko-KR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</a:t>
            </a:r>
            <a:endParaRPr lang="ko-KR" altLang="en-US" dirty="0">
              <a:solidFill>
                <a:srgbClr val="00206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2052" name="Picture 4" descr="D:\GSICS\GIRO\GIRO\plot_image\GIRO_total_mean_tes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" t="8085" r="9223" b="2500"/>
          <a:stretch/>
        </p:blipFill>
        <p:spPr bwMode="auto">
          <a:xfrm>
            <a:off x="834272" y="4398209"/>
            <a:ext cx="5364575" cy="243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11347" y="2262620"/>
            <a:ext cx="212109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slope = -0.00303</a:t>
            </a:r>
          </a:p>
          <a:p>
            <a:r>
              <a:rPr lang="en-US" altLang="ko-KR" sz="1600" b="1" dirty="0" smtClean="0"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Degradation = -3.758</a:t>
            </a:r>
            <a:endParaRPr lang="ko-KR" altLang="en-US" sz="1600" b="1" dirty="0">
              <a:solidFill>
                <a:srgbClr val="0000FF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7937" y="5070557"/>
            <a:ext cx="212109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slope = -0.00303</a:t>
            </a:r>
          </a:p>
          <a:p>
            <a:r>
              <a:rPr lang="en-US" altLang="ko-KR" sz="1600" b="1" dirty="0" smtClean="0">
                <a:solidFill>
                  <a:srgbClr val="0000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Degradation = -3.758</a:t>
            </a:r>
            <a:endParaRPr lang="ko-KR" altLang="en-US" sz="1600" b="1" dirty="0">
              <a:solidFill>
                <a:srgbClr val="0000FF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026" name="Picture 2" descr="D:\GSICS\GIRO\GIRO\plot_image\GIRO_total_test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t="8750" r="9334" b="2250"/>
          <a:stretch/>
        </p:blipFill>
        <p:spPr bwMode="auto">
          <a:xfrm>
            <a:off x="798363" y="1615385"/>
            <a:ext cx="5402766" cy="246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04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 txBox="1">
            <a:spLocks noChangeArrowheads="1"/>
          </p:cNvSpPr>
          <p:nvPr/>
        </p:nvSpPr>
        <p:spPr bwMode="auto">
          <a:xfrm>
            <a:off x="512764" y="1125539"/>
            <a:ext cx="8066087" cy="42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65" tIns="41231" rIns="82465" bIns="41231"/>
          <a:lstStyle/>
          <a:p>
            <a:pPr marL="342900" indent="-342900" algn="l" eaLnBrk="0" hangingPunct="0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u"/>
            </a:pPr>
            <a:r>
              <a:rPr kumimoji="0" lang="en-US" altLang="ko-KR" sz="2000" b="1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Radiometric </a:t>
            </a:r>
            <a:r>
              <a:rPr kumimoji="0" lang="en-US" altLang="ko-KR" sz="2000" b="1" dirty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Calibration </a:t>
            </a:r>
            <a:r>
              <a:rPr kumimoji="0" lang="en-US" altLang="ko-KR" sz="2000" b="1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concept (IMPS *on NMSC)</a:t>
            </a:r>
            <a:endParaRPr kumimoji="0" lang="en-US" altLang="ko-KR" sz="2000" b="1" dirty="0">
              <a:solidFill>
                <a:srgbClr val="00206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467544" y="4029870"/>
            <a:ext cx="914400" cy="9144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20" tIns="45710" rIns="91420" bIns="4571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Radiance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@ Imager </a:t>
            </a: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1907704" y="3513138"/>
            <a:ext cx="2308844" cy="78899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20" tIns="45710" rIns="91420" bIns="4571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Spacecraft 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Effects</a:t>
            </a:r>
            <a:endParaRPr lang="en-US" altLang="ko-KR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1907704" y="4733927"/>
            <a:ext cx="2308844" cy="67309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20" tIns="45710" rIns="91420" bIns="4571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Instrument 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Effects</a:t>
            </a:r>
            <a:endParaRPr lang="en-US" altLang="ko-KR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1988071" y="4283079"/>
            <a:ext cx="2148110" cy="40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0" rIns="91420" bIns="45710">
            <a:spAutoFit/>
          </a:bodyPr>
          <a:lstStyle/>
          <a:p>
            <a:pPr algn="ctr"/>
            <a:r>
              <a:rPr lang="en-US" altLang="ko-KR" sz="10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Orbit &amp; Attitude</a:t>
            </a:r>
            <a:r>
              <a:rPr lang="en-US" altLang="ko-KR" sz="1000" dirty="0" smtClean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/</a:t>
            </a:r>
          </a:p>
          <a:p>
            <a:pPr algn="ctr"/>
            <a:r>
              <a:rPr lang="en-US" altLang="ko-KR" sz="1000" dirty="0" smtClean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Thermo-Elastic/Platform </a:t>
            </a:r>
            <a:r>
              <a:rPr lang="en-US" altLang="ko-KR" sz="10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Jitter</a:t>
            </a:r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1972344" y="5377171"/>
            <a:ext cx="2141760" cy="40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0" rIns="91420" bIns="45710">
            <a:spAutoFit/>
          </a:bodyPr>
          <a:lstStyle/>
          <a:p>
            <a:pPr algn="ctr"/>
            <a:r>
              <a:rPr lang="en-US" altLang="ko-KR" sz="10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Scan Mirror/Detector</a:t>
            </a:r>
            <a:r>
              <a:rPr lang="en-US" altLang="ko-KR" sz="1000" dirty="0" smtClean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/</a:t>
            </a:r>
          </a:p>
          <a:p>
            <a:pPr algn="ctr"/>
            <a:r>
              <a:rPr lang="en-US" altLang="ko-KR" sz="1000" dirty="0" smtClean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Focal </a:t>
            </a:r>
            <a:r>
              <a:rPr lang="en-US" altLang="ko-KR" sz="1000" dirty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Plane/Electronics</a:t>
            </a:r>
          </a:p>
        </p:txBody>
      </p:sp>
      <p:sp>
        <p:nvSpPr>
          <p:cNvPr id="24584" name="Rectangle 9"/>
          <p:cNvSpPr>
            <a:spLocks noChangeArrowheads="1"/>
          </p:cNvSpPr>
          <p:nvPr/>
        </p:nvSpPr>
        <p:spPr bwMode="auto">
          <a:xfrm>
            <a:off x="4765203" y="4029870"/>
            <a:ext cx="1014412" cy="9144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20" tIns="45710" rIns="91420" bIns="4571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Level 0</a:t>
            </a:r>
            <a:endParaRPr lang="en-US" altLang="ko-KR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4585" name="Rectangle 10"/>
          <p:cNvSpPr>
            <a:spLocks noChangeArrowheads="1"/>
          </p:cNvSpPr>
          <p:nvPr/>
        </p:nvSpPr>
        <p:spPr bwMode="auto">
          <a:xfrm>
            <a:off x="6276950" y="4029870"/>
            <a:ext cx="928694" cy="9144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20" tIns="45710" rIns="91420" bIns="4571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L1A</a:t>
            </a:r>
            <a:endParaRPr lang="en-US" altLang="ko-KR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4588" name="AutoShape 13"/>
          <p:cNvSpPr>
            <a:spLocks noChangeArrowheads="1"/>
          </p:cNvSpPr>
          <p:nvPr/>
        </p:nvSpPr>
        <p:spPr bwMode="auto">
          <a:xfrm>
            <a:off x="5811376" y="4221088"/>
            <a:ext cx="446525" cy="485775"/>
          </a:xfrm>
          <a:prstGeom prst="rightArrow">
            <a:avLst>
              <a:gd name="adj1" fmla="val 50000"/>
              <a:gd name="adj2" fmla="val 47059"/>
            </a:avLst>
          </a:prstGeom>
          <a:solidFill>
            <a:schemeClr val="accent5"/>
          </a:solidFill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none" lIns="91424" tIns="45712" rIns="91424" bIns="45712" anchor="ctr"/>
          <a:lstStyle/>
          <a:p>
            <a:endParaRPr lang="ko-KR" altLang="en-US"/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7722443" y="4029870"/>
            <a:ext cx="928694" cy="9144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20" tIns="45710" rIns="91420" bIns="4571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L1B</a:t>
            </a:r>
            <a:endParaRPr lang="en-US" altLang="ko-KR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9" name="AutoShape 13"/>
          <p:cNvSpPr>
            <a:spLocks noChangeArrowheads="1"/>
          </p:cNvSpPr>
          <p:nvPr/>
        </p:nvSpPr>
        <p:spPr bwMode="auto">
          <a:xfrm>
            <a:off x="7248507" y="4244183"/>
            <a:ext cx="440028" cy="485775"/>
          </a:xfrm>
          <a:prstGeom prst="rightArrow">
            <a:avLst>
              <a:gd name="adj1" fmla="val 50000"/>
              <a:gd name="adj2" fmla="val 47059"/>
            </a:avLst>
          </a:prstGeom>
          <a:solidFill>
            <a:schemeClr val="accent5"/>
          </a:solidFill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none" lIns="91424" tIns="45712" rIns="91424" bIns="45712" anchor="ctr"/>
          <a:lstStyle/>
          <a:p>
            <a:endParaRPr lang="ko-KR" altLang="en-US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V="1">
            <a:off x="7438603" y="4711619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91424" tIns="45712" rIns="91424" bIns="45712"/>
          <a:lstStyle/>
          <a:p>
            <a:endParaRPr lang="ko-KR" altLang="en-US"/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7020272" y="5168826"/>
            <a:ext cx="1094321" cy="4924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20" tIns="45710" rIns="91420" bIns="45710">
            <a:spAutoFit/>
          </a:bodyPr>
          <a:lstStyle/>
          <a:p>
            <a:pPr algn="ctr"/>
            <a:r>
              <a:rPr lang="en-US" altLang="ko-KR" sz="13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Geometric </a:t>
            </a:r>
          </a:p>
          <a:p>
            <a:pPr algn="ctr"/>
            <a:r>
              <a:rPr lang="en-US" altLang="ko-KR" sz="13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Correction</a:t>
            </a:r>
            <a:endParaRPr lang="en-US" altLang="ko-KR" sz="13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6" name="제목 2"/>
          <p:cNvSpPr txBox="1">
            <a:spLocks/>
          </p:cNvSpPr>
          <p:nvPr/>
        </p:nvSpPr>
        <p:spPr bwMode="auto">
          <a:xfrm>
            <a:off x="107504" y="44624"/>
            <a:ext cx="8610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2pPr>
            <a:lvl3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3pPr>
            <a:lvl4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4pPr>
            <a:lvl5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l"/>
            <a:r>
              <a:rPr lang="en-US" altLang="ko-K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 radiometric calibration </a:t>
            </a:r>
          </a:p>
        </p:txBody>
      </p:sp>
      <p:sp>
        <p:nvSpPr>
          <p:cNvPr id="34" name="AutoShape 13"/>
          <p:cNvSpPr>
            <a:spLocks noChangeArrowheads="1"/>
          </p:cNvSpPr>
          <p:nvPr/>
        </p:nvSpPr>
        <p:spPr bwMode="auto">
          <a:xfrm>
            <a:off x="4299628" y="4244183"/>
            <a:ext cx="446525" cy="485775"/>
          </a:xfrm>
          <a:prstGeom prst="rightArrow">
            <a:avLst>
              <a:gd name="adj1" fmla="val 50000"/>
              <a:gd name="adj2" fmla="val 47059"/>
            </a:avLst>
          </a:prstGeom>
          <a:solidFill>
            <a:schemeClr val="accent5"/>
          </a:solidFill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none" lIns="91424" tIns="45712" rIns="91424" bIns="45712" anchor="ctr"/>
          <a:lstStyle/>
          <a:p>
            <a:endParaRPr lang="ko-KR" altLang="en-US"/>
          </a:p>
        </p:txBody>
      </p:sp>
      <p:sp>
        <p:nvSpPr>
          <p:cNvPr id="35" name="AutoShape 13"/>
          <p:cNvSpPr>
            <a:spLocks noChangeArrowheads="1"/>
          </p:cNvSpPr>
          <p:nvPr/>
        </p:nvSpPr>
        <p:spPr bwMode="auto">
          <a:xfrm>
            <a:off x="1439094" y="4244183"/>
            <a:ext cx="446525" cy="485775"/>
          </a:xfrm>
          <a:prstGeom prst="rightArrow">
            <a:avLst>
              <a:gd name="adj1" fmla="val 50000"/>
              <a:gd name="adj2" fmla="val 47059"/>
            </a:avLst>
          </a:prstGeom>
          <a:solidFill>
            <a:schemeClr val="accent5"/>
          </a:solidFill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none" lIns="91424" tIns="45712" rIns="91424" bIns="45712" anchor="ctr"/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7544" y="1700204"/>
            <a:ext cx="8256913" cy="1071062"/>
          </a:xfrm>
          <a:prstGeom prst="rect">
            <a:avLst/>
          </a:prstGeom>
          <a:noFill/>
          <a:ln w="28575">
            <a:solidFill>
              <a:srgbClr val="116CFF"/>
            </a:solidFill>
          </a:ln>
        </p:spPr>
        <p:txBody>
          <a:bodyPr wrap="none" rtlCol="0">
            <a:normAutofit/>
          </a:bodyPr>
          <a:lstStyle/>
          <a:p>
            <a:pPr indent="-81" eaLnBrk="0" hangingPunct="0">
              <a:spcBef>
                <a:spcPct val="20000"/>
              </a:spcBef>
            </a:pPr>
            <a:r>
              <a:rPr kumimoji="0" lang="en-US" altLang="ko-KR" b="1" dirty="0">
                <a:solidFill>
                  <a:srgbClr val="002060"/>
                </a:solidFill>
                <a:ea typeface="HY견고딕" pitchFamily="18" charset="-127"/>
                <a:cs typeface="Times New Roman" pitchFamily="18" charset="0"/>
              </a:rPr>
              <a:t>COMS MI Digital Count (</a:t>
            </a:r>
            <a:r>
              <a:rPr kumimoji="0" lang="en-US" altLang="ko-KR" b="1" dirty="0">
                <a:solidFill>
                  <a:srgbClr val="7030A0"/>
                </a:solidFill>
                <a:ea typeface="HY견고딕" pitchFamily="18" charset="-127"/>
                <a:cs typeface="Times New Roman" pitchFamily="18" charset="0"/>
              </a:rPr>
              <a:t>Level 0 </a:t>
            </a:r>
            <a:r>
              <a:rPr kumimoji="0" lang="en-US" altLang="ko-KR" b="1" dirty="0" smtClean="0">
                <a:solidFill>
                  <a:srgbClr val="7030A0"/>
                </a:solidFill>
                <a:ea typeface="HY견고딕" pitchFamily="18" charset="-127"/>
                <a:cs typeface="Times New Roman" pitchFamily="18" charset="0"/>
              </a:rPr>
              <a:t>data</a:t>
            </a:r>
            <a:r>
              <a:rPr kumimoji="0" lang="en-US" altLang="ko-KR" b="1" dirty="0" smtClean="0">
                <a:solidFill>
                  <a:srgbClr val="002060"/>
                </a:solidFill>
                <a:ea typeface="HY견고딕" pitchFamily="18" charset="-127"/>
                <a:cs typeface="Times New Roman" pitchFamily="18" charset="0"/>
              </a:rPr>
              <a:t>, </a:t>
            </a:r>
            <a:r>
              <a:rPr kumimoji="0" lang="en-US" altLang="ko-KR" b="1" dirty="0" smtClean="0">
                <a:solidFill>
                  <a:srgbClr val="C00000"/>
                </a:solidFill>
                <a:ea typeface="HY견고딕" pitchFamily="18" charset="-127"/>
                <a:cs typeface="Times New Roman" pitchFamily="18" charset="0"/>
              </a:rPr>
              <a:t>10bit</a:t>
            </a:r>
            <a:r>
              <a:rPr kumimoji="0" lang="en-US" altLang="ko-KR" b="1" dirty="0" smtClean="0">
                <a:solidFill>
                  <a:srgbClr val="002060"/>
                </a:solidFill>
                <a:ea typeface="HY견고딕" pitchFamily="18" charset="-127"/>
                <a:cs typeface="Times New Roman" pitchFamily="18" charset="0"/>
              </a:rPr>
              <a:t>) </a:t>
            </a:r>
            <a:r>
              <a:rPr lang="en-US" altLang="ko-KR" b="1" dirty="0" smtClean="0">
                <a:solidFill>
                  <a:srgbClr val="002060"/>
                </a:solidFill>
                <a:ea typeface="HY견고딕" pitchFamily="18" charset="-127"/>
                <a:cs typeface="Times New Roman" pitchFamily="18" charset="0"/>
                <a:sym typeface="Wingdings" pitchFamily="2" charset="2"/>
              </a:rPr>
              <a:t> </a:t>
            </a:r>
            <a:r>
              <a:rPr kumimoji="0" lang="en-US" altLang="ko-KR" sz="1800" b="1" dirty="0" smtClean="0">
                <a:solidFill>
                  <a:srgbClr val="002060"/>
                </a:solidFill>
                <a:ea typeface="HY견고딕" pitchFamily="18" charset="-127"/>
                <a:cs typeface="Times New Roman" pitchFamily="18" charset="0"/>
              </a:rPr>
              <a:t>Radiometric Correction</a:t>
            </a:r>
          </a:p>
          <a:p>
            <a:pPr marL="285669" indent="-285750" eaLnBrk="0" hangingPunct="0">
              <a:spcBef>
                <a:spcPct val="20000"/>
              </a:spcBef>
              <a:buFont typeface="Wingdings" pitchFamily="2" charset="2"/>
              <a:buChar char="à"/>
            </a:pPr>
            <a:r>
              <a:rPr kumimoji="0" lang="en-US" altLang="ko-KR" sz="1800" b="1" dirty="0" smtClean="0">
                <a:solidFill>
                  <a:srgbClr val="002060"/>
                </a:solidFill>
                <a:ea typeface="HY견고딕" pitchFamily="18" charset="-127"/>
                <a:cs typeface="Times New Roman" pitchFamily="18" charset="0"/>
              </a:rPr>
              <a:t>Radiance (</a:t>
            </a:r>
            <a:r>
              <a:rPr kumimoji="0" lang="en-US" altLang="ko-KR" sz="1800" b="1" dirty="0" smtClean="0">
                <a:solidFill>
                  <a:srgbClr val="7030A0"/>
                </a:solidFill>
                <a:ea typeface="HY견고딕" pitchFamily="18" charset="-127"/>
                <a:cs typeface="Times New Roman" pitchFamily="18" charset="0"/>
              </a:rPr>
              <a:t>Level 1A data</a:t>
            </a:r>
            <a:r>
              <a:rPr kumimoji="0" lang="en-US" altLang="ko-KR" sz="1800" b="1" dirty="0" smtClean="0">
                <a:solidFill>
                  <a:srgbClr val="002060"/>
                </a:solidFill>
                <a:ea typeface="HY견고딕" pitchFamily="18" charset="-127"/>
                <a:cs typeface="Times New Roman" pitchFamily="18" charset="0"/>
              </a:rPr>
              <a:t>, </a:t>
            </a:r>
            <a:r>
              <a:rPr kumimoji="0" lang="en-US" altLang="ko-KR" sz="1800" b="1" dirty="0" smtClean="0">
                <a:solidFill>
                  <a:srgbClr val="C00000"/>
                </a:solidFill>
                <a:ea typeface="HY견고딕" pitchFamily="18" charset="-127"/>
                <a:cs typeface="Times New Roman" pitchFamily="18" charset="0"/>
              </a:rPr>
              <a:t>14it</a:t>
            </a:r>
            <a:r>
              <a:rPr kumimoji="0" lang="en-US" altLang="ko-KR" sz="1800" b="1" dirty="0" smtClean="0">
                <a:solidFill>
                  <a:srgbClr val="002060"/>
                </a:solidFill>
                <a:ea typeface="HY견고딕" pitchFamily="18" charset="-127"/>
                <a:cs typeface="Times New Roman" pitchFamily="18" charset="0"/>
              </a:rPr>
              <a:t>) </a:t>
            </a:r>
            <a:r>
              <a:rPr lang="en-US" altLang="ko-KR" b="1" dirty="0">
                <a:solidFill>
                  <a:srgbClr val="002060"/>
                </a:solidFill>
                <a:ea typeface="HY견고딕" pitchFamily="18" charset="-127"/>
                <a:cs typeface="Times New Roman" pitchFamily="18" charset="0"/>
                <a:sym typeface="Wingdings" pitchFamily="2" charset="2"/>
              </a:rPr>
              <a:t> </a:t>
            </a:r>
            <a:r>
              <a:rPr kumimoji="0" lang="en-US" altLang="ko-KR" sz="1800" b="1" dirty="0" smtClean="0">
                <a:solidFill>
                  <a:srgbClr val="7030A0"/>
                </a:solidFill>
                <a:ea typeface="HY견고딕" pitchFamily="18" charset="-127"/>
                <a:cs typeface="Times New Roman" pitchFamily="18" charset="0"/>
              </a:rPr>
              <a:t>Level 1A data </a:t>
            </a:r>
            <a:r>
              <a:rPr kumimoji="0" lang="en-US" altLang="ko-KR" sz="1800" b="1" dirty="0" smtClean="0">
                <a:solidFill>
                  <a:srgbClr val="002060"/>
                </a:solidFill>
                <a:ea typeface="HY견고딕" pitchFamily="18" charset="-127"/>
                <a:cs typeface="Times New Roman" pitchFamily="18" charset="0"/>
              </a:rPr>
              <a:t>(counts, </a:t>
            </a:r>
            <a:r>
              <a:rPr kumimoji="0" lang="en-US" altLang="ko-KR" sz="1800" b="1" dirty="0" smtClean="0">
                <a:solidFill>
                  <a:srgbClr val="C00000"/>
                </a:solidFill>
                <a:ea typeface="HY견고딕" pitchFamily="18" charset="-127"/>
                <a:cs typeface="Times New Roman" pitchFamily="18" charset="0"/>
              </a:rPr>
              <a:t>14bit</a:t>
            </a:r>
            <a:r>
              <a:rPr kumimoji="0" lang="en-US" altLang="ko-KR" sz="1800" b="1" dirty="0" smtClean="0">
                <a:solidFill>
                  <a:srgbClr val="002060"/>
                </a:solidFill>
                <a:ea typeface="HY견고딕" pitchFamily="18" charset="-127"/>
                <a:cs typeface="Times New Roman" pitchFamily="18" charset="0"/>
              </a:rPr>
              <a:t>) </a:t>
            </a:r>
          </a:p>
          <a:p>
            <a:pPr marL="285669" indent="-285750" eaLnBrk="0" hangingPunct="0">
              <a:spcBef>
                <a:spcPct val="20000"/>
              </a:spcBef>
              <a:buFont typeface="Wingdings" pitchFamily="2" charset="2"/>
              <a:buChar char="à"/>
            </a:pPr>
            <a:r>
              <a:rPr kumimoji="0" lang="en-US" altLang="ko-KR" sz="1800" b="1" dirty="0" smtClean="0">
                <a:solidFill>
                  <a:srgbClr val="002060"/>
                </a:solidFill>
                <a:ea typeface="HY견고딕" pitchFamily="18" charset="-127"/>
                <a:cs typeface="Times New Roman" pitchFamily="18" charset="0"/>
              </a:rPr>
              <a:t>Geometric Correction </a:t>
            </a:r>
            <a:r>
              <a:rPr kumimoji="0" lang="en-US" altLang="ko-KR" sz="1800" b="1" dirty="0" smtClean="0">
                <a:solidFill>
                  <a:srgbClr val="002060"/>
                </a:solidFill>
                <a:ea typeface="HY견고딕" pitchFamily="18" charset="-127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en-US" altLang="ko-KR" sz="1800" b="1" dirty="0" smtClean="0">
                <a:solidFill>
                  <a:srgbClr val="002060"/>
                </a:solidFill>
                <a:ea typeface="HY견고딕" pitchFamily="18" charset="-127"/>
                <a:cs typeface="Times New Roman" pitchFamily="18" charset="0"/>
              </a:rPr>
              <a:t> Level 1B data (10 bit)</a:t>
            </a:r>
            <a:endParaRPr lang="ko-KR" altLang="en-US" dirty="0">
              <a:solidFill>
                <a:srgbClr val="002060"/>
              </a:solidFill>
            </a:endParaRPr>
          </a:p>
        </p:txBody>
      </p:sp>
      <p:sp>
        <p:nvSpPr>
          <p:cNvPr id="3" name="위쪽 화살표 설명선 2"/>
          <p:cNvSpPr/>
          <p:nvPr/>
        </p:nvSpPr>
        <p:spPr>
          <a:xfrm>
            <a:off x="5148064" y="4581129"/>
            <a:ext cx="1665241" cy="1512168"/>
          </a:xfrm>
          <a:prstGeom prst="upArrowCallout">
            <a:avLst>
              <a:gd name="adj1" fmla="val 3415"/>
              <a:gd name="adj2" fmla="val 6164"/>
              <a:gd name="adj3" fmla="val 21015"/>
              <a:gd name="adj4" fmla="val 6216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Radiometric</a:t>
            </a:r>
          </a:p>
          <a:p>
            <a:pPr algn="ctr"/>
            <a:r>
              <a:rPr lang="en-US" altLang="ko-KR" sz="1400" b="1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Correction</a:t>
            </a:r>
          </a:p>
          <a:p>
            <a:pPr algn="ctr"/>
            <a:r>
              <a:rPr lang="en-US" altLang="ko-KR" sz="1400" i="1" dirty="0">
                <a:latin typeface="Cambria Math" pitchFamily="18" charset="0"/>
              </a:rPr>
              <a:t>R = </a:t>
            </a:r>
            <a:r>
              <a:rPr lang="en-US" altLang="ko-KR" sz="1400" i="1" dirty="0" err="1">
                <a:latin typeface="Cambria Math" pitchFamily="18" charset="0"/>
              </a:rPr>
              <a:t>m∙X</a:t>
            </a:r>
            <a:r>
              <a:rPr lang="en-US" altLang="ko-KR" sz="1400" i="1" dirty="0">
                <a:latin typeface="Cambria Math" pitchFamily="18" charset="0"/>
              </a:rPr>
              <a:t> + b </a:t>
            </a:r>
            <a:endParaRPr lang="en-US" altLang="ko-KR" sz="1400" i="1" dirty="0" smtClean="0">
              <a:latin typeface="Cambria Math" pitchFamily="18" charset="0"/>
            </a:endParaRPr>
          </a:p>
          <a:p>
            <a:pPr algn="ctr"/>
            <a:r>
              <a:rPr lang="en-US" altLang="ko-KR" sz="1400" dirty="0" smtClean="0">
                <a:latin typeface="Cambria Math" pitchFamily="18" charset="0"/>
              </a:rPr>
              <a:t>( </a:t>
            </a:r>
            <a:r>
              <a:rPr lang="en-US" altLang="ko-KR" sz="1400" i="1" dirty="0">
                <a:latin typeface="Cambria Math" pitchFamily="18" charset="0"/>
              </a:rPr>
              <a:t>W∙m</a:t>
            </a:r>
            <a:r>
              <a:rPr lang="en-US" altLang="ko-KR" sz="1400" i="1" baseline="30000" dirty="0">
                <a:latin typeface="Cambria Math" pitchFamily="18" charset="0"/>
              </a:rPr>
              <a:t>-2</a:t>
            </a:r>
            <a:r>
              <a:rPr lang="en-US" altLang="ko-KR" sz="1400" i="1" dirty="0">
                <a:latin typeface="Cambria Math" pitchFamily="18" charset="0"/>
              </a:rPr>
              <a:t>∙sr </a:t>
            </a:r>
            <a:r>
              <a:rPr lang="en-US" altLang="ko-KR" sz="1400" i="1" baseline="30000" dirty="0">
                <a:latin typeface="Cambria Math" pitchFamily="18" charset="0"/>
              </a:rPr>
              <a:t>-1</a:t>
            </a:r>
            <a:r>
              <a:rPr lang="en-US" altLang="ko-KR" sz="1400" i="1" dirty="0">
                <a:latin typeface="Cambria Math" pitchFamily="18" charset="0"/>
              </a:rPr>
              <a:t>∙</a:t>
            </a:r>
            <a:r>
              <a:rPr lang="en-US" altLang="ko-KR" sz="1400" i="1" dirty="0" smtClean="0">
                <a:latin typeface="Cambria Math" pitchFamily="18" charset="0"/>
              </a:rPr>
              <a:t>μm </a:t>
            </a:r>
            <a:r>
              <a:rPr lang="en-US" altLang="ko-KR" sz="1400" i="1" baseline="30000" dirty="0" smtClean="0">
                <a:latin typeface="Cambria Math" pitchFamily="18" charset="0"/>
              </a:rPr>
              <a:t>-1</a:t>
            </a:r>
            <a:r>
              <a:rPr lang="en-US" altLang="ko-KR" sz="1400" i="1" dirty="0" smtClean="0">
                <a:latin typeface="Cambria Math" pitchFamily="18" charset="0"/>
              </a:rPr>
              <a:t> </a:t>
            </a:r>
            <a:r>
              <a:rPr lang="en-US" altLang="ko-KR" sz="1400" dirty="0" smtClean="0">
                <a:latin typeface="Cambria Math" pitchFamily="18" charset="0"/>
              </a:rPr>
              <a:t>)</a:t>
            </a:r>
            <a:endParaRPr lang="ko-KR" altLang="en-US" sz="1400" b="1" dirty="0">
              <a:solidFill>
                <a:srgbClr val="00206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4413576" y="2055715"/>
            <a:ext cx="3338561" cy="36004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07504" y="6488668"/>
            <a:ext cx="2842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* IMPS : Image Preprocessing System </a:t>
            </a:r>
            <a:endParaRPr lang="ko-KR" altLang="en-US" sz="12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2669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/>
          <p:cNvSpPr txBox="1">
            <a:spLocks/>
          </p:cNvSpPr>
          <p:nvPr/>
        </p:nvSpPr>
        <p:spPr>
          <a:xfrm>
            <a:off x="104181" y="44624"/>
            <a:ext cx="7636171" cy="653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COMS MI visible channel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:\Users\aa\Desktop\untitled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2790478"/>
            <a:ext cx="3979863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10"/>
          <p:cNvSpPr>
            <a:spLocks noChangeArrowheads="1"/>
          </p:cNvSpPr>
          <p:nvPr/>
        </p:nvSpPr>
        <p:spPr bwMode="auto">
          <a:xfrm>
            <a:off x="503238" y="980728"/>
            <a:ext cx="8047037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sz="2000" dirty="0">
                <a:latin typeface="Cambria Math" pitchFamily="18" charset="0"/>
              </a:rPr>
              <a:t> Radiance: </a:t>
            </a:r>
            <a:r>
              <a:rPr lang="en-US" altLang="ko-KR" sz="2000" i="1" dirty="0">
                <a:latin typeface="Cambria Math" pitchFamily="18" charset="0"/>
              </a:rPr>
              <a:t>R = </a:t>
            </a:r>
            <a:r>
              <a:rPr lang="en-US" altLang="ko-KR" sz="2000" i="1" dirty="0" err="1">
                <a:latin typeface="Cambria Math" pitchFamily="18" charset="0"/>
              </a:rPr>
              <a:t>m∙X</a:t>
            </a:r>
            <a:r>
              <a:rPr lang="en-US" altLang="ko-KR" sz="2000" i="1" dirty="0">
                <a:latin typeface="Cambria Math" pitchFamily="18" charset="0"/>
              </a:rPr>
              <a:t> + b </a:t>
            </a:r>
            <a:r>
              <a:rPr lang="en-US" altLang="ko-KR" sz="2000" dirty="0">
                <a:latin typeface="Cambria Math" pitchFamily="18" charset="0"/>
              </a:rPr>
              <a:t>( </a:t>
            </a:r>
            <a:r>
              <a:rPr lang="en-US" altLang="ko-KR" sz="2000" i="1" dirty="0">
                <a:latin typeface="Cambria Math" pitchFamily="18" charset="0"/>
              </a:rPr>
              <a:t>W∙m</a:t>
            </a:r>
            <a:r>
              <a:rPr lang="en-US" altLang="ko-KR" sz="2000" i="1" baseline="30000" dirty="0">
                <a:latin typeface="Cambria Math" pitchFamily="18" charset="0"/>
              </a:rPr>
              <a:t>-2</a:t>
            </a:r>
            <a:r>
              <a:rPr lang="en-US" altLang="ko-KR" sz="2000" i="1" dirty="0">
                <a:latin typeface="Cambria Math" pitchFamily="18" charset="0"/>
              </a:rPr>
              <a:t>∙sr </a:t>
            </a:r>
            <a:r>
              <a:rPr lang="en-US" altLang="ko-KR" sz="2000" i="1" baseline="30000" dirty="0">
                <a:latin typeface="Cambria Math" pitchFamily="18" charset="0"/>
              </a:rPr>
              <a:t>-1</a:t>
            </a:r>
            <a:r>
              <a:rPr lang="en-US" altLang="ko-KR" sz="2000" i="1" dirty="0">
                <a:latin typeface="Cambria Math" pitchFamily="18" charset="0"/>
              </a:rPr>
              <a:t>∙μm </a:t>
            </a:r>
            <a:r>
              <a:rPr lang="en-US" altLang="ko-KR" sz="2000" i="1" baseline="30000" dirty="0">
                <a:latin typeface="Cambria Math" pitchFamily="18" charset="0"/>
              </a:rPr>
              <a:t>-1</a:t>
            </a:r>
            <a:r>
              <a:rPr lang="en-US" altLang="ko-KR" sz="2000" i="1" dirty="0">
                <a:latin typeface="Cambria Math" pitchFamily="18" charset="0"/>
              </a:rPr>
              <a:t> </a:t>
            </a:r>
            <a:r>
              <a:rPr lang="en-US" altLang="ko-KR" sz="2000" dirty="0">
                <a:latin typeface="Cambria Math" pitchFamily="18" charset="0"/>
              </a:rPr>
              <a:t>)</a:t>
            </a:r>
          </a:p>
          <a:p>
            <a:pPr marL="285750" indent="-285750">
              <a:lnSpc>
                <a:spcPct val="150000"/>
              </a:lnSpc>
            </a:pPr>
            <a:r>
              <a:rPr lang="en-US" altLang="ko-KR" sz="1600" dirty="0">
                <a:latin typeface="Cambria Math" pitchFamily="18" charset="0"/>
              </a:rPr>
              <a:t>             where </a:t>
            </a:r>
            <a:r>
              <a:rPr lang="en-US" altLang="ko-KR" sz="1600" i="1" dirty="0">
                <a:latin typeface="Cambria Math" pitchFamily="18" charset="0"/>
              </a:rPr>
              <a:t> m </a:t>
            </a:r>
            <a:r>
              <a:rPr lang="en-US" altLang="ko-KR" sz="1600" dirty="0">
                <a:latin typeface="Cambria Math" pitchFamily="18" charset="0"/>
              </a:rPr>
              <a:t>=</a:t>
            </a:r>
            <a:r>
              <a:rPr lang="en-US" altLang="ko-KR" sz="1600" i="1" dirty="0">
                <a:latin typeface="Cambria Math" pitchFamily="18" charset="0"/>
              </a:rPr>
              <a:t> </a:t>
            </a:r>
            <a:r>
              <a:rPr lang="en-US" altLang="ko-KR" sz="1600" dirty="0">
                <a:latin typeface="Cambria Math" pitchFamily="18" charset="0"/>
              </a:rPr>
              <a:t>linear calibration coefficient, i.e. the slope (pre-launch determined)</a:t>
            </a:r>
          </a:p>
          <a:p>
            <a:pPr marL="285750" indent="-285750">
              <a:lnSpc>
                <a:spcPct val="150000"/>
              </a:lnSpc>
            </a:pPr>
            <a:r>
              <a:rPr lang="en-US" altLang="ko-KR" sz="1600" dirty="0">
                <a:latin typeface="Cambria Math" pitchFamily="18" charset="0"/>
              </a:rPr>
              <a:t>                           </a:t>
            </a:r>
            <a:r>
              <a:rPr lang="en-US" altLang="ko-KR" sz="1600" i="1" dirty="0">
                <a:latin typeface="Cambria Math" pitchFamily="18" charset="0"/>
              </a:rPr>
              <a:t>X  </a:t>
            </a:r>
            <a:r>
              <a:rPr lang="en-US" altLang="ko-KR" sz="1600" dirty="0">
                <a:latin typeface="Cambria Math" pitchFamily="18" charset="0"/>
              </a:rPr>
              <a:t>= digital counts</a:t>
            </a:r>
          </a:p>
          <a:p>
            <a:pPr marL="285750" indent="-285750">
              <a:lnSpc>
                <a:spcPct val="150000"/>
              </a:lnSpc>
            </a:pPr>
            <a:r>
              <a:rPr lang="en-US" altLang="ko-KR" sz="1600" i="1" dirty="0">
                <a:latin typeface="Cambria Math" pitchFamily="18" charset="0"/>
              </a:rPr>
              <a:t>                           b  </a:t>
            </a:r>
            <a:r>
              <a:rPr lang="en-US" altLang="ko-KR" sz="1600" dirty="0">
                <a:latin typeface="Cambria Math" pitchFamily="18" charset="0"/>
              </a:rPr>
              <a:t>=</a:t>
            </a:r>
            <a:r>
              <a:rPr lang="en-US" altLang="ko-KR" sz="1600" i="1" dirty="0">
                <a:latin typeface="Cambria Math" pitchFamily="18" charset="0"/>
              </a:rPr>
              <a:t>  </a:t>
            </a:r>
            <a:r>
              <a:rPr lang="en-US" altLang="ko-KR" sz="1600" dirty="0">
                <a:latin typeface="Cambria Math" pitchFamily="18" charset="0"/>
              </a:rPr>
              <a:t>intercept (measured by the count values of </a:t>
            </a:r>
            <a:r>
              <a:rPr lang="en-US" altLang="ko-KR" sz="1600" dirty="0" smtClean="0">
                <a:latin typeface="Cambria Math" pitchFamily="18" charset="0"/>
              </a:rPr>
              <a:t>space-look </a:t>
            </a:r>
            <a:r>
              <a:rPr lang="en-US" altLang="ko-KR" sz="1600" dirty="0">
                <a:latin typeface="Cambria Math" pitchFamily="18" charset="0"/>
              </a:rPr>
              <a:t>data)</a:t>
            </a:r>
          </a:p>
          <a:p>
            <a:pPr marL="285750" indent="-285750"/>
            <a:r>
              <a:rPr lang="en-US" altLang="ko-KR" sz="15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                   </a:t>
            </a:r>
            <a:endParaRPr lang="ko-KR" altLang="en-US" sz="15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557411" y="5725368"/>
            <a:ext cx="80470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u"/>
              <a:defRPr/>
            </a:pPr>
            <a:r>
              <a:rPr lang="en-US" altLang="ko-KR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No on-board calibration for slope m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220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⇒ </a:t>
            </a:r>
            <a:r>
              <a:rPr lang="en-US" altLang="ko-KR" sz="2200" dirty="0">
                <a:solidFill>
                  <a:srgbClr val="C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Ground calibration must be needed!!</a:t>
            </a:r>
            <a:endParaRPr lang="ko-KR" altLang="en-US" sz="2200" dirty="0">
              <a:solidFill>
                <a:srgbClr val="C0000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graphicFrame>
        <p:nvGraphicFramePr>
          <p:cNvPr id="11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11740"/>
              </p:ext>
            </p:extLst>
          </p:nvPr>
        </p:nvGraphicFramePr>
        <p:xfrm>
          <a:off x="683568" y="2868265"/>
          <a:ext cx="3744415" cy="2720975"/>
        </p:xfrm>
        <a:graphic>
          <a:graphicData uri="http://schemas.openxmlformats.org/drawingml/2006/table">
            <a:tbl>
              <a:tblPr/>
              <a:tblGrid>
                <a:gridCol w="1122664"/>
                <a:gridCol w="1274554"/>
                <a:gridCol w="1347197"/>
              </a:tblGrid>
              <a:tr h="5027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1F6B"/>
                          </a:solidFill>
                          <a:effectLst/>
                          <a:latin typeface="Arial" pitchFamily="34" charset="0"/>
                          <a:ea typeface="Cre고딕 B" pitchFamily="18" charset="-127"/>
                        </a:rPr>
                        <a:t>Channel</a:t>
                      </a:r>
                      <a:endParaRPr kumimoji="0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B1F6B"/>
                        </a:solidFill>
                        <a:effectLst/>
                        <a:latin typeface="Arial" pitchFamily="34" charset="0"/>
                        <a:ea typeface="Cre고딕 B" pitchFamily="18" charset="-127"/>
                      </a:endParaRPr>
                    </a:p>
                  </a:txBody>
                  <a:tcPr marL="91441" marR="9144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1F6B"/>
                          </a:solidFill>
                          <a:effectLst/>
                          <a:latin typeface="Arial" pitchFamily="34" charset="0"/>
                          <a:ea typeface="Cre고딕 B" pitchFamily="18" charset="-127"/>
                        </a:rPr>
                        <a:t>Center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1F6B"/>
                          </a:solidFill>
                          <a:effectLst/>
                          <a:latin typeface="Arial" pitchFamily="34" charset="0"/>
                          <a:ea typeface="Cre고딕 B" pitchFamily="18" charset="-127"/>
                        </a:rPr>
                        <a:t>wavelength(㎛)</a:t>
                      </a:r>
                    </a:p>
                  </a:txBody>
                  <a:tcPr marL="91441" marR="9144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1F6B"/>
                          </a:solidFill>
                          <a:effectLst/>
                          <a:latin typeface="Arial" pitchFamily="34" charset="0"/>
                          <a:ea typeface="Cre고딕 B" pitchFamily="18" charset="-127"/>
                        </a:rPr>
                        <a:t>Spatial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1F6B"/>
                          </a:solidFill>
                          <a:effectLst/>
                          <a:latin typeface="Arial" pitchFamily="34" charset="0"/>
                          <a:ea typeface="Cre고딕 B" pitchFamily="18" charset="-127"/>
                        </a:rPr>
                        <a:t>Resolution(km)</a:t>
                      </a:r>
                    </a:p>
                  </a:txBody>
                  <a:tcPr marL="91441" marR="9144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34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1F6B"/>
                          </a:solidFill>
                          <a:effectLst/>
                          <a:latin typeface="Arial" pitchFamily="34" charset="0"/>
                          <a:ea typeface="Cre고딕 B" pitchFamily="18" charset="-127"/>
                        </a:rPr>
                        <a:t>Visible</a:t>
                      </a:r>
                      <a:endParaRPr kumimoji="0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B1F6B"/>
                        </a:solidFill>
                        <a:effectLst/>
                        <a:latin typeface="Arial" pitchFamily="34" charset="0"/>
                        <a:ea typeface="Cre고딕 B" pitchFamily="18" charset="-127"/>
                      </a:endParaRPr>
                    </a:p>
                  </a:txBody>
                  <a:tcPr marL="91441" marR="9144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1F6B"/>
                          </a:solidFill>
                          <a:effectLst/>
                          <a:latin typeface="Arial" pitchFamily="34" charset="0"/>
                          <a:ea typeface="Cre고딕 B" pitchFamily="18" charset="-127"/>
                        </a:rPr>
                        <a:t>0.67</a:t>
                      </a:r>
                    </a:p>
                  </a:txBody>
                  <a:tcPr marL="91441" marR="9144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1F6B"/>
                          </a:solidFill>
                          <a:effectLst/>
                          <a:latin typeface="Arial" pitchFamily="34" charset="0"/>
                          <a:ea typeface="Cre고딕 B" pitchFamily="18" charset="-127"/>
                        </a:rPr>
                        <a:t>1</a:t>
                      </a:r>
                    </a:p>
                  </a:txBody>
                  <a:tcPr marL="91441" marR="9144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533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1F6B"/>
                          </a:solidFill>
                          <a:effectLst/>
                          <a:latin typeface="Arial" pitchFamily="34" charset="0"/>
                          <a:ea typeface="Cre고딕 B" pitchFamily="18" charset="-127"/>
                        </a:rPr>
                        <a:t>Shortwave IR (IR4)</a:t>
                      </a:r>
                      <a:endParaRPr kumimoji="0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B1F6B"/>
                        </a:solidFill>
                        <a:effectLst/>
                        <a:latin typeface="Arial" pitchFamily="34" charset="0"/>
                        <a:ea typeface="Cre고딕 B" pitchFamily="18" charset="-127"/>
                      </a:endParaRPr>
                    </a:p>
                  </a:txBody>
                  <a:tcPr marL="91441" marR="9144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1F6B"/>
                          </a:solidFill>
                          <a:effectLst/>
                          <a:latin typeface="Arial" pitchFamily="34" charset="0"/>
                          <a:ea typeface="Cre고딕 B" pitchFamily="18" charset="-127"/>
                        </a:rPr>
                        <a:t>3.7</a:t>
                      </a:r>
                    </a:p>
                  </a:txBody>
                  <a:tcPr marL="91441" marR="9144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1F6B"/>
                          </a:solidFill>
                          <a:effectLst/>
                          <a:latin typeface="Arial" pitchFamily="34" charset="0"/>
                          <a:ea typeface="Cre고딕 B" pitchFamily="18" charset="-127"/>
                        </a:rPr>
                        <a:t>4</a:t>
                      </a:r>
                    </a:p>
                  </a:txBody>
                  <a:tcPr marL="91441" marR="9144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4"/>
                    </a:solidFill>
                  </a:tcPr>
                </a:tc>
              </a:tr>
              <a:tr h="533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1F6B"/>
                          </a:solidFill>
                          <a:effectLst/>
                          <a:latin typeface="Arial" pitchFamily="34" charset="0"/>
                          <a:ea typeface="Cre고딕 B" pitchFamily="18" charset="-127"/>
                        </a:rPr>
                        <a:t>Water Vapor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1F6B"/>
                          </a:solidFill>
                          <a:effectLst/>
                          <a:latin typeface="Arial" pitchFamily="34" charset="0"/>
                          <a:ea typeface="Cre고딕 B" pitchFamily="18" charset="-127"/>
                        </a:rPr>
                        <a:t>(IR3)</a:t>
                      </a:r>
                      <a:endParaRPr kumimoji="0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B1F6B"/>
                        </a:solidFill>
                        <a:effectLst/>
                        <a:latin typeface="Arial" pitchFamily="34" charset="0"/>
                        <a:ea typeface="Cre고딕 B" pitchFamily="18" charset="-127"/>
                      </a:endParaRPr>
                    </a:p>
                  </a:txBody>
                  <a:tcPr marL="91441" marR="9144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1F6B"/>
                          </a:solidFill>
                          <a:effectLst/>
                          <a:latin typeface="Arial" pitchFamily="34" charset="0"/>
                          <a:ea typeface="Cre고딕 B" pitchFamily="18" charset="-127"/>
                        </a:rPr>
                        <a:t>6.7</a:t>
                      </a:r>
                    </a:p>
                  </a:txBody>
                  <a:tcPr marL="91441" marR="9144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1F6B"/>
                          </a:solidFill>
                          <a:effectLst/>
                          <a:latin typeface="Arial" pitchFamily="34" charset="0"/>
                          <a:ea typeface="Cre고딕 B" pitchFamily="18" charset="-127"/>
                        </a:rPr>
                        <a:t>4</a:t>
                      </a:r>
                    </a:p>
                  </a:txBody>
                  <a:tcPr marL="91441" marR="9144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DE7"/>
                    </a:solidFill>
                  </a:tcPr>
                </a:tc>
              </a:tr>
              <a:tr h="3834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1F6B"/>
                          </a:solidFill>
                          <a:effectLst/>
                          <a:latin typeface="Arial" pitchFamily="34" charset="0"/>
                          <a:ea typeface="Cre고딕 B" pitchFamily="18" charset="-127"/>
                        </a:rPr>
                        <a:t>IR1</a:t>
                      </a:r>
                    </a:p>
                  </a:txBody>
                  <a:tcPr marL="91441" marR="9144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1F6B"/>
                          </a:solidFill>
                          <a:effectLst/>
                          <a:latin typeface="Arial" pitchFamily="34" charset="0"/>
                          <a:ea typeface="Cre고딕 B" pitchFamily="18" charset="-127"/>
                        </a:rPr>
                        <a:t>10.8</a:t>
                      </a:r>
                    </a:p>
                  </a:txBody>
                  <a:tcPr marL="91441" marR="9144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1F6B"/>
                          </a:solidFill>
                          <a:effectLst/>
                          <a:latin typeface="Arial" pitchFamily="34" charset="0"/>
                          <a:ea typeface="Cre고딕 B" pitchFamily="18" charset="-127"/>
                        </a:rPr>
                        <a:t>4</a:t>
                      </a:r>
                    </a:p>
                  </a:txBody>
                  <a:tcPr marL="91441" marR="9144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4"/>
                    </a:solidFill>
                  </a:tcPr>
                </a:tc>
              </a:tr>
              <a:tr h="3834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1F6B"/>
                          </a:solidFill>
                          <a:effectLst/>
                          <a:latin typeface="Arial" pitchFamily="34" charset="0"/>
                          <a:ea typeface="Cre고딕 B" pitchFamily="18" charset="-127"/>
                        </a:rPr>
                        <a:t>IR2</a:t>
                      </a:r>
                    </a:p>
                  </a:txBody>
                  <a:tcPr marL="91441" marR="9144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1F6B"/>
                          </a:solidFill>
                          <a:effectLst/>
                          <a:latin typeface="Arial" pitchFamily="34" charset="0"/>
                          <a:ea typeface="Cre고딕 B" pitchFamily="18" charset="-127"/>
                        </a:rPr>
                        <a:t>12.0</a:t>
                      </a:r>
                    </a:p>
                  </a:txBody>
                  <a:tcPr marL="91441" marR="9144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1F6B"/>
                          </a:solidFill>
                          <a:effectLst/>
                          <a:latin typeface="Arial" pitchFamily="34" charset="0"/>
                          <a:ea typeface="Cre고딕 B" pitchFamily="18" charset="-127"/>
                        </a:rPr>
                        <a:t>4</a:t>
                      </a:r>
                    </a:p>
                  </a:txBody>
                  <a:tcPr marL="91441" marR="91441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D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53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14248" y="1124744"/>
            <a:ext cx="80004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lang="en-US" altLang="ko-KR" sz="2000" dirty="0">
                <a:solidFill>
                  <a:srgbClr val="00206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COMS has observed moon monthly for visible channel monitoring moon calibration since </a:t>
            </a:r>
            <a:r>
              <a:rPr lang="en-US" altLang="ko-KR" sz="20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A</a:t>
            </a:r>
            <a:r>
              <a:rPr lang="en-GB" altLang="ko-KR" sz="2000" dirty="0" err="1" smtClean="0">
                <a:solidFill>
                  <a:srgbClr val="00206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pril</a:t>
            </a:r>
            <a:r>
              <a:rPr lang="en-US" altLang="ko-KR" sz="20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2000" dirty="0">
                <a:solidFill>
                  <a:srgbClr val="00206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2011.</a:t>
            </a:r>
          </a:p>
          <a:p>
            <a:pPr marL="342900" indent="-342900">
              <a:buFont typeface="Wingdings" pitchFamily="2" charset="2"/>
              <a:buChar char="u"/>
            </a:pPr>
            <a:endParaRPr lang="en-US" altLang="ko-KR" sz="2000" dirty="0">
              <a:solidFill>
                <a:srgbClr val="00206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u"/>
            </a:pPr>
            <a:r>
              <a:rPr lang="en-US" altLang="ko-KR" sz="2000" dirty="0">
                <a:solidFill>
                  <a:srgbClr val="00206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For observing moon, KMA choose two kind of moon observation method by using Local Area observation mode for moon(direct) and Full disk observation with moon(indirect). </a:t>
            </a:r>
          </a:p>
          <a:p>
            <a:pPr marL="342900" indent="-342900">
              <a:buFont typeface="Wingdings" pitchFamily="2" charset="2"/>
              <a:buChar char="u"/>
            </a:pPr>
            <a:endParaRPr lang="en-US" altLang="ko-KR" sz="2000" dirty="0">
              <a:solidFill>
                <a:srgbClr val="00206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u"/>
            </a:pPr>
            <a:endParaRPr lang="en-US" altLang="ko-KR" sz="2000" dirty="0" smtClean="0">
              <a:solidFill>
                <a:srgbClr val="00206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u"/>
            </a:pPr>
            <a:endParaRPr lang="en-US" altLang="ko-KR" sz="2000" dirty="0">
              <a:solidFill>
                <a:srgbClr val="00206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u"/>
            </a:pPr>
            <a:endParaRPr lang="en-US" altLang="ko-KR" sz="2000" dirty="0" smtClean="0">
              <a:solidFill>
                <a:srgbClr val="00206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u"/>
            </a:pPr>
            <a:endParaRPr lang="en-US" altLang="ko-KR" sz="2000" dirty="0">
              <a:solidFill>
                <a:srgbClr val="00206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u"/>
            </a:pPr>
            <a:endParaRPr lang="en-US" altLang="ko-KR" sz="2000" dirty="0">
              <a:solidFill>
                <a:srgbClr val="00206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u"/>
            </a:pPr>
            <a:endParaRPr lang="en-US" altLang="ko-KR" sz="2000" dirty="0">
              <a:solidFill>
                <a:srgbClr val="00206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u"/>
            </a:pPr>
            <a:endParaRPr lang="en-US" altLang="ko-KR" sz="2000" dirty="0">
              <a:solidFill>
                <a:srgbClr val="00206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u"/>
            </a:pPr>
            <a:r>
              <a:rPr lang="en-US" altLang="ko-KR" sz="2000" dirty="0">
                <a:solidFill>
                  <a:srgbClr val="00206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To process these observed data, KMA has used </a:t>
            </a:r>
            <a:r>
              <a:rPr lang="en-US" altLang="ko-KR" sz="20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the Moon </a:t>
            </a:r>
            <a:r>
              <a:rPr lang="en-US" altLang="ko-KR" sz="2000" dirty="0">
                <a:solidFill>
                  <a:srgbClr val="00206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Processing system in </a:t>
            </a:r>
            <a:r>
              <a:rPr lang="en-US" altLang="ko-KR" sz="20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IMPS </a:t>
            </a:r>
            <a:r>
              <a:rPr lang="en-US" altLang="ko-KR" sz="2000" dirty="0">
                <a:solidFill>
                  <a:srgbClr val="00206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for Moon Calibration. </a:t>
            </a: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104181" y="44624"/>
            <a:ext cx="7636171" cy="653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Moon Observation of KMA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그룹 12"/>
          <p:cNvGrpSpPr>
            <a:grpSpLocks/>
          </p:cNvGrpSpPr>
          <p:nvPr/>
        </p:nvGrpSpPr>
        <p:grpSpPr bwMode="auto">
          <a:xfrm>
            <a:off x="4787900" y="3284984"/>
            <a:ext cx="3016250" cy="1671638"/>
            <a:chOff x="5598491" y="3867077"/>
            <a:chExt cx="3527501" cy="1843331"/>
          </a:xfrm>
        </p:grpSpPr>
        <p:pic>
          <p:nvPicPr>
            <p:cNvPr id="23" name="Picture 3" descr="C:\Users\aa\Desktop\이호승 백업\나\GSICS\Moon Calibration\Feb to Sep\MoonImages2011_LV1A\크기변환_크기변환_포맷변환_2011-02-18.02-45-22_VIS_8bi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8491" y="3867077"/>
              <a:ext cx="3527501" cy="1843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직사각형 23"/>
            <p:cNvSpPr/>
            <p:nvPr/>
          </p:nvSpPr>
          <p:spPr>
            <a:xfrm>
              <a:off x="5607774" y="3867077"/>
              <a:ext cx="360176" cy="18731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pic>
        <p:nvPicPr>
          <p:cNvPr id="25" name="Picture 2" descr="C:\Documents and Settings\lws\바탕 화면\달.tif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40" y="3284984"/>
            <a:ext cx="25844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504" y="6488668"/>
            <a:ext cx="2842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* IMPS : Image Preprocessing System </a:t>
            </a:r>
            <a:endParaRPr lang="ko-KR" altLang="en-US" sz="12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2816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5"/>
          <p:cNvSpPr txBox="1">
            <a:spLocks noChangeArrowheads="1"/>
          </p:cNvSpPr>
          <p:nvPr/>
        </p:nvSpPr>
        <p:spPr bwMode="auto">
          <a:xfrm>
            <a:off x="196850" y="3632982"/>
            <a:ext cx="4371975" cy="195626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500" b="1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Moon irradiance as measured by the COMS/MI</a:t>
            </a:r>
          </a:p>
          <a:p>
            <a:pPr algn="ctr" eaLnBrk="1" hangingPunct="1">
              <a:defRPr/>
            </a:pPr>
            <a:endParaRPr lang="en-US" altLang="ko-KR" sz="1500" b="1" dirty="0" smtClean="0">
              <a:solidFill>
                <a:srgbClr val="00206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algn="ctr" eaLnBrk="1" hangingPunct="1">
              <a:defRPr/>
            </a:pPr>
            <a:endParaRPr lang="en-US" altLang="ko-KR" sz="1500" b="1" dirty="0" smtClean="0">
              <a:solidFill>
                <a:srgbClr val="00206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algn="just" eaLnBrk="1" hangingPunct="1">
              <a:defRPr/>
            </a:pPr>
            <a:r>
              <a:rPr lang="en-US" altLang="ko-KR" sz="1200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where</a:t>
            </a:r>
          </a:p>
          <a:p>
            <a:pPr algn="just" eaLnBrk="1" hangingPunct="1">
              <a:defRPr/>
            </a:pPr>
            <a:r>
              <a:rPr lang="en-US" altLang="ko-KR" sz="1200" spc="-60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   N</a:t>
            </a:r>
            <a:r>
              <a:rPr lang="en-US" altLang="ko-KR" sz="1200" spc="-60" baseline="-25000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</a:t>
            </a:r>
            <a:r>
              <a:rPr lang="en-US" altLang="ko-KR" sz="1200" spc="-60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: the total number of pixels in the lunar disk image</a:t>
            </a:r>
          </a:p>
          <a:p>
            <a:pPr marL="712788" indent="-712788" algn="just" eaLnBrk="1" hangingPunct="1">
              <a:defRPr/>
            </a:pPr>
            <a:r>
              <a:rPr lang="en-US" altLang="ko-KR" sz="1200" spc="-60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   R</a:t>
            </a:r>
            <a:r>
              <a:rPr lang="en-US" altLang="ko-KR" sz="1200" spc="-60" baseline="-25000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 </a:t>
            </a:r>
            <a:r>
              <a:rPr lang="en-US" altLang="ko-KR" sz="1200" spc="-60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: an individual radiance measurement(i.e. pixel) on the Moon</a:t>
            </a:r>
          </a:p>
          <a:p>
            <a:pPr marL="542925" indent="-542925" algn="just" eaLnBrk="1" hangingPunct="1">
              <a:defRPr/>
            </a:pPr>
            <a:r>
              <a:rPr lang="en-US" altLang="ko-KR" sz="1200" spc="-60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   </a:t>
            </a:r>
            <a:r>
              <a:rPr lang="el-GR" altLang="ko-KR" sz="1200" spc="-60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Ω</a:t>
            </a:r>
            <a:r>
              <a:rPr lang="en-US" altLang="ko-KR" sz="1200" spc="-60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: the solid angle of a pixel (</a:t>
            </a:r>
            <a:r>
              <a:rPr lang="en-US" altLang="ko-KR" sz="1200" spc="-60" dirty="0" err="1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sr</a:t>
            </a:r>
            <a:r>
              <a:rPr lang="en-US" altLang="ko-KR" sz="1200" spc="-60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), corresponding to one visible detector, i.e. 28 µrad</a:t>
            </a:r>
          </a:p>
          <a:p>
            <a:pPr algn="just" eaLnBrk="1" hangingPunct="1">
              <a:defRPr/>
            </a:pPr>
            <a:r>
              <a:rPr lang="en-US" altLang="ko-KR" sz="1200" spc="-60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  16/28: the over-sampling rate of MI along E-W axis</a:t>
            </a:r>
            <a:endParaRPr lang="ko-KR" altLang="en-US" sz="1200" spc="-60" dirty="0" smtClean="0">
              <a:solidFill>
                <a:srgbClr val="00206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104181" y="44624"/>
            <a:ext cx="8860432" cy="653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Lunar </a:t>
            </a:r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Calibration(IMPS</a:t>
            </a:r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: </a:t>
            </a:r>
            <a:r>
              <a:rPr lang="en-US" altLang="ko-KR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Data and Method</a:t>
            </a:r>
            <a:endParaRPr lang="ko-KR" altLang="en-US" sz="2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25"/>
          <p:cNvSpPr txBox="1">
            <a:spLocks noChangeArrowheads="1"/>
          </p:cNvSpPr>
          <p:nvPr/>
        </p:nvSpPr>
        <p:spPr bwMode="auto">
          <a:xfrm>
            <a:off x="4789488" y="4221089"/>
            <a:ext cx="4175125" cy="136815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500" b="1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Moon irradiance computed from the ROLO</a:t>
            </a:r>
          </a:p>
          <a:p>
            <a:pPr algn="ctr" eaLnBrk="1" hangingPunct="1">
              <a:defRPr/>
            </a:pPr>
            <a:endParaRPr lang="en-US" altLang="ko-KR" sz="1500" b="1" dirty="0" smtClean="0">
              <a:solidFill>
                <a:srgbClr val="00206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algn="ctr" eaLnBrk="1" hangingPunct="1">
              <a:defRPr/>
            </a:pPr>
            <a:endParaRPr lang="en-US" altLang="ko-KR" sz="1500" b="1" dirty="0" smtClean="0">
              <a:solidFill>
                <a:srgbClr val="00206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algn="just" eaLnBrk="1" hangingPunct="1">
              <a:defRPr/>
            </a:pPr>
            <a:r>
              <a:rPr lang="en-US" altLang="ko-KR" sz="1200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where</a:t>
            </a:r>
          </a:p>
          <a:p>
            <a:pPr marL="893763" indent="-893763" algn="just" eaLnBrk="1" hangingPunct="1">
              <a:defRPr/>
            </a:pPr>
            <a:r>
              <a:rPr lang="en-US" altLang="ko-KR" sz="1200" spc="-30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   </a:t>
            </a:r>
            <a:r>
              <a:rPr lang="en-US" altLang="ko-KR" sz="1200" spc="-30" dirty="0" err="1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D</a:t>
            </a:r>
            <a:r>
              <a:rPr lang="en-US" altLang="ko-KR" sz="1200" spc="-30" baseline="-25000" dirty="0" err="1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</a:t>
            </a:r>
            <a:r>
              <a:rPr lang="en-US" altLang="ko-KR" sz="1200" spc="-30" baseline="-25000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-v</a:t>
            </a:r>
            <a:r>
              <a:rPr lang="en-US" altLang="ko-KR" sz="1200" spc="-30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: the moon-viewer distance in km i.e. Moon-satellite</a:t>
            </a:r>
          </a:p>
          <a:p>
            <a:pPr marL="893763" indent="-893763" algn="just" eaLnBrk="1" hangingPunct="1">
              <a:defRPr/>
            </a:pPr>
            <a:r>
              <a:rPr lang="en-US" altLang="ko-KR" sz="1200" spc="-30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   </a:t>
            </a:r>
            <a:r>
              <a:rPr lang="en-US" altLang="ko-KR" sz="1200" spc="-30" dirty="0" err="1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D</a:t>
            </a:r>
            <a:r>
              <a:rPr lang="en-US" altLang="ko-KR" sz="1200" spc="-30" baseline="-25000" dirty="0" err="1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</a:t>
            </a:r>
            <a:r>
              <a:rPr lang="en-US" altLang="ko-KR" sz="1200" spc="-30" baseline="-25000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-s</a:t>
            </a:r>
            <a:r>
              <a:rPr lang="en-US" altLang="ko-KR" sz="1200" spc="-30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: the moon-sun distance in AU</a:t>
            </a: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2916238" y="905569"/>
            <a:ext cx="3398837" cy="338138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600" b="1" dirty="0">
                <a:solidFill>
                  <a:schemeClr val="bg1"/>
                </a:solidFill>
                <a:latin typeface="Arial Unicode MS" pitchFamily="50" charset="-127"/>
                <a:cs typeface="Arial Unicode MS" pitchFamily="50" charset="-127"/>
              </a:rPr>
              <a:t>COMS Moon observation L1A data</a:t>
            </a: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5202238" y="2420888"/>
            <a:ext cx="3384550" cy="14001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ko-KR" sz="1500" b="1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ROLO </a:t>
            </a:r>
            <a:r>
              <a:rPr lang="en-US" altLang="ko-KR" sz="1500" b="1" dirty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model of </a:t>
            </a:r>
            <a:r>
              <a:rPr lang="en-US" altLang="ko-KR" sz="1500" b="1" dirty="0" smtClean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USGS(ver.311g</a:t>
            </a:r>
            <a:r>
              <a:rPr lang="en-US" altLang="ko-KR" sz="1500" b="1" dirty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)</a:t>
            </a:r>
            <a:endParaRPr lang="en-US" altLang="ko-KR" sz="1500" dirty="0">
              <a:solidFill>
                <a:srgbClr val="00206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1400" dirty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COMS ephemerides data</a:t>
            </a:r>
          </a:p>
          <a:p>
            <a:r>
              <a:rPr lang="en-US" altLang="ko-KR" sz="1400" dirty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- absolute phase angle</a:t>
            </a:r>
          </a:p>
          <a:p>
            <a:r>
              <a:rPr lang="en-US" altLang="ko-KR" sz="1400" dirty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- </a:t>
            </a:r>
            <a:r>
              <a:rPr lang="en-US" altLang="ko-KR" sz="1400" dirty="0" err="1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Selenographic</a:t>
            </a:r>
            <a:r>
              <a:rPr lang="en-US" altLang="ko-KR" sz="1400" dirty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longitude of the sun</a:t>
            </a:r>
          </a:p>
          <a:p>
            <a:r>
              <a:rPr lang="en-US" altLang="ko-KR" sz="1400" dirty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- </a:t>
            </a:r>
            <a:r>
              <a:rPr lang="en-US" altLang="ko-KR" sz="1400" dirty="0" err="1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Selenographic</a:t>
            </a:r>
            <a:r>
              <a:rPr lang="en-US" altLang="ko-KR" sz="1400" dirty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longitude of COMS</a:t>
            </a:r>
          </a:p>
          <a:p>
            <a:r>
              <a:rPr lang="en-US" altLang="ko-KR" sz="1400" dirty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- </a:t>
            </a:r>
            <a:r>
              <a:rPr lang="en-US" altLang="ko-KR" sz="1400" dirty="0" err="1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Selenographic</a:t>
            </a:r>
            <a:r>
              <a:rPr lang="en-US" altLang="ko-KR" sz="1400" dirty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latitude of COMS </a:t>
            </a:r>
          </a:p>
        </p:txBody>
      </p:sp>
      <p:sp>
        <p:nvSpPr>
          <p:cNvPr id="18" name="아래쪽 화살표 17"/>
          <p:cNvSpPr/>
          <p:nvPr/>
        </p:nvSpPr>
        <p:spPr>
          <a:xfrm>
            <a:off x="2200275" y="3338797"/>
            <a:ext cx="363538" cy="231068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5" t="39781" r="33800" b="51369"/>
          <a:stretch>
            <a:fillRect/>
          </a:stretch>
        </p:blipFill>
        <p:spPr bwMode="auto">
          <a:xfrm>
            <a:off x="1372692" y="3933056"/>
            <a:ext cx="1975172" cy="60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아래쪽 화살표 19"/>
          <p:cNvSpPr/>
          <p:nvPr/>
        </p:nvSpPr>
        <p:spPr>
          <a:xfrm>
            <a:off x="6713538" y="2060848"/>
            <a:ext cx="361950" cy="287337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1" name="아래쪽 화살표 20"/>
          <p:cNvSpPr/>
          <p:nvPr/>
        </p:nvSpPr>
        <p:spPr>
          <a:xfrm>
            <a:off x="6694488" y="3861048"/>
            <a:ext cx="361950" cy="285750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9" t="53587" r="35793" b="38794"/>
          <a:stretch>
            <a:fillRect/>
          </a:stretch>
        </p:blipFill>
        <p:spPr bwMode="auto">
          <a:xfrm>
            <a:off x="5899969" y="4581128"/>
            <a:ext cx="2056407" cy="51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직선 연결선 23"/>
          <p:cNvCxnSpPr>
            <a:stCxn id="11" idx="2"/>
          </p:cNvCxnSpPr>
          <p:nvPr/>
        </p:nvCxnSpPr>
        <p:spPr>
          <a:xfrm flipH="1">
            <a:off x="4615656" y="1243707"/>
            <a:ext cx="1" cy="166464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2382838" y="1410171"/>
            <a:ext cx="4492625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 flipH="1">
            <a:off x="2382044" y="1435198"/>
            <a:ext cx="5414" cy="2910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>
            <a:endCxn id="28" idx="0"/>
          </p:cNvCxnSpPr>
          <p:nvPr/>
        </p:nvCxnSpPr>
        <p:spPr>
          <a:xfrm flipH="1">
            <a:off x="6874669" y="1410171"/>
            <a:ext cx="794" cy="3411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직사각형 3"/>
          <p:cNvSpPr>
            <a:spLocks noChangeArrowheads="1"/>
          </p:cNvSpPr>
          <p:nvPr/>
        </p:nvSpPr>
        <p:spPr bwMode="auto">
          <a:xfrm>
            <a:off x="5876925" y="1751310"/>
            <a:ext cx="1995488" cy="3063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00206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Moon observation time</a:t>
            </a:r>
          </a:p>
        </p:txBody>
      </p:sp>
      <p:pic>
        <p:nvPicPr>
          <p:cNvPr id="32" name="Picture 3" descr="D:\hs_lee\GSICS\Moon Calibration\Radiance_DN\2014_Moon\LV1A\2014-06-17.07-43-13\20140617074313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6" t="6334" r="8287" b="10415"/>
          <a:stretch/>
        </p:blipFill>
        <p:spPr bwMode="auto">
          <a:xfrm>
            <a:off x="1212242" y="1710691"/>
            <a:ext cx="2481559" cy="157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212242" y="1726506"/>
            <a:ext cx="2482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L1A Moon data (1200*2080)</a:t>
            </a:r>
            <a:endParaRPr lang="ko-KR" altLang="en-US" sz="1400" b="1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2137557" y="2273373"/>
            <a:ext cx="607020" cy="4323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126582" y="2690253"/>
            <a:ext cx="1568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accent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(b) </a:t>
            </a:r>
            <a:r>
              <a:rPr lang="en-GB" altLang="ko-KR" sz="1200" b="1" dirty="0" smtClean="0">
                <a:solidFill>
                  <a:schemeClr val="accent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IMPS</a:t>
            </a:r>
            <a:r>
              <a:rPr lang="ko-KR" altLang="en-US" sz="1200" b="1" dirty="0" smtClean="0">
                <a:solidFill>
                  <a:schemeClr val="accent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1200" b="1" dirty="0" smtClean="0">
                <a:solidFill>
                  <a:schemeClr val="accent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moon area</a:t>
            </a:r>
            <a:endParaRPr lang="ko-KR" altLang="en-US" sz="1200" b="1" dirty="0">
              <a:solidFill>
                <a:schemeClr val="accent2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7544" y="6093296"/>
            <a:ext cx="8352928" cy="5539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ko-KR" sz="600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r>
              <a:rPr lang="en-US" altLang="ko-KR" sz="16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Calculate a imager response the observed irradiance and ROLO irradiance</a:t>
            </a:r>
          </a:p>
          <a:p>
            <a:endParaRPr lang="en-US" altLang="ko-KR" sz="800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7" name="아래쪽 화살표 36"/>
          <p:cNvSpPr/>
          <p:nvPr/>
        </p:nvSpPr>
        <p:spPr>
          <a:xfrm>
            <a:off x="1964854" y="5733256"/>
            <a:ext cx="5328592" cy="245182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380312" y="6093296"/>
                <a:ext cx="1440160" cy="556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/>
                        </a:rPr>
                        <m:t>𝑃</m:t>
                      </m:r>
                      <m:r>
                        <a:rPr lang="en-US" altLang="ko-KR" sz="14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/>
                                </a:rPr>
                                <m:t>𝐼𝑛𝑠𝑡𝑟𝑢𝑚𝑒𝑛𝑡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/>
                                </a:rPr>
                                <m:t>𝑅𝑒𝑓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6093296"/>
                <a:ext cx="1440160" cy="556306"/>
              </a:xfrm>
              <a:prstGeom prst="rect">
                <a:avLst/>
              </a:prstGeom>
              <a:blipFill rotWithShape="1">
                <a:blip r:embed="rId6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516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51520" y="2420888"/>
            <a:ext cx="5904656" cy="187220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ko-K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Lunar calibration results using GIRO</a:t>
            </a:r>
            <a:endParaRPr lang="ko-KR" altLang="en-US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57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D:\GSICS\GIRO\Moon_image\20140617064314_9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92480" y="1556792"/>
            <a:ext cx="27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D:\GSICS\GIRO\Moon_image\20140617064314_ob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59832" y="1556793"/>
            <a:ext cx="27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2" y="1556792"/>
            <a:ext cx="2501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(a) L1A Moon data (699*699)</a:t>
            </a:r>
            <a:endParaRPr lang="ko-KR" altLang="en-US" sz="1400" b="1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2008" y="951111"/>
            <a:ext cx="800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lang="ko-KR" altLang="en-US" sz="24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24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Observed Moon data (2016-06-17 07:43:13)</a:t>
            </a:r>
            <a:endParaRPr lang="ko-KR" altLang="en-US" sz="2400" dirty="0">
              <a:solidFill>
                <a:srgbClr val="00206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2480" y="1556792"/>
            <a:ext cx="2661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(b) GIRO moon pixel (699*699)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1400" b="1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threshold : 900 counts</a:t>
            </a:r>
            <a:endParaRPr lang="ko-KR" altLang="en-US" sz="1400" b="1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104181" y="44624"/>
            <a:ext cx="7636171" cy="653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GIRO </a:t>
            </a:r>
            <a:r>
              <a:rPr lang="en-US" altLang="ko-KR" sz="2000" dirty="0" smtClean="0">
                <a:solidFill>
                  <a:schemeClr val="bg1"/>
                </a:solidFill>
                <a:latin typeface="Arial" pitchFamily="34" charset="0"/>
                <a:ea typeface="HY울릉도M" pitchFamily="18" charset="-127"/>
                <a:cs typeface="Arial" pitchFamily="34" charset="0"/>
              </a:rPr>
              <a:t>(</a:t>
            </a:r>
            <a:r>
              <a:rPr lang="en-US" altLang="ko-KR" sz="2000" dirty="0">
                <a:solidFill>
                  <a:schemeClr val="bg1"/>
                </a:solidFill>
                <a:latin typeface="Arial" pitchFamily="34" charset="0"/>
                <a:ea typeface="HY울릉도M" pitchFamily="18" charset="-127"/>
                <a:cs typeface="Arial" pitchFamily="34" charset="0"/>
              </a:rPr>
              <a:t>GSICS Implementation of the ROLO model) 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4488214"/>
            <a:ext cx="2883643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Re-make a Moon data </a:t>
            </a:r>
          </a:p>
          <a:p>
            <a:pPr algn="ctr"/>
            <a:r>
              <a:rPr lang="en-US" altLang="ko-KR" sz="16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(count and radiance, 699*699) from level 1 </a:t>
            </a:r>
            <a:r>
              <a:rPr lang="en-US" altLang="ko-KR" sz="16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data</a:t>
            </a:r>
          </a:p>
          <a:p>
            <a:pPr algn="ctr"/>
            <a:r>
              <a:rPr lang="en-US" altLang="ko-KR" sz="16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Figure (a)</a:t>
            </a:r>
            <a:r>
              <a:rPr lang="en-US" altLang="ko-KR" sz="16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endParaRPr lang="ko-KR" altLang="en-US" sz="16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7211" y="4488213"/>
            <a:ext cx="1944216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Select moon pixels above a threshold (900 count</a:t>
            </a:r>
            <a:r>
              <a:rPr lang="en-US" altLang="ko-KR" sz="16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)</a:t>
            </a:r>
          </a:p>
          <a:p>
            <a:pPr algn="ctr"/>
            <a:r>
              <a:rPr lang="en-US" altLang="ko-KR" sz="16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Figure (b) </a:t>
            </a:r>
            <a:r>
              <a:rPr lang="en-US" altLang="ko-KR" sz="16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endParaRPr lang="ko-KR" altLang="en-US" sz="16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475" y="4365104"/>
            <a:ext cx="2736304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Calculate (sanity check)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sz="16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the observed irradiance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sz="16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the integrated DC signal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sz="16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the DC offset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sz="16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the number of pixels</a:t>
            </a:r>
            <a:endParaRPr lang="ko-KR" altLang="en-US" sz="16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5" name="오른쪽 화살표 4"/>
          <p:cNvSpPr/>
          <p:nvPr/>
        </p:nvSpPr>
        <p:spPr>
          <a:xfrm>
            <a:off x="3233538" y="4774794"/>
            <a:ext cx="261665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오른쪽 화살표 18"/>
          <p:cNvSpPr/>
          <p:nvPr/>
        </p:nvSpPr>
        <p:spPr>
          <a:xfrm>
            <a:off x="5609802" y="4774794"/>
            <a:ext cx="261665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259632" y="5733256"/>
            <a:ext cx="4432646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ko-KR" sz="16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Calculate a imager response </a:t>
            </a:r>
            <a:r>
              <a:rPr lang="en-US" altLang="ko-KR" sz="16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with the </a:t>
            </a:r>
            <a:r>
              <a:rPr lang="en-US" altLang="ko-KR" sz="16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observed irradiance and ROLO irradiance </a:t>
            </a:r>
            <a:r>
              <a:rPr lang="en-US" altLang="ko-KR" sz="16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from </a:t>
            </a:r>
            <a:r>
              <a:rPr lang="en-US" altLang="ko-KR" sz="16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the </a:t>
            </a:r>
            <a:r>
              <a:rPr lang="en-US" altLang="ko-KR" sz="1600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GIRO_secondrelease</a:t>
            </a:r>
            <a:endParaRPr lang="en-US" altLang="ko-KR" sz="1600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altLang="ko-KR" sz="1600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233293" y="6271865"/>
                <a:ext cx="1490835" cy="532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/>
                        </a:rPr>
                        <m:t>𝑃</m:t>
                      </m:r>
                      <m:r>
                        <a:rPr lang="en-US" altLang="ko-KR" sz="14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/>
                                </a:rPr>
                                <m:t>𝑜𝑏𝑠𝑒𝑟𝑣𝑒𝑑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/>
                                </a:rPr>
                                <m:t>𝑅𝑂𝐿𝑂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293" y="6271865"/>
                <a:ext cx="1490835" cy="53226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굽은 화살표 7"/>
          <p:cNvSpPr/>
          <p:nvPr/>
        </p:nvSpPr>
        <p:spPr>
          <a:xfrm rot="10800000">
            <a:off x="5724127" y="5805264"/>
            <a:ext cx="576064" cy="58871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22" name="Picture 3" descr="D:\hs_lee\GSICS\Moon Calibration\Radiance_DN\2014_Moon\LV1A\2014-06-17.07-43-13\20140617074313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6" t="6334" r="8287" b="10415"/>
          <a:stretch/>
        </p:blipFill>
        <p:spPr bwMode="auto">
          <a:xfrm>
            <a:off x="136725" y="2120266"/>
            <a:ext cx="2481559" cy="157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36725" y="2136081"/>
            <a:ext cx="2482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L1A Moon data (1200*2080)</a:t>
            </a:r>
            <a:endParaRPr lang="ko-KR" altLang="en-US" sz="1400" b="1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" name="오른쪽 화살표 2"/>
          <p:cNvSpPr/>
          <p:nvPr/>
        </p:nvSpPr>
        <p:spPr>
          <a:xfrm>
            <a:off x="2660700" y="2675325"/>
            <a:ext cx="288032" cy="462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오른쪽 화살표 23"/>
          <p:cNvSpPr/>
          <p:nvPr/>
        </p:nvSpPr>
        <p:spPr>
          <a:xfrm>
            <a:off x="5832440" y="2675324"/>
            <a:ext cx="288032" cy="462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866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2"/>
          <p:cNvSpPr txBox="1">
            <a:spLocks/>
          </p:cNvSpPr>
          <p:nvPr/>
        </p:nvSpPr>
        <p:spPr>
          <a:xfrm>
            <a:off x="8589590" y="6525344"/>
            <a:ext cx="533400" cy="293117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r">
              <a:defRPr/>
            </a:pPr>
            <a:fld id="{4BBF66C4-03E9-4D61-B606-BF67E5EA734A}" type="slidenum">
              <a:rPr lang="ko-KR" altLang="en-US" sz="1100" b="1" smtClean="0">
                <a:solidFill>
                  <a:schemeClr val="accent2"/>
                </a:solidFill>
                <a:latin typeface="HY울릉도M" pitchFamily="18" charset="-127"/>
                <a:ea typeface="HY울릉도M" pitchFamily="18" charset="-127"/>
              </a:rPr>
              <a:pPr algn="r">
                <a:defRPr/>
              </a:pPr>
              <a:t>9</a:t>
            </a:fld>
            <a:endParaRPr lang="ko-KR" altLang="en-US" sz="1100" b="1" dirty="0">
              <a:solidFill>
                <a:schemeClr val="accent2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07504" y="44450"/>
            <a:ext cx="6768752" cy="648246"/>
          </a:xfrm>
        </p:spPr>
        <p:txBody>
          <a:bodyPr/>
          <a:lstStyle/>
          <a:p>
            <a:r>
              <a:rPr lang="en-US" altLang="ko-KR" sz="32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The Dataset (GIRO)</a:t>
            </a:r>
            <a:endParaRPr lang="ko-KR" altLang="en-US" sz="3200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graphicFrame>
        <p:nvGraphicFramePr>
          <p:cNvPr id="8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940438"/>
              </p:ext>
            </p:extLst>
          </p:nvPr>
        </p:nvGraphicFramePr>
        <p:xfrm>
          <a:off x="287711" y="1412776"/>
          <a:ext cx="8676777" cy="144145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936104"/>
                <a:gridCol w="1766266"/>
                <a:gridCol w="1474094"/>
                <a:gridCol w="1008112"/>
                <a:gridCol w="1440160"/>
                <a:gridCol w="2052041"/>
              </a:tblGrid>
              <a:tr h="79278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Satellite</a:t>
                      </a:r>
                      <a:endParaRPr lang="en-GB" sz="1600" dirty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449" marR="91449" marT="45762" marB="457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Time Coverage</a:t>
                      </a:r>
                      <a:endParaRPr lang="en-GB" sz="1600" dirty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449" marR="91449" marT="45762" marB="457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Observations</a:t>
                      </a:r>
                      <a:endParaRPr lang="en-GB" sz="1600" dirty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449" marR="91449" marT="45762" marB="457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aseline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channel</a:t>
                      </a:r>
                      <a:endParaRPr lang="en-GB" sz="1600" dirty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449" marR="91449" marT="45762" marB="457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Phase-angle    range [deg]</a:t>
                      </a:r>
                      <a:endParaRPr lang="en-GB" sz="1600" dirty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449" marR="91449" marT="45762" marB="457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Useful Observation</a:t>
                      </a:r>
                      <a:r>
                        <a:rPr lang="en-GB" sz="1600" baseline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  </a:t>
                      </a:r>
                      <a:r>
                        <a:rPr lang="en-GB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for ROLO calibration</a:t>
                      </a:r>
                      <a:endParaRPr lang="en-GB" sz="1600" dirty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449" marR="91449" marT="45762" marB="45762" anchor="ctr"/>
                </a:tc>
              </a:tr>
              <a:tr h="64866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COMS</a:t>
                      </a:r>
                      <a:endParaRPr lang="en-GB" sz="1600" dirty="0" smtClean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449" marR="91449" marT="45762" marB="457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April 2011 ~ </a:t>
                      </a:r>
                    </a:p>
                    <a:p>
                      <a:pPr algn="ctr"/>
                      <a:r>
                        <a:rPr lang="en-GB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September </a:t>
                      </a:r>
                      <a:r>
                        <a:rPr lang="en-GB" sz="1600" baseline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2014</a:t>
                      </a:r>
                      <a:endParaRPr lang="en-GB" sz="1600" dirty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449" marR="91449" marT="45762" marB="457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81</a:t>
                      </a:r>
                      <a:endParaRPr lang="en-GB" sz="1600" dirty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449" marR="91449" marT="45762" marB="457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1</a:t>
                      </a:r>
                      <a:endParaRPr lang="en-GB" sz="1600" dirty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449" marR="91449" marT="45762" marB="45762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449" marR="91449" marT="45762" marB="457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79</a:t>
                      </a:r>
                      <a:endParaRPr lang="en-GB" sz="1600" dirty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449" marR="91449" marT="45762" marB="45762" anchor="ctr"/>
                </a:tc>
              </a:tr>
            </a:tbl>
          </a:graphicData>
        </a:graphic>
      </p:graphicFrame>
      <p:sp>
        <p:nvSpPr>
          <p:cNvPr id="9" name="TextBox 18"/>
          <p:cNvSpPr txBox="1">
            <a:spLocks noChangeArrowheads="1"/>
          </p:cNvSpPr>
          <p:nvPr/>
        </p:nvSpPr>
        <p:spPr bwMode="auto">
          <a:xfrm>
            <a:off x="1187624" y="3319939"/>
            <a:ext cx="65529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buFont typeface="Wingdings" pitchFamily="2" charset="2"/>
              <a:buChar char="u"/>
            </a:pPr>
            <a:r>
              <a:rPr lang="en-GB" altLang="ko-KR" sz="2000" dirty="0" smtClean="0">
                <a:latin typeface="Calibri" pitchFamily="34" charset="0"/>
                <a:cs typeface="Calibri" pitchFamily="34" charset="0"/>
              </a:rPr>
              <a:t>79 </a:t>
            </a:r>
            <a:r>
              <a:rPr lang="en-GB" altLang="ko-KR" sz="2000" dirty="0">
                <a:latin typeface="Calibri" pitchFamily="34" charset="0"/>
                <a:cs typeface="Calibri" pitchFamily="34" charset="0"/>
              </a:rPr>
              <a:t>COMS MI - VIS observations </a:t>
            </a:r>
            <a:r>
              <a:rPr lang="en-GB" altLang="ko-KR" sz="2000" dirty="0" smtClean="0">
                <a:latin typeface="Calibri" pitchFamily="34" charset="0"/>
                <a:cs typeface="Calibri" pitchFamily="34" charset="0"/>
              </a:rPr>
              <a:t>available</a:t>
            </a:r>
            <a:endParaRPr lang="en-GB" altLang="ko-KR" sz="20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222704"/>
              </p:ext>
            </p:extLst>
          </p:nvPr>
        </p:nvGraphicFramePr>
        <p:xfrm>
          <a:off x="1223963" y="4354165"/>
          <a:ext cx="7019925" cy="123507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07980"/>
                <a:gridCol w="1655982"/>
                <a:gridCol w="3455963"/>
              </a:tblGrid>
              <a:tr h="64837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kern="12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Instrument</a:t>
                      </a:r>
                      <a:endParaRPr lang="en-GB" sz="1600" kern="1200" dirty="0" smtClean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429" marR="91429" marT="45747" marB="45747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kern="12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Channel</a:t>
                      </a:r>
                      <a:endParaRPr lang="en-GB" sz="1600" kern="1200" dirty="0" smtClean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429" marR="91429" marT="45747" marB="45747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kern="12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SRF in GIRO </a:t>
                      </a:r>
                      <a:r>
                        <a:rPr lang="en-GB" sz="1600" kern="1200" dirty="0" err="1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NetCDF</a:t>
                      </a:r>
                      <a:r>
                        <a:rPr lang="en-GB" sz="1600" kern="12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format</a:t>
                      </a:r>
                      <a:endParaRPr lang="en-GB" sz="1600" kern="1200" dirty="0" smtClean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429" marR="91429" marT="45747" marB="45747" anchor="ctr"/>
                </a:tc>
              </a:tr>
              <a:tr h="5866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kern="12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COMS MI</a:t>
                      </a:r>
                      <a:endParaRPr lang="en-GB" sz="1600" kern="1200" dirty="0" smtClean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429" marR="91429" marT="45747" marB="45747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kern="12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VIS06</a:t>
                      </a:r>
                      <a:endParaRPr lang="en-GB" sz="1600" kern="1200" dirty="0" smtClean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429" marR="91429" marT="45747" marB="45747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kern="12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Yes</a:t>
                      </a:r>
                      <a:endParaRPr lang="en-GB" sz="1600" kern="1200" dirty="0" smtClean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91429" marR="91429" marT="45747" marB="4574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64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13878</TotalTime>
  <Words>2153</Words>
  <Application>Microsoft Office PowerPoint</Application>
  <PresentationFormat>화면 슬라이드 쇼(4:3)</PresentationFormat>
  <Paragraphs>449</Paragraphs>
  <Slides>23</Slides>
  <Notes>23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Office 테마</vt:lpstr>
      <vt:lpstr>PowerPoint 프레젠테이션</vt:lpstr>
      <vt:lpstr>Radiometric Calibration System(IMPS) on NMSC</vt:lpstr>
      <vt:lpstr>PowerPoint 프레젠테이션</vt:lpstr>
      <vt:lpstr>PowerPoint 프레젠테이션</vt:lpstr>
      <vt:lpstr>PowerPoint 프레젠테이션</vt:lpstr>
      <vt:lpstr>PowerPoint 프레젠테이션</vt:lpstr>
      <vt:lpstr>Lunar calibration results using GIRO</vt:lpstr>
      <vt:lpstr>PowerPoint 프레젠테이션</vt:lpstr>
      <vt:lpstr>The Dataset (GIRO)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Thank you </vt:lpstr>
      <vt:lpstr>Back-up Slide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choimj</dc:creator>
  <cp:lastModifiedBy>Tae-Hyeong OH</cp:lastModifiedBy>
  <cp:revision>322</cp:revision>
  <cp:lastPrinted>2014-12-01T11:31:06Z</cp:lastPrinted>
  <dcterms:created xsi:type="dcterms:W3CDTF">2014-08-27T00:06:11Z</dcterms:created>
  <dcterms:modified xsi:type="dcterms:W3CDTF">2014-12-01T11:46:01Z</dcterms:modified>
</cp:coreProperties>
</file>