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32"/>
  </p:notesMasterIdLst>
  <p:handoutMasterIdLst>
    <p:handoutMasterId r:id="rId33"/>
  </p:handoutMasterIdLst>
  <p:sldIdLst>
    <p:sldId id="256" r:id="rId2"/>
    <p:sldId id="602" r:id="rId3"/>
    <p:sldId id="587" r:id="rId4"/>
    <p:sldId id="620" r:id="rId5"/>
    <p:sldId id="621" r:id="rId6"/>
    <p:sldId id="592" r:id="rId7"/>
    <p:sldId id="627" r:id="rId8"/>
    <p:sldId id="622" r:id="rId9"/>
    <p:sldId id="623" r:id="rId10"/>
    <p:sldId id="624" r:id="rId11"/>
    <p:sldId id="595" r:id="rId12"/>
    <p:sldId id="599" r:id="rId13"/>
    <p:sldId id="596" r:id="rId14"/>
    <p:sldId id="603" r:id="rId15"/>
    <p:sldId id="604" r:id="rId16"/>
    <p:sldId id="605" r:id="rId17"/>
    <p:sldId id="607" r:id="rId18"/>
    <p:sldId id="611" r:id="rId19"/>
    <p:sldId id="612" r:id="rId20"/>
    <p:sldId id="614" r:id="rId21"/>
    <p:sldId id="629" r:id="rId22"/>
    <p:sldId id="626" r:id="rId23"/>
    <p:sldId id="625" r:id="rId24"/>
    <p:sldId id="628" r:id="rId25"/>
    <p:sldId id="630" r:id="rId26"/>
    <p:sldId id="615" r:id="rId27"/>
    <p:sldId id="617" r:id="rId28"/>
    <p:sldId id="616" r:id="rId29"/>
    <p:sldId id="618" r:id="rId30"/>
    <p:sldId id="619" r:id="rId31"/>
  </p:sldIdLst>
  <p:sldSz cx="9906000" cy="6858000" type="A4"/>
  <p:notesSz cx="9931400" cy="143637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3300"/>
    <a:srgbClr val="00205B"/>
    <a:srgbClr val="FE5000"/>
    <a:srgbClr val="00B5E2"/>
    <a:srgbClr val="C5B9AC"/>
    <a:srgbClr val="CB333B"/>
    <a:srgbClr val="FEDB00"/>
    <a:srgbClr val="968C83"/>
    <a:srgbClr val="99C2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90299" autoAdjust="0"/>
  </p:normalViewPr>
  <p:slideViewPr>
    <p:cSldViewPr snapToGrid="0">
      <p:cViewPr>
        <p:scale>
          <a:sx n="75" d="100"/>
          <a:sy n="75" d="100"/>
        </p:scale>
        <p:origin x="-2724" y="-564"/>
      </p:cViewPr>
      <p:guideLst>
        <p:guide orient="horz" pos="1164"/>
        <p:guide orient="horz" pos="1410"/>
        <p:guide orient="horz" pos="2715"/>
        <p:guide orient="horz" pos="2389"/>
        <p:guide orient="horz" pos="2064"/>
        <p:guide orient="horz" pos="1735"/>
        <p:guide orient="horz" pos="3369"/>
        <p:guide orient="horz" pos="3698"/>
        <p:guide pos="4214"/>
        <p:guide pos="196"/>
        <p:guide pos="1552"/>
        <p:guide pos="4879"/>
        <p:guide pos="5556"/>
        <p:guide pos="2235"/>
        <p:guide pos="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5430"/>
    </p:cViewPr>
  </p:sorterViewPr>
  <p:notesViewPr>
    <p:cSldViewPr snapToGrid="0">
      <p:cViewPr varScale="1">
        <p:scale>
          <a:sx n="82" d="100"/>
          <a:sy n="82" d="100"/>
        </p:scale>
        <p:origin x="-3954" y="-78"/>
      </p:cViewPr>
      <p:guideLst>
        <p:guide orient="horz" pos="4525"/>
        <p:guide pos="312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998220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14090650"/>
            <a:ext cx="0" cy="2619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9707563" y="14085888"/>
            <a:ext cx="274637" cy="2667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fld id="{E842FA72-B9ED-494F-A64D-EC1E1901C355}"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5629275"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1074738" y="1074738"/>
            <a:ext cx="7781925" cy="5386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388" y="6819900"/>
            <a:ext cx="7286625" cy="6469063"/>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078" name="Rectangle 6"/>
          <p:cNvSpPr>
            <a:spLocks noGrp="1" noChangeArrowheads="1"/>
          </p:cNvSpPr>
          <p:nvPr>
            <p:ph type="ftr" sz="quarter" idx="4"/>
          </p:nvPr>
        </p:nvSpPr>
        <p:spPr bwMode="auto">
          <a:xfrm>
            <a:off x="0"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5629275"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fld id="{7FE02029-9BE2-4139-82E8-7E205433FD51}"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pPr defTabSz="1333500"/>
            <a:fld id="{B3123BCD-06C1-4979-A4B6-929E88FE602B}" type="slidenum">
              <a:rPr lang="de-DE" smtClean="0"/>
              <a:pPr defTabSz="1333500"/>
              <a:t>1</a:t>
            </a:fld>
            <a:endParaRPr lang="de-DE"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endParaRPr 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3</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4</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5</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0">
          <a:blip r:embed="rId3" cstate="print">
            <a:lum/>
          </a:blip>
          <a:srcRect/>
          <a:stretch>
            <a:fillRect b="-5000"/>
          </a:stretch>
        </a:blipFill>
        <a:effectLst/>
      </p:bgPr>
    </p:bg>
    <p:spTree>
      <p:nvGrpSpPr>
        <p:cNvPr id="1" name=""/>
        <p:cNvGrpSpPr/>
        <p:nvPr/>
      </p:nvGrpSpPr>
      <p:grpSpPr>
        <a:xfrm>
          <a:off x="0" y="0"/>
          <a:ext cx="0" cy="0"/>
          <a:chOff x="0" y="0"/>
          <a:chExt cx="0" cy="0"/>
        </a:xfrm>
      </p:grpSpPr>
      <p:sp>
        <p:nvSpPr>
          <p:cNvPr id="8" name="Rectangle 41"/>
          <p:cNvSpPr>
            <a:spLocks noGrp="1" noChangeArrowheads="1"/>
          </p:cNvSpPr>
          <p:nvPr userDrawn="1">
            <p:ph type="subTitle" sz="quarter" idx="1"/>
          </p:nvPr>
        </p:nvSpPr>
        <p:spPr>
          <a:xfrm>
            <a:off x="258793" y="534838"/>
            <a:ext cx="5952226" cy="1449237"/>
          </a:xfrm>
        </p:spPr>
        <p:txBody>
          <a:bodyPr anchor="ctr"/>
          <a:lstStyle>
            <a:lvl1pPr marL="0" indent="0">
              <a:lnSpc>
                <a:spcPts val="3400"/>
              </a:lnSpc>
              <a:buNone/>
              <a:defRPr b="1" cap="all" baseline="0">
                <a:solidFill>
                  <a:schemeClr val="bg1"/>
                </a:solidFill>
              </a:defRPr>
            </a:lvl1pPr>
          </a:lstStyle>
          <a:p>
            <a:r>
              <a:rPr lang="en-US" smtClean="0"/>
              <a:t>Click to edit Master subtitle style</a:t>
            </a:r>
            <a:endParaRPr lang="en-GB" dirty="0" smtClean="0"/>
          </a:p>
        </p:txBody>
      </p:sp>
      <p:sp>
        <p:nvSpPr>
          <p:cNvPr id="251" name="Rectangle 250"/>
          <p:cNvSpPr/>
          <p:nvPr userDrawn="1"/>
        </p:nvSpPr>
        <p:spPr bwMode="auto">
          <a:xfrm>
            <a:off x="6334125" y="542925"/>
            <a:ext cx="3571875" cy="1476375"/>
          </a:xfrm>
          <a:prstGeom prst="rect">
            <a:avLst/>
          </a:prstGeom>
          <a:solidFill>
            <a:schemeClr val="bg1"/>
          </a:solidFill>
          <a:ln w="9525" cap="flat" cmpd="sng" algn="ctr">
            <a:noFill/>
            <a:prstDash val="solid"/>
            <a:round/>
            <a:headEnd type="none" w="med" len="med"/>
            <a:tailEnd type="none" w="med" len="med"/>
          </a:ln>
          <a:effectLst/>
        </p:spPr>
        <p:txBody>
          <a:bodyPr lIns="36000" tIns="36000" rIns="36000" bIns="36000"/>
          <a:lstStyle/>
          <a:p>
            <a:pPr eaLnBrk="0" hangingPunct="0">
              <a:spcBef>
                <a:spcPct val="50000"/>
              </a:spcBef>
              <a:defRPr/>
            </a:pPr>
            <a:endParaRPr lang="en-GB"/>
          </a:p>
        </p:txBody>
      </p:sp>
      <p:pic>
        <p:nvPicPr>
          <p:cNvPr id="252" name="Picture 11" descr="EUMETSATLogo_hor_noTagline_solid_CMYK UPDATED version.png"/>
          <p:cNvPicPr>
            <a:picLocks noChangeAspect="1"/>
          </p:cNvPicPr>
          <p:nvPr userDrawn="1"/>
        </p:nvPicPr>
        <p:blipFill>
          <a:blip r:embed="rId4" cstate="print"/>
          <a:srcRect/>
          <a:stretch>
            <a:fillRect/>
          </a:stretch>
        </p:blipFill>
        <p:spPr bwMode="auto">
          <a:xfrm>
            <a:off x="6810375" y="1019175"/>
            <a:ext cx="2614613" cy="482600"/>
          </a:xfrm>
          <a:prstGeom prst="rect">
            <a:avLst/>
          </a:prstGeom>
          <a:noFill/>
          <a:ln w="9525">
            <a:noFill/>
            <a:miter lim="800000"/>
            <a:headEnd/>
            <a:tailEnd/>
          </a:ln>
        </p:spPr>
      </p:pic>
      <p:grpSp>
        <p:nvGrpSpPr>
          <p:cNvPr id="254" name="Group 253"/>
          <p:cNvGrpSpPr/>
          <p:nvPr userDrawn="1"/>
        </p:nvGrpSpPr>
        <p:grpSpPr>
          <a:xfrm>
            <a:off x="369889" y="6638100"/>
            <a:ext cx="6754812" cy="110355"/>
            <a:chOff x="369889" y="6638100"/>
            <a:chExt cx="6754812" cy="110355"/>
          </a:xfrm>
        </p:grpSpPr>
        <p:grpSp>
          <p:nvGrpSpPr>
            <p:cNvPr id="255" name="Group 4"/>
            <p:cNvGrpSpPr>
              <a:grpSpLocks/>
            </p:cNvGrpSpPr>
            <p:nvPr userDrawn="1"/>
          </p:nvGrpSpPr>
          <p:grpSpPr bwMode="auto">
            <a:xfrm>
              <a:off x="5236697" y="6638100"/>
              <a:ext cx="164978" cy="109011"/>
              <a:chOff x="4182" y="1087"/>
              <a:chExt cx="238" cy="162"/>
            </a:xfrm>
          </p:grpSpPr>
          <p:sp>
            <p:nvSpPr>
              <p:cNvPr id="483" name="Freeform 5"/>
              <p:cNvSpPr>
                <a:spLocks/>
              </p:cNvSpPr>
              <p:nvPr/>
            </p:nvSpPr>
            <p:spPr bwMode="auto">
              <a:xfrm>
                <a:off x="4182"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a:p>
            </p:txBody>
          </p:sp>
          <p:sp>
            <p:nvSpPr>
              <p:cNvPr id="484" name="Freeform 6"/>
              <p:cNvSpPr>
                <a:spLocks/>
              </p:cNvSpPr>
              <p:nvPr/>
            </p:nvSpPr>
            <p:spPr bwMode="auto">
              <a:xfrm>
                <a:off x="4182" y="1087"/>
                <a:ext cx="238" cy="53"/>
              </a:xfrm>
              <a:custGeom>
                <a:avLst/>
                <a:gdLst>
                  <a:gd name="T0" fmla="*/ 10 w 250"/>
                  <a:gd name="T1" fmla="*/ 51 h 51"/>
                  <a:gd name="T2" fmla="*/ 10 w 250"/>
                  <a:gd name="T3" fmla="*/ 0 h 51"/>
                  <a:gd name="T4" fmla="*/ 0 w 250"/>
                  <a:gd name="T5" fmla="*/ 0 h 51"/>
                  <a:gd name="T6" fmla="*/ 0 w 250"/>
                  <a:gd name="T7" fmla="*/ 51 h 51"/>
                  <a:gd name="T8" fmla="*/ 10 w 250"/>
                  <a:gd name="T9" fmla="*/ 51 h 51"/>
                  <a:gd name="T10" fmla="*/ 10 w 250"/>
                  <a:gd name="T11" fmla="*/ 51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a:p>
            </p:txBody>
          </p:sp>
          <p:sp>
            <p:nvSpPr>
              <p:cNvPr id="485" name="Freeform 7"/>
              <p:cNvSpPr>
                <a:spLocks/>
              </p:cNvSpPr>
              <p:nvPr/>
            </p:nvSpPr>
            <p:spPr bwMode="auto">
              <a:xfrm>
                <a:off x="4182" y="1198"/>
                <a:ext cx="238" cy="51"/>
              </a:xfrm>
              <a:custGeom>
                <a:avLst/>
                <a:gdLst>
                  <a:gd name="T0" fmla="*/ 10 w 250"/>
                  <a:gd name="T1" fmla="*/ 50 h 50"/>
                  <a:gd name="T2" fmla="*/ 10 w 250"/>
                  <a:gd name="T3" fmla="*/ 0 h 50"/>
                  <a:gd name="T4" fmla="*/ 0 w 250"/>
                  <a:gd name="T5" fmla="*/ 0 h 50"/>
                  <a:gd name="T6" fmla="*/ 0 w 250"/>
                  <a:gd name="T7" fmla="*/ 50 h 50"/>
                  <a:gd name="T8" fmla="*/ 10 w 250"/>
                  <a:gd name="T9" fmla="*/ 50 h 50"/>
                  <a:gd name="T10" fmla="*/ 10 w 250"/>
                  <a:gd name="T11" fmla="*/ 5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a:p>
            </p:txBody>
          </p:sp>
          <p:sp>
            <p:nvSpPr>
              <p:cNvPr id="486" name="Freeform 8"/>
              <p:cNvSpPr>
                <a:spLocks/>
              </p:cNvSpPr>
              <p:nvPr/>
            </p:nvSpPr>
            <p:spPr bwMode="auto">
              <a:xfrm>
                <a:off x="4182"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a:p>
            </p:txBody>
          </p:sp>
          <p:sp>
            <p:nvSpPr>
              <p:cNvPr id="487" name="Freeform 9"/>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a:p>
            </p:txBody>
          </p:sp>
          <p:sp>
            <p:nvSpPr>
              <p:cNvPr id="488" name="Freeform 10"/>
              <p:cNvSpPr>
                <a:spLocks/>
              </p:cNvSpPr>
              <p:nvPr/>
            </p:nvSpPr>
            <p:spPr bwMode="auto">
              <a:xfrm>
                <a:off x="4267" y="1140"/>
                <a:ext cx="4" cy="49"/>
              </a:xfrm>
              <a:custGeom>
                <a:avLst/>
                <a:gdLst>
                  <a:gd name="T0" fmla="*/ 3 w 6"/>
                  <a:gd name="T1" fmla="*/ 25 h 50"/>
                  <a:gd name="T2" fmla="*/ 0 w 6"/>
                  <a:gd name="T3" fmla="*/ 25 h 50"/>
                  <a:gd name="T4" fmla="*/ 0 w 6"/>
                  <a:gd name="T5" fmla="*/ 0 h 50"/>
                  <a:gd name="T6" fmla="*/ 3 w 6"/>
                  <a:gd name="T7" fmla="*/ 0 h 50"/>
                  <a:gd name="T8" fmla="*/ 3 w 6"/>
                  <a:gd name="T9" fmla="*/ 25 h 50"/>
                  <a:gd name="T10" fmla="*/ 3 w 6"/>
                  <a:gd name="T11" fmla="*/ 2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a:p>
            </p:txBody>
          </p:sp>
          <p:sp>
            <p:nvSpPr>
              <p:cNvPr id="489" name="Freeform 11"/>
              <p:cNvSpPr>
                <a:spLocks/>
              </p:cNvSpPr>
              <p:nvPr/>
            </p:nvSpPr>
            <p:spPr bwMode="auto">
              <a:xfrm>
                <a:off x="4257" y="1150"/>
                <a:ext cx="33" cy="4"/>
              </a:xfrm>
              <a:custGeom>
                <a:avLst/>
                <a:gdLst>
                  <a:gd name="T0" fmla="*/ 18 w 36"/>
                  <a:gd name="T1" fmla="*/ 5 h 5"/>
                  <a:gd name="T2" fmla="*/ 0 w 36"/>
                  <a:gd name="T3" fmla="*/ 5 h 5"/>
                  <a:gd name="T4" fmla="*/ 0 w 36"/>
                  <a:gd name="T5" fmla="*/ 0 h 5"/>
                  <a:gd name="T6" fmla="*/ 18 w 36"/>
                  <a:gd name="T7" fmla="*/ 0 h 5"/>
                  <a:gd name="T8" fmla="*/ 18 w 36"/>
                  <a:gd name="T9" fmla="*/ 5 h 5"/>
                  <a:gd name="T10" fmla="*/ 18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a:p>
            </p:txBody>
          </p:sp>
          <p:sp>
            <p:nvSpPr>
              <p:cNvPr id="490" name="Freeform 12"/>
              <p:cNvSpPr>
                <a:spLocks/>
              </p:cNvSpPr>
              <p:nvPr/>
            </p:nvSpPr>
            <p:spPr bwMode="auto">
              <a:xfrm>
                <a:off x="4251" y="1164"/>
                <a:ext cx="39" cy="6"/>
              </a:xfrm>
              <a:custGeom>
                <a:avLst/>
                <a:gdLst>
                  <a:gd name="T0" fmla="*/ 10 w 42"/>
                  <a:gd name="T1" fmla="*/ 3 h 6"/>
                  <a:gd name="T2" fmla="*/ 0 w 42"/>
                  <a:gd name="T3" fmla="*/ 3 h 6"/>
                  <a:gd name="T4" fmla="*/ 0 w 42"/>
                  <a:gd name="T5" fmla="*/ 0 h 6"/>
                  <a:gd name="T6" fmla="*/ 10 w 42"/>
                  <a:gd name="T7" fmla="*/ 0 h 6"/>
                  <a:gd name="T8" fmla="*/ 10 w 42"/>
                  <a:gd name="T9" fmla="*/ 3 h 6"/>
                  <a:gd name="T10" fmla="*/ 10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a:p>
            </p:txBody>
          </p:sp>
          <p:sp>
            <p:nvSpPr>
              <p:cNvPr id="491" name="Freeform 13"/>
              <p:cNvSpPr>
                <a:spLocks/>
              </p:cNvSpPr>
              <p:nvPr/>
            </p:nvSpPr>
            <p:spPr bwMode="auto">
              <a:xfrm>
                <a:off x="4245" y="1182"/>
                <a:ext cx="57" cy="32"/>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23 h 34"/>
                  <a:gd name="T30" fmla="*/ 10 w 60"/>
                  <a:gd name="T31" fmla="*/ 34 h 34"/>
                  <a:gd name="T32" fmla="*/ 10 w 60"/>
                  <a:gd name="T33" fmla="*/ 34 h 34"/>
                  <a:gd name="T34" fmla="*/ 10 w 60"/>
                  <a:gd name="T35" fmla="*/ 34 h 34"/>
                  <a:gd name="T36" fmla="*/ 10 w 60"/>
                  <a:gd name="T37" fmla="*/ 28 h 34"/>
                  <a:gd name="T38" fmla="*/ 10 w 60"/>
                  <a:gd name="T39" fmla="*/ 23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a:p>
            </p:txBody>
          </p:sp>
          <p:sp>
            <p:nvSpPr>
              <p:cNvPr id="492" name="Freeform 14"/>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a:p>
            </p:txBody>
          </p:sp>
        </p:grpSp>
        <p:grpSp>
          <p:nvGrpSpPr>
            <p:cNvPr id="256" name="Group 16"/>
            <p:cNvGrpSpPr>
              <a:grpSpLocks/>
            </p:cNvGrpSpPr>
            <p:nvPr userDrawn="1"/>
          </p:nvGrpSpPr>
          <p:grpSpPr bwMode="auto">
            <a:xfrm>
              <a:off x="1853845" y="6638100"/>
              <a:ext cx="163609" cy="106293"/>
              <a:chOff x="1116" y="1646"/>
              <a:chExt cx="245" cy="151"/>
            </a:xfrm>
          </p:grpSpPr>
          <p:sp>
            <p:nvSpPr>
              <p:cNvPr id="480" name="Freeform 17"/>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481" name="Freeform 18"/>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sp>
            <p:nvSpPr>
              <p:cNvPr id="482" name="Freeform 19"/>
              <p:cNvSpPr>
                <a:spLocks/>
              </p:cNvSpPr>
              <p:nvPr/>
            </p:nvSpPr>
            <p:spPr bwMode="auto">
              <a:xfrm>
                <a:off x="1116" y="1646"/>
                <a:ext cx="245" cy="151"/>
              </a:xfrm>
              <a:custGeom>
                <a:avLst/>
                <a:gdLst>
                  <a:gd name="T0" fmla="*/ 24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44 w 244"/>
                  <a:gd name="T23" fmla="*/ 89 h 151"/>
                  <a:gd name="T24" fmla="*/ 244 w 244"/>
                  <a:gd name="T25" fmla="*/ 61 h 151"/>
                  <a:gd name="T26" fmla="*/ 24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a:p>
            </p:txBody>
          </p:sp>
        </p:grpSp>
        <p:grpSp>
          <p:nvGrpSpPr>
            <p:cNvPr id="257" name="Group 20"/>
            <p:cNvGrpSpPr>
              <a:grpSpLocks/>
            </p:cNvGrpSpPr>
            <p:nvPr userDrawn="1"/>
          </p:nvGrpSpPr>
          <p:grpSpPr bwMode="auto">
            <a:xfrm>
              <a:off x="3341609" y="6638100"/>
              <a:ext cx="163288" cy="104917"/>
              <a:chOff x="1117" y="2897"/>
              <a:chExt cx="243" cy="157"/>
            </a:xfrm>
          </p:grpSpPr>
          <p:sp>
            <p:nvSpPr>
              <p:cNvPr id="476" name="Freeform 21"/>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477" name="Freeform 22"/>
              <p:cNvSpPr>
                <a:spLocks/>
              </p:cNvSpPr>
              <p:nvPr/>
            </p:nvSpPr>
            <p:spPr bwMode="auto">
              <a:xfrm>
                <a:off x="1117" y="2897"/>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478" name="Freeform 23"/>
              <p:cNvSpPr>
                <a:spLocks/>
              </p:cNvSpPr>
              <p:nvPr/>
            </p:nvSpPr>
            <p:spPr bwMode="auto">
              <a:xfrm>
                <a:off x="1277" y="2897"/>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479" name="Freeform 24"/>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58" name="Group 25"/>
            <p:cNvGrpSpPr>
              <a:grpSpLocks/>
            </p:cNvGrpSpPr>
            <p:nvPr userDrawn="1"/>
          </p:nvGrpSpPr>
          <p:grpSpPr bwMode="auto">
            <a:xfrm>
              <a:off x="3130729" y="6638100"/>
              <a:ext cx="163288" cy="104917"/>
              <a:chOff x="1118" y="2646"/>
              <a:chExt cx="243" cy="157"/>
            </a:xfrm>
          </p:grpSpPr>
          <p:sp>
            <p:nvSpPr>
              <p:cNvPr id="472" name="Freeform 26"/>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473" name="Freeform 27"/>
              <p:cNvSpPr>
                <a:spLocks/>
              </p:cNvSpPr>
              <p:nvPr/>
            </p:nvSpPr>
            <p:spPr bwMode="auto">
              <a:xfrm>
                <a:off x="1118" y="2646"/>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474" name="Freeform 28"/>
              <p:cNvSpPr>
                <a:spLocks/>
              </p:cNvSpPr>
              <p:nvPr/>
            </p:nvSpPr>
            <p:spPr bwMode="auto">
              <a:xfrm>
                <a:off x="1278" y="2646"/>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a:p>
            </p:txBody>
          </p:sp>
          <p:sp>
            <p:nvSpPr>
              <p:cNvPr id="475" name="Freeform 29"/>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59" name="Group 30"/>
            <p:cNvGrpSpPr>
              <a:grpSpLocks/>
            </p:cNvGrpSpPr>
            <p:nvPr userDrawn="1"/>
          </p:nvGrpSpPr>
          <p:grpSpPr bwMode="auto">
            <a:xfrm>
              <a:off x="2276341" y="6638100"/>
              <a:ext cx="163288" cy="104596"/>
              <a:chOff x="1117" y="2143"/>
              <a:chExt cx="243" cy="155"/>
            </a:xfrm>
          </p:grpSpPr>
          <p:sp>
            <p:nvSpPr>
              <p:cNvPr id="468" name="Freeform 31"/>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a:p>
            </p:txBody>
          </p:sp>
          <p:sp>
            <p:nvSpPr>
              <p:cNvPr id="469" name="Freeform 32"/>
              <p:cNvSpPr>
                <a:spLocks/>
              </p:cNvSpPr>
              <p:nvPr/>
            </p:nvSpPr>
            <p:spPr bwMode="auto">
              <a:xfrm>
                <a:off x="1117" y="2143"/>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a:p>
            </p:txBody>
          </p:sp>
          <p:sp>
            <p:nvSpPr>
              <p:cNvPr id="470" name="Freeform 33"/>
              <p:cNvSpPr>
                <a:spLocks/>
              </p:cNvSpPr>
              <p:nvPr/>
            </p:nvSpPr>
            <p:spPr bwMode="auto">
              <a:xfrm>
                <a:off x="1117" y="2248"/>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a:p>
            </p:txBody>
          </p:sp>
          <p:sp>
            <p:nvSpPr>
              <p:cNvPr id="471" name="Freeform 34"/>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60" name="Group 35"/>
            <p:cNvGrpSpPr>
              <a:grpSpLocks/>
            </p:cNvGrpSpPr>
            <p:nvPr userDrawn="1"/>
          </p:nvGrpSpPr>
          <p:grpSpPr bwMode="auto">
            <a:xfrm>
              <a:off x="2064917" y="6638100"/>
              <a:ext cx="163288" cy="104596"/>
              <a:chOff x="1117" y="1892"/>
              <a:chExt cx="243" cy="155"/>
            </a:xfrm>
          </p:grpSpPr>
          <p:sp>
            <p:nvSpPr>
              <p:cNvPr id="464" name="Freeform 36"/>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465" name="Freeform 37"/>
              <p:cNvSpPr>
                <a:spLocks/>
              </p:cNvSpPr>
              <p:nvPr/>
            </p:nvSpPr>
            <p:spPr bwMode="auto">
              <a:xfrm>
                <a:off x="1117" y="1892"/>
                <a:ext cx="77" cy="155"/>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466" name="Freeform 38"/>
              <p:cNvSpPr>
                <a:spLocks/>
              </p:cNvSpPr>
              <p:nvPr/>
            </p:nvSpPr>
            <p:spPr bwMode="auto">
              <a:xfrm>
                <a:off x="1277" y="1892"/>
                <a:ext cx="83" cy="155"/>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467" name="Freeform 39"/>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61" name="Group 255"/>
            <p:cNvGrpSpPr>
              <a:grpSpLocks/>
            </p:cNvGrpSpPr>
            <p:nvPr userDrawn="1"/>
          </p:nvGrpSpPr>
          <p:grpSpPr bwMode="auto">
            <a:xfrm>
              <a:off x="1431617" y="6638100"/>
              <a:ext cx="163489" cy="106268"/>
              <a:chOff x="7106991" y="2034190"/>
              <a:chExt cx="255683" cy="163929"/>
            </a:xfrm>
          </p:grpSpPr>
          <p:sp>
            <p:nvSpPr>
              <p:cNvPr id="462" name="Freeform 41"/>
              <p:cNvSpPr>
                <a:spLocks/>
              </p:cNvSpPr>
              <p:nvPr/>
            </p:nvSpPr>
            <p:spPr bwMode="auto">
              <a:xfrm>
                <a:off x="7106991" y="2034190"/>
                <a:ext cx="255683" cy="163929"/>
              </a:xfrm>
              <a:custGeom>
                <a:avLst/>
                <a:gdLst>
                  <a:gd name="T0" fmla="*/ 244 w 244"/>
                  <a:gd name="T1" fmla="*/ 2942 h 151"/>
                  <a:gd name="T2" fmla="*/ 244 w 244"/>
                  <a:gd name="T3" fmla="*/ 0 h 151"/>
                  <a:gd name="T4" fmla="*/ 0 w 244"/>
                  <a:gd name="T5" fmla="*/ 0 h 151"/>
                  <a:gd name="T6" fmla="*/ 0 w 244"/>
                  <a:gd name="T7" fmla="*/ 2942 h 151"/>
                  <a:gd name="T8" fmla="*/ 244 w 244"/>
                  <a:gd name="T9" fmla="*/ 2942 h 151"/>
                  <a:gd name="T10" fmla="*/ 244 w 244"/>
                  <a:gd name="T11" fmla="*/ 294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a:p>
            </p:txBody>
          </p:sp>
          <p:sp>
            <p:nvSpPr>
              <p:cNvPr id="463" name="Freeform 42"/>
              <p:cNvSpPr>
                <a:spLocks/>
              </p:cNvSpPr>
              <p:nvPr userDrawn="1"/>
            </p:nvSpPr>
            <p:spPr bwMode="auto">
              <a:xfrm>
                <a:off x="7106991" y="2034190"/>
                <a:ext cx="255683" cy="161827"/>
              </a:xfrm>
              <a:custGeom>
                <a:avLst/>
                <a:gdLst>
                  <a:gd name="T0" fmla="*/ 244 w 244"/>
                  <a:gd name="T1" fmla="*/ 264 h 151"/>
                  <a:gd name="T2" fmla="*/ 95 w 244"/>
                  <a:gd name="T3" fmla="*/ 264 h 151"/>
                  <a:gd name="T4" fmla="*/ 95 w 244"/>
                  <a:gd name="T5" fmla="*/ 0 h 151"/>
                  <a:gd name="T6" fmla="*/ 65 w 244"/>
                  <a:gd name="T7" fmla="*/ 0 h 151"/>
                  <a:gd name="T8" fmla="*/ 65 w 244"/>
                  <a:gd name="T9" fmla="*/ 264 h 151"/>
                  <a:gd name="T10" fmla="*/ 0 w 244"/>
                  <a:gd name="T11" fmla="*/ 264 h 151"/>
                  <a:gd name="T12" fmla="*/ 0 w 244"/>
                  <a:gd name="T13" fmla="*/ 398 h 151"/>
                  <a:gd name="T14" fmla="*/ 65 w 244"/>
                  <a:gd name="T15" fmla="*/ 398 h 151"/>
                  <a:gd name="T16" fmla="*/ 65 w 244"/>
                  <a:gd name="T17" fmla="*/ 666 h 151"/>
                  <a:gd name="T18" fmla="*/ 95 w 244"/>
                  <a:gd name="T19" fmla="*/ 666 h 151"/>
                  <a:gd name="T20" fmla="*/ 95 w 244"/>
                  <a:gd name="T21" fmla="*/ 398 h 151"/>
                  <a:gd name="T22" fmla="*/ 244 w 244"/>
                  <a:gd name="T23" fmla="*/ 398 h 151"/>
                  <a:gd name="T24" fmla="*/ 244 w 244"/>
                  <a:gd name="T25" fmla="*/ 264 h 151"/>
                  <a:gd name="T26" fmla="*/ 244 w 244"/>
                  <a:gd name="T27" fmla="*/ 264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a:p>
            </p:txBody>
          </p:sp>
        </p:grpSp>
        <p:grpSp>
          <p:nvGrpSpPr>
            <p:cNvPr id="262" name="Group 254"/>
            <p:cNvGrpSpPr>
              <a:grpSpLocks/>
            </p:cNvGrpSpPr>
            <p:nvPr userDrawn="1"/>
          </p:nvGrpSpPr>
          <p:grpSpPr bwMode="auto">
            <a:xfrm>
              <a:off x="581062" y="6638100"/>
              <a:ext cx="163489" cy="110355"/>
              <a:chOff x="6341261" y="2034186"/>
              <a:chExt cx="254095" cy="170190"/>
            </a:xfrm>
          </p:grpSpPr>
          <p:sp>
            <p:nvSpPr>
              <p:cNvPr id="459" name="Freeform 458"/>
              <p:cNvSpPr>
                <a:spLocks/>
              </p:cNvSpPr>
              <p:nvPr/>
            </p:nvSpPr>
            <p:spPr bwMode="auto">
              <a:xfrm>
                <a:off x="6341261" y="2034186"/>
                <a:ext cx="254095" cy="170190"/>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a:p>
            </p:txBody>
          </p:sp>
          <p:sp>
            <p:nvSpPr>
              <p:cNvPr id="460" name="Freeform 459"/>
              <p:cNvSpPr>
                <a:spLocks/>
              </p:cNvSpPr>
              <p:nvPr/>
            </p:nvSpPr>
            <p:spPr bwMode="auto">
              <a:xfrm>
                <a:off x="6341261" y="2034186"/>
                <a:ext cx="80463" cy="170190"/>
              </a:xfrm>
              <a:custGeom>
                <a:avLst/>
                <a:gdLst>
                  <a:gd name="T0" fmla="*/ 77 w 77"/>
                  <a:gd name="T1" fmla="*/ 151 h 151"/>
                  <a:gd name="T2" fmla="*/ 77 w 77"/>
                  <a:gd name="T3" fmla="*/ 0 h 151"/>
                  <a:gd name="T4" fmla="*/ 0 w 77"/>
                  <a:gd name="T5" fmla="*/ 0 h 151"/>
                  <a:gd name="T6" fmla="*/ 0 w 77"/>
                  <a:gd name="T7" fmla="*/ 151 h 151"/>
                  <a:gd name="T8" fmla="*/ 77 w 77"/>
                  <a:gd name="T9" fmla="*/ 151 h 151"/>
                  <a:gd name="T10" fmla="*/ 77 w 77"/>
                  <a:gd name="T11" fmla="*/ 151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a:p>
            </p:txBody>
          </p:sp>
          <p:sp>
            <p:nvSpPr>
              <p:cNvPr id="461" name="Freeform 460"/>
              <p:cNvSpPr>
                <a:spLocks/>
              </p:cNvSpPr>
              <p:nvPr/>
            </p:nvSpPr>
            <p:spPr bwMode="auto">
              <a:xfrm>
                <a:off x="6508541" y="2034186"/>
                <a:ext cx="86815" cy="170190"/>
              </a:xfrm>
              <a:custGeom>
                <a:avLst/>
                <a:gdLst>
                  <a:gd name="T0" fmla="*/ 84 w 84"/>
                  <a:gd name="T1" fmla="*/ 151 h 151"/>
                  <a:gd name="T2" fmla="*/ 84 w 84"/>
                  <a:gd name="T3" fmla="*/ 0 h 151"/>
                  <a:gd name="T4" fmla="*/ 0 w 84"/>
                  <a:gd name="T5" fmla="*/ 0 h 151"/>
                  <a:gd name="T6" fmla="*/ 0 w 84"/>
                  <a:gd name="T7" fmla="*/ 151 h 151"/>
                  <a:gd name="T8" fmla="*/ 84 w 84"/>
                  <a:gd name="T9" fmla="*/ 151 h 151"/>
                  <a:gd name="T10" fmla="*/ 84 w 84"/>
                  <a:gd name="T11" fmla="*/ 151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a:p>
            </p:txBody>
          </p:sp>
        </p:grpSp>
        <p:grpSp>
          <p:nvGrpSpPr>
            <p:cNvPr id="263" name="Group 49"/>
            <p:cNvGrpSpPr>
              <a:grpSpLocks/>
            </p:cNvGrpSpPr>
            <p:nvPr userDrawn="1"/>
          </p:nvGrpSpPr>
          <p:grpSpPr bwMode="auto">
            <a:xfrm>
              <a:off x="369889" y="6638100"/>
              <a:ext cx="163609" cy="106293"/>
              <a:chOff x="529" y="1166"/>
              <a:chExt cx="245" cy="157"/>
            </a:xfrm>
          </p:grpSpPr>
          <p:sp>
            <p:nvSpPr>
              <p:cNvPr id="455" name="Freeform 50"/>
              <p:cNvSpPr>
                <a:spLocks/>
              </p:cNvSpPr>
              <p:nvPr/>
            </p:nvSpPr>
            <p:spPr bwMode="auto">
              <a:xfrm>
                <a:off x="529" y="116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456" name="Freeform 51"/>
              <p:cNvSpPr>
                <a:spLocks/>
              </p:cNvSpPr>
              <p:nvPr/>
            </p:nvSpPr>
            <p:spPr bwMode="auto">
              <a:xfrm>
                <a:off x="529" y="1166"/>
                <a:ext cx="245"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457" name="Freeform 52"/>
              <p:cNvSpPr>
                <a:spLocks/>
              </p:cNvSpPr>
              <p:nvPr/>
            </p:nvSpPr>
            <p:spPr bwMode="auto">
              <a:xfrm>
                <a:off x="529" y="1273"/>
                <a:ext cx="245" cy="50"/>
              </a:xfrm>
              <a:custGeom>
                <a:avLst/>
                <a:gdLst>
                  <a:gd name="T0" fmla="*/ 244 w 244"/>
                  <a:gd name="T1" fmla="*/ 51 h 51"/>
                  <a:gd name="T2" fmla="*/ 244 w 244"/>
                  <a:gd name="T3" fmla="*/ 0 h 51"/>
                  <a:gd name="T4" fmla="*/ 0 w 244"/>
                  <a:gd name="T5" fmla="*/ 0 h 51"/>
                  <a:gd name="T6" fmla="*/ 0 w 244"/>
                  <a:gd name="T7" fmla="*/ 51 h 51"/>
                  <a:gd name="T8" fmla="*/ 244 w 244"/>
                  <a:gd name="T9" fmla="*/ 51 h 51"/>
                  <a:gd name="T10" fmla="*/ 244 w 244"/>
                  <a:gd name="T11" fmla="*/ 5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a:p>
            </p:txBody>
          </p:sp>
          <p:sp>
            <p:nvSpPr>
              <p:cNvPr id="458" name="Freeform 53"/>
              <p:cNvSpPr>
                <a:spLocks/>
              </p:cNvSpPr>
              <p:nvPr/>
            </p:nvSpPr>
            <p:spPr bwMode="auto">
              <a:xfrm>
                <a:off x="529" y="1166"/>
                <a:ext cx="245"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64" name="Group 54"/>
            <p:cNvGrpSpPr>
              <a:grpSpLocks/>
            </p:cNvGrpSpPr>
            <p:nvPr userDrawn="1"/>
          </p:nvGrpSpPr>
          <p:grpSpPr bwMode="auto">
            <a:xfrm>
              <a:off x="2487762" y="6638100"/>
              <a:ext cx="164632" cy="106293"/>
              <a:chOff x="1117" y="2394"/>
              <a:chExt cx="245" cy="157"/>
            </a:xfrm>
          </p:grpSpPr>
          <p:sp>
            <p:nvSpPr>
              <p:cNvPr id="444" name="Freeform 55"/>
              <p:cNvSpPr>
                <a:spLocks/>
              </p:cNvSpPr>
              <p:nvPr/>
            </p:nvSpPr>
            <p:spPr bwMode="auto">
              <a:xfrm>
                <a:off x="1117" y="2394"/>
                <a:ext cx="245" cy="157"/>
              </a:xfrm>
              <a:custGeom>
                <a:avLst/>
                <a:gdLst>
                  <a:gd name="T0" fmla="*/ 244 w 244"/>
                  <a:gd name="T1" fmla="*/ 157 h 157"/>
                  <a:gd name="T2" fmla="*/ 0 w 244"/>
                  <a:gd name="T3" fmla="*/ 157 h 157"/>
                  <a:gd name="T4" fmla="*/ 0 w 244"/>
                  <a:gd name="T5" fmla="*/ 0 h 157"/>
                  <a:gd name="T6" fmla="*/ 244 w 244"/>
                  <a:gd name="T7" fmla="*/ 0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a:p>
            </p:txBody>
          </p:sp>
          <p:sp>
            <p:nvSpPr>
              <p:cNvPr id="445" name="Freeform 56"/>
              <p:cNvSpPr>
                <a:spLocks/>
              </p:cNvSpPr>
              <p:nvPr/>
            </p:nvSpPr>
            <p:spPr bwMode="auto">
              <a:xfrm>
                <a:off x="1117" y="2394"/>
                <a:ext cx="34" cy="34"/>
              </a:xfrm>
              <a:custGeom>
                <a:avLst/>
                <a:gdLst>
                  <a:gd name="T0" fmla="*/ 35 w 35"/>
                  <a:gd name="T1" fmla="*/ 34 h 34"/>
                  <a:gd name="T2" fmla="*/ 0 w 35"/>
                  <a:gd name="T3" fmla="*/ 34 h 34"/>
                  <a:gd name="T4" fmla="*/ 0 w 35"/>
                  <a:gd name="T5" fmla="*/ 0 h 34"/>
                  <a:gd name="T6" fmla="*/ 35 w 35"/>
                  <a:gd name="T7" fmla="*/ 0 h 34"/>
                  <a:gd name="T8" fmla="*/ 35 w 35"/>
                  <a:gd name="T9" fmla="*/ 34 h 34"/>
                  <a:gd name="T10" fmla="*/ 35 w 35"/>
                  <a:gd name="T11" fmla="*/ 3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a:p>
            </p:txBody>
          </p:sp>
          <p:sp>
            <p:nvSpPr>
              <p:cNvPr id="446" name="Freeform 57"/>
              <p:cNvSpPr>
                <a:spLocks/>
              </p:cNvSpPr>
              <p:nvPr/>
            </p:nvSpPr>
            <p:spPr bwMode="auto">
              <a:xfrm>
                <a:off x="1117" y="2444"/>
                <a:ext cx="34" cy="34"/>
              </a:xfrm>
              <a:custGeom>
                <a:avLst/>
                <a:gdLst>
                  <a:gd name="T0" fmla="*/ 35 w 35"/>
                  <a:gd name="T1" fmla="*/ 33 h 33"/>
                  <a:gd name="T2" fmla="*/ 0 w 35"/>
                  <a:gd name="T3" fmla="*/ 33 h 33"/>
                  <a:gd name="T4" fmla="*/ 0 w 35"/>
                  <a:gd name="T5" fmla="*/ 0 h 33"/>
                  <a:gd name="T6" fmla="*/ 35 w 35"/>
                  <a:gd name="T7" fmla="*/ 0 h 33"/>
                  <a:gd name="T8" fmla="*/ 35 w 35"/>
                  <a:gd name="T9" fmla="*/ 33 h 33"/>
                  <a:gd name="T10" fmla="*/ 35 w 35"/>
                  <a:gd name="T11" fmla="*/ 3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a:p>
            </p:txBody>
          </p:sp>
          <p:sp>
            <p:nvSpPr>
              <p:cNvPr id="447" name="Freeform 58"/>
              <p:cNvSpPr>
                <a:spLocks/>
              </p:cNvSpPr>
              <p:nvPr/>
            </p:nvSpPr>
            <p:spPr bwMode="auto">
              <a:xfrm>
                <a:off x="1175" y="2394"/>
                <a:ext cx="22" cy="34"/>
              </a:xfrm>
              <a:custGeom>
                <a:avLst/>
                <a:gdLst>
                  <a:gd name="T0" fmla="*/ 36 w 36"/>
                  <a:gd name="T1" fmla="*/ 34 h 34"/>
                  <a:gd name="T2" fmla="*/ 0 w 36"/>
                  <a:gd name="T3" fmla="*/ 34 h 34"/>
                  <a:gd name="T4" fmla="*/ 0 w 36"/>
                  <a:gd name="T5" fmla="*/ 0 h 34"/>
                  <a:gd name="T6" fmla="*/ 36 w 36"/>
                  <a:gd name="T7" fmla="*/ 0 h 34"/>
                  <a:gd name="T8" fmla="*/ 36 w 36"/>
                  <a:gd name="T9" fmla="*/ 34 h 34"/>
                  <a:gd name="T10" fmla="*/ 36 w 36"/>
                  <a:gd name="T11" fmla="*/ 3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a:p>
            </p:txBody>
          </p:sp>
          <p:sp>
            <p:nvSpPr>
              <p:cNvPr id="448" name="Freeform 59"/>
              <p:cNvSpPr>
                <a:spLocks/>
              </p:cNvSpPr>
              <p:nvPr/>
            </p:nvSpPr>
            <p:spPr bwMode="auto">
              <a:xfrm>
                <a:off x="1175" y="2444"/>
                <a:ext cx="22" cy="34"/>
              </a:xfrm>
              <a:custGeom>
                <a:avLst/>
                <a:gdLst>
                  <a:gd name="T0" fmla="*/ 36 w 36"/>
                  <a:gd name="T1" fmla="*/ 33 h 33"/>
                  <a:gd name="T2" fmla="*/ 0 w 36"/>
                  <a:gd name="T3" fmla="*/ 33 h 33"/>
                  <a:gd name="T4" fmla="*/ 0 w 36"/>
                  <a:gd name="T5" fmla="*/ 0 h 33"/>
                  <a:gd name="T6" fmla="*/ 36 w 36"/>
                  <a:gd name="T7" fmla="*/ 0 h 33"/>
                  <a:gd name="T8" fmla="*/ 36 w 36"/>
                  <a:gd name="T9" fmla="*/ 33 h 33"/>
                  <a:gd name="T10" fmla="*/ 36 w 36"/>
                  <a:gd name="T11" fmla="*/ 3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a:p>
            </p:txBody>
          </p:sp>
          <p:sp>
            <p:nvSpPr>
              <p:cNvPr id="449" name="Freeform 60"/>
              <p:cNvSpPr>
                <a:spLocks/>
              </p:cNvSpPr>
              <p:nvPr/>
            </p:nvSpPr>
            <p:spPr bwMode="auto">
              <a:xfrm>
                <a:off x="1117" y="2501"/>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450" name="Freeform 61"/>
              <p:cNvSpPr>
                <a:spLocks/>
              </p:cNvSpPr>
              <p:nvPr/>
            </p:nvSpPr>
            <p:spPr bwMode="auto">
              <a:xfrm>
                <a:off x="1117" y="2535"/>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451" name="Freeform 62"/>
              <p:cNvSpPr>
                <a:spLocks/>
              </p:cNvSpPr>
              <p:nvPr/>
            </p:nvSpPr>
            <p:spPr bwMode="auto">
              <a:xfrm>
                <a:off x="1212" y="2428"/>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452" name="Freeform 63"/>
              <p:cNvSpPr>
                <a:spLocks/>
              </p:cNvSpPr>
              <p:nvPr/>
            </p:nvSpPr>
            <p:spPr bwMode="auto">
              <a:xfrm>
                <a:off x="1212" y="2394"/>
                <a:ext cx="150" cy="16"/>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453" name="Freeform 64"/>
              <p:cNvSpPr>
                <a:spLocks/>
              </p:cNvSpPr>
              <p:nvPr/>
            </p:nvSpPr>
            <p:spPr bwMode="auto">
              <a:xfrm>
                <a:off x="1212" y="2460"/>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454" name="Freeform 65"/>
              <p:cNvSpPr>
                <a:spLocks/>
              </p:cNvSpPr>
              <p:nvPr/>
            </p:nvSpPr>
            <p:spPr bwMode="auto">
              <a:xfrm>
                <a:off x="1117" y="2394"/>
                <a:ext cx="245" cy="157"/>
              </a:xfrm>
              <a:custGeom>
                <a:avLst/>
                <a:gdLst>
                  <a:gd name="T0" fmla="*/ 244 w 244"/>
                  <a:gd name="T1" fmla="*/ 157 h 157"/>
                  <a:gd name="T2" fmla="*/ 244 w 244"/>
                  <a:gd name="T3" fmla="*/ 0 h 157"/>
                  <a:gd name="T4" fmla="*/ 0 w 244"/>
                  <a:gd name="T5" fmla="*/ 0 h 157"/>
                  <a:gd name="T6" fmla="*/ 0 w 244"/>
                  <a:gd name="T7" fmla="*/ 157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265" name="Group 66"/>
            <p:cNvGrpSpPr>
              <a:grpSpLocks/>
            </p:cNvGrpSpPr>
            <p:nvPr userDrawn="1"/>
          </p:nvGrpSpPr>
          <p:grpSpPr bwMode="auto">
            <a:xfrm>
              <a:off x="6502560" y="6638100"/>
              <a:ext cx="166325" cy="105273"/>
              <a:chOff x="1592" y="2897"/>
              <a:chExt cx="247" cy="156"/>
            </a:xfrm>
          </p:grpSpPr>
          <p:sp>
            <p:nvSpPr>
              <p:cNvPr id="429" name="Freeform 67"/>
              <p:cNvSpPr>
                <a:spLocks/>
              </p:cNvSpPr>
              <p:nvPr/>
            </p:nvSpPr>
            <p:spPr bwMode="auto">
              <a:xfrm>
                <a:off x="1592" y="2897"/>
                <a:ext cx="247" cy="155"/>
              </a:xfrm>
              <a:custGeom>
                <a:avLst/>
                <a:gdLst>
                  <a:gd name="T0" fmla="*/ 0 w 245"/>
                  <a:gd name="T1" fmla="*/ 156 h 156"/>
                  <a:gd name="T2" fmla="*/ 0 w 245"/>
                  <a:gd name="T3" fmla="*/ 0 h 156"/>
                  <a:gd name="T4" fmla="*/ 245 w 245"/>
                  <a:gd name="T5" fmla="*/ 0 h 156"/>
                  <a:gd name="T6" fmla="*/ 245 w 245"/>
                  <a:gd name="T7" fmla="*/ 156 h 156"/>
                  <a:gd name="T8" fmla="*/ 0 w 245"/>
                  <a:gd name="T9" fmla="*/ 156 h 156"/>
                  <a:gd name="T10" fmla="*/ 0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a:p>
            </p:txBody>
          </p:sp>
          <p:sp>
            <p:nvSpPr>
              <p:cNvPr id="430" name="Freeform 68"/>
              <p:cNvSpPr>
                <a:spLocks/>
              </p:cNvSpPr>
              <p:nvPr/>
            </p:nvSpPr>
            <p:spPr bwMode="auto">
              <a:xfrm>
                <a:off x="1592" y="2897"/>
                <a:ext cx="247" cy="155"/>
              </a:xfrm>
              <a:custGeom>
                <a:avLst/>
                <a:gdLst>
                  <a:gd name="T0" fmla="*/ 0 w 245"/>
                  <a:gd name="T1" fmla="*/ 67 h 156"/>
                  <a:gd name="T2" fmla="*/ 114 w 245"/>
                  <a:gd name="T3" fmla="*/ 67 h 156"/>
                  <a:gd name="T4" fmla="*/ 114 w 245"/>
                  <a:gd name="T5" fmla="*/ 0 h 156"/>
                  <a:gd name="T6" fmla="*/ 137 w 245"/>
                  <a:gd name="T7" fmla="*/ 0 h 156"/>
                  <a:gd name="T8" fmla="*/ 137 w 245"/>
                  <a:gd name="T9" fmla="*/ 67 h 156"/>
                  <a:gd name="T10" fmla="*/ 245 w 245"/>
                  <a:gd name="T11" fmla="*/ 67 h 156"/>
                  <a:gd name="T12" fmla="*/ 245 w 245"/>
                  <a:gd name="T13" fmla="*/ 89 h 156"/>
                  <a:gd name="T14" fmla="*/ 137 w 245"/>
                  <a:gd name="T15" fmla="*/ 89 h 156"/>
                  <a:gd name="T16" fmla="*/ 137 w 245"/>
                  <a:gd name="T17" fmla="*/ 156 h 156"/>
                  <a:gd name="T18" fmla="*/ 114 w 245"/>
                  <a:gd name="T19" fmla="*/ 156 h 156"/>
                  <a:gd name="T20" fmla="*/ 114 w 245"/>
                  <a:gd name="T21" fmla="*/ 89 h 156"/>
                  <a:gd name="T22" fmla="*/ 0 w 245"/>
                  <a:gd name="T23" fmla="*/ 8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a:p>
            </p:txBody>
          </p:sp>
          <p:sp>
            <p:nvSpPr>
              <p:cNvPr id="431" name="Freeform 69"/>
              <p:cNvSpPr>
                <a:spLocks/>
              </p:cNvSpPr>
              <p:nvPr/>
            </p:nvSpPr>
            <p:spPr bwMode="auto">
              <a:xfrm>
                <a:off x="1742" y="2897"/>
                <a:ext cx="67" cy="50"/>
              </a:xfrm>
              <a:custGeom>
                <a:avLst/>
                <a:gdLst>
                  <a:gd name="T0" fmla="*/ 0 w 66"/>
                  <a:gd name="T1" fmla="*/ 0 h 50"/>
                  <a:gd name="T2" fmla="*/ 0 w 66"/>
                  <a:gd name="T3" fmla="*/ 5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432" name="Freeform 70"/>
              <p:cNvSpPr>
                <a:spLocks/>
              </p:cNvSpPr>
              <p:nvPr/>
            </p:nvSpPr>
            <p:spPr bwMode="auto">
              <a:xfrm>
                <a:off x="1778" y="2913"/>
                <a:ext cx="61" cy="40"/>
              </a:xfrm>
              <a:custGeom>
                <a:avLst/>
                <a:gdLst>
                  <a:gd name="T0" fmla="*/ 0 w 60"/>
                  <a:gd name="T1" fmla="*/ 39 h 39"/>
                  <a:gd name="T2" fmla="*/ 60 w 60"/>
                  <a:gd name="T3" fmla="*/ 39 h 39"/>
                  <a:gd name="T4" fmla="*/ 60 w 60"/>
                  <a:gd name="T5" fmla="*/ 0 h 39"/>
                  <a:gd name="T6" fmla="*/ 0 w 60"/>
                  <a:gd name="T7" fmla="*/ 39 h 39"/>
                  <a:gd name="T8" fmla="*/ 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a:p>
            </p:txBody>
          </p:sp>
          <p:sp>
            <p:nvSpPr>
              <p:cNvPr id="433" name="Freeform 71"/>
              <p:cNvSpPr>
                <a:spLocks/>
              </p:cNvSpPr>
              <p:nvPr/>
            </p:nvSpPr>
            <p:spPr bwMode="auto">
              <a:xfrm>
                <a:off x="1742" y="2897"/>
                <a:ext cx="97" cy="57"/>
              </a:xfrm>
              <a:custGeom>
                <a:avLst/>
                <a:gdLst>
                  <a:gd name="T0" fmla="*/ 0 w 96"/>
                  <a:gd name="T1" fmla="*/ 56 h 56"/>
                  <a:gd name="T2" fmla="*/ 78 w 96"/>
                  <a:gd name="T3" fmla="*/ 0 h 56"/>
                  <a:gd name="T4" fmla="*/ 9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a:p>
            </p:txBody>
          </p:sp>
          <p:sp>
            <p:nvSpPr>
              <p:cNvPr id="434" name="Freeform 72"/>
              <p:cNvSpPr>
                <a:spLocks/>
              </p:cNvSpPr>
              <p:nvPr/>
            </p:nvSpPr>
            <p:spPr bwMode="auto">
              <a:xfrm>
                <a:off x="1616" y="2897"/>
                <a:ext cx="77" cy="44"/>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a:p>
            </p:txBody>
          </p:sp>
          <p:sp>
            <p:nvSpPr>
              <p:cNvPr id="435" name="Freeform 73"/>
              <p:cNvSpPr>
                <a:spLocks/>
              </p:cNvSpPr>
              <p:nvPr/>
            </p:nvSpPr>
            <p:spPr bwMode="auto">
              <a:xfrm>
                <a:off x="1592" y="2913"/>
                <a:ext cx="61" cy="40"/>
              </a:xfrm>
              <a:custGeom>
                <a:avLst/>
                <a:gdLst>
                  <a:gd name="T0" fmla="*/ 60 w 60"/>
                  <a:gd name="T1" fmla="*/ 39 h 39"/>
                  <a:gd name="T2" fmla="*/ 0 w 60"/>
                  <a:gd name="T3" fmla="*/ 39 h 39"/>
                  <a:gd name="T4" fmla="*/ 0 w 60"/>
                  <a:gd name="T5" fmla="*/ 0 h 39"/>
                  <a:gd name="T6" fmla="*/ 60 w 60"/>
                  <a:gd name="T7" fmla="*/ 39 h 39"/>
                  <a:gd name="T8" fmla="*/ 6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a:p>
            </p:txBody>
          </p:sp>
          <p:sp>
            <p:nvSpPr>
              <p:cNvPr id="436" name="Freeform 74"/>
              <p:cNvSpPr>
                <a:spLocks/>
              </p:cNvSpPr>
              <p:nvPr/>
            </p:nvSpPr>
            <p:spPr bwMode="auto">
              <a:xfrm>
                <a:off x="1592" y="2897"/>
                <a:ext cx="95" cy="57"/>
              </a:xfrm>
              <a:custGeom>
                <a:avLst/>
                <a:gdLst>
                  <a:gd name="T0" fmla="*/ 96 w 96"/>
                  <a:gd name="T1" fmla="*/ 56 h 56"/>
                  <a:gd name="T2" fmla="*/ 0 w 96"/>
                  <a:gd name="T3" fmla="*/ 0 h 56"/>
                  <a:gd name="T4" fmla="*/ 6 w 96"/>
                  <a:gd name="T5" fmla="*/ 11 h 56"/>
                  <a:gd name="T6" fmla="*/ 78 w 96"/>
                  <a:gd name="T7" fmla="*/ 56 h 56"/>
                  <a:gd name="T8" fmla="*/ 96 w 96"/>
                  <a:gd name="T9" fmla="*/ 56 h 56"/>
                  <a:gd name="T10" fmla="*/ 9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a:p>
            </p:txBody>
          </p:sp>
          <p:sp>
            <p:nvSpPr>
              <p:cNvPr id="437" name="Freeform 75"/>
              <p:cNvSpPr>
                <a:spLocks/>
              </p:cNvSpPr>
              <p:nvPr/>
            </p:nvSpPr>
            <p:spPr bwMode="auto">
              <a:xfrm>
                <a:off x="1742" y="3008"/>
                <a:ext cx="73" cy="44"/>
              </a:xfrm>
              <a:custGeom>
                <a:avLst/>
                <a:gdLst>
                  <a:gd name="T0" fmla="*/ 0 w 72"/>
                  <a:gd name="T1" fmla="*/ 44 h 44"/>
                  <a:gd name="T2" fmla="*/ 0 w 72"/>
                  <a:gd name="T3" fmla="*/ 0 h 44"/>
                  <a:gd name="T4" fmla="*/ 72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a:p>
            </p:txBody>
          </p:sp>
          <p:sp>
            <p:nvSpPr>
              <p:cNvPr id="438" name="Freeform 76"/>
              <p:cNvSpPr>
                <a:spLocks/>
              </p:cNvSpPr>
              <p:nvPr/>
            </p:nvSpPr>
            <p:spPr bwMode="auto">
              <a:xfrm>
                <a:off x="1778" y="2998"/>
                <a:ext cx="61" cy="38"/>
              </a:xfrm>
              <a:custGeom>
                <a:avLst/>
                <a:gdLst>
                  <a:gd name="T0" fmla="*/ 0 w 60"/>
                  <a:gd name="T1" fmla="*/ 0 h 39"/>
                  <a:gd name="T2" fmla="*/ 60 w 60"/>
                  <a:gd name="T3" fmla="*/ 0 h 39"/>
                  <a:gd name="T4" fmla="*/ 60 w 60"/>
                  <a:gd name="T5" fmla="*/ 39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a:p>
            </p:txBody>
          </p:sp>
          <p:sp>
            <p:nvSpPr>
              <p:cNvPr id="439" name="Freeform 77"/>
              <p:cNvSpPr>
                <a:spLocks/>
              </p:cNvSpPr>
              <p:nvPr/>
            </p:nvSpPr>
            <p:spPr bwMode="auto">
              <a:xfrm>
                <a:off x="1754" y="2998"/>
                <a:ext cx="85" cy="55"/>
              </a:xfrm>
              <a:custGeom>
                <a:avLst/>
                <a:gdLst>
                  <a:gd name="T0" fmla="*/ 0 w 84"/>
                  <a:gd name="T1" fmla="*/ 0 h 55"/>
                  <a:gd name="T2" fmla="*/ 84 w 84"/>
                  <a:gd name="T3" fmla="*/ 55 h 55"/>
                  <a:gd name="T4" fmla="*/ 84 w 84"/>
                  <a:gd name="T5" fmla="*/ 4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a:p>
            </p:txBody>
          </p:sp>
          <p:sp>
            <p:nvSpPr>
              <p:cNvPr id="440" name="Freeform 78"/>
              <p:cNvSpPr>
                <a:spLocks/>
              </p:cNvSpPr>
              <p:nvPr/>
            </p:nvSpPr>
            <p:spPr bwMode="auto">
              <a:xfrm>
                <a:off x="1622" y="3002"/>
                <a:ext cx="71" cy="50"/>
              </a:xfrm>
              <a:custGeom>
                <a:avLst/>
                <a:gdLst>
                  <a:gd name="T0" fmla="*/ 72 w 72"/>
                  <a:gd name="T1" fmla="*/ 50 h 50"/>
                  <a:gd name="T2" fmla="*/ 72 w 72"/>
                  <a:gd name="T3" fmla="*/ 0 h 50"/>
                  <a:gd name="T4" fmla="*/ 0 w 72"/>
                  <a:gd name="T5" fmla="*/ 50 h 50"/>
                  <a:gd name="T6" fmla="*/ 72 w 72"/>
                  <a:gd name="T7" fmla="*/ 50 h 50"/>
                  <a:gd name="T8" fmla="*/ 72 w 72"/>
                  <a:gd name="T9" fmla="*/ 5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a:p>
            </p:txBody>
          </p:sp>
          <p:sp>
            <p:nvSpPr>
              <p:cNvPr id="441" name="Freeform 79"/>
              <p:cNvSpPr>
                <a:spLocks/>
              </p:cNvSpPr>
              <p:nvPr/>
            </p:nvSpPr>
            <p:spPr bwMode="auto">
              <a:xfrm>
                <a:off x="1592" y="2998"/>
                <a:ext cx="55" cy="38"/>
              </a:xfrm>
              <a:custGeom>
                <a:avLst/>
                <a:gdLst>
                  <a:gd name="T0" fmla="*/ 54 w 54"/>
                  <a:gd name="T1" fmla="*/ 0 h 39"/>
                  <a:gd name="T2" fmla="*/ 0 w 54"/>
                  <a:gd name="T3" fmla="*/ 0 h 39"/>
                  <a:gd name="T4" fmla="*/ 0 w 54"/>
                  <a:gd name="T5" fmla="*/ 39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a:p>
            </p:txBody>
          </p:sp>
          <p:sp>
            <p:nvSpPr>
              <p:cNvPr id="442" name="Freeform 80"/>
              <p:cNvSpPr>
                <a:spLocks/>
              </p:cNvSpPr>
              <p:nvPr/>
            </p:nvSpPr>
            <p:spPr bwMode="auto">
              <a:xfrm>
                <a:off x="1598" y="2998"/>
                <a:ext cx="95" cy="55"/>
              </a:xfrm>
              <a:custGeom>
                <a:avLst/>
                <a:gdLst>
                  <a:gd name="T0" fmla="*/ 96 w 96"/>
                  <a:gd name="T1" fmla="*/ 0 h 55"/>
                  <a:gd name="T2" fmla="*/ 18 w 96"/>
                  <a:gd name="T3" fmla="*/ 55 h 55"/>
                  <a:gd name="T4" fmla="*/ 0 w 96"/>
                  <a:gd name="T5" fmla="*/ 55 h 55"/>
                  <a:gd name="T6" fmla="*/ 78 w 96"/>
                  <a:gd name="T7" fmla="*/ 0 h 55"/>
                  <a:gd name="T8" fmla="*/ 96 w 96"/>
                  <a:gd name="T9" fmla="*/ 0 h 55"/>
                  <a:gd name="T10" fmla="*/ 9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a:p>
            </p:txBody>
          </p:sp>
          <p:sp>
            <p:nvSpPr>
              <p:cNvPr id="443" name="Freeform 81"/>
              <p:cNvSpPr>
                <a:spLocks/>
              </p:cNvSpPr>
              <p:nvPr/>
            </p:nvSpPr>
            <p:spPr bwMode="auto">
              <a:xfrm>
                <a:off x="1592" y="2897"/>
                <a:ext cx="247"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266" name="Group 82"/>
            <p:cNvGrpSpPr>
              <a:grpSpLocks/>
            </p:cNvGrpSpPr>
            <p:nvPr userDrawn="1"/>
          </p:nvGrpSpPr>
          <p:grpSpPr bwMode="auto">
            <a:xfrm>
              <a:off x="6077342" y="6638100"/>
              <a:ext cx="164629" cy="104602"/>
              <a:chOff x="1778" y="2004"/>
              <a:chExt cx="246" cy="156"/>
            </a:xfrm>
          </p:grpSpPr>
          <p:sp>
            <p:nvSpPr>
              <p:cNvPr id="426" name="Freeform 83"/>
              <p:cNvSpPr>
                <a:spLocks/>
              </p:cNvSpPr>
              <p:nvPr/>
            </p:nvSpPr>
            <p:spPr bwMode="auto">
              <a:xfrm>
                <a:off x="1778" y="2004"/>
                <a:ext cx="246" cy="156"/>
              </a:xfrm>
              <a:custGeom>
                <a:avLst/>
                <a:gdLst>
                  <a:gd name="T0" fmla="*/ 1573 w 239"/>
                  <a:gd name="T1" fmla="*/ 2942 h 151"/>
                  <a:gd name="T2" fmla="*/ 1573 w 239"/>
                  <a:gd name="T3" fmla="*/ 0 h 151"/>
                  <a:gd name="T4" fmla="*/ 0 w 239"/>
                  <a:gd name="T5" fmla="*/ 0 h 151"/>
                  <a:gd name="T6" fmla="*/ 0 w 239"/>
                  <a:gd name="T7" fmla="*/ 2942 h 151"/>
                  <a:gd name="T8" fmla="*/ 1573 w 239"/>
                  <a:gd name="T9" fmla="*/ 2942 h 151"/>
                  <a:gd name="T10" fmla="*/ 1573 w 239"/>
                  <a:gd name="T11" fmla="*/ 2942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a:p>
            </p:txBody>
          </p:sp>
          <p:sp>
            <p:nvSpPr>
              <p:cNvPr id="427" name="Freeform 84"/>
              <p:cNvSpPr>
                <a:spLocks/>
              </p:cNvSpPr>
              <p:nvPr/>
            </p:nvSpPr>
            <p:spPr bwMode="auto">
              <a:xfrm>
                <a:off x="1845" y="2026"/>
                <a:ext cx="120" cy="118"/>
              </a:xfrm>
              <a:custGeom>
                <a:avLst/>
                <a:gdLst>
                  <a:gd name="T0" fmla="*/ 77 w 119"/>
                  <a:gd name="T1" fmla="*/ 78 h 117"/>
                  <a:gd name="T2" fmla="*/ 119 w 119"/>
                  <a:gd name="T3" fmla="*/ 78 h 117"/>
                  <a:gd name="T4" fmla="*/ 119 w 119"/>
                  <a:gd name="T5" fmla="*/ 44 h 117"/>
                  <a:gd name="T6" fmla="*/ 77 w 119"/>
                  <a:gd name="T7" fmla="*/ 44 h 117"/>
                  <a:gd name="T8" fmla="*/ 77 w 119"/>
                  <a:gd name="T9" fmla="*/ 0 h 117"/>
                  <a:gd name="T10" fmla="*/ 42 w 119"/>
                  <a:gd name="T11" fmla="*/ 0 h 117"/>
                  <a:gd name="T12" fmla="*/ 42 w 119"/>
                  <a:gd name="T13" fmla="*/ 44 h 117"/>
                  <a:gd name="T14" fmla="*/ 0 w 119"/>
                  <a:gd name="T15" fmla="*/ 44 h 117"/>
                  <a:gd name="T16" fmla="*/ 0 w 119"/>
                  <a:gd name="T17" fmla="*/ 78 h 117"/>
                  <a:gd name="T18" fmla="*/ 42 w 119"/>
                  <a:gd name="T19" fmla="*/ 78 h 117"/>
                  <a:gd name="T20" fmla="*/ 42 w 119"/>
                  <a:gd name="T21" fmla="*/ 117 h 117"/>
                  <a:gd name="T22" fmla="*/ 77 w 119"/>
                  <a:gd name="T23" fmla="*/ 117 h 117"/>
                  <a:gd name="T24" fmla="*/ 77 w 119"/>
                  <a:gd name="T25" fmla="*/ 78 h 117"/>
                  <a:gd name="T26" fmla="*/ 77 w 119"/>
                  <a:gd name="T27" fmla="*/ 7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a:p>
            </p:txBody>
          </p:sp>
          <p:sp>
            <p:nvSpPr>
              <p:cNvPr id="428" name="Freeform 85"/>
              <p:cNvSpPr>
                <a:spLocks/>
              </p:cNvSpPr>
              <p:nvPr/>
            </p:nvSpPr>
            <p:spPr bwMode="auto">
              <a:xfrm>
                <a:off x="1778" y="2004"/>
                <a:ext cx="246"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267" name="Group 86"/>
            <p:cNvGrpSpPr>
              <a:grpSpLocks/>
            </p:cNvGrpSpPr>
            <p:nvPr userDrawn="1"/>
          </p:nvGrpSpPr>
          <p:grpSpPr bwMode="auto">
            <a:xfrm>
              <a:off x="5868794" y="6638100"/>
              <a:ext cx="164271" cy="105273"/>
              <a:chOff x="1592" y="2143"/>
              <a:chExt cx="247" cy="156"/>
            </a:xfrm>
          </p:grpSpPr>
          <p:sp>
            <p:nvSpPr>
              <p:cNvPr id="420" name="Freeform 87"/>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a:p>
            </p:txBody>
          </p:sp>
          <p:sp>
            <p:nvSpPr>
              <p:cNvPr id="421" name="Freeform 88"/>
              <p:cNvSpPr>
                <a:spLocks/>
              </p:cNvSpPr>
              <p:nvPr/>
            </p:nvSpPr>
            <p:spPr bwMode="auto">
              <a:xfrm>
                <a:off x="1592" y="2143"/>
                <a:ext cx="66" cy="67"/>
              </a:xfrm>
              <a:custGeom>
                <a:avLst/>
                <a:gdLst>
                  <a:gd name="T0" fmla="*/ 66 w 66"/>
                  <a:gd name="T1" fmla="*/ 0 h 67"/>
                  <a:gd name="T2" fmla="*/ 0 w 66"/>
                  <a:gd name="T3" fmla="*/ 0 h 67"/>
                  <a:gd name="T4" fmla="*/ 0 w 66"/>
                  <a:gd name="T5" fmla="*/ 67 h 67"/>
                  <a:gd name="T6" fmla="*/ 66 w 66"/>
                  <a:gd name="T7" fmla="*/ 67 h 67"/>
                  <a:gd name="T8" fmla="*/ 66 w 66"/>
                  <a:gd name="T9" fmla="*/ 0 h 67"/>
                  <a:gd name="T10" fmla="*/ 6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a:p>
            </p:txBody>
          </p:sp>
          <p:sp>
            <p:nvSpPr>
              <p:cNvPr id="422" name="Freeform 89"/>
              <p:cNvSpPr>
                <a:spLocks/>
              </p:cNvSpPr>
              <p:nvPr/>
            </p:nvSpPr>
            <p:spPr bwMode="auto">
              <a:xfrm>
                <a:off x="1592" y="2238"/>
                <a:ext cx="66" cy="61"/>
              </a:xfrm>
              <a:custGeom>
                <a:avLst/>
                <a:gdLst>
                  <a:gd name="T0" fmla="*/ 0 w 66"/>
                  <a:gd name="T1" fmla="*/ 0 h 61"/>
                  <a:gd name="T2" fmla="*/ 0 w 66"/>
                  <a:gd name="T3" fmla="*/ 61 h 61"/>
                  <a:gd name="T4" fmla="*/ 66 w 66"/>
                  <a:gd name="T5" fmla="*/ 61 h 61"/>
                  <a:gd name="T6" fmla="*/ 6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423" name="Freeform 90"/>
              <p:cNvSpPr>
                <a:spLocks/>
              </p:cNvSpPr>
              <p:nvPr/>
            </p:nvSpPr>
            <p:spPr bwMode="auto">
              <a:xfrm>
                <a:off x="1689" y="2238"/>
                <a:ext cx="150" cy="61"/>
              </a:xfrm>
              <a:custGeom>
                <a:avLst/>
                <a:gdLst>
                  <a:gd name="T0" fmla="*/ 0 w 149"/>
                  <a:gd name="T1" fmla="*/ 61 h 61"/>
                  <a:gd name="T2" fmla="*/ 149 w 149"/>
                  <a:gd name="T3" fmla="*/ 61 h 61"/>
                  <a:gd name="T4" fmla="*/ 149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a:p>
            </p:txBody>
          </p:sp>
          <p:sp>
            <p:nvSpPr>
              <p:cNvPr id="424" name="Freeform 91"/>
              <p:cNvSpPr>
                <a:spLocks/>
              </p:cNvSpPr>
              <p:nvPr/>
            </p:nvSpPr>
            <p:spPr bwMode="auto">
              <a:xfrm>
                <a:off x="1689" y="2143"/>
                <a:ext cx="150" cy="67"/>
              </a:xfrm>
              <a:custGeom>
                <a:avLst/>
                <a:gdLst>
                  <a:gd name="T0" fmla="*/ 0 w 149"/>
                  <a:gd name="T1" fmla="*/ 0 h 67"/>
                  <a:gd name="T2" fmla="*/ 0 w 149"/>
                  <a:gd name="T3" fmla="*/ 67 h 67"/>
                  <a:gd name="T4" fmla="*/ 149 w 149"/>
                  <a:gd name="T5" fmla="*/ 67 h 67"/>
                  <a:gd name="T6" fmla="*/ 14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a:p>
            </p:txBody>
          </p:sp>
          <p:sp>
            <p:nvSpPr>
              <p:cNvPr id="425" name="Freeform 92"/>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268" name="Group 93"/>
            <p:cNvGrpSpPr>
              <a:grpSpLocks/>
            </p:cNvGrpSpPr>
            <p:nvPr userDrawn="1"/>
          </p:nvGrpSpPr>
          <p:grpSpPr bwMode="auto">
            <a:xfrm>
              <a:off x="5659215" y="6638100"/>
              <a:ext cx="163291" cy="105273"/>
              <a:chOff x="1593" y="1897"/>
              <a:chExt cx="244" cy="157"/>
            </a:xfrm>
          </p:grpSpPr>
          <p:sp>
            <p:nvSpPr>
              <p:cNvPr id="416" name="Freeform 94"/>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a:p>
            </p:txBody>
          </p:sp>
          <p:sp>
            <p:nvSpPr>
              <p:cNvPr id="417" name="Freeform 95"/>
              <p:cNvSpPr>
                <a:spLocks/>
              </p:cNvSpPr>
              <p:nvPr/>
            </p:nvSpPr>
            <p:spPr bwMode="auto">
              <a:xfrm>
                <a:off x="1593" y="1897"/>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418" name="Freeform 96"/>
              <p:cNvSpPr>
                <a:spLocks/>
              </p:cNvSpPr>
              <p:nvPr/>
            </p:nvSpPr>
            <p:spPr bwMode="auto">
              <a:xfrm>
                <a:off x="1593" y="2003"/>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a:p>
            </p:txBody>
          </p:sp>
          <p:sp>
            <p:nvSpPr>
              <p:cNvPr id="419" name="Freeform 97"/>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269" name="Group 98"/>
            <p:cNvGrpSpPr>
              <a:grpSpLocks/>
            </p:cNvGrpSpPr>
            <p:nvPr userDrawn="1"/>
          </p:nvGrpSpPr>
          <p:grpSpPr bwMode="auto">
            <a:xfrm>
              <a:off x="4802133" y="6638100"/>
              <a:ext cx="165299" cy="104917"/>
              <a:chOff x="1778" y="1164"/>
              <a:chExt cx="247" cy="157"/>
            </a:xfrm>
          </p:grpSpPr>
          <p:sp>
            <p:nvSpPr>
              <p:cNvPr id="367" name="Freeform 99"/>
              <p:cNvSpPr>
                <a:spLocks/>
              </p:cNvSpPr>
              <p:nvPr/>
            </p:nvSpPr>
            <p:spPr bwMode="auto">
              <a:xfrm>
                <a:off x="1778" y="1164"/>
                <a:ext cx="102" cy="157"/>
              </a:xfrm>
              <a:custGeom>
                <a:avLst/>
                <a:gdLst>
                  <a:gd name="T0" fmla="*/ 9612 w 96"/>
                  <a:gd name="T1" fmla="*/ 156 h 156"/>
                  <a:gd name="T2" fmla="*/ 0 w 96"/>
                  <a:gd name="T3" fmla="*/ 156 h 156"/>
                  <a:gd name="T4" fmla="*/ 0 w 96"/>
                  <a:gd name="T5" fmla="*/ 0 h 156"/>
                  <a:gd name="T6" fmla="*/ 9612 w 96"/>
                  <a:gd name="T7" fmla="*/ 0 h 156"/>
                  <a:gd name="T8" fmla="*/ 9612 w 96"/>
                  <a:gd name="T9" fmla="*/ 156 h 156"/>
                  <a:gd name="T10" fmla="*/ 9612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a:p>
            </p:txBody>
          </p:sp>
          <p:sp>
            <p:nvSpPr>
              <p:cNvPr id="368" name="Freeform 100"/>
              <p:cNvSpPr>
                <a:spLocks/>
              </p:cNvSpPr>
              <p:nvPr/>
            </p:nvSpPr>
            <p:spPr bwMode="auto">
              <a:xfrm>
                <a:off x="1880" y="1164"/>
                <a:ext cx="145" cy="157"/>
              </a:xfrm>
              <a:custGeom>
                <a:avLst/>
                <a:gdLst>
                  <a:gd name="T0" fmla="*/ 143 w 143"/>
                  <a:gd name="T1" fmla="*/ 156 h 156"/>
                  <a:gd name="T2" fmla="*/ 0 w 143"/>
                  <a:gd name="T3" fmla="*/ 156 h 156"/>
                  <a:gd name="T4" fmla="*/ 0 w 143"/>
                  <a:gd name="T5" fmla="*/ 0 h 156"/>
                  <a:gd name="T6" fmla="*/ 143 w 143"/>
                  <a:gd name="T7" fmla="*/ 0 h 156"/>
                  <a:gd name="T8" fmla="*/ 143 w 143"/>
                  <a:gd name="T9" fmla="*/ 156 h 156"/>
                  <a:gd name="T10" fmla="*/ 14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a:p>
            </p:txBody>
          </p:sp>
          <p:sp>
            <p:nvSpPr>
              <p:cNvPr id="369" name="Freeform 101"/>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a:p>
            </p:txBody>
          </p:sp>
          <p:sp>
            <p:nvSpPr>
              <p:cNvPr id="370" name="Freeform 102"/>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a:p>
            </p:txBody>
          </p:sp>
          <p:sp>
            <p:nvSpPr>
              <p:cNvPr id="371" name="Freeform 103"/>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a:p>
            </p:txBody>
          </p:sp>
          <p:sp>
            <p:nvSpPr>
              <p:cNvPr id="372" name="Freeform 104"/>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a:p>
            </p:txBody>
          </p:sp>
          <p:sp>
            <p:nvSpPr>
              <p:cNvPr id="373" name="Freeform 105"/>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a:p>
            </p:txBody>
          </p:sp>
          <p:sp>
            <p:nvSpPr>
              <p:cNvPr id="374" name="Freeform 106"/>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a:p>
            </p:txBody>
          </p:sp>
          <p:sp>
            <p:nvSpPr>
              <p:cNvPr id="375" name="Freeform 107"/>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a:p>
            </p:txBody>
          </p:sp>
          <p:sp>
            <p:nvSpPr>
              <p:cNvPr id="376" name="Freeform 108"/>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a:p>
            </p:txBody>
          </p:sp>
          <p:sp>
            <p:nvSpPr>
              <p:cNvPr id="377" name="Freeform 109"/>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a:p>
            </p:txBody>
          </p:sp>
          <p:sp>
            <p:nvSpPr>
              <p:cNvPr id="378" name="Freeform 110"/>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a:p>
            </p:txBody>
          </p:sp>
          <p:sp>
            <p:nvSpPr>
              <p:cNvPr id="379" name="Freeform 111"/>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a:p>
            </p:txBody>
          </p:sp>
          <p:sp>
            <p:nvSpPr>
              <p:cNvPr id="380" name="Freeform 112"/>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a:p>
            </p:txBody>
          </p:sp>
          <p:sp>
            <p:nvSpPr>
              <p:cNvPr id="381" name="Freeform 113"/>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a:p>
            </p:txBody>
          </p:sp>
          <p:sp>
            <p:nvSpPr>
              <p:cNvPr id="382" name="Freeform 114"/>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a:p>
            </p:txBody>
          </p:sp>
          <p:sp>
            <p:nvSpPr>
              <p:cNvPr id="383" name="Freeform 115"/>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a:p>
            </p:txBody>
          </p:sp>
          <p:sp>
            <p:nvSpPr>
              <p:cNvPr id="384" name="Freeform 116"/>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a:p>
            </p:txBody>
          </p:sp>
          <p:sp>
            <p:nvSpPr>
              <p:cNvPr id="385" name="Freeform 117"/>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a:p>
            </p:txBody>
          </p:sp>
          <p:sp>
            <p:nvSpPr>
              <p:cNvPr id="386" name="Freeform 118"/>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a:p>
            </p:txBody>
          </p:sp>
          <p:sp>
            <p:nvSpPr>
              <p:cNvPr id="387" name="Freeform 119"/>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a:p>
            </p:txBody>
          </p:sp>
          <p:sp>
            <p:nvSpPr>
              <p:cNvPr id="388" name="Freeform 120"/>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a:p>
            </p:txBody>
          </p:sp>
          <p:sp>
            <p:nvSpPr>
              <p:cNvPr id="389" name="Freeform 121"/>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a:p>
            </p:txBody>
          </p:sp>
          <p:sp>
            <p:nvSpPr>
              <p:cNvPr id="390" name="Freeform 122"/>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a:p>
            </p:txBody>
          </p:sp>
          <p:sp>
            <p:nvSpPr>
              <p:cNvPr id="391" name="Freeform 123"/>
              <p:cNvSpPr>
                <a:spLocks noEditPoints="1"/>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48 w 101"/>
                  <a:gd name="T37" fmla="*/ 84 h 90"/>
                  <a:gd name="T38" fmla="*/ 30 w 101"/>
                  <a:gd name="T39" fmla="*/ 84 h 90"/>
                  <a:gd name="T40" fmla="*/ 18 w 101"/>
                  <a:gd name="T41" fmla="*/ 73 h 90"/>
                  <a:gd name="T42" fmla="*/ 12 w 101"/>
                  <a:gd name="T43" fmla="*/ 62 h 90"/>
                  <a:gd name="T44" fmla="*/ 6 w 101"/>
                  <a:gd name="T45" fmla="*/ 45 h 90"/>
                  <a:gd name="T46" fmla="*/ 12 w 101"/>
                  <a:gd name="T47" fmla="*/ 28 h 90"/>
                  <a:gd name="T48" fmla="*/ 18 w 101"/>
                  <a:gd name="T49" fmla="*/ 17 h 90"/>
                  <a:gd name="T50" fmla="*/ 30 w 101"/>
                  <a:gd name="T51" fmla="*/ 6 h 90"/>
                  <a:gd name="T52" fmla="*/ 48 w 101"/>
                  <a:gd name="T53" fmla="*/ 0 h 90"/>
                  <a:gd name="T54" fmla="*/ 66 w 101"/>
                  <a:gd name="T55" fmla="*/ 6 h 90"/>
                  <a:gd name="T56" fmla="*/ 83 w 101"/>
                  <a:gd name="T57" fmla="*/ 17 h 90"/>
                  <a:gd name="T58" fmla="*/ 89 w 101"/>
                  <a:gd name="T59" fmla="*/ 28 h 90"/>
                  <a:gd name="T60" fmla="*/ 95 w 101"/>
                  <a:gd name="T61" fmla="*/ 45 h 90"/>
                  <a:gd name="T62" fmla="*/ 89 w 101"/>
                  <a:gd name="T63" fmla="*/ 62 h 90"/>
                  <a:gd name="T64" fmla="*/ 83 w 101"/>
                  <a:gd name="T65" fmla="*/ 73 h 90"/>
                  <a:gd name="T66" fmla="*/ 66 w 101"/>
                  <a:gd name="T67" fmla="*/ 84 h 90"/>
                  <a:gd name="T68" fmla="*/ 48 w 101"/>
                  <a:gd name="T69" fmla="*/ 84 h 90"/>
                  <a:gd name="T70" fmla="*/ 48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a:p>
            </p:txBody>
          </p:sp>
          <p:sp>
            <p:nvSpPr>
              <p:cNvPr id="392" name="Freeform 124"/>
              <p:cNvSpPr>
                <a:spLocks/>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a:p>
            </p:txBody>
          </p:sp>
          <p:sp>
            <p:nvSpPr>
              <p:cNvPr id="393" name="Freeform 125"/>
              <p:cNvSpPr>
                <a:spLocks/>
              </p:cNvSpPr>
              <p:nvPr/>
            </p:nvSpPr>
            <p:spPr bwMode="auto">
              <a:xfrm>
                <a:off x="1837" y="1199"/>
                <a:ext cx="92" cy="84"/>
              </a:xfrm>
              <a:custGeom>
                <a:avLst/>
                <a:gdLst>
                  <a:gd name="T0" fmla="*/ 42 w 89"/>
                  <a:gd name="T1" fmla="*/ 84 h 84"/>
                  <a:gd name="T2" fmla="*/ 24 w 89"/>
                  <a:gd name="T3" fmla="*/ 84 h 84"/>
                  <a:gd name="T4" fmla="*/ 12 w 89"/>
                  <a:gd name="T5" fmla="*/ 73 h 84"/>
                  <a:gd name="T6" fmla="*/ 6 w 89"/>
                  <a:gd name="T7" fmla="*/ 62 h 84"/>
                  <a:gd name="T8" fmla="*/ 0 w 89"/>
                  <a:gd name="T9" fmla="*/ 45 h 84"/>
                  <a:gd name="T10" fmla="*/ 6 w 89"/>
                  <a:gd name="T11" fmla="*/ 28 h 84"/>
                  <a:gd name="T12" fmla="*/ 12 w 89"/>
                  <a:gd name="T13" fmla="*/ 17 h 84"/>
                  <a:gd name="T14" fmla="*/ 24 w 89"/>
                  <a:gd name="T15" fmla="*/ 6 h 84"/>
                  <a:gd name="T16" fmla="*/ 42 w 89"/>
                  <a:gd name="T17" fmla="*/ 0 h 84"/>
                  <a:gd name="T18" fmla="*/ 60 w 89"/>
                  <a:gd name="T19" fmla="*/ 6 h 84"/>
                  <a:gd name="T20" fmla="*/ 77 w 89"/>
                  <a:gd name="T21" fmla="*/ 17 h 84"/>
                  <a:gd name="T22" fmla="*/ 83 w 89"/>
                  <a:gd name="T23" fmla="*/ 28 h 84"/>
                  <a:gd name="T24" fmla="*/ 89 w 89"/>
                  <a:gd name="T25" fmla="*/ 45 h 84"/>
                  <a:gd name="T26" fmla="*/ 83 w 89"/>
                  <a:gd name="T27" fmla="*/ 62 h 84"/>
                  <a:gd name="T28" fmla="*/ 77 w 89"/>
                  <a:gd name="T29" fmla="*/ 73 h 84"/>
                  <a:gd name="T30" fmla="*/ 60 w 89"/>
                  <a:gd name="T31" fmla="*/ 84 h 84"/>
                  <a:gd name="T32" fmla="*/ 42 w 89"/>
                  <a:gd name="T33" fmla="*/ 84 h 84"/>
                  <a:gd name="T34" fmla="*/ 42 w 89"/>
                  <a:gd name="T35" fmla="*/ 8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a:p>
            </p:txBody>
          </p:sp>
          <p:sp>
            <p:nvSpPr>
              <p:cNvPr id="394" name="Freeform 126"/>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a:p>
            </p:txBody>
          </p:sp>
          <p:sp>
            <p:nvSpPr>
              <p:cNvPr id="395" name="Freeform 127"/>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a:p>
            </p:txBody>
          </p:sp>
          <p:sp>
            <p:nvSpPr>
              <p:cNvPr id="396" name="Freeform 128"/>
              <p:cNvSpPr>
                <a:spLocks/>
              </p:cNvSpPr>
              <p:nvPr/>
            </p:nvSpPr>
            <p:spPr bwMode="auto">
              <a:xfrm>
                <a:off x="1868" y="1225"/>
                <a:ext cx="31" cy="35"/>
              </a:xfrm>
              <a:custGeom>
                <a:avLst/>
                <a:gdLst>
                  <a:gd name="T0" fmla="*/ 30 w 30"/>
                  <a:gd name="T1" fmla="*/ 28 h 34"/>
                  <a:gd name="T2" fmla="*/ 24 w 30"/>
                  <a:gd name="T3" fmla="*/ 34 h 34"/>
                  <a:gd name="T4" fmla="*/ 12 w 30"/>
                  <a:gd name="T5" fmla="*/ 34 h 34"/>
                  <a:gd name="T6" fmla="*/ 6 w 30"/>
                  <a:gd name="T7" fmla="*/ 34 h 34"/>
                  <a:gd name="T8" fmla="*/ 0 w 30"/>
                  <a:gd name="T9" fmla="*/ 28 h 34"/>
                  <a:gd name="T10" fmla="*/ 0 w 30"/>
                  <a:gd name="T11" fmla="*/ 0 h 34"/>
                  <a:gd name="T12" fmla="*/ 30 w 30"/>
                  <a:gd name="T13" fmla="*/ 0 h 34"/>
                  <a:gd name="T14" fmla="*/ 30 w 30"/>
                  <a:gd name="T15" fmla="*/ 28 h 34"/>
                  <a:gd name="T16" fmla="*/ 30 w 30"/>
                  <a:gd name="T17" fmla="*/ 2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a:p>
            </p:txBody>
          </p:sp>
          <p:sp>
            <p:nvSpPr>
              <p:cNvPr id="397" name="Freeform 129"/>
              <p:cNvSpPr>
                <a:spLocks/>
              </p:cNvSpPr>
              <p:nvPr/>
            </p:nvSpPr>
            <p:spPr bwMode="auto">
              <a:xfrm>
                <a:off x="1880" y="1225"/>
                <a:ext cx="6" cy="12"/>
              </a:xfrm>
              <a:custGeom>
                <a:avLst/>
                <a:gdLst>
                  <a:gd name="T0" fmla="*/ 6 w 6"/>
                  <a:gd name="T1" fmla="*/ 6 h 11"/>
                  <a:gd name="T2" fmla="*/ 6 w 6"/>
                  <a:gd name="T3" fmla="*/ 11 h 11"/>
                  <a:gd name="T4" fmla="*/ 0 w 6"/>
                  <a:gd name="T5" fmla="*/ 11 h 11"/>
                  <a:gd name="T6" fmla="*/ 0 w 6"/>
                  <a:gd name="T7" fmla="*/ 11 h 11"/>
                  <a:gd name="T8" fmla="*/ 0 w 6"/>
                  <a:gd name="T9" fmla="*/ 6 h 11"/>
                  <a:gd name="T10" fmla="*/ 0 w 6"/>
                  <a:gd name="T11" fmla="*/ 0 h 11"/>
                  <a:gd name="T12" fmla="*/ 6 w 6"/>
                  <a:gd name="T13" fmla="*/ 0 h 11"/>
                  <a:gd name="T14" fmla="*/ 6 w 6"/>
                  <a:gd name="T15" fmla="*/ 6 h 11"/>
                  <a:gd name="T16" fmla="*/ 6 w 6"/>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398" name="Freeform 130"/>
              <p:cNvSpPr>
                <a:spLocks/>
              </p:cNvSpPr>
              <p:nvPr/>
            </p:nvSpPr>
            <p:spPr bwMode="auto">
              <a:xfrm>
                <a:off x="1880" y="1248"/>
                <a:ext cx="6" cy="6"/>
              </a:xfrm>
              <a:custGeom>
                <a:avLst/>
                <a:gdLst>
                  <a:gd name="T0" fmla="*/ 6 w 6"/>
                  <a:gd name="T1" fmla="*/ 5 h 5"/>
                  <a:gd name="T2" fmla="*/ 6 w 6"/>
                  <a:gd name="T3" fmla="*/ 5 h 5"/>
                  <a:gd name="T4" fmla="*/ 0 w 6"/>
                  <a:gd name="T5" fmla="*/ 5 h 5"/>
                  <a:gd name="T6" fmla="*/ 0 w 6"/>
                  <a:gd name="T7" fmla="*/ 5 h 5"/>
                  <a:gd name="T8" fmla="*/ 0 w 6"/>
                  <a:gd name="T9" fmla="*/ 0 h 5"/>
                  <a:gd name="T10" fmla="*/ 6 w 6"/>
                  <a:gd name="T11" fmla="*/ 0 h 5"/>
                  <a:gd name="T12" fmla="*/ 6 w 6"/>
                  <a:gd name="T13" fmla="*/ 5 h 5"/>
                  <a:gd name="T14" fmla="*/ 6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a:p>
            </p:txBody>
          </p:sp>
          <p:sp>
            <p:nvSpPr>
              <p:cNvPr id="399" name="Freeform 131"/>
              <p:cNvSpPr>
                <a:spLocks/>
              </p:cNvSpPr>
              <p:nvPr/>
            </p:nvSpPr>
            <p:spPr bwMode="auto">
              <a:xfrm>
                <a:off x="1886"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400" name="Freeform 132"/>
              <p:cNvSpPr>
                <a:spLocks/>
              </p:cNvSpPr>
              <p:nvPr/>
            </p:nvSpPr>
            <p:spPr bwMode="auto">
              <a:xfrm>
                <a:off x="1874"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401" name="Freeform 133"/>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402" name="Freeform 134"/>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403" name="Freeform 135"/>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a:p>
            </p:txBody>
          </p:sp>
          <p:sp>
            <p:nvSpPr>
              <p:cNvPr id="404" name="Freeform 136"/>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a:p>
            </p:txBody>
          </p:sp>
          <p:sp>
            <p:nvSpPr>
              <p:cNvPr id="405" name="Freeform 137"/>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a:p>
            </p:txBody>
          </p:sp>
          <p:sp>
            <p:nvSpPr>
              <p:cNvPr id="406" name="Freeform 138"/>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a:p>
            </p:txBody>
          </p:sp>
          <p:sp>
            <p:nvSpPr>
              <p:cNvPr id="407" name="Freeform 139"/>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a:p>
            </p:txBody>
          </p:sp>
          <p:sp>
            <p:nvSpPr>
              <p:cNvPr id="408" name="Freeform 140"/>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a:p>
            </p:txBody>
          </p:sp>
          <p:sp>
            <p:nvSpPr>
              <p:cNvPr id="409" name="Freeform 141"/>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a:p>
            </p:txBody>
          </p:sp>
          <p:sp>
            <p:nvSpPr>
              <p:cNvPr id="410" name="Freeform 142"/>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a:p>
            </p:txBody>
          </p:sp>
          <p:sp>
            <p:nvSpPr>
              <p:cNvPr id="411" name="Freeform 143"/>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a:p>
            </p:txBody>
          </p:sp>
          <p:sp>
            <p:nvSpPr>
              <p:cNvPr id="412" name="Freeform 144"/>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a:p>
            </p:txBody>
          </p:sp>
          <p:sp>
            <p:nvSpPr>
              <p:cNvPr id="413" name="Freeform 145"/>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414" name="Freeform 146"/>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415" name="Freeform 147"/>
              <p:cNvSpPr>
                <a:spLocks/>
              </p:cNvSpPr>
              <p:nvPr/>
            </p:nvSpPr>
            <p:spPr bwMode="auto">
              <a:xfrm>
                <a:off x="1778" y="1164"/>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270" name="Group 148"/>
            <p:cNvGrpSpPr>
              <a:grpSpLocks/>
            </p:cNvGrpSpPr>
            <p:nvPr userDrawn="1"/>
          </p:nvGrpSpPr>
          <p:grpSpPr bwMode="auto">
            <a:xfrm>
              <a:off x="4380029" y="6638100"/>
              <a:ext cx="164978" cy="105273"/>
              <a:chOff x="1595" y="1394"/>
              <a:chExt cx="245" cy="157"/>
            </a:xfrm>
          </p:grpSpPr>
          <p:sp>
            <p:nvSpPr>
              <p:cNvPr id="360" name="Freeform 149"/>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361" name="Freeform 150"/>
              <p:cNvSpPr>
                <a:spLocks/>
              </p:cNvSpPr>
              <p:nvPr/>
            </p:nvSpPr>
            <p:spPr bwMode="auto">
              <a:xfrm>
                <a:off x="1595" y="1394"/>
                <a:ext cx="73" cy="47"/>
              </a:xfrm>
              <a:custGeom>
                <a:avLst/>
                <a:gdLst>
                  <a:gd name="T0" fmla="*/ 72 w 72"/>
                  <a:gd name="T1" fmla="*/ 0 h 45"/>
                  <a:gd name="T2" fmla="*/ 0 w 72"/>
                  <a:gd name="T3" fmla="*/ 0 h 45"/>
                  <a:gd name="T4" fmla="*/ 0 w 72"/>
                  <a:gd name="T5" fmla="*/ 45 h 45"/>
                  <a:gd name="T6" fmla="*/ 72 w 72"/>
                  <a:gd name="T7" fmla="*/ 45 h 45"/>
                  <a:gd name="T8" fmla="*/ 72 w 72"/>
                  <a:gd name="T9" fmla="*/ 0 h 45"/>
                  <a:gd name="T10" fmla="*/ 7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a:p>
            </p:txBody>
          </p:sp>
          <p:sp>
            <p:nvSpPr>
              <p:cNvPr id="362" name="Freeform 151"/>
              <p:cNvSpPr>
                <a:spLocks/>
              </p:cNvSpPr>
              <p:nvPr/>
            </p:nvSpPr>
            <p:spPr bwMode="auto">
              <a:xfrm>
                <a:off x="1595" y="1504"/>
                <a:ext cx="73" cy="47"/>
              </a:xfrm>
              <a:custGeom>
                <a:avLst/>
                <a:gdLst>
                  <a:gd name="T0" fmla="*/ 0 w 72"/>
                  <a:gd name="T1" fmla="*/ 0 h 45"/>
                  <a:gd name="T2" fmla="*/ 0 w 72"/>
                  <a:gd name="T3" fmla="*/ 45 h 45"/>
                  <a:gd name="T4" fmla="*/ 72 w 72"/>
                  <a:gd name="T5" fmla="*/ 45 h 45"/>
                  <a:gd name="T6" fmla="*/ 7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a:p>
            </p:txBody>
          </p:sp>
          <p:sp>
            <p:nvSpPr>
              <p:cNvPr id="363" name="Freeform 152"/>
              <p:cNvSpPr>
                <a:spLocks/>
              </p:cNvSpPr>
              <p:nvPr/>
            </p:nvSpPr>
            <p:spPr bwMode="auto">
              <a:xfrm>
                <a:off x="1739" y="1504"/>
                <a:ext cx="101" cy="47"/>
              </a:xfrm>
              <a:custGeom>
                <a:avLst/>
                <a:gdLst>
                  <a:gd name="T0" fmla="*/ 0 w 102"/>
                  <a:gd name="T1" fmla="*/ 45 h 45"/>
                  <a:gd name="T2" fmla="*/ 102 w 102"/>
                  <a:gd name="T3" fmla="*/ 45 h 45"/>
                  <a:gd name="T4" fmla="*/ 10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a:p>
            </p:txBody>
          </p:sp>
          <p:sp>
            <p:nvSpPr>
              <p:cNvPr id="364" name="Freeform 153"/>
              <p:cNvSpPr>
                <a:spLocks/>
              </p:cNvSpPr>
              <p:nvPr/>
            </p:nvSpPr>
            <p:spPr bwMode="auto">
              <a:xfrm>
                <a:off x="1739" y="1394"/>
                <a:ext cx="101" cy="47"/>
              </a:xfrm>
              <a:custGeom>
                <a:avLst/>
                <a:gdLst>
                  <a:gd name="T0" fmla="*/ 0 w 102"/>
                  <a:gd name="T1" fmla="*/ 0 h 45"/>
                  <a:gd name="T2" fmla="*/ 0 w 102"/>
                  <a:gd name="T3" fmla="*/ 45 h 45"/>
                  <a:gd name="T4" fmla="*/ 102 w 102"/>
                  <a:gd name="T5" fmla="*/ 45 h 45"/>
                  <a:gd name="T6" fmla="*/ 10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a:p>
            </p:txBody>
          </p:sp>
          <p:sp>
            <p:nvSpPr>
              <p:cNvPr id="365" name="Freeform 154"/>
              <p:cNvSpPr>
                <a:spLocks/>
              </p:cNvSpPr>
              <p:nvPr/>
            </p:nvSpPr>
            <p:spPr bwMode="auto">
              <a:xfrm>
                <a:off x="1595" y="1394"/>
                <a:ext cx="245" cy="156"/>
              </a:xfrm>
              <a:custGeom>
                <a:avLst/>
                <a:gdLst>
                  <a:gd name="T0" fmla="*/ 125 w 245"/>
                  <a:gd name="T1" fmla="*/ 157 h 157"/>
                  <a:gd name="T2" fmla="*/ 125 w 245"/>
                  <a:gd name="T3" fmla="*/ 95 h 157"/>
                  <a:gd name="T4" fmla="*/ 245 w 245"/>
                  <a:gd name="T5" fmla="*/ 9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95 h 157"/>
                  <a:gd name="T20" fmla="*/ 90 w 245"/>
                  <a:gd name="T21" fmla="*/ 95 h 157"/>
                  <a:gd name="T22" fmla="*/ 90 w 245"/>
                  <a:gd name="T23" fmla="*/ 157 h 157"/>
                  <a:gd name="T24" fmla="*/ 125 w 245"/>
                  <a:gd name="T25" fmla="*/ 157 h 157"/>
                  <a:gd name="T26" fmla="*/ 125 w 245"/>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a:p>
            </p:txBody>
          </p:sp>
          <p:sp>
            <p:nvSpPr>
              <p:cNvPr id="366" name="Freeform 155"/>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271" name="Group 156"/>
            <p:cNvGrpSpPr>
              <a:grpSpLocks/>
            </p:cNvGrpSpPr>
            <p:nvPr userDrawn="1"/>
          </p:nvGrpSpPr>
          <p:grpSpPr bwMode="auto">
            <a:xfrm>
              <a:off x="4167131" y="6638100"/>
              <a:ext cx="163291" cy="105273"/>
              <a:chOff x="1593" y="1143"/>
              <a:chExt cx="244" cy="157"/>
            </a:xfrm>
          </p:grpSpPr>
          <p:sp>
            <p:nvSpPr>
              <p:cNvPr id="356" name="Freeform 157"/>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357" name="Freeform 158"/>
              <p:cNvSpPr>
                <a:spLocks/>
              </p:cNvSpPr>
              <p:nvPr/>
            </p:nvSpPr>
            <p:spPr bwMode="auto">
              <a:xfrm>
                <a:off x="1593" y="1143"/>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358" name="Freeform 159"/>
              <p:cNvSpPr>
                <a:spLocks/>
              </p:cNvSpPr>
              <p:nvPr/>
            </p:nvSpPr>
            <p:spPr bwMode="auto">
              <a:xfrm>
                <a:off x="1593" y="1249"/>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a:p>
            </p:txBody>
          </p:sp>
          <p:sp>
            <p:nvSpPr>
              <p:cNvPr id="359" name="Freeform 160"/>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272" name="Group 161"/>
            <p:cNvGrpSpPr>
              <a:grpSpLocks/>
            </p:cNvGrpSpPr>
            <p:nvPr userDrawn="1"/>
          </p:nvGrpSpPr>
          <p:grpSpPr bwMode="auto">
            <a:xfrm>
              <a:off x="3759968" y="6638100"/>
              <a:ext cx="164629" cy="104917"/>
              <a:chOff x="1592" y="892"/>
              <a:chExt cx="246" cy="157"/>
            </a:xfrm>
          </p:grpSpPr>
          <p:sp>
            <p:nvSpPr>
              <p:cNvPr id="352" name="Freeform 162"/>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a:p>
            </p:txBody>
          </p:sp>
          <p:sp>
            <p:nvSpPr>
              <p:cNvPr id="353" name="Freeform 163"/>
              <p:cNvSpPr>
                <a:spLocks/>
              </p:cNvSpPr>
              <p:nvPr/>
            </p:nvSpPr>
            <p:spPr bwMode="auto">
              <a:xfrm>
                <a:off x="1592" y="892"/>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a:p>
            </p:txBody>
          </p:sp>
          <p:sp>
            <p:nvSpPr>
              <p:cNvPr id="354" name="Freeform 164"/>
              <p:cNvSpPr>
                <a:spLocks/>
              </p:cNvSpPr>
              <p:nvPr/>
            </p:nvSpPr>
            <p:spPr bwMode="auto">
              <a:xfrm>
                <a:off x="1592" y="998"/>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a:p>
            </p:txBody>
          </p:sp>
          <p:sp>
            <p:nvSpPr>
              <p:cNvPr id="355" name="Freeform 165"/>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aphicFrame>
          <p:nvGraphicFramePr>
            <p:cNvPr id="273" name="Object 166"/>
            <p:cNvGraphicFramePr>
              <a:graphicFrameLocks noChangeAspect="1"/>
            </p:cNvGraphicFramePr>
            <p:nvPr/>
          </p:nvGraphicFramePr>
          <p:xfrm>
            <a:off x="6288920" y="6638100"/>
            <a:ext cx="168034" cy="109359"/>
          </p:xfrm>
          <a:graphic>
            <a:graphicData uri="http://schemas.openxmlformats.org/presentationml/2006/ole">
              <p:oleObj spid="_x0000_s363524" name="Clip" r:id="rId5" imgW="3809524" imgH="2619048" progId="">
                <p:embed/>
              </p:oleObj>
            </a:graphicData>
          </a:graphic>
        </p:graphicFrame>
        <p:grpSp>
          <p:nvGrpSpPr>
            <p:cNvPr id="274" name="Group 185"/>
            <p:cNvGrpSpPr>
              <a:grpSpLocks/>
            </p:cNvGrpSpPr>
            <p:nvPr userDrawn="1"/>
          </p:nvGrpSpPr>
          <p:grpSpPr bwMode="auto">
            <a:xfrm>
              <a:off x="1008082" y="6638100"/>
              <a:ext cx="164978" cy="104898"/>
              <a:chOff x="4187" y="1590"/>
              <a:chExt cx="238" cy="162"/>
            </a:xfrm>
          </p:grpSpPr>
          <p:sp>
            <p:nvSpPr>
              <p:cNvPr id="325" name="Freeform 186"/>
              <p:cNvSpPr>
                <a:spLocks/>
              </p:cNvSpPr>
              <p:nvPr/>
            </p:nvSpPr>
            <p:spPr bwMode="auto">
              <a:xfrm>
                <a:off x="4187" y="1590"/>
                <a:ext cx="238" cy="53"/>
              </a:xfrm>
              <a:custGeom>
                <a:avLst/>
                <a:gdLst>
                  <a:gd name="T0" fmla="*/ 0 w 244"/>
                  <a:gd name="T1" fmla="*/ 0 h 50"/>
                  <a:gd name="T2" fmla="*/ 40 w 244"/>
                  <a:gd name="T3" fmla="*/ 0 h 50"/>
                  <a:gd name="T4" fmla="*/ 40 w 244"/>
                  <a:gd name="T5" fmla="*/ 962 h 50"/>
                  <a:gd name="T6" fmla="*/ 0 w 244"/>
                  <a:gd name="T7" fmla="*/ 962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a:p>
            </p:txBody>
          </p:sp>
          <p:sp>
            <p:nvSpPr>
              <p:cNvPr id="326" name="Freeform 187"/>
              <p:cNvSpPr>
                <a:spLocks/>
              </p:cNvSpPr>
              <p:nvPr/>
            </p:nvSpPr>
            <p:spPr bwMode="auto">
              <a:xfrm>
                <a:off x="4187" y="1695"/>
                <a:ext cx="238" cy="57"/>
              </a:xfrm>
              <a:custGeom>
                <a:avLst/>
                <a:gdLst>
                  <a:gd name="T0" fmla="*/ 0 w 244"/>
                  <a:gd name="T1" fmla="*/ 0 h 55"/>
                  <a:gd name="T2" fmla="*/ 40 w 244"/>
                  <a:gd name="T3" fmla="*/ 0 h 55"/>
                  <a:gd name="T4" fmla="*/ 40 w 244"/>
                  <a:gd name="T5" fmla="*/ 820 h 55"/>
                  <a:gd name="T6" fmla="*/ 0 w 244"/>
                  <a:gd name="T7" fmla="*/ 820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a:p>
            </p:txBody>
          </p:sp>
          <p:sp>
            <p:nvSpPr>
              <p:cNvPr id="327" name="Freeform 188"/>
              <p:cNvSpPr>
                <a:spLocks/>
              </p:cNvSpPr>
              <p:nvPr/>
            </p:nvSpPr>
            <p:spPr bwMode="auto">
              <a:xfrm>
                <a:off x="4187" y="1643"/>
                <a:ext cx="238" cy="57"/>
              </a:xfrm>
              <a:custGeom>
                <a:avLst/>
                <a:gdLst>
                  <a:gd name="T0" fmla="*/ 0 w 244"/>
                  <a:gd name="T1" fmla="*/ 0 h 56"/>
                  <a:gd name="T2" fmla="*/ 40 w 244"/>
                  <a:gd name="T3" fmla="*/ 0 h 56"/>
                  <a:gd name="T4" fmla="*/ 40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328" name="Freeform 189"/>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a:p>
            </p:txBody>
          </p:sp>
          <p:sp>
            <p:nvSpPr>
              <p:cNvPr id="329" name="Freeform 190"/>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a:p>
            </p:txBody>
          </p:sp>
          <p:sp>
            <p:nvSpPr>
              <p:cNvPr id="330" name="Freeform 191"/>
              <p:cNvSpPr>
                <a:spLocks/>
              </p:cNvSpPr>
              <p:nvPr/>
            </p:nvSpPr>
            <p:spPr bwMode="auto">
              <a:xfrm>
                <a:off x="4267" y="1643"/>
                <a:ext cx="69" cy="63"/>
              </a:xfrm>
              <a:custGeom>
                <a:avLst/>
                <a:gdLst>
                  <a:gd name="T0" fmla="*/ 17 w 71"/>
                  <a:gd name="T1" fmla="*/ 0 h 62"/>
                  <a:gd name="T2" fmla="*/ 17 w 71"/>
                  <a:gd name="T3" fmla="*/ 251 h 62"/>
                  <a:gd name="T4" fmla="*/ 0 w 71"/>
                  <a:gd name="T5" fmla="*/ 251 h 62"/>
                  <a:gd name="T6" fmla="*/ 0 w 71"/>
                  <a:gd name="T7" fmla="*/ 355 h 62"/>
                  <a:gd name="T8" fmla="*/ 17 w 71"/>
                  <a:gd name="T9" fmla="*/ 355 h 62"/>
                  <a:gd name="T10" fmla="*/ 17 w 71"/>
                  <a:gd name="T11" fmla="*/ 571 h 62"/>
                  <a:gd name="T12" fmla="*/ 17 w 71"/>
                  <a:gd name="T13" fmla="*/ 618 h 62"/>
                  <a:gd name="T14" fmla="*/ 12 w 71"/>
                  <a:gd name="T15" fmla="*/ 571 h 62"/>
                  <a:gd name="T16" fmla="*/ 6 w 71"/>
                  <a:gd name="T17" fmla="*/ 571 h 62"/>
                  <a:gd name="T18" fmla="*/ 17 w 71"/>
                  <a:gd name="T19" fmla="*/ 571 h 62"/>
                  <a:gd name="T20" fmla="*/ 17 w 71"/>
                  <a:gd name="T21" fmla="*/ 571 h 62"/>
                  <a:gd name="T22" fmla="*/ 17 w 71"/>
                  <a:gd name="T23" fmla="*/ 618 h 62"/>
                  <a:gd name="T24" fmla="*/ 17 w 71"/>
                  <a:gd name="T25" fmla="*/ 680 h 62"/>
                  <a:gd name="T26" fmla="*/ 17 w 71"/>
                  <a:gd name="T27" fmla="*/ 618 h 62"/>
                  <a:gd name="T28" fmla="*/ 17 w 71"/>
                  <a:gd name="T29" fmla="*/ 355 h 62"/>
                  <a:gd name="T30" fmla="*/ 17 w 71"/>
                  <a:gd name="T31" fmla="*/ 251 h 62"/>
                  <a:gd name="T32" fmla="*/ 17 w 71"/>
                  <a:gd name="T33" fmla="*/ 251 h 62"/>
                  <a:gd name="T34" fmla="*/ 17 w 71"/>
                  <a:gd name="T35" fmla="*/ 355 h 62"/>
                  <a:gd name="T36" fmla="*/ 17 w 71"/>
                  <a:gd name="T37" fmla="*/ 355 h 62"/>
                  <a:gd name="T38" fmla="*/ 17 w 71"/>
                  <a:gd name="T39" fmla="*/ 355 h 62"/>
                  <a:gd name="T40" fmla="*/ 17 w 71"/>
                  <a:gd name="T41" fmla="*/ 25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55 h 62"/>
                  <a:gd name="T62" fmla="*/ 17 w 71"/>
                  <a:gd name="T63" fmla="*/ 355 h 62"/>
                  <a:gd name="T64" fmla="*/ 17 w 71"/>
                  <a:gd name="T65" fmla="*/ 571 h 62"/>
                  <a:gd name="T66" fmla="*/ 17 w 71"/>
                  <a:gd name="T67" fmla="*/ 571 h 62"/>
                  <a:gd name="T68" fmla="*/ 17 w 71"/>
                  <a:gd name="T69" fmla="*/ 618 h 62"/>
                  <a:gd name="T70" fmla="*/ 17 w 71"/>
                  <a:gd name="T71" fmla="*/ 571 h 62"/>
                  <a:gd name="T72" fmla="*/ 17 w 71"/>
                  <a:gd name="T73" fmla="*/ 571 h 62"/>
                  <a:gd name="T74" fmla="*/ 17 w 71"/>
                  <a:gd name="T75" fmla="*/ 571 h 62"/>
                  <a:gd name="T76" fmla="*/ 17 w 71"/>
                  <a:gd name="T77" fmla="*/ 355 h 62"/>
                  <a:gd name="T78" fmla="*/ 17 w 71"/>
                  <a:gd name="T79" fmla="*/ 355 h 62"/>
                  <a:gd name="T80" fmla="*/ 17 w 71"/>
                  <a:gd name="T81" fmla="*/ 251 h 62"/>
                  <a:gd name="T82" fmla="*/ 17 w 71"/>
                  <a:gd name="T83" fmla="*/ 251 h 62"/>
                  <a:gd name="T84" fmla="*/ 17 w 71"/>
                  <a:gd name="T85" fmla="*/ 25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a:p>
            </p:txBody>
          </p:sp>
          <p:sp>
            <p:nvSpPr>
              <p:cNvPr id="331" name="Freeform 192"/>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a:p>
            </p:txBody>
          </p:sp>
          <p:sp>
            <p:nvSpPr>
              <p:cNvPr id="332" name="Freeform 193"/>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a:p>
            </p:txBody>
          </p:sp>
          <p:sp>
            <p:nvSpPr>
              <p:cNvPr id="333" name="Freeform 194"/>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a:p>
            </p:txBody>
          </p:sp>
          <p:sp>
            <p:nvSpPr>
              <p:cNvPr id="334" name="Freeform 195"/>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a:p>
            </p:txBody>
          </p:sp>
          <p:sp>
            <p:nvSpPr>
              <p:cNvPr id="335"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a:p>
            </p:txBody>
          </p:sp>
          <p:sp>
            <p:nvSpPr>
              <p:cNvPr id="336"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a:p>
            </p:txBody>
          </p:sp>
          <p:sp>
            <p:nvSpPr>
              <p:cNvPr id="337" name="Freeform 198"/>
              <p:cNvSpPr>
                <a:spLocks/>
              </p:cNvSpPr>
              <p:nvPr/>
            </p:nvSpPr>
            <p:spPr bwMode="auto">
              <a:xfrm>
                <a:off x="4261" y="1617"/>
                <a:ext cx="12" cy="6"/>
              </a:xfrm>
              <a:custGeom>
                <a:avLst/>
                <a:gdLst>
                  <a:gd name="T0" fmla="*/ 0 w 12"/>
                  <a:gd name="T1" fmla="*/ 5 h 5"/>
                  <a:gd name="T2" fmla="*/ 6 w 12"/>
                  <a:gd name="T3" fmla="*/ 5 h 5"/>
                  <a:gd name="T4" fmla="*/ 6 w 12"/>
                  <a:gd name="T5" fmla="*/ 5 h 5"/>
                  <a:gd name="T6" fmla="*/ 6 w 12"/>
                  <a:gd name="T7" fmla="*/ 5 h 5"/>
                  <a:gd name="T8" fmla="*/ 6 w 12"/>
                  <a:gd name="T9" fmla="*/ 5 h 5"/>
                  <a:gd name="T10" fmla="*/ 6 w 12"/>
                  <a:gd name="T11" fmla="*/ 5 h 5"/>
                  <a:gd name="T12" fmla="*/ 12 w 12"/>
                  <a:gd name="T13" fmla="*/ 5 h 5"/>
                  <a:gd name="T14" fmla="*/ 12 w 12"/>
                  <a:gd name="T15" fmla="*/ 5 h 5"/>
                  <a:gd name="T16" fmla="*/ 12 w 12"/>
                  <a:gd name="T17" fmla="*/ 0 h 5"/>
                  <a:gd name="T18" fmla="*/ 6 w 12"/>
                  <a:gd name="T19" fmla="*/ 0 h 5"/>
                  <a:gd name="T20" fmla="*/ 6 w 12"/>
                  <a:gd name="T21" fmla="*/ 0 h 5"/>
                  <a:gd name="T22" fmla="*/ 6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a:p>
            </p:txBody>
          </p:sp>
          <p:sp>
            <p:nvSpPr>
              <p:cNvPr id="338" name="Freeform 199"/>
              <p:cNvSpPr>
                <a:spLocks/>
              </p:cNvSpPr>
              <p:nvPr/>
            </p:nvSpPr>
            <p:spPr bwMode="auto">
              <a:xfrm>
                <a:off x="4267" y="1630"/>
                <a:ext cx="12" cy="6"/>
              </a:xfrm>
              <a:custGeom>
                <a:avLst/>
                <a:gdLst>
                  <a:gd name="T0" fmla="*/ 0 w 12"/>
                  <a:gd name="T1" fmla="*/ 6 h 6"/>
                  <a:gd name="T2" fmla="*/ 0 w 12"/>
                  <a:gd name="T3" fmla="*/ 6 h 6"/>
                  <a:gd name="T4" fmla="*/ 0 w 12"/>
                  <a:gd name="T5" fmla="*/ 6 h 6"/>
                  <a:gd name="T6" fmla="*/ 6 w 12"/>
                  <a:gd name="T7" fmla="*/ 6 h 6"/>
                  <a:gd name="T8" fmla="*/ 6 w 12"/>
                  <a:gd name="T9" fmla="*/ 6 h 6"/>
                  <a:gd name="T10" fmla="*/ 6 w 12"/>
                  <a:gd name="T11" fmla="*/ 6 h 6"/>
                  <a:gd name="T12" fmla="*/ 12 w 12"/>
                  <a:gd name="T13" fmla="*/ 0 h 6"/>
                  <a:gd name="T14" fmla="*/ 12 w 12"/>
                  <a:gd name="T15" fmla="*/ 0 h 6"/>
                  <a:gd name="T16" fmla="*/ 12 w 12"/>
                  <a:gd name="T17" fmla="*/ 0 h 6"/>
                  <a:gd name="T18" fmla="*/ 6 w 12"/>
                  <a:gd name="T19" fmla="*/ 0 h 6"/>
                  <a:gd name="T20" fmla="*/ 6 w 12"/>
                  <a:gd name="T21" fmla="*/ 0 h 6"/>
                  <a:gd name="T22" fmla="*/ 6 w 12"/>
                  <a:gd name="T23" fmla="*/ 6 h 6"/>
                  <a:gd name="T24" fmla="*/ 0 w 12"/>
                  <a:gd name="T25" fmla="*/ 6 h 6"/>
                  <a:gd name="T26" fmla="*/ 0 w 12"/>
                  <a:gd name="T27" fmla="*/ 6 h 6"/>
                  <a:gd name="T28" fmla="*/ 0 w 12"/>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a:p>
            </p:txBody>
          </p:sp>
          <p:sp>
            <p:nvSpPr>
              <p:cNvPr id="339" name="Freeform 200"/>
              <p:cNvSpPr>
                <a:spLocks/>
              </p:cNvSpPr>
              <p:nvPr/>
            </p:nvSpPr>
            <p:spPr bwMode="auto">
              <a:xfrm>
                <a:off x="4273" y="1613"/>
                <a:ext cx="18" cy="13"/>
              </a:xfrm>
              <a:custGeom>
                <a:avLst/>
                <a:gdLst>
                  <a:gd name="T0" fmla="*/ 9 w 18"/>
                  <a:gd name="T1" fmla="*/ 0 h 11"/>
                  <a:gd name="T2" fmla="*/ 9 w 18"/>
                  <a:gd name="T3" fmla="*/ 0 h 11"/>
                  <a:gd name="T4" fmla="*/ 6 w 18"/>
                  <a:gd name="T5" fmla="*/ 0 h 11"/>
                  <a:gd name="T6" fmla="*/ 0 w 18"/>
                  <a:gd name="T7" fmla="*/ 6 h 11"/>
                  <a:gd name="T8" fmla="*/ 6 w 18"/>
                  <a:gd name="T9" fmla="*/ 11 h 11"/>
                  <a:gd name="T10" fmla="*/ 9 w 18"/>
                  <a:gd name="T11" fmla="*/ 6 h 11"/>
                  <a:gd name="T12" fmla="*/ 9 w 18"/>
                  <a:gd name="T13" fmla="*/ 6 h 11"/>
                  <a:gd name="T14" fmla="*/ 9 w 18"/>
                  <a:gd name="T15" fmla="*/ 6 h 11"/>
                  <a:gd name="T16" fmla="*/ 9 w 18"/>
                  <a:gd name="T17" fmla="*/ 0 h 11"/>
                  <a:gd name="T18" fmla="*/ 9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a:p>
            </p:txBody>
          </p:sp>
          <p:sp>
            <p:nvSpPr>
              <p:cNvPr id="340" name="Freeform 201"/>
              <p:cNvSpPr>
                <a:spLocks/>
              </p:cNvSpPr>
              <p:nvPr/>
            </p:nvSpPr>
            <p:spPr bwMode="auto">
              <a:xfrm>
                <a:off x="4279" y="1626"/>
                <a:ext cx="18" cy="4"/>
              </a:xfrm>
              <a:custGeom>
                <a:avLst/>
                <a:gdLst>
                  <a:gd name="T0" fmla="*/ 9 w 18"/>
                  <a:gd name="T1" fmla="*/ 0 h 6"/>
                  <a:gd name="T2" fmla="*/ 9 w 18"/>
                  <a:gd name="T3" fmla="*/ 0 h 6"/>
                  <a:gd name="T4" fmla="*/ 6 w 18"/>
                  <a:gd name="T5" fmla="*/ 0 h 6"/>
                  <a:gd name="T6" fmla="*/ 0 w 18"/>
                  <a:gd name="T7" fmla="*/ 0 h 6"/>
                  <a:gd name="T8" fmla="*/ 0 w 18"/>
                  <a:gd name="T9" fmla="*/ 6 h 6"/>
                  <a:gd name="T10" fmla="*/ 6 w 18"/>
                  <a:gd name="T11" fmla="*/ 6 h 6"/>
                  <a:gd name="T12" fmla="*/ 9 w 18"/>
                  <a:gd name="T13" fmla="*/ 6 h 6"/>
                  <a:gd name="T14" fmla="*/ 9 w 18"/>
                  <a:gd name="T15" fmla="*/ 6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a:p>
            </p:txBody>
          </p:sp>
          <p:sp>
            <p:nvSpPr>
              <p:cNvPr id="341" name="Freeform 202"/>
              <p:cNvSpPr>
                <a:spLocks/>
              </p:cNvSpPr>
              <p:nvPr/>
            </p:nvSpPr>
            <p:spPr bwMode="auto">
              <a:xfrm>
                <a:off x="4332" y="1613"/>
                <a:ext cx="10" cy="13"/>
              </a:xfrm>
              <a:custGeom>
                <a:avLst/>
                <a:gdLst>
                  <a:gd name="T0" fmla="*/ 5 w 11"/>
                  <a:gd name="T1" fmla="*/ 0 h 11"/>
                  <a:gd name="T2" fmla="*/ 5 w 11"/>
                  <a:gd name="T3" fmla="*/ 6 h 11"/>
                  <a:gd name="T4" fmla="*/ 5 w 11"/>
                  <a:gd name="T5" fmla="*/ 6 h 11"/>
                  <a:gd name="T6" fmla="*/ 5 w 11"/>
                  <a:gd name="T7" fmla="*/ 6 h 11"/>
                  <a:gd name="T8" fmla="*/ 0 w 11"/>
                  <a:gd name="T9" fmla="*/ 6 h 11"/>
                  <a:gd name="T10" fmla="*/ 5 w 11"/>
                  <a:gd name="T11" fmla="*/ 11 h 11"/>
                  <a:gd name="T12" fmla="*/ 5 w 11"/>
                  <a:gd name="T13" fmla="*/ 11 h 11"/>
                  <a:gd name="T14" fmla="*/ 5 w 11"/>
                  <a:gd name="T15" fmla="*/ 11 h 11"/>
                  <a:gd name="T16" fmla="*/ 11 w 11"/>
                  <a:gd name="T17" fmla="*/ 11 h 11"/>
                  <a:gd name="T18" fmla="*/ 11 w 11"/>
                  <a:gd name="T19" fmla="*/ 6 h 11"/>
                  <a:gd name="T20" fmla="*/ 11 w 11"/>
                  <a:gd name="T21" fmla="*/ 6 h 11"/>
                  <a:gd name="T22" fmla="*/ 11 w 11"/>
                  <a:gd name="T23" fmla="*/ 6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a:p>
            </p:txBody>
          </p:sp>
          <p:sp>
            <p:nvSpPr>
              <p:cNvPr id="342" name="Freeform 203"/>
              <p:cNvSpPr>
                <a:spLocks/>
              </p:cNvSpPr>
              <p:nvPr/>
            </p:nvSpPr>
            <p:spPr bwMode="auto">
              <a:xfrm>
                <a:off x="4326" y="1626"/>
                <a:ext cx="16" cy="11"/>
              </a:xfrm>
              <a:custGeom>
                <a:avLst/>
                <a:gdLst>
                  <a:gd name="T0" fmla="*/ 6 w 17"/>
                  <a:gd name="T1" fmla="*/ 0 h 12"/>
                  <a:gd name="T2" fmla="*/ 6 w 17"/>
                  <a:gd name="T3" fmla="*/ 0 h 12"/>
                  <a:gd name="T4" fmla="*/ 11 w 17"/>
                  <a:gd name="T5" fmla="*/ 0 h 12"/>
                  <a:gd name="T6" fmla="*/ 11 w 17"/>
                  <a:gd name="T7" fmla="*/ 0 h 12"/>
                  <a:gd name="T8" fmla="*/ 17 w 17"/>
                  <a:gd name="T9" fmla="*/ 0 h 12"/>
                  <a:gd name="T10" fmla="*/ 17 w 17"/>
                  <a:gd name="T11" fmla="*/ 6 h 12"/>
                  <a:gd name="T12" fmla="*/ 11 w 17"/>
                  <a:gd name="T13" fmla="*/ 12 h 12"/>
                  <a:gd name="T14" fmla="*/ 11 w 17"/>
                  <a:gd name="T15" fmla="*/ 12 h 12"/>
                  <a:gd name="T16" fmla="*/ 6 w 17"/>
                  <a:gd name="T17" fmla="*/ 12 h 12"/>
                  <a:gd name="T18" fmla="*/ 0 w 17"/>
                  <a:gd name="T19" fmla="*/ 12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a:p>
            </p:txBody>
          </p:sp>
          <p:sp>
            <p:nvSpPr>
              <p:cNvPr id="343" name="Freeform 204"/>
              <p:cNvSpPr>
                <a:spLocks/>
              </p:cNvSpPr>
              <p:nvPr/>
            </p:nvSpPr>
            <p:spPr bwMode="auto">
              <a:xfrm>
                <a:off x="4326" y="1626"/>
                <a:ext cx="16" cy="11"/>
              </a:xfrm>
              <a:custGeom>
                <a:avLst/>
                <a:gdLst>
                  <a:gd name="T0" fmla="*/ 0 w 17"/>
                  <a:gd name="T1" fmla="*/ 0 h 12"/>
                  <a:gd name="T2" fmla="*/ 6 w 17"/>
                  <a:gd name="T3" fmla="*/ 0 h 12"/>
                  <a:gd name="T4" fmla="*/ 11 w 17"/>
                  <a:gd name="T5" fmla="*/ 6 h 12"/>
                  <a:gd name="T6" fmla="*/ 11 w 17"/>
                  <a:gd name="T7" fmla="*/ 6 h 12"/>
                  <a:gd name="T8" fmla="*/ 17 w 17"/>
                  <a:gd name="T9" fmla="*/ 6 h 12"/>
                  <a:gd name="T10" fmla="*/ 11 w 17"/>
                  <a:gd name="T11" fmla="*/ 12 h 12"/>
                  <a:gd name="T12" fmla="*/ 11 w 17"/>
                  <a:gd name="T13" fmla="*/ 12 h 12"/>
                  <a:gd name="T14" fmla="*/ 6 w 17"/>
                  <a:gd name="T15" fmla="*/ 12 h 12"/>
                  <a:gd name="T16" fmla="*/ 0 w 17"/>
                  <a:gd name="T17" fmla="*/ 6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a:p>
            </p:txBody>
          </p:sp>
          <p:sp>
            <p:nvSpPr>
              <p:cNvPr id="344" name="Freeform 205"/>
              <p:cNvSpPr>
                <a:spLocks/>
              </p:cNvSpPr>
              <p:nvPr/>
            </p:nvSpPr>
            <p:spPr bwMode="auto">
              <a:xfrm>
                <a:off x="4332" y="1630"/>
                <a:ext cx="10" cy="6"/>
              </a:xfrm>
              <a:custGeom>
                <a:avLst/>
                <a:gdLst>
                  <a:gd name="T0" fmla="*/ 5 w 11"/>
                  <a:gd name="T1" fmla="*/ 6 h 6"/>
                  <a:gd name="T2" fmla="*/ 5 w 11"/>
                  <a:gd name="T3" fmla="*/ 6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6 h 6"/>
                  <a:gd name="T70" fmla="*/ 5 w 11"/>
                  <a:gd name="T71" fmla="*/ 6 h 6"/>
                  <a:gd name="T72" fmla="*/ 5 w 11"/>
                  <a:gd name="T73" fmla="*/ 6 h 6"/>
                  <a:gd name="T74" fmla="*/ 5 w 11"/>
                  <a:gd name="T75" fmla="*/ 0 h 6"/>
                  <a:gd name="T76" fmla="*/ 5 w 11"/>
                  <a:gd name="T77" fmla="*/ 0 h 6"/>
                  <a:gd name="T78" fmla="*/ 5 w 11"/>
                  <a:gd name="T79" fmla="*/ 0 h 6"/>
                  <a:gd name="T80" fmla="*/ 5 w 11"/>
                  <a:gd name="T81" fmla="*/ 0 h 6"/>
                  <a:gd name="T82" fmla="*/ 5 w 11"/>
                  <a:gd name="T83" fmla="*/ 6 h 6"/>
                  <a:gd name="T84" fmla="*/ 5 w 11"/>
                  <a:gd name="T85" fmla="*/ 6 h 6"/>
                  <a:gd name="T86" fmla="*/ 5 w 11"/>
                  <a:gd name="T87" fmla="*/ 6 h 6"/>
                  <a:gd name="T88" fmla="*/ 5 w 11"/>
                  <a:gd name="T89" fmla="*/ 6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a:p>
            </p:txBody>
          </p:sp>
          <p:sp>
            <p:nvSpPr>
              <p:cNvPr id="345" name="Freeform 206"/>
              <p:cNvSpPr>
                <a:spLocks/>
              </p:cNvSpPr>
              <p:nvPr/>
            </p:nvSpPr>
            <p:spPr bwMode="auto">
              <a:xfrm>
                <a:off x="4315" y="1617"/>
                <a:ext cx="12" cy="13"/>
              </a:xfrm>
              <a:custGeom>
                <a:avLst/>
                <a:gdLst>
                  <a:gd name="T0" fmla="*/ 6 w 12"/>
                  <a:gd name="T1" fmla="*/ 11 h 11"/>
                  <a:gd name="T2" fmla="*/ 6 w 12"/>
                  <a:gd name="T3" fmla="*/ 11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11 h 11"/>
                  <a:gd name="T46" fmla="*/ 6 w 12"/>
                  <a:gd name="T47" fmla="*/ 11 h 11"/>
                  <a:gd name="T48" fmla="*/ 6 w 12"/>
                  <a:gd name="T49" fmla="*/ 5 h 11"/>
                  <a:gd name="T50" fmla="*/ 6 w 12"/>
                  <a:gd name="T51" fmla="*/ 5 h 11"/>
                  <a:gd name="T52" fmla="*/ 6 w 12"/>
                  <a:gd name="T53" fmla="*/ 5 h 11"/>
                  <a:gd name="T54" fmla="*/ 6 w 12"/>
                  <a:gd name="T55" fmla="*/ 11 h 11"/>
                  <a:gd name="T56" fmla="*/ 6 w 12"/>
                  <a:gd name="T57" fmla="*/ 11 h 11"/>
                  <a:gd name="T58" fmla="*/ 6 w 12"/>
                  <a:gd name="T59" fmla="*/ 11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11 h 11"/>
                  <a:gd name="T72" fmla="*/ 6 w 12"/>
                  <a:gd name="T73" fmla="*/ 11 h 11"/>
                  <a:gd name="T74" fmla="*/ 6 w 12"/>
                  <a:gd name="T75" fmla="*/ 5 h 11"/>
                  <a:gd name="T76" fmla="*/ 6 w 12"/>
                  <a:gd name="T77" fmla="*/ 5 h 11"/>
                  <a:gd name="T78" fmla="*/ 6 w 12"/>
                  <a:gd name="T79" fmla="*/ 5 h 11"/>
                  <a:gd name="T80" fmla="*/ 6 w 12"/>
                  <a:gd name="T81" fmla="*/ 11 h 11"/>
                  <a:gd name="T82" fmla="*/ 6 w 12"/>
                  <a:gd name="T83" fmla="*/ 11 h 11"/>
                  <a:gd name="T84" fmla="*/ 6 w 12"/>
                  <a:gd name="T85" fmla="*/ 11 h 11"/>
                  <a:gd name="T86" fmla="*/ 6 w 12"/>
                  <a:gd name="T87" fmla="*/ 11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a:p>
            </p:txBody>
          </p:sp>
          <p:sp>
            <p:nvSpPr>
              <p:cNvPr id="346" name="Freeform 207"/>
              <p:cNvSpPr>
                <a:spLocks/>
              </p:cNvSpPr>
              <p:nvPr/>
            </p:nvSpPr>
            <p:spPr bwMode="auto">
              <a:xfrm>
                <a:off x="4315" y="1617"/>
                <a:ext cx="6" cy="2"/>
              </a:xfrm>
              <a:custGeom>
                <a:avLst/>
                <a:gdLst>
                  <a:gd name="T0" fmla="*/ 6 w 6"/>
                  <a:gd name="T1" fmla="*/ 0 h 1"/>
                  <a:gd name="T2" fmla="*/ 6 w 6"/>
                  <a:gd name="T3" fmla="*/ 0 h 1"/>
                  <a:gd name="T4" fmla="*/ 6 w 6"/>
                  <a:gd name="T5" fmla="*/ 0 h 1"/>
                  <a:gd name="T6" fmla="*/ 6 w 6"/>
                  <a:gd name="T7" fmla="*/ 0 h 1"/>
                  <a:gd name="T8" fmla="*/ 6 w 6"/>
                  <a:gd name="T9" fmla="*/ 0 h 1"/>
                  <a:gd name="T10" fmla="*/ 6 w 6"/>
                  <a:gd name="T11" fmla="*/ 0 h 1"/>
                  <a:gd name="T12" fmla="*/ 6 w 6"/>
                  <a:gd name="T13" fmla="*/ 0 h 1"/>
                  <a:gd name="T14" fmla="*/ 6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6 w 6"/>
                  <a:gd name="T31" fmla="*/ 0 h 1"/>
                  <a:gd name="T32" fmla="*/ 6 w 6"/>
                  <a:gd name="T33" fmla="*/ 0 h 1"/>
                  <a:gd name="T34" fmla="*/ 6 w 6"/>
                  <a:gd name="T35" fmla="*/ 0 h 1"/>
                  <a:gd name="T36" fmla="*/ 6 w 6"/>
                  <a:gd name="T37" fmla="*/ 0 h 1"/>
                  <a:gd name="T38" fmla="*/ 6 w 6"/>
                  <a:gd name="T39" fmla="*/ 0 h 1"/>
                  <a:gd name="T40" fmla="*/ 6 w 6"/>
                  <a:gd name="T41" fmla="*/ 0 h 1"/>
                  <a:gd name="T42" fmla="*/ 6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a:p>
            </p:txBody>
          </p:sp>
          <p:sp>
            <p:nvSpPr>
              <p:cNvPr id="347" name="Freeform 208"/>
              <p:cNvSpPr>
                <a:spLocks/>
              </p:cNvSpPr>
              <p:nvPr/>
            </p:nvSpPr>
            <p:spPr bwMode="auto">
              <a:xfrm>
                <a:off x="4315" y="1617"/>
                <a:ext cx="6" cy="6"/>
              </a:xfrm>
              <a:custGeom>
                <a:avLst/>
                <a:gdLst>
                  <a:gd name="T0" fmla="*/ 6 w 6"/>
                  <a:gd name="T1" fmla="*/ 0 h 5"/>
                  <a:gd name="T2" fmla="*/ 0 w 6"/>
                  <a:gd name="T3" fmla="*/ 0 h 5"/>
                  <a:gd name="T4" fmla="*/ 6 w 6"/>
                  <a:gd name="T5" fmla="*/ 5 h 5"/>
                  <a:gd name="T6" fmla="*/ 6 w 6"/>
                  <a:gd name="T7" fmla="*/ 0 h 5"/>
                  <a:gd name="T8" fmla="*/ 6 w 6"/>
                  <a:gd name="T9" fmla="*/ 0 h 5"/>
                  <a:gd name="T10" fmla="*/ 6 w 6"/>
                  <a:gd name="T11" fmla="*/ 0 h 5"/>
                  <a:gd name="T12" fmla="*/ 6 w 6"/>
                  <a:gd name="T13" fmla="*/ 5 h 5"/>
                  <a:gd name="T14" fmla="*/ 6 w 6"/>
                  <a:gd name="T15" fmla="*/ 5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6 w 6"/>
                  <a:gd name="T29" fmla="*/ 0 h 5"/>
                  <a:gd name="T30" fmla="*/ 6 w 6"/>
                  <a:gd name="T31" fmla="*/ 0 h 5"/>
                  <a:gd name="T32" fmla="*/ 6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a:p>
            </p:txBody>
          </p:sp>
          <p:sp>
            <p:nvSpPr>
              <p:cNvPr id="348" name="Freeform 209"/>
              <p:cNvSpPr>
                <a:spLocks/>
              </p:cNvSpPr>
              <p:nvPr/>
            </p:nvSpPr>
            <p:spPr bwMode="auto">
              <a:xfrm>
                <a:off x="4303" y="1626"/>
                <a:ext cx="6" cy="0"/>
              </a:xfrm>
              <a:custGeom>
                <a:avLst/>
                <a:gdLst>
                  <a:gd name="T0" fmla="*/ 0 w 6"/>
                  <a:gd name="T1" fmla="*/ 0 h 1"/>
                  <a:gd name="T2" fmla="*/ 0 w 6"/>
                  <a:gd name="T3" fmla="*/ 0 h 1"/>
                  <a:gd name="T4" fmla="*/ 0 w 6"/>
                  <a:gd name="T5" fmla="*/ 0 h 1"/>
                  <a:gd name="T6" fmla="*/ 6 w 6"/>
                  <a:gd name="T7" fmla="*/ 0 h 1"/>
                  <a:gd name="T8" fmla="*/ 6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349" name="Freeform 210"/>
              <p:cNvSpPr>
                <a:spLocks/>
              </p:cNvSpPr>
              <p:nvPr/>
            </p:nvSpPr>
            <p:spPr bwMode="auto">
              <a:xfrm>
                <a:off x="4297" y="1617"/>
                <a:ext cx="6" cy="2"/>
              </a:xfrm>
              <a:custGeom>
                <a:avLst/>
                <a:gdLst>
                  <a:gd name="T0" fmla="*/ 0 w 6"/>
                  <a:gd name="T1" fmla="*/ 0 h 1"/>
                  <a:gd name="T2" fmla="*/ 0 w 6"/>
                  <a:gd name="T3" fmla="*/ 0 h 1"/>
                  <a:gd name="T4" fmla="*/ 0 w 6"/>
                  <a:gd name="T5" fmla="*/ 0 h 1"/>
                  <a:gd name="T6" fmla="*/ 6 w 6"/>
                  <a:gd name="T7" fmla="*/ 0 h 1"/>
                  <a:gd name="T8" fmla="*/ 6 w 6"/>
                  <a:gd name="T9" fmla="*/ 0 h 1"/>
                  <a:gd name="T10" fmla="*/ 6 w 6"/>
                  <a:gd name="T11" fmla="*/ 0 h 1"/>
                  <a:gd name="T12" fmla="*/ 6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350" name="Freeform 211"/>
              <p:cNvSpPr>
                <a:spLocks/>
              </p:cNvSpPr>
              <p:nvPr/>
            </p:nvSpPr>
            <p:spPr bwMode="auto">
              <a:xfrm>
                <a:off x="4309"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a:p>
            </p:txBody>
          </p:sp>
          <p:sp>
            <p:nvSpPr>
              <p:cNvPr id="351" name="Freeform 212"/>
              <p:cNvSpPr>
                <a:spLocks/>
              </p:cNvSpPr>
              <p:nvPr/>
            </p:nvSpPr>
            <p:spPr bwMode="auto">
              <a:xfrm>
                <a:off x="4187" y="1590"/>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75" name="Group 256"/>
            <p:cNvGrpSpPr>
              <a:grpSpLocks/>
            </p:cNvGrpSpPr>
            <p:nvPr userDrawn="1"/>
          </p:nvGrpSpPr>
          <p:grpSpPr bwMode="auto">
            <a:xfrm>
              <a:off x="4591158" y="6638100"/>
              <a:ext cx="163489" cy="106268"/>
              <a:chOff x="7877798" y="2333052"/>
              <a:chExt cx="253806" cy="164973"/>
            </a:xfrm>
          </p:grpSpPr>
          <p:sp>
            <p:nvSpPr>
              <p:cNvPr id="323" name="Freeform 220"/>
              <p:cNvSpPr>
                <a:spLocks/>
              </p:cNvSpPr>
              <p:nvPr userDrawn="1"/>
            </p:nvSpPr>
            <p:spPr bwMode="auto">
              <a:xfrm>
                <a:off x="7877798" y="2333052"/>
                <a:ext cx="253806" cy="74026"/>
              </a:xfrm>
              <a:custGeom>
                <a:avLst/>
                <a:gdLst>
                  <a:gd name="T0" fmla="*/ 37 w 238"/>
                  <a:gd name="T1" fmla="*/ 36 h 72"/>
                  <a:gd name="T2" fmla="*/ 0 w 238"/>
                  <a:gd name="T3" fmla="*/ 36 h 72"/>
                  <a:gd name="T4" fmla="*/ 0 w 238"/>
                  <a:gd name="T5" fmla="*/ 0 h 72"/>
                  <a:gd name="T6" fmla="*/ 37 w 238"/>
                  <a:gd name="T7" fmla="*/ 0 h 72"/>
                  <a:gd name="T8" fmla="*/ 37 w 238"/>
                  <a:gd name="T9" fmla="*/ 36 h 72"/>
                  <a:gd name="T10" fmla="*/ 37 w 238"/>
                  <a:gd name="T11" fmla="*/ 3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a:p>
            </p:txBody>
          </p:sp>
          <p:sp>
            <p:nvSpPr>
              <p:cNvPr id="324" name="Freeform 221"/>
              <p:cNvSpPr>
                <a:spLocks/>
              </p:cNvSpPr>
              <p:nvPr userDrawn="1"/>
            </p:nvSpPr>
            <p:spPr bwMode="auto">
              <a:xfrm>
                <a:off x="7879912" y="2411308"/>
                <a:ext cx="251692" cy="86717"/>
              </a:xfrm>
              <a:custGeom>
                <a:avLst/>
                <a:gdLst>
                  <a:gd name="T0" fmla="*/ 238 w 238"/>
                  <a:gd name="T1" fmla="*/ 84 h 84"/>
                  <a:gd name="T2" fmla="*/ 238 w 238"/>
                  <a:gd name="T3" fmla="*/ 0 h 84"/>
                  <a:gd name="T4" fmla="*/ 0 w 238"/>
                  <a:gd name="T5" fmla="*/ 0 h 84"/>
                  <a:gd name="T6" fmla="*/ 0 w 238"/>
                  <a:gd name="T7" fmla="*/ 84 h 84"/>
                  <a:gd name="T8" fmla="*/ 238 w 238"/>
                  <a:gd name="T9" fmla="*/ 84 h 84"/>
                  <a:gd name="T10" fmla="*/ 238 w 238"/>
                  <a:gd name="T11" fmla="*/ 84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a:p>
            </p:txBody>
          </p:sp>
        </p:grpSp>
        <p:grpSp>
          <p:nvGrpSpPr>
            <p:cNvPr id="276" name="Group 223"/>
            <p:cNvGrpSpPr>
              <a:grpSpLocks/>
            </p:cNvGrpSpPr>
            <p:nvPr userDrawn="1"/>
          </p:nvGrpSpPr>
          <p:grpSpPr bwMode="auto">
            <a:xfrm>
              <a:off x="2709710" y="6638100"/>
              <a:ext cx="164978" cy="104897"/>
              <a:chOff x="4184" y="1339"/>
              <a:chExt cx="238" cy="162"/>
            </a:xfrm>
          </p:grpSpPr>
          <p:sp>
            <p:nvSpPr>
              <p:cNvPr id="319" name="Freeform 224"/>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320" name="Freeform 225"/>
              <p:cNvSpPr>
                <a:spLocks/>
              </p:cNvSpPr>
              <p:nvPr/>
            </p:nvSpPr>
            <p:spPr bwMode="auto">
              <a:xfrm>
                <a:off x="4184" y="1339"/>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321" name="Freeform 226"/>
              <p:cNvSpPr>
                <a:spLocks/>
              </p:cNvSpPr>
              <p:nvPr/>
            </p:nvSpPr>
            <p:spPr bwMode="auto">
              <a:xfrm>
                <a:off x="4184" y="1448"/>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a:p>
            </p:txBody>
          </p:sp>
          <p:sp>
            <p:nvSpPr>
              <p:cNvPr id="322" name="Freeform 227"/>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77" name="Group 228"/>
            <p:cNvGrpSpPr>
              <a:grpSpLocks/>
            </p:cNvGrpSpPr>
            <p:nvPr userDrawn="1"/>
          </p:nvGrpSpPr>
          <p:grpSpPr bwMode="auto">
            <a:xfrm>
              <a:off x="5447957" y="6638100"/>
              <a:ext cx="164978" cy="109010"/>
              <a:chOff x="4188" y="2157"/>
              <a:chExt cx="238" cy="162"/>
            </a:xfrm>
          </p:grpSpPr>
          <p:sp>
            <p:nvSpPr>
              <p:cNvPr id="306" name="Freeform 229"/>
              <p:cNvSpPr>
                <a:spLocks/>
              </p:cNvSpPr>
              <p:nvPr/>
            </p:nvSpPr>
            <p:spPr bwMode="auto">
              <a:xfrm>
                <a:off x="4188" y="2157"/>
                <a:ext cx="238" cy="158"/>
              </a:xfrm>
              <a:custGeom>
                <a:avLst/>
                <a:gdLst>
                  <a:gd name="T0" fmla="*/ 0 w 238"/>
                  <a:gd name="T1" fmla="*/ 0 h 151"/>
                  <a:gd name="T2" fmla="*/ 238 w 238"/>
                  <a:gd name="T3" fmla="*/ 0 h 151"/>
                  <a:gd name="T4" fmla="*/ 238 w 238"/>
                  <a:gd name="T5" fmla="*/ 1791 h 151"/>
                  <a:gd name="T6" fmla="*/ 0 w 238"/>
                  <a:gd name="T7" fmla="*/ 1791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a:p>
            </p:txBody>
          </p:sp>
          <p:sp>
            <p:nvSpPr>
              <p:cNvPr id="307"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800 h 56"/>
                  <a:gd name="T6" fmla="*/ 0 w 238"/>
                  <a:gd name="T7" fmla="*/ 800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308"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820 h 55"/>
                  <a:gd name="T6" fmla="*/ 0 w 238"/>
                  <a:gd name="T7" fmla="*/ 820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a:p>
            </p:txBody>
          </p:sp>
          <p:sp>
            <p:nvSpPr>
              <p:cNvPr id="309" name="Freeform 232"/>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a:p>
            </p:txBody>
          </p:sp>
          <p:sp>
            <p:nvSpPr>
              <p:cNvPr id="310" name="Freeform 233"/>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a:p>
            </p:txBody>
          </p:sp>
          <p:sp>
            <p:nvSpPr>
              <p:cNvPr id="311" name="Freeform 234"/>
              <p:cNvSpPr>
                <a:spLocks/>
              </p:cNvSpPr>
              <p:nvPr/>
            </p:nvSpPr>
            <p:spPr bwMode="auto">
              <a:xfrm>
                <a:off x="4218" y="2179"/>
                <a:ext cx="41" cy="12"/>
              </a:xfrm>
              <a:custGeom>
                <a:avLst/>
                <a:gdLst>
                  <a:gd name="T0" fmla="*/ 42 w 42"/>
                  <a:gd name="T1" fmla="*/ 6 h 12"/>
                  <a:gd name="T2" fmla="*/ 42 w 42"/>
                  <a:gd name="T3" fmla="*/ 6 h 12"/>
                  <a:gd name="T4" fmla="*/ 36 w 42"/>
                  <a:gd name="T5" fmla="*/ 6 h 12"/>
                  <a:gd name="T6" fmla="*/ 30 w 42"/>
                  <a:gd name="T7" fmla="*/ 0 h 12"/>
                  <a:gd name="T8" fmla="*/ 24 w 42"/>
                  <a:gd name="T9" fmla="*/ 0 h 12"/>
                  <a:gd name="T10" fmla="*/ 12 w 42"/>
                  <a:gd name="T11" fmla="*/ 0 h 12"/>
                  <a:gd name="T12" fmla="*/ 6 w 42"/>
                  <a:gd name="T13" fmla="*/ 6 h 12"/>
                  <a:gd name="T14" fmla="*/ 0 w 42"/>
                  <a:gd name="T15" fmla="*/ 6 h 12"/>
                  <a:gd name="T16" fmla="*/ 0 w 42"/>
                  <a:gd name="T17" fmla="*/ 12 h 12"/>
                  <a:gd name="T18" fmla="*/ 42 w 42"/>
                  <a:gd name="T19" fmla="*/ 6 h 12"/>
                  <a:gd name="T20" fmla="*/ 42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a:p>
            </p:txBody>
          </p:sp>
          <p:sp>
            <p:nvSpPr>
              <p:cNvPr id="312" name="Freeform 235"/>
              <p:cNvSpPr>
                <a:spLocks/>
              </p:cNvSpPr>
              <p:nvPr/>
            </p:nvSpPr>
            <p:spPr bwMode="auto">
              <a:xfrm>
                <a:off x="4224" y="2195"/>
                <a:ext cx="29" cy="36"/>
              </a:xfrm>
              <a:custGeom>
                <a:avLst/>
                <a:gdLst>
                  <a:gd name="T0" fmla="*/ 30 w 30"/>
                  <a:gd name="T1" fmla="*/ 174 h 34"/>
                  <a:gd name="T2" fmla="*/ 24 w 30"/>
                  <a:gd name="T3" fmla="*/ 6 h 34"/>
                  <a:gd name="T4" fmla="*/ 18 w 30"/>
                  <a:gd name="T5" fmla="*/ 6 h 34"/>
                  <a:gd name="T6" fmla="*/ 18 w 30"/>
                  <a:gd name="T7" fmla="*/ 0 h 34"/>
                  <a:gd name="T8" fmla="*/ 12 w 30"/>
                  <a:gd name="T9" fmla="*/ 6 h 34"/>
                  <a:gd name="T10" fmla="*/ 6 w 30"/>
                  <a:gd name="T11" fmla="*/ 6 h 34"/>
                  <a:gd name="T12" fmla="*/ 0 w 30"/>
                  <a:gd name="T13" fmla="*/ 174 h 34"/>
                  <a:gd name="T14" fmla="*/ 0 w 30"/>
                  <a:gd name="T15" fmla="*/ 207 h 34"/>
                  <a:gd name="T16" fmla="*/ 6 w 30"/>
                  <a:gd name="T17" fmla="*/ 239 h 34"/>
                  <a:gd name="T18" fmla="*/ 6 w 30"/>
                  <a:gd name="T19" fmla="*/ 239 h 34"/>
                  <a:gd name="T20" fmla="*/ 12 w 30"/>
                  <a:gd name="T21" fmla="*/ 284 h 34"/>
                  <a:gd name="T22" fmla="*/ 18 w 30"/>
                  <a:gd name="T23" fmla="*/ 284 h 34"/>
                  <a:gd name="T24" fmla="*/ 18 w 30"/>
                  <a:gd name="T25" fmla="*/ 284 h 34"/>
                  <a:gd name="T26" fmla="*/ 24 w 30"/>
                  <a:gd name="T27" fmla="*/ 239 h 34"/>
                  <a:gd name="T28" fmla="*/ 30 w 30"/>
                  <a:gd name="T29" fmla="*/ 239 h 34"/>
                  <a:gd name="T30" fmla="*/ 30 w 30"/>
                  <a:gd name="T31" fmla="*/ 207 h 34"/>
                  <a:gd name="T32" fmla="*/ 30 w 30"/>
                  <a:gd name="T33" fmla="*/ 174 h 34"/>
                  <a:gd name="T34" fmla="*/ 30 w 30"/>
                  <a:gd name="T35" fmla="*/ 17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a:p>
            </p:txBody>
          </p:sp>
          <p:sp>
            <p:nvSpPr>
              <p:cNvPr id="313" name="Freeform 236"/>
              <p:cNvSpPr>
                <a:spLocks/>
              </p:cNvSpPr>
              <p:nvPr/>
            </p:nvSpPr>
            <p:spPr bwMode="auto">
              <a:xfrm>
                <a:off x="4224" y="2216"/>
                <a:ext cx="29" cy="6"/>
              </a:xfrm>
              <a:custGeom>
                <a:avLst/>
                <a:gdLst>
                  <a:gd name="T0" fmla="*/ 30 w 30"/>
                  <a:gd name="T1" fmla="*/ 6 h 6"/>
                  <a:gd name="T2" fmla="*/ 30 w 30"/>
                  <a:gd name="T3" fmla="*/ 6 h 6"/>
                  <a:gd name="T4" fmla="*/ 30 w 30"/>
                  <a:gd name="T5" fmla="*/ 6 h 6"/>
                  <a:gd name="T6" fmla="*/ 30 w 30"/>
                  <a:gd name="T7" fmla="*/ 6 h 6"/>
                  <a:gd name="T8" fmla="*/ 30 w 30"/>
                  <a:gd name="T9" fmla="*/ 0 h 6"/>
                  <a:gd name="T10" fmla="*/ 30 w 30"/>
                  <a:gd name="T11" fmla="*/ 0 h 6"/>
                  <a:gd name="T12" fmla="*/ 30 w 30"/>
                  <a:gd name="T13" fmla="*/ 0 h 6"/>
                  <a:gd name="T14" fmla="*/ 30 w 30"/>
                  <a:gd name="T15" fmla="*/ 0 h 6"/>
                  <a:gd name="T16" fmla="*/ 24 w 30"/>
                  <a:gd name="T17" fmla="*/ 0 h 6"/>
                  <a:gd name="T18" fmla="*/ 24 w 30"/>
                  <a:gd name="T19" fmla="*/ 0 h 6"/>
                  <a:gd name="T20" fmla="*/ 24 w 30"/>
                  <a:gd name="T21" fmla="*/ 0 h 6"/>
                  <a:gd name="T22" fmla="*/ 18 w 30"/>
                  <a:gd name="T23" fmla="*/ 0 h 6"/>
                  <a:gd name="T24" fmla="*/ 18 w 30"/>
                  <a:gd name="T25" fmla="*/ 0 h 6"/>
                  <a:gd name="T26" fmla="*/ 12 w 30"/>
                  <a:gd name="T27" fmla="*/ 0 h 6"/>
                  <a:gd name="T28" fmla="*/ 12 w 30"/>
                  <a:gd name="T29" fmla="*/ 0 h 6"/>
                  <a:gd name="T30" fmla="*/ 12 w 30"/>
                  <a:gd name="T31" fmla="*/ 0 h 6"/>
                  <a:gd name="T32" fmla="*/ 6 w 30"/>
                  <a:gd name="T33" fmla="*/ 0 h 6"/>
                  <a:gd name="T34" fmla="*/ 6 w 30"/>
                  <a:gd name="T35" fmla="*/ 0 h 6"/>
                  <a:gd name="T36" fmla="*/ 6 w 30"/>
                  <a:gd name="T37" fmla="*/ 0 h 6"/>
                  <a:gd name="T38" fmla="*/ 0 w 30"/>
                  <a:gd name="T39" fmla="*/ 0 h 6"/>
                  <a:gd name="T40" fmla="*/ 0 w 30"/>
                  <a:gd name="T41" fmla="*/ 0 h 6"/>
                  <a:gd name="T42" fmla="*/ 0 w 30"/>
                  <a:gd name="T43" fmla="*/ 0 h 6"/>
                  <a:gd name="T44" fmla="*/ 0 w 30"/>
                  <a:gd name="T45" fmla="*/ 6 h 6"/>
                  <a:gd name="T46" fmla="*/ 0 w 30"/>
                  <a:gd name="T47" fmla="*/ 6 h 6"/>
                  <a:gd name="T48" fmla="*/ 0 w 30"/>
                  <a:gd name="T49" fmla="*/ 6 h 6"/>
                  <a:gd name="T50" fmla="*/ 0 w 30"/>
                  <a:gd name="T51" fmla="*/ 6 h 6"/>
                  <a:gd name="T52" fmla="*/ 6 w 30"/>
                  <a:gd name="T53" fmla="*/ 6 h 6"/>
                  <a:gd name="T54" fmla="*/ 6 w 30"/>
                  <a:gd name="T55" fmla="*/ 6 h 6"/>
                  <a:gd name="T56" fmla="*/ 12 w 30"/>
                  <a:gd name="T57" fmla="*/ 6 h 6"/>
                  <a:gd name="T58" fmla="*/ 12 w 30"/>
                  <a:gd name="T59" fmla="*/ 6 h 6"/>
                  <a:gd name="T60" fmla="*/ 12 w 30"/>
                  <a:gd name="T61" fmla="*/ 6 h 6"/>
                  <a:gd name="T62" fmla="*/ 18 w 30"/>
                  <a:gd name="T63" fmla="*/ 6 h 6"/>
                  <a:gd name="T64" fmla="*/ 18 w 30"/>
                  <a:gd name="T65" fmla="*/ 6 h 6"/>
                  <a:gd name="T66" fmla="*/ 18 w 30"/>
                  <a:gd name="T67" fmla="*/ 6 h 6"/>
                  <a:gd name="T68" fmla="*/ 24 w 30"/>
                  <a:gd name="T69" fmla="*/ 6 h 6"/>
                  <a:gd name="T70" fmla="*/ 24 w 30"/>
                  <a:gd name="T71" fmla="*/ 6 h 6"/>
                  <a:gd name="T72" fmla="*/ 24 w 30"/>
                  <a:gd name="T73" fmla="*/ 6 h 6"/>
                  <a:gd name="T74" fmla="*/ 30 w 30"/>
                  <a:gd name="T75" fmla="*/ 6 h 6"/>
                  <a:gd name="T76" fmla="*/ 30 w 30"/>
                  <a:gd name="T77" fmla="*/ 6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a:p>
            </p:txBody>
          </p:sp>
          <p:sp>
            <p:nvSpPr>
              <p:cNvPr id="314" name="Freeform 237"/>
              <p:cNvSpPr>
                <a:spLocks/>
              </p:cNvSpPr>
              <p:nvPr/>
            </p:nvSpPr>
            <p:spPr bwMode="auto">
              <a:xfrm>
                <a:off x="4224" y="2222"/>
                <a:ext cx="29" cy="2"/>
              </a:xfrm>
              <a:custGeom>
                <a:avLst/>
                <a:gdLst>
                  <a:gd name="T0" fmla="*/ 30 w 30"/>
                  <a:gd name="T1" fmla="*/ 0 h 1"/>
                  <a:gd name="T2" fmla="*/ 30 w 30"/>
                  <a:gd name="T3" fmla="*/ 0 h 1"/>
                  <a:gd name="T4" fmla="*/ 30 w 30"/>
                  <a:gd name="T5" fmla="*/ 0 h 1"/>
                  <a:gd name="T6" fmla="*/ 30 w 30"/>
                  <a:gd name="T7" fmla="*/ 0 h 1"/>
                  <a:gd name="T8" fmla="*/ 30 w 30"/>
                  <a:gd name="T9" fmla="*/ 0 h 1"/>
                  <a:gd name="T10" fmla="*/ 30 w 30"/>
                  <a:gd name="T11" fmla="*/ 0 h 1"/>
                  <a:gd name="T12" fmla="*/ 30 w 30"/>
                  <a:gd name="T13" fmla="*/ 0 h 1"/>
                  <a:gd name="T14" fmla="*/ 30 w 30"/>
                  <a:gd name="T15" fmla="*/ 0 h 1"/>
                  <a:gd name="T16" fmla="*/ 24 w 30"/>
                  <a:gd name="T17" fmla="*/ 0 h 1"/>
                  <a:gd name="T18" fmla="*/ 24 w 30"/>
                  <a:gd name="T19" fmla="*/ 0 h 1"/>
                  <a:gd name="T20" fmla="*/ 24 w 30"/>
                  <a:gd name="T21" fmla="*/ 0 h 1"/>
                  <a:gd name="T22" fmla="*/ 18 w 30"/>
                  <a:gd name="T23" fmla="*/ 0 h 1"/>
                  <a:gd name="T24" fmla="*/ 18 w 30"/>
                  <a:gd name="T25" fmla="*/ 0 h 1"/>
                  <a:gd name="T26" fmla="*/ 12 w 30"/>
                  <a:gd name="T27" fmla="*/ 0 h 1"/>
                  <a:gd name="T28" fmla="*/ 12 w 30"/>
                  <a:gd name="T29" fmla="*/ 0 h 1"/>
                  <a:gd name="T30" fmla="*/ 12 w 30"/>
                  <a:gd name="T31" fmla="*/ 0 h 1"/>
                  <a:gd name="T32" fmla="*/ 6 w 30"/>
                  <a:gd name="T33" fmla="*/ 0 h 1"/>
                  <a:gd name="T34" fmla="*/ 6 w 30"/>
                  <a:gd name="T35" fmla="*/ 0 h 1"/>
                  <a:gd name="T36" fmla="*/ 6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6 w 30"/>
                  <a:gd name="T51" fmla="*/ 0 h 1"/>
                  <a:gd name="T52" fmla="*/ 6 w 30"/>
                  <a:gd name="T53" fmla="*/ 0 h 1"/>
                  <a:gd name="T54" fmla="*/ 6 w 30"/>
                  <a:gd name="T55" fmla="*/ 0 h 1"/>
                  <a:gd name="T56" fmla="*/ 12 w 30"/>
                  <a:gd name="T57" fmla="*/ 0 h 1"/>
                  <a:gd name="T58" fmla="*/ 12 w 30"/>
                  <a:gd name="T59" fmla="*/ 0 h 1"/>
                  <a:gd name="T60" fmla="*/ 12 w 30"/>
                  <a:gd name="T61" fmla="*/ 0 h 1"/>
                  <a:gd name="T62" fmla="*/ 18 w 30"/>
                  <a:gd name="T63" fmla="*/ 0 h 1"/>
                  <a:gd name="T64" fmla="*/ 18 w 30"/>
                  <a:gd name="T65" fmla="*/ 0 h 1"/>
                  <a:gd name="T66" fmla="*/ 24 w 30"/>
                  <a:gd name="T67" fmla="*/ 0 h 1"/>
                  <a:gd name="T68" fmla="*/ 24 w 30"/>
                  <a:gd name="T69" fmla="*/ 0 h 1"/>
                  <a:gd name="T70" fmla="*/ 24 w 30"/>
                  <a:gd name="T71" fmla="*/ 0 h 1"/>
                  <a:gd name="T72" fmla="*/ 30 w 30"/>
                  <a:gd name="T73" fmla="*/ 0 h 1"/>
                  <a:gd name="T74" fmla="*/ 30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a:p>
            </p:txBody>
          </p:sp>
          <p:sp>
            <p:nvSpPr>
              <p:cNvPr id="315" name="Freeform 238"/>
              <p:cNvSpPr>
                <a:spLocks/>
              </p:cNvSpPr>
              <p:nvPr/>
            </p:nvSpPr>
            <p:spPr bwMode="auto">
              <a:xfrm>
                <a:off x="4235" y="2191"/>
                <a:ext cx="6" cy="6"/>
              </a:xfrm>
              <a:custGeom>
                <a:avLst/>
                <a:gdLst>
                  <a:gd name="T0" fmla="*/ 6 w 6"/>
                  <a:gd name="T1" fmla="*/ 0 h 5"/>
                  <a:gd name="T2" fmla="*/ 6 w 6"/>
                  <a:gd name="T3" fmla="*/ 0 h 5"/>
                  <a:gd name="T4" fmla="*/ 6 w 6"/>
                  <a:gd name="T5" fmla="*/ 0 h 5"/>
                  <a:gd name="T6" fmla="*/ 0 w 6"/>
                  <a:gd name="T7" fmla="*/ 0 h 5"/>
                  <a:gd name="T8" fmla="*/ 0 w 6"/>
                  <a:gd name="T9" fmla="*/ 0 h 5"/>
                  <a:gd name="T10" fmla="*/ 0 w 6"/>
                  <a:gd name="T11" fmla="*/ 0 h 5"/>
                  <a:gd name="T12" fmla="*/ 0 w 6"/>
                  <a:gd name="T13" fmla="*/ 0 h 5"/>
                  <a:gd name="T14" fmla="*/ 0 w 6"/>
                  <a:gd name="T15" fmla="*/ 0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a:p>
            </p:txBody>
          </p:sp>
          <p:sp>
            <p:nvSpPr>
              <p:cNvPr id="316" name="Freeform 239"/>
              <p:cNvSpPr>
                <a:spLocks/>
              </p:cNvSpPr>
              <p:nvPr/>
            </p:nvSpPr>
            <p:spPr bwMode="auto">
              <a:xfrm>
                <a:off x="4241" y="2185"/>
                <a:ext cx="6" cy="2"/>
              </a:xfrm>
              <a:custGeom>
                <a:avLst/>
                <a:gdLst>
                  <a:gd name="T0" fmla="*/ 6 w 6"/>
                  <a:gd name="T1" fmla="*/ 0 h 1"/>
                  <a:gd name="T2" fmla="*/ 6 w 6"/>
                  <a:gd name="T3" fmla="*/ 0 h 1"/>
                  <a:gd name="T4" fmla="*/ 6 w 6"/>
                  <a:gd name="T5" fmla="*/ 0 h 1"/>
                  <a:gd name="T6" fmla="*/ 0 w 6"/>
                  <a:gd name="T7" fmla="*/ 0 h 1"/>
                  <a:gd name="T8" fmla="*/ 0 w 6"/>
                  <a:gd name="T9" fmla="*/ 0 h 1"/>
                  <a:gd name="T10" fmla="*/ 0 w 6"/>
                  <a:gd name="T11" fmla="*/ 0 h 1"/>
                  <a:gd name="T12" fmla="*/ 0 w 6"/>
                  <a:gd name="T13" fmla="*/ 0 h 1"/>
                  <a:gd name="T14" fmla="*/ 0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317" name="Freeform 240"/>
              <p:cNvSpPr>
                <a:spLocks/>
              </p:cNvSpPr>
              <p:nvPr/>
            </p:nvSpPr>
            <p:spPr bwMode="auto">
              <a:xfrm>
                <a:off x="4229" y="2185"/>
                <a:ext cx="6" cy="2"/>
              </a:xfrm>
              <a:custGeom>
                <a:avLst/>
                <a:gdLst>
                  <a:gd name="T0" fmla="*/ 6 w 6"/>
                  <a:gd name="T1" fmla="*/ 0 h 1"/>
                  <a:gd name="T2" fmla="*/ 6 w 6"/>
                  <a:gd name="T3" fmla="*/ 0 h 1"/>
                  <a:gd name="T4" fmla="*/ 6 w 6"/>
                  <a:gd name="T5" fmla="*/ 0 h 1"/>
                  <a:gd name="T6" fmla="*/ 6 w 6"/>
                  <a:gd name="T7" fmla="*/ 0 h 1"/>
                  <a:gd name="T8" fmla="*/ 0 w 6"/>
                  <a:gd name="T9" fmla="*/ 0 h 1"/>
                  <a:gd name="T10" fmla="*/ 0 w 6"/>
                  <a:gd name="T11" fmla="*/ 0 h 1"/>
                  <a:gd name="T12" fmla="*/ 0 w 6"/>
                  <a:gd name="T13" fmla="*/ 0 h 1"/>
                  <a:gd name="T14" fmla="*/ 6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318"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1704 h 156"/>
                  <a:gd name="T6" fmla="*/ 238 w 238"/>
                  <a:gd name="T7" fmla="*/ 1704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a:p>
            </p:txBody>
          </p:sp>
        </p:grpSp>
        <p:graphicFrame>
          <p:nvGraphicFramePr>
            <p:cNvPr id="278" name="Object 252"/>
            <p:cNvGraphicFramePr>
              <a:graphicFrameLocks noChangeAspect="1"/>
            </p:cNvGraphicFramePr>
            <p:nvPr/>
          </p:nvGraphicFramePr>
          <p:xfrm>
            <a:off x="3553158" y="6638100"/>
            <a:ext cx="159887" cy="104250"/>
          </p:xfrm>
          <a:graphic>
            <a:graphicData uri="http://schemas.openxmlformats.org/presentationml/2006/ole">
              <p:oleObj spid="_x0000_s363525" name="Clip" r:id="rId6" imgW="2835275" imgH="1920875" progId="">
                <p:embed/>
              </p:oleObj>
            </a:graphicData>
          </a:graphic>
        </p:graphicFrame>
        <p:grpSp>
          <p:nvGrpSpPr>
            <p:cNvPr id="279" name="Group 214"/>
            <p:cNvGrpSpPr>
              <a:grpSpLocks/>
            </p:cNvGrpSpPr>
            <p:nvPr userDrawn="1"/>
          </p:nvGrpSpPr>
          <p:grpSpPr bwMode="auto">
            <a:xfrm>
              <a:off x="5024738" y="6638100"/>
              <a:ext cx="166365" cy="106293"/>
              <a:chOff x="4187" y="2402"/>
              <a:chExt cx="240" cy="161"/>
            </a:xfrm>
          </p:grpSpPr>
          <p:sp>
            <p:nvSpPr>
              <p:cNvPr id="302" name="Freeform 215"/>
              <p:cNvSpPr>
                <a:spLocks/>
              </p:cNvSpPr>
              <p:nvPr/>
            </p:nvSpPr>
            <p:spPr bwMode="auto">
              <a:xfrm>
                <a:off x="4234" y="2402"/>
                <a:ext cx="191" cy="161"/>
              </a:xfrm>
              <a:custGeom>
                <a:avLst/>
                <a:gdLst>
                  <a:gd name="T0" fmla="*/ 191 w 191"/>
                  <a:gd name="T1" fmla="*/ 1066 h 156"/>
                  <a:gd name="T2" fmla="*/ 191 w 191"/>
                  <a:gd name="T3" fmla="*/ 0 h 156"/>
                  <a:gd name="T4" fmla="*/ 0 w 191"/>
                  <a:gd name="T5" fmla="*/ 0 h 156"/>
                  <a:gd name="T6" fmla="*/ 0 w 191"/>
                  <a:gd name="T7" fmla="*/ 1066 h 156"/>
                  <a:gd name="T8" fmla="*/ 191 w 191"/>
                  <a:gd name="T9" fmla="*/ 1066 h 156"/>
                  <a:gd name="T10" fmla="*/ 191 w 191"/>
                  <a:gd name="T11" fmla="*/ 1066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a:p>
            </p:txBody>
          </p:sp>
          <p:sp>
            <p:nvSpPr>
              <p:cNvPr id="303" name="Freeform 216"/>
              <p:cNvSpPr>
                <a:spLocks/>
              </p:cNvSpPr>
              <p:nvPr/>
            </p:nvSpPr>
            <p:spPr bwMode="auto">
              <a:xfrm>
                <a:off x="4187" y="2402"/>
                <a:ext cx="77" cy="161"/>
              </a:xfrm>
              <a:custGeom>
                <a:avLst/>
                <a:gdLst>
                  <a:gd name="T0" fmla="*/ 77 w 77"/>
                  <a:gd name="T1" fmla="*/ 1066 h 156"/>
                  <a:gd name="T2" fmla="*/ 77 w 77"/>
                  <a:gd name="T3" fmla="*/ 0 h 156"/>
                  <a:gd name="T4" fmla="*/ 0 w 77"/>
                  <a:gd name="T5" fmla="*/ 0 h 156"/>
                  <a:gd name="T6" fmla="*/ 0 w 77"/>
                  <a:gd name="T7" fmla="*/ 1066 h 156"/>
                  <a:gd name="T8" fmla="*/ 77 w 77"/>
                  <a:gd name="T9" fmla="*/ 1066 h 156"/>
                  <a:gd name="T10" fmla="*/ 77 w 77"/>
                  <a:gd name="T11" fmla="*/ 10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304" name="Freeform 217"/>
              <p:cNvSpPr>
                <a:spLocks/>
              </p:cNvSpPr>
              <p:nvPr/>
            </p:nvSpPr>
            <p:spPr bwMode="auto">
              <a:xfrm>
                <a:off x="4348" y="2402"/>
                <a:ext cx="79" cy="161"/>
              </a:xfrm>
              <a:custGeom>
                <a:avLst/>
                <a:gdLst>
                  <a:gd name="T0" fmla="*/ 78 w 78"/>
                  <a:gd name="T1" fmla="*/ 1066 h 156"/>
                  <a:gd name="T2" fmla="*/ 78 w 78"/>
                  <a:gd name="T3" fmla="*/ 0 h 156"/>
                  <a:gd name="T4" fmla="*/ 0 w 78"/>
                  <a:gd name="T5" fmla="*/ 0 h 156"/>
                  <a:gd name="T6" fmla="*/ 0 w 78"/>
                  <a:gd name="T7" fmla="*/ 1066 h 156"/>
                  <a:gd name="T8" fmla="*/ 78 w 78"/>
                  <a:gd name="T9" fmla="*/ 1066 h 156"/>
                  <a:gd name="T10" fmla="*/ 78 w 78"/>
                  <a:gd name="T11" fmla="*/ 1066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a:p>
            </p:txBody>
          </p:sp>
          <p:sp>
            <p:nvSpPr>
              <p:cNvPr id="305" name="Freeform 218"/>
              <p:cNvSpPr>
                <a:spLocks/>
              </p:cNvSpPr>
              <p:nvPr/>
            </p:nvSpPr>
            <p:spPr bwMode="auto">
              <a:xfrm>
                <a:off x="4187" y="2402"/>
                <a:ext cx="238" cy="161"/>
              </a:xfrm>
              <a:custGeom>
                <a:avLst/>
                <a:gdLst>
                  <a:gd name="T0" fmla="*/ 19 w 244"/>
                  <a:gd name="T1" fmla="*/ 19856 h 151"/>
                  <a:gd name="T2" fmla="*/ 19 w 244"/>
                  <a:gd name="T3" fmla="*/ 0 h 151"/>
                  <a:gd name="T4" fmla="*/ 0 w 244"/>
                  <a:gd name="T5" fmla="*/ 0 h 151"/>
                  <a:gd name="T6" fmla="*/ 0 w 244"/>
                  <a:gd name="T7" fmla="*/ 19856 h 151"/>
                  <a:gd name="T8" fmla="*/ 19 w 244"/>
                  <a:gd name="T9" fmla="*/ 19856 h 151"/>
                  <a:gd name="T10" fmla="*/ 19 w 244"/>
                  <a:gd name="T11" fmla="*/ 1985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grpSp>
        <p:grpSp>
          <p:nvGrpSpPr>
            <p:cNvPr id="280" name="Group 38"/>
            <p:cNvGrpSpPr>
              <a:grpSpLocks/>
            </p:cNvGrpSpPr>
            <p:nvPr userDrawn="1"/>
          </p:nvGrpSpPr>
          <p:grpSpPr bwMode="auto">
            <a:xfrm>
              <a:off x="1219136" y="6638100"/>
              <a:ext cx="164978" cy="104922"/>
              <a:chOff x="528" y="1773"/>
              <a:chExt cx="246" cy="156"/>
            </a:xfrm>
          </p:grpSpPr>
          <p:sp>
            <p:nvSpPr>
              <p:cNvPr id="298" name="Freeform 248"/>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a:p>
            </p:txBody>
          </p:sp>
          <p:sp>
            <p:nvSpPr>
              <p:cNvPr id="299" name="Freeform 249"/>
              <p:cNvSpPr>
                <a:spLocks/>
              </p:cNvSpPr>
              <p:nvPr/>
            </p:nvSpPr>
            <p:spPr bwMode="auto">
              <a:xfrm>
                <a:off x="528" y="1850"/>
                <a:ext cx="246" cy="79"/>
              </a:xfrm>
              <a:custGeom>
                <a:avLst/>
                <a:gdLst>
                  <a:gd name="T0" fmla="*/ 2929 w 238"/>
                  <a:gd name="T1" fmla="*/ 39 h 79"/>
                  <a:gd name="T2" fmla="*/ 2929 w 238"/>
                  <a:gd name="T3" fmla="*/ 0 h 79"/>
                  <a:gd name="T4" fmla="*/ 0 w 238"/>
                  <a:gd name="T5" fmla="*/ 0 h 79"/>
                  <a:gd name="T6" fmla="*/ 0 w 238"/>
                  <a:gd name="T7" fmla="*/ 39 h 79"/>
                  <a:gd name="T8" fmla="*/ 2929 w 238"/>
                  <a:gd name="T9" fmla="*/ 39 h 79"/>
                  <a:gd name="T10" fmla="*/ 2929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a:p>
            </p:txBody>
          </p:sp>
          <p:sp>
            <p:nvSpPr>
              <p:cNvPr id="300" name="Freeform 250"/>
              <p:cNvSpPr>
                <a:spLocks/>
              </p:cNvSpPr>
              <p:nvPr/>
            </p:nvSpPr>
            <p:spPr bwMode="auto">
              <a:xfrm>
                <a:off x="528" y="1773"/>
                <a:ext cx="120" cy="156"/>
              </a:xfrm>
              <a:custGeom>
                <a:avLst/>
                <a:gdLst>
                  <a:gd name="T0" fmla="*/ 0 w 119"/>
                  <a:gd name="T1" fmla="*/ 0 h 157"/>
                  <a:gd name="T2" fmla="*/ 0 w 119"/>
                  <a:gd name="T3" fmla="*/ 61 h 157"/>
                  <a:gd name="T4" fmla="*/ 21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a:p>
            </p:txBody>
          </p:sp>
          <p:sp>
            <p:nvSpPr>
              <p:cNvPr id="301" name="Freeform 251"/>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281" name="Group 253"/>
            <p:cNvGrpSpPr>
              <a:grpSpLocks/>
            </p:cNvGrpSpPr>
            <p:nvPr userDrawn="1"/>
          </p:nvGrpSpPr>
          <p:grpSpPr bwMode="auto">
            <a:xfrm>
              <a:off x="794543" y="6638100"/>
              <a:ext cx="163271" cy="105273"/>
              <a:chOff x="528" y="1164"/>
              <a:chExt cx="237" cy="157"/>
            </a:xfrm>
          </p:grpSpPr>
          <p:sp>
            <p:nvSpPr>
              <p:cNvPr id="294" name="Rectangle 254"/>
              <p:cNvSpPr>
                <a:spLocks noChangeArrowheads="1"/>
              </p:cNvSpPr>
              <p:nvPr/>
            </p:nvSpPr>
            <p:spPr bwMode="auto">
              <a:xfrm>
                <a:off x="528" y="1164"/>
                <a:ext cx="237" cy="156"/>
              </a:xfrm>
              <a:prstGeom prst="rect">
                <a:avLst/>
              </a:prstGeom>
              <a:no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295" name="Rectangle 255"/>
              <p:cNvSpPr>
                <a:spLocks noChangeArrowheads="1"/>
              </p:cNvSpPr>
              <p:nvPr/>
            </p:nvSpPr>
            <p:spPr bwMode="auto">
              <a:xfrm>
                <a:off x="528" y="1164"/>
                <a:ext cx="237" cy="53"/>
              </a:xfrm>
              <a:prstGeom prst="rect">
                <a:avLst/>
              </a:prstGeom>
              <a:solidFill>
                <a:srgbClr val="FFFFFF"/>
              </a:solid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296" name="Rectangle 256"/>
              <p:cNvSpPr>
                <a:spLocks noChangeArrowheads="1"/>
              </p:cNvSpPr>
              <p:nvPr/>
            </p:nvSpPr>
            <p:spPr bwMode="auto">
              <a:xfrm>
                <a:off x="528" y="1217"/>
                <a:ext cx="237" cy="55"/>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297" name="Rectangle 257"/>
              <p:cNvSpPr>
                <a:spLocks noChangeArrowheads="1"/>
              </p:cNvSpPr>
              <p:nvPr/>
            </p:nvSpPr>
            <p:spPr bwMode="auto">
              <a:xfrm>
                <a:off x="528" y="1266"/>
                <a:ext cx="237" cy="55"/>
              </a:xfrm>
              <a:prstGeom prst="rect">
                <a:avLst/>
              </a:prstGeom>
              <a:solidFill>
                <a:srgbClr val="FF0000"/>
              </a:solidFill>
              <a:ln w="3175">
                <a:no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grpSp>
        <p:pic>
          <p:nvPicPr>
            <p:cNvPr id="282" name="Picture 268"/>
            <p:cNvPicPr>
              <a:picLocks noChangeAspect="1" noChangeArrowheads="1"/>
            </p:cNvPicPr>
            <p:nvPr userDrawn="1"/>
          </p:nvPicPr>
          <p:blipFill>
            <a:blip r:embed="rId7" cstate="print"/>
            <a:srcRect/>
            <a:stretch>
              <a:fillRect/>
            </a:stretch>
          </p:blipFill>
          <p:spPr bwMode="auto">
            <a:xfrm>
              <a:off x="2923792" y="6638100"/>
              <a:ext cx="167015" cy="109359"/>
            </a:xfrm>
            <a:prstGeom prst="rect">
              <a:avLst/>
            </a:prstGeom>
            <a:noFill/>
            <a:ln w="9525">
              <a:noFill/>
              <a:miter lim="800000"/>
              <a:headEnd/>
              <a:tailEnd/>
            </a:ln>
          </p:spPr>
        </p:pic>
        <p:grpSp>
          <p:nvGrpSpPr>
            <p:cNvPr id="283" name="Group 269"/>
            <p:cNvGrpSpPr>
              <a:grpSpLocks noChangeAspect="1"/>
            </p:cNvGrpSpPr>
            <p:nvPr userDrawn="1"/>
          </p:nvGrpSpPr>
          <p:grpSpPr bwMode="auto">
            <a:xfrm>
              <a:off x="3967545" y="6638100"/>
              <a:ext cx="160549" cy="102873"/>
              <a:chOff x="4214" y="2064"/>
              <a:chExt cx="242" cy="157"/>
            </a:xfrm>
          </p:grpSpPr>
          <p:sp>
            <p:nvSpPr>
              <p:cNvPr id="290" name="AutoShape 270"/>
              <p:cNvSpPr>
                <a:spLocks noChangeAspect="1" noChangeArrowheads="1" noTextEdit="1"/>
              </p:cNvSpPr>
              <p:nvPr/>
            </p:nvSpPr>
            <p:spPr bwMode="auto">
              <a:xfrm>
                <a:off x="4214" y="2064"/>
                <a:ext cx="242" cy="157"/>
              </a:xfrm>
              <a:prstGeom prst="rect">
                <a:avLst/>
              </a:prstGeom>
              <a:noFill/>
              <a:ln w="6350" algn="ctr">
                <a:solidFill>
                  <a:schemeClr val="tx1"/>
                </a:solidFill>
                <a:miter lim="800000"/>
                <a:headEnd/>
                <a:tailEnd/>
              </a:ln>
            </p:spPr>
            <p:txBody>
              <a:bodyPr/>
              <a:lstStyle/>
              <a:p>
                <a:pPr>
                  <a:defRPr/>
                </a:pPr>
                <a:endParaRPr lang="en-GB"/>
              </a:p>
            </p:txBody>
          </p:sp>
          <p:sp>
            <p:nvSpPr>
              <p:cNvPr id="291" name="Rectangle 271"/>
              <p:cNvSpPr>
                <a:spLocks noChangeArrowheads="1"/>
              </p:cNvSpPr>
              <p:nvPr/>
            </p:nvSpPr>
            <p:spPr bwMode="auto">
              <a:xfrm>
                <a:off x="4214" y="2064"/>
                <a:ext cx="242" cy="53"/>
              </a:xfrm>
              <a:prstGeom prst="rect">
                <a:avLst/>
              </a:prstGeom>
              <a:solidFill>
                <a:srgbClr val="FFFF00"/>
              </a:solidFill>
              <a:ln w="9525">
                <a:noFill/>
                <a:miter lim="800000"/>
                <a:headEnd/>
                <a:tailEnd/>
              </a:ln>
            </p:spPr>
            <p:txBody>
              <a:bodyPr/>
              <a:lstStyle/>
              <a:p>
                <a:pPr eaLnBrk="0" hangingPunct="0">
                  <a:spcBef>
                    <a:spcPct val="50000"/>
                  </a:spcBef>
                  <a:defRPr/>
                </a:pPr>
                <a:endParaRPr lang="en-US"/>
              </a:p>
            </p:txBody>
          </p:sp>
          <p:sp>
            <p:nvSpPr>
              <p:cNvPr id="292" name="Rectangle 272"/>
              <p:cNvSpPr>
                <a:spLocks noChangeArrowheads="1"/>
              </p:cNvSpPr>
              <p:nvPr/>
            </p:nvSpPr>
            <p:spPr bwMode="auto">
              <a:xfrm>
                <a:off x="4214" y="2117"/>
                <a:ext cx="242" cy="51"/>
              </a:xfrm>
              <a:prstGeom prst="rect">
                <a:avLst/>
              </a:prstGeom>
              <a:solidFill>
                <a:srgbClr val="51DC00"/>
              </a:solidFill>
              <a:ln w="9525">
                <a:noFill/>
                <a:miter lim="800000"/>
                <a:headEnd/>
                <a:tailEnd/>
              </a:ln>
            </p:spPr>
            <p:txBody>
              <a:bodyPr/>
              <a:lstStyle/>
              <a:p>
                <a:pPr eaLnBrk="0" hangingPunct="0">
                  <a:spcBef>
                    <a:spcPct val="50000"/>
                  </a:spcBef>
                  <a:defRPr/>
                </a:pPr>
                <a:endParaRPr lang="en-US"/>
              </a:p>
            </p:txBody>
          </p:sp>
          <p:sp>
            <p:nvSpPr>
              <p:cNvPr id="293" name="Rectangle 273"/>
              <p:cNvSpPr>
                <a:spLocks noChangeArrowheads="1"/>
              </p:cNvSpPr>
              <p:nvPr/>
            </p:nvSpPr>
            <p:spPr bwMode="auto">
              <a:xfrm>
                <a:off x="4214" y="2168"/>
                <a:ext cx="242" cy="53"/>
              </a:xfrm>
              <a:prstGeom prst="rect">
                <a:avLst/>
              </a:prstGeom>
              <a:solidFill>
                <a:srgbClr val="FF0000"/>
              </a:solidFill>
              <a:ln w="9525">
                <a:noFill/>
                <a:miter lim="800000"/>
                <a:headEnd/>
                <a:tailEnd/>
              </a:ln>
            </p:spPr>
            <p:txBody>
              <a:bodyPr/>
              <a:lstStyle/>
              <a:p>
                <a:pPr eaLnBrk="0" hangingPunct="0">
                  <a:spcBef>
                    <a:spcPct val="50000"/>
                  </a:spcBef>
                  <a:defRPr/>
                </a:pPr>
                <a:endParaRPr lang="en-US"/>
              </a:p>
            </p:txBody>
          </p:sp>
        </p:grpSp>
        <p:grpSp>
          <p:nvGrpSpPr>
            <p:cNvPr id="284" name="Group 242"/>
            <p:cNvGrpSpPr>
              <a:grpSpLocks/>
            </p:cNvGrpSpPr>
            <p:nvPr userDrawn="1"/>
          </p:nvGrpSpPr>
          <p:grpSpPr bwMode="auto">
            <a:xfrm>
              <a:off x="1638742" y="6638100"/>
              <a:ext cx="163293" cy="104605"/>
              <a:chOff x="5555" y="2058"/>
              <a:chExt cx="245" cy="157"/>
            </a:xfrm>
          </p:grpSpPr>
          <p:sp>
            <p:nvSpPr>
              <p:cNvPr id="286" name="Freeform 243"/>
              <p:cNvSpPr>
                <a:spLocks/>
              </p:cNvSpPr>
              <p:nvPr/>
            </p:nvSpPr>
            <p:spPr bwMode="auto">
              <a:xfrm>
                <a:off x="5555" y="2058"/>
                <a:ext cx="245" cy="157"/>
              </a:xfrm>
              <a:custGeom>
                <a:avLst/>
                <a:gdLst>
                  <a:gd name="T0" fmla="*/ 0 w 244"/>
                  <a:gd name="T1" fmla="*/ 0 h 156"/>
                  <a:gd name="T2" fmla="*/ 0 w 244"/>
                  <a:gd name="T3" fmla="*/ 404 h 156"/>
                  <a:gd name="T4" fmla="*/ 445 w 244"/>
                  <a:gd name="T5" fmla="*/ 404 h 156"/>
                  <a:gd name="T6" fmla="*/ 44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a:p>
            </p:txBody>
          </p:sp>
          <p:sp>
            <p:nvSpPr>
              <p:cNvPr id="287" name="Freeform 244"/>
              <p:cNvSpPr>
                <a:spLocks/>
              </p:cNvSpPr>
              <p:nvPr/>
            </p:nvSpPr>
            <p:spPr bwMode="auto">
              <a:xfrm>
                <a:off x="5555" y="2162"/>
                <a:ext cx="245" cy="53"/>
              </a:xfrm>
              <a:custGeom>
                <a:avLst/>
                <a:gdLst>
                  <a:gd name="T0" fmla="*/ 0 w 244"/>
                  <a:gd name="T1" fmla="*/ 0 h 45"/>
                  <a:gd name="T2" fmla="*/ 0 w 244"/>
                  <a:gd name="T3" fmla="*/ 47398160 h 45"/>
                  <a:gd name="T4" fmla="*/ 445 w 244"/>
                  <a:gd name="T5" fmla="*/ 47398160 h 45"/>
                  <a:gd name="T6" fmla="*/ 44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a:p>
            </p:txBody>
          </p:sp>
          <p:sp>
            <p:nvSpPr>
              <p:cNvPr id="288" name="Freeform 245"/>
              <p:cNvSpPr>
                <a:spLocks/>
              </p:cNvSpPr>
              <p:nvPr/>
            </p:nvSpPr>
            <p:spPr bwMode="auto">
              <a:xfrm>
                <a:off x="5555" y="2060"/>
                <a:ext cx="245" cy="55"/>
              </a:xfrm>
              <a:custGeom>
                <a:avLst/>
                <a:gdLst>
                  <a:gd name="T0" fmla="*/ 0 w 244"/>
                  <a:gd name="T1" fmla="*/ 0 h 50"/>
                  <a:gd name="T2" fmla="*/ 0 w 244"/>
                  <a:gd name="T3" fmla="*/ 17379 h 50"/>
                  <a:gd name="T4" fmla="*/ 445 w 244"/>
                  <a:gd name="T5" fmla="*/ 17379 h 50"/>
                  <a:gd name="T6" fmla="*/ 44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a:p>
            </p:txBody>
          </p:sp>
          <p:sp>
            <p:nvSpPr>
              <p:cNvPr id="289" name="Freeform 246"/>
              <p:cNvSpPr>
                <a:spLocks/>
              </p:cNvSpPr>
              <p:nvPr/>
            </p:nvSpPr>
            <p:spPr bwMode="auto">
              <a:xfrm>
                <a:off x="5555" y="2058"/>
                <a:ext cx="245" cy="157"/>
              </a:xfrm>
              <a:custGeom>
                <a:avLst/>
                <a:gdLst>
                  <a:gd name="T0" fmla="*/ 445 w 244"/>
                  <a:gd name="T1" fmla="*/ 404 h 156"/>
                  <a:gd name="T2" fmla="*/ 445 w 244"/>
                  <a:gd name="T3" fmla="*/ 0 h 156"/>
                  <a:gd name="T4" fmla="*/ 0 w 244"/>
                  <a:gd name="T5" fmla="*/ 0 h 156"/>
                  <a:gd name="T6" fmla="*/ 0 w 244"/>
                  <a:gd name="T7" fmla="*/ 404 h 156"/>
                  <a:gd name="T8" fmla="*/ 445 w 244"/>
                  <a:gd name="T9" fmla="*/ 404 h 156"/>
                  <a:gd name="T10" fmla="*/ 44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pic>
          <p:nvPicPr>
            <p:cNvPr id="285" name="Picture 3"/>
            <p:cNvPicPr>
              <a:picLocks noChangeAspect="1" noChangeArrowheads="1"/>
            </p:cNvPicPr>
            <p:nvPr userDrawn="1"/>
          </p:nvPicPr>
          <p:blipFill>
            <a:blip r:embed="rId8" cstate="print"/>
            <a:srcRect/>
            <a:stretch>
              <a:fillRect/>
            </a:stretch>
          </p:blipFill>
          <p:spPr bwMode="auto">
            <a:xfrm>
              <a:off x="6959723" y="6638100"/>
              <a:ext cx="164978" cy="106293"/>
            </a:xfrm>
            <a:prstGeom prst="rect">
              <a:avLst/>
            </a:prstGeom>
            <a:noFill/>
            <a:ln w="9525">
              <a:noFill/>
              <a:miter lim="800000"/>
              <a:headEnd/>
              <a:tailEnd/>
            </a:ln>
          </p:spPr>
        </p:pic>
      </p:gr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0">
          <a:blip r:embed="rId2" cstate="print">
            <a:lum/>
          </a:blip>
          <a:srcRect/>
          <a:stretch>
            <a:fillRect b="-5000"/>
          </a:stretch>
        </a:blipFill>
        <a:effectLst/>
      </p:bgPr>
    </p:bg>
    <p:spTree>
      <p:nvGrpSpPr>
        <p:cNvPr id="1" name=""/>
        <p:cNvGrpSpPr/>
        <p:nvPr/>
      </p:nvGrpSpPr>
      <p:grpSpPr>
        <a:xfrm>
          <a:off x="0" y="0"/>
          <a:ext cx="0" cy="0"/>
          <a:chOff x="0" y="0"/>
          <a:chExt cx="0" cy="0"/>
        </a:xfrm>
      </p:grpSpPr>
      <p:pic>
        <p:nvPicPr>
          <p:cNvPr id="4" name="Picture 25" descr="EUMETSATwhite.png"/>
          <p:cNvPicPr>
            <a:picLocks noChangeAspect="1"/>
          </p:cNvPicPr>
          <p:nvPr userDrawn="1"/>
        </p:nvPicPr>
        <p:blipFill>
          <a:blip r:embed="rId3" cstate="print"/>
          <a:srcRect/>
          <a:stretch>
            <a:fillRect/>
          </a:stretch>
        </p:blipFill>
        <p:spPr bwMode="auto">
          <a:xfrm>
            <a:off x="8891588" y="6604000"/>
            <a:ext cx="808037" cy="149225"/>
          </a:xfrm>
          <a:prstGeom prst="rect">
            <a:avLst/>
          </a:prstGeom>
          <a:noFill/>
          <a:ln w="9525">
            <a:noFill/>
            <a:miter lim="800000"/>
            <a:headEnd/>
            <a:tailEnd/>
          </a:ln>
        </p:spPr>
      </p:pic>
      <p:sp>
        <p:nvSpPr>
          <p:cNvPr id="8" name="Rectangle 41"/>
          <p:cNvSpPr>
            <a:spLocks noGrp="1" noChangeArrowheads="1"/>
          </p:cNvSpPr>
          <p:nvPr>
            <p:ph type="subTitle" sz="quarter" idx="1"/>
          </p:nvPr>
        </p:nvSpPr>
        <p:spPr>
          <a:xfrm>
            <a:off x="258793" y="534838"/>
            <a:ext cx="9351932" cy="1449237"/>
          </a:xfrm>
        </p:spPr>
        <p:txBody>
          <a:bodyPr anchor="ctr"/>
          <a:lstStyle>
            <a:lvl1pPr marL="0" indent="0">
              <a:lnSpc>
                <a:spcPts val="3400"/>
              </a:lnSpc>
              <a:buNone/>
              <a:defRPr b="1" cap="all" baseline="0">
                <a:solidFill>
                  <a:schemeClr val="bg1"/>
                </a:solidFill>
              </a:defRPr>
            </a:lvl1pPr>
          </a:lstStyle>
          <a:p>
            <a:r>
              <a:rPr lang="en-US" smtClean="0"/>
              <a:t>Click to edit Master subtitle style</a:t>
            </a:r>
            <a:endParaRPr lang="en-GB" dirty="0" smtClean="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0">
          <a:blip r:embed="rId2" cstate="print">
            <a:lum/>
          </a:blip>
          <a:srcRect/>
          <a:stretch>
            <a:fillRect b="-5000"/>
          </a:stretch>
        </a:blipFill>
        <a:effectLst/>
      </p:bgPr>
    </p:bg>
    <p:spTree>
      <p:nvGrpSpPr>
        <p:cNvPr id="1" name=""/>
        <p:cNvGrpSpPr/>
        <p:nvPr/>
      </p:nvGrpSpPr>
      <p:grpSpPr>
        <a:xfrm>
          <a:off x="0" y="0"/>
          <a:ext cx="0" cy="0"/>
          <a:chOff x="0" y="0"/>
          <a:chExt cx="0" cy="0"/>
        </a:xfrm>
      </p:grpSpPr>
      <p:pic>
        <p:nvPicPr>
          <p:cNvPr id="3" name="Picture 25" descr="EUMETSATwhite.png"/>
          <p:cNvPicPr>
            <a:picLocks noChangeAspect="1"/>
          </p:cNvPicPr>
          <p:nvPr userDrawn="1"/>
        </p:nvPicPr>
        <p:blipFill>
          <a:blip r:embed="rId3" cstate="print"/>
          <a:srcRect/>
          <a:stretch>
            <a:fillRect/>
          </a:stretch>
        </p:blipFill>
        <p:spPr bwMode="auto">
          <a:xfrm>
            <a:off x="8891588" y="6604000"/>
            <a:ext cx="808037" cy="149225"/>
          </a:xfrm>
          <a:prstGeom prst="rect">
            <a:avLst/>
          </a:prstGeom>
          <a:noFill/>
          <a:ln w="9525">
            <a:noFill/>
            <a:miter lim="800000"/>
            <a:headEnd/>
            <a:tailEnd/>
          </a:ln>
        </p:spPr>
      </p:pic>
      <p:sp>
        <p:nvSpPr>
          <p:cNvPr id="6"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280" descr="graphic-vector-map-europe.wmf"/>
          <p:cNvPicPr>
            <a:picLocks noChangeAspect="1"/>
          </p:cNvPicPr>
          <p:nvPr userDrawn="1"/>
        </p:nvPicPr>
        <p:blipFill>
          <a:blip r:embed="rId3" cstate="print"/>
          <a:srcRect t="4592"/>
          <a:stretch>
            <a:fillRect/>
          </a:stretch>
        </p:blipFill>
        <p:spPr bwMode="auto">
          <a:xfrm>
            <a:off x="5803128" y="874643"/>
            <a:ext cx="4102871" cy="5638897"/>
          </a:xfrm>
          <a:prstGeom prst="rect">
            <a:avLst/>
          </a:prstGeom>
          <a:noFill/>
          <a:ln w="9525">
            <a:noFill/>
            <a:miter lim="800000"/>
            <a:headEnd/>
            <a:tailEnd/>
          </a:ln>
        </p:spPr>
      </p:pic>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0" y="0"/>
            <a:ext cx="9799638"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9700" name="Rectangle 58"/>
          <p:cNvSpPr>
            <a:spLocks noGrp="1" noChangeArrowheads="1"/>
          </p:cNvSpPr>
          <p:nvPr>
            <p:ph type="body" idx="1"/>
          </p:nvPr>
        </p:nvSpPr>
        <p:spPr bwMode="auto">
          <a:xfrm>
            <a:off x="266700" y="992188"/>
            <a:ext cx="9447213" cy="539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29701" name="Picture 6"/>
          <p:cNvPicPr>
            <a:picLocks noChangeAspect="1" noChangeArrowheads="1"/>
          </p:cNvPicPr>
          <p:nvPr/>
        </p:nvPicPr>
        <p:blipFill>
          <a:blip r:embed="rId11" cstate="print"/>
          <a:srcRect/>
          <a:stretch>
            <a:fillRect/>
          </a:stretch>
        </p:blipFill>
        <p:spPr bwMode="auto">
          <a:xfrm>
            <a:off x="8891588" y="6604000"/>
            <a:ext cx="808037" cy="149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669" r:id="rId1"/>
    <p:sldLayoutId id="2147487662" r:id="rId2"/>
    <p:sldLayoutId id="2147487670" r:id="rId3"/>
    <p:sldLayoutId id="2147487664" r:id="rId4"/>
    <p:sldLayoutId id="2147487665" r:id="rId5"/>
    <p:sldLayoutId id="2147487666" r:id="rId6"/>
    <p:sldLayoutId id="2147487667" r:id="rId7"/>
    <p:sldLayoutId id="2147487655" r:id="rId8"/>
  </p:sldLayoutIdLst>
  <p:transition/>
  <p:txStyles>
    <p:titleStyle>
      <a:lvl1pPr marL="179388" algn="l" rtl="0" eaLnBrk="1" fontAlgn="base" hangingPunct="1">
        <a:spcBef>
          <a:spcPct val="0"/>
        </a:spcBef>
        <a:spcAft>
          <a:spcPct val="0"/>
        </a:spcAft>
        <a:defRPr sz="2800" b="1">
          <a:solidFill>
            <a:schemeClr val="bg1"/>
          </a:solidFill>
          <a:latin typeface="Arial" pitchFamily="34" charset="0"/>
          <a:ea typeface="+mj-ea"/>
          <a:cs typeface="Arial" pitchFamily="34" charset="0"/>
        </a:defRPr>
      </a:lvl1pPr>
      <a:lvl2pPr marL="179388" algn="l" rtl="0" eaLnBrk="1" fontAlgn="base" hangingPunct="1">
        <a:spcBef>
          <a:spcPct val="0"/>
        </a:spcBef>
        <a:spcAft>
          <a:spcPct val="0"/>
        </a:spcAft>
        <a:defRPr sz="2800" b="1">
          <a:solidFill>
            <a:schemeClr val="bg1"/>
          </a:solidFill>
          <a:latin typeface="Arial" pitchFamily="34" charset="0"/>
          <a:cs typeface="Arial" pitchFamily="34" charset="0"/>
        </a:defRPr>
      </a:lvl2pPr>
      <a:lvl3pPr marL="179388" algn="l" rtl="0" eaLnBrk="1" fontAlgn="base" hangingPunct="1">
        <a:spcBef>
          <a:spcPct val="0"/>
        </a:spcBef>
        <a:spcAft>
          <a:spcPct val="0"/>
        </a:spcAft>
        <a:defRPr sz="2800" b="1">
          <a:solidFill>
            <a:schemeClr val="bg1"/>
          </a:solidFill>
          <a:latin typeface="Arial" pitchFamily="34" charset="0"/>
          <a:cs typeface="Arial" pitchFamily="34" charset="0"/>
        </a:defRPr>
      </a:lvl3pPr>
      <a:lvl4pPr marL="179388" algn="l" rtl="0" eaLnBrk="1" fontAlgn="base" hangingPunct="1">
        <a:spcBef>
          <a:spcPct val="0"/>
        </a:spcBef>
        <a:spcAft>
          <a:spcPct val="0"/>
        </a:spcAft>
        <a:defRPr sz="2800" b="1">
          <a:solidFill>
            <a:schemeClr val="bg1"/>
          </a:solidFill>
          <a:latin typeface="Arial" pitchFamily="34" charset="0"/>
          <a:cs typeface="Arial" pitchFamily="34" charset="0"/>
        </a:defRPr>
      </a:lvl4pPr>
      <a:lvl5pPr marL="179388" algn="l" rtl="0" eaLnBrk="1" fontAlgn="base" hangingPunct="1">
        <a:spcBef>
          <a:spcPct val="0"/>
        </a:spcBef>
        <a:spcAft>
          <a:spcPct val="0"/>
        </a:spcAft>
        <a:defRPr sz="2800" b="1">
          <a:solidFill>
            <a:schemeClr val="bg1"/>
          </a:solidFill>
          <a:latin typeface="Arial" pitchFamily="34" charset="0"/>
          <a:cs typeface="Arial" pitchFamily="34" charset="0"/>
        </a:defRPr>
      </a:lvl5pPr>
      <a:lvl6pPr marL="457200" algn="l" rtl="0" eaLnBrk="1" fontAlgn="base" hangingPunct="1">
        <a:spcBef>
          <a:spcPct val="0"/>
        </a:spcBef>
        <a:spcAft>
          <a:spcPct val="0"/>
        </a:spcAft>
        <a:defRPr sz="2800" b="1">
          <a:solidFill>
            <a:schemeClr val="bg1"/>
          </a:solidFill>
          <a:latin typeface="Century Gothic" pitchFamily="34" charset="0"/>
        </a:defRPr>
      </a:lvl6pPr>
      <a:lvl7pPr marL="914400" algn="l" rtl="0" eaLnBrk="1" fontAlgn="base" hangingPunct="1">
        <a:spcBef>
          <a:spcPct val="0"/>
        </a:spcBef>
        <a:spcAft>
          <a:spcPct val="0"/>
        </a:spcAft>
        <a:defRPr sz="2800" b="1">
          <a:solidFill>
            <a:schemeClr val="bg1"/>
          </a:solidFill>
          <a:latin typeface="Century Gothic" pitchFamily="34" charset="0"/>
        </a:defRPr>
      </a:lvl7pPr>
      <a:lvl8pPr marL="1371600" algn="l" rtl="0" eaLnBrk="1" fontAlgn="base" hangingPunct="1">
        <a:spcBef>
          <a:spcPct val="0"/>
        </a:spcBef>
        <a:spcAft>
          <a:spcPct val="0"/>
        </a:spcAft>
        <a:defRPr sz="2800" b="1">
          <a:solidFill>
            <a:schemeClr val="bg1"/>
          </a:solidFill>
          <a:latin typeface="Century Gothic" pitchFamily="34" charset="0"/>
        </a:defRPr>
      </a:lvl8pPr>
      <a:lvl9pPr marL="1828800" algn="l" rtl="0" eaLnBrk="1" fontAlgn="base" hangingPunct="1">
        <a:spcBef>
          <a:spcPct val="0"/>
        </a:spcBef>
        <a:spcAft>
          <a:spcPct val="0"/>
        </a:spcAft>
        <a:defRPr sz="2800" b="1">
          <a:solidFill>
            <a:schemeClr val="bg1"/>
          </a:solidFill>
          <a:latin typeface="Century Gothic" pitchFamily="34" charset="0"/>
        </a:defRPr>
      </a:lvl9pPr>
    </p:titleStyle>
    <p:bodyStyle>
      <a:lvl1pPr marL="342900" indent="-342900" algn="l" rtl="0" eaLnBrk="1" fontAlgn="base" hangingPunct="1">
        <a:spcBef>
          <a:spcPct val="20000"/>
        </a:spcBef>
        <a:spcAft>
          <a:spcPct val="0"/>
        </a:spcAft>
        <a:buFont typeface="Arial" pitchFamily="34" charset="0"/>
        <a:buChar char="•"/>
        <a:defRPr sz="3600">
          <a:solidFill>
            <a:schemeClr val="tx2"/>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3200">
          <a:solidFill>
            <a:schemeClr val="tx2"/>
          </a:solidFill>
          <a:latin typeface="Arial" pitchFamily="34"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800">
          <a:solidFill>
            <a:schemeClr val="tx2"/>
          </a:solidFill>
          <a:latin typeface="Arial" pitchFamily="34" charset="0"/>
          <a:cs typeface="Arial" pitchFamily="34" charset="0"/>
        </a:defRPr>
      </a:lvl3pPr>
      <a:lvl4pPr marL="1600200" indent="-228600" algn="l" rtl="0" eaLnBrk="1" fontAlgn="base" hangingPunct="1">
        <a:spcBef>
          <a:spcPct val="20000"/>
        </a:spcBef>
        <a:spcAft>
          <a:spcPct val="0"/>
        </a:spcAft>
        <a:buFont typeface="Arial" pitchFamily="34" charset="0"/>
        <a:buChar char="•"/>
        <a:defRPr sz="2400">
          <a:solidFill>
            <a:schemeClr val="tx2"/>
          </a:solidFill>
          <a:latin typeface="Arial" pitchFamily="34"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a:solidFill>
            <a:schemeClr val="tx2"/>
          </a:solidFill>
          <a:latin typeface="Arial" pitchFamily="34" charset="0"/>
          <a:cs typeface="Arial" pitchFamily="34" charset="0"/>
        </a:defRPr>
      </a:lvl5pPr>
      <a:lvl6pPr marL="2514600" indent="-228600" algn="l" rtl="0" eaLnBrk="1" fontAlgn="base" hangingPunct="1">
        <a:spcBef>
          <a:spcPct val="20000"/>
        </a:spcBef>
        <a:spcAft>
          <a:spcPct val="0"/>
        </a:spcAft>
        <a:defRPr sz="2400">
          <a:solidFill>
            <a:schemeClr val="tx2"/>
          </a:solidFill>
          <a:latin typeface="+mn-lt"/>
        </a:defRPr>
      </a:lvl6pPr>
      <a:lvl7pPr marL="2971800" indent="-228600" algn="l" rtl="0" eaLnBrk="1" fontAlgn="base" hangingPunct="1">
        <a:spcBef>
          <a:spcPct val="20000"/>
        </a:spcBef>
        <a:spcAft>
          <a:spcPct val="0"/>
        </a:spcAft>
        <a:defRPr sz="2400">
          <a:solidFill>
            <a:schemeClr val="tx2"/>
          </a:solidFill>
          <a:latin typeface="+mn-lt"/>
        </a:defRPr>
      </a:lvl7pPr>
      <a:lvl8pPr marL="3429000" indent="-228600" algn="l" rtl="0" eaLnBrk="1" fontAlgn="base" hangingPunct="1">
        <a:spcBef>
          <a:spcPct val="20000"/>
        </a:spcBef>
        <a:spcAft>
          <a:spcPct val="0"/>
        </a:spcAft>
        <a:defRPr sz="2400">
          <a:solidFill>
            <a:schemeClr val="tx2"/>
          </a:solidFill>
          <a:latin typeface="+mn-lt"/>
        </a:defRPr>
      </a:lvl8pPr>
      <a:lvl9pPr marL="3886200" indent="-228600" algn="l" rtl="0" eaLnBrk="1" fontAlgn="base" hangingPunct="1">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74754" name="Picture 2" descr="epsjsnorbits.png"/>
          <p:cNvPicPr>
            <a:picLocks noChangeAspect="1"/>
          </p:cNvPicPr>
          <p:nvPr/>
        </p:nvPicPr>
        <p:blipFill>
          <a:blip r:embed="rId4" cstate="print"/>
          <a:srcRect/>
          <a:stretch>
            <a:fillRect/>
          </a:stretch>
        </p:blipFill>
        <p:spPr bwMode="auto">
          <a:xfrm>
            <a:off x="381000" y="2381250"/>
            <a:ext cx="3476625" cy="6858000"/>
          </a:xfrm>
          <a:prstGeom prst="rect">
            <a:avLst/>
          </a:prstGeom>
          <a:noFill/>
          <a:ln w="9525">
            <a:noFill/>
            <a:miter lim="800000"/>
            <a:headEnd/>
            <a:tailEnd/>
          </a:ln>
        </p:spPr>
      </p:pic>
      <p:sp>
        <p:nvSpPr>
          <p:cNvPr id="5" name="Rectangle 41"/>
          <p:cNvSpPr>
            <a:spLocks noGrp="1" noChangeArrowheads="1"/>
          </p:cNvSpPr>
          <p:nvPr>
            <p:ph type="subTitle" sz="quarter" idx="1"/>
          </p:nvPr>
        </p:nvSpPr>
        <p:spPr/>
        <p:txBody>
          <a:bodyPr/>
          <a:lstStyle/>
          <a:p>
            <a:pPr>
              <a:lnSpc>
                <a:spcPts val="3600"/>
              </a:lnSpc>
              <a:spcBef>
                <a:spcPts val="0"/>
              </a:spcBef>
              <a:defRPr/>
            </a:pPr>
            <a:r>
              <a:rPr lang="en-GB" sz="3200" dirty="0" err="1" smtClean="0">
                <a:latin typeface="Calibri" pitchFamily="34" charset="0"/>
                <a:cs typeface="Calibri" pitchFamily="34" charset="0"/>
              </a:rPr>
              <a:t>MooN</a:t>
            </a:r>
            <a:r>
              <a:rPr lang="en-GB" sz="3200" dirty="0" smtClean="0">
                <a:latin typeface="Calibri" pitchFamily="34" charset="0"/>
                <a:cs typeface="Calibri" pitchFamily="34" charset="0"/>
              </a:rPr>
              <a:t> DATA &amp;</a:t>
            </a:r>
          </a:p>
          <a:p>
            <a:pPr>
              <a:lnSpc>
                <a:spcPts val="3600"/>
              </a:lnSpc>
              <a:spcBef>
                <a:spcPts val="0"/>
              </a:spcBef>
              <a:defRPr/>
            </a:pPr>
            <a:r>
              <a:rPr lang="en-GB" sz="3200" dirty="0" smtClean="0">
                <a:latin typeface="Calibri" pitchFamily="34" charset="0"/>
                <a:cs typeface="Calibri" pitchFamily="34" charset="0"/>
              </a:rPr>
              <a:t>GIRO CALIBRATION RESULTS</a:t>
            </a:r>
          </a:p>
        </p:txBody>
      </p:sp>
      <p:pic>
        <p:nvPicPr>
          <p:cNvPr id="74756" name="Picture 5" descr="jason-big.png"/>
          <p:cNvPicPr>
            <a:picLocks noChangeAspect="1"/>
          </p:cNvPicPr>
          <p:nvPr/>
        </p:nvPicPr>
        <p:blipFill>
          <a:blip r:embed="rId5" cstate="print"/>
          <a:srcRect/>
          <a:stretch>
            <a:fillRect/>
          </a:stretch>
        </p:blipFill>
        <p:spPr bwMode="auto">
          <a:xfrm rot="445958">
            <a:off x="2992438" y="2519363"/>
            <a:ext cx="981075" cy="700087"/>
          </a:xfrm>
          <a:prstGeom prst="rect">
            <a:avLst/>
          </a:prstGeom>
          <a:noFill/>
          <a:ln w="9525">
            <a:noFill/>
            <a:miter lim="800000"/>
            <a:headEnd/>
            <a:tailEnd/>
          </a:ln>
        </p:spPr>
      </p:pic>
      <p:pic>
        <p:nvPicPr>
          <p:cNvPr id="74757" name="Picture 6" descr="metop.png"/>
          <p:cNvPicPr>
            <a:picLocks noChangeAspect="1"/>
          </p:cNvPicPr>
          <p:nvPr/>
        </p:nvPicPr>
        <p:blipFill>
          <a:blip r:embed="rId6" cstate="print"/>
          <a:srcRect/>
          <a:stretch>
            <a:fillRect/>
          </a:stretch>
        </p:blipFill>
        <p:spPr bwMode="auto">
          <a:xfrm rot="-1286163">
            <a:off x="185738" y="2195513"/>
            <a:ext cx="912812" cy="685800"/>
          </a:xfrm>
          <a:prstGeom prst="rect">
            <a:avLst/>
          </a:prstGeom>
          <a:noFill/>
          <a:ln w="9525">
            <a:noFill/>
            <a:miter lim="800000"/>
            <a:headEnd/>
            <a:tailEnd/>
          </a:ln>
        </p:spPr>
      </p:pic>
      <p:pic>
        <p:nvPicPr>
          <p:cNvPr id="74758" name="Content Placeholder 3" descr="msg.png"/>
          <p:cNvPicPr>
            <a:picLocks noChangeAspect="1"/>
          </p:cNvPicPr>
          <p:nvPr/>
        </p:nvPicPr>
        <p:blipFill>
          <a:blip r:embed="rId7" cstate="print"/>
          <a:srcRect/>
          <a:stretch>
            <a:fillRect/>
          </a:stretch>
        </p:blipFill>
        <p:spPr bwMode="auto">
          <a:xfrm>
            <a:off x="0" y="5067300"/>
            <a:ext cx="1444625" cy="1458913"/>
          </a:xfrm>
          <a:prstGeom prst="rect">
            <a:avLst/>
          </a:prstGeom>
          <a:noFill/>
          <a:ln w="9525">
            <a:noFill/>
            <a:miter lim="800000"/>
            <a:headEnd/>
            <a:tailEnd/>
          </a:ln>
        </p:spPr>
      </p:pic>
      <p:pic>
        <p:nvPicPr>
          <p:cNvPr id="74759" name="Content Placeholder 3" descr="msg.png"/>
          <p:cNvPicPr>
            <a:picLocks noChangeAspect="1"/>
          </p:cNvPicPr>
          <p:nvPr/>
        </p:nvPicPr>
        <p:blipFill>
          <a:blip r:embed="rId7" cstate="print"/>
          <a:srcRect/>
          <a:stretch>
            <a:fillRect/>
          </a:stretch>
        </p:blipFill>
        <p:spPr bwMode="auto">
          <a:xfrm>
            <a:off x="1224453" y="5076825"/>
            <a:ext cx="1444625" cy="1458913"/>
          </a:xfrm>
          <a:prstGeom prst="rect">
            <a:avLst/>
          </a:prstGeom>
          <a:noFill/>
          <a:ln w="9525">
            <a:noFill/>
            <a:miter lim="800000"/>
            <a:headEnd/>
            <a:tailEnd/>
          </a:ln>
        </p:spPr>
      </p:pic>
      <p:pic>
        <p:nvPicPr>
          <p:cNvPr id="74760" name="Picture 8" descr="mfg.png"/>
          <p:cNvPicPr>
            <a:picLocks noChangeAspect="1"/>
          </p:cNvPicPr>
          <p:nvPr/>
        </p:nvPicPr>
        <p:blipFill>
          <a:blip r:embed="rId8" cstate="print"/>
          <a:srcRect/>
          <a:stretch>
            <a:fillRect/>
          </a:stretch>
        </p:blipFill>
        <p:spPr bwMode="auto">
          <a:xfrm>
            <a:off x="5694363" y="4783138"/>
            <a:ext cx="769937" cy="776287"/>
          </a:xfrm>
          <a:prstGeom prst="rect">
            <a:avLst/>
          </a:prstGeom>
          <a:noFill/>
          <a:ln w="9525">
            <a:noFill/>
            <a:miter lim="800000"/>
            <a:headEnd/>
            <a:tailEnd/>
          </a:ln>
        </p:spPr>
      </p:pic>
      <p:pic>
        <p:nvPicPr>
          <p:cNvPr id="9" name="Picture 6" descr="metop.png"/>
          <p:cNvPicPr>
            <a:picLocks noChangeAspect="1"/>
          </p:cNvPicPr>
          <p:nvPr/>
        </p:nvPicPr>
        <p:blipFill>
          <a:blip r:embed="rId6" cstate="print"/>
          <a:srcRect/>
          <a:stretch>
            <a:fillRect/>
          </a:stretch>
        </p:blipFill>
        <p:spPr bwMode="auto">
          <a:xfrm rot="-1286163">
            <a:off x="93747" y="3212389"/>
            <a:ext cx="912812" cy="685800"/>
          </a:xfrm>
          <a:prstGeom prst="rect">
            <a:avLst/>
          </a:prstGeom>
          <a:noFill/>
          <a:ln w="9525">
            <a:noFill/>
            <a:miter lim="800000"/>
            <a:headEnd/>
            <a:tailEnd/>
          </a:ln>
        </p:spPr>
      </p:pic>
      <p:pic>
        <p:nvPicPr>
          <p:cNvPr id="10" name="Content Placeholder 3" descr="msg.png"/>
          <p:cNvPicPr>
            <a:picLocks noChangeAspect="1"/>
          </p:cNvPicPr>
          <p:nvPr/>
        </p:nvPicPr>
        <p:blipFill>
          <a:blip r:embed="rId7" cstate="print"/>
          <a:srcRect/>
          <a:stretch>
            <a:fillRect/>
          </a:stretch>
        </p:blipFill>
        <p:spPr bwMode="auto">
          <a:xfrm>
            <a:off x="2430515" y="5076825"/>
            <a:ext cx="1444625" cy="1458913"/>
          </a:xfrm>
          <a:prstGeom prst="rect">
            <a:avLst/>
          </a:prstGeom>
          <a:noFill/>
          <a:ln w="9525">
            <a:noFill/>
            <a:miter lim="800000"/>
            <a:headEnd/>
            <a:tailEnd/>
          </a:ln>
        </p:spPr>
      </p:pic>
      <p:sp>
        <p:nvSpPr>
          <p:cNvPr id="11" name="TextBox 10"/>
          <p:cNvSpPr txBox="1"/>
          <p:nvPr/>
        </p:nvSpPr>
        <p:spPr>
          <a:xfrm>
            <a:off x="4140200" y="2514600"/>
            <a:ext cx="5473701" cy="1938992"/>
          </a:xfrm>
          <a:prstGeom prst="rect">
            <a:avLst/>
          </a:prstGeom>
          <a:noFill/>
        </p:spPr>
        <p:txBody>
          <a:bodyPr wrap="square" rtlCol="0">
            <a:spAutoFit/>
          </a:bodyPr>
          <a:lstStyle/>
          <a:p>
            <a:pPr algn="r"/>
            <a:r>
              <a:rPr lang="en-US" sz="2400" dirty="0" smtClean="0">
                <a:latin typeface="Calibri" pitchFamily="34" charset="0"/>
                <a:cs typeface="Calibri" pitchFamily="34" charset="0"/>
              </a:rPr>
              <a:t>Bartolomeo </a:t>
            </a:r>
            <a:r>
              <a:rPr lang="en-US" sz="2400" dirty="0" err="1" smtClean="0">
                <a:latin typeface="Calibri" pitchFamily="34" charset="0"/>
                <a:cs typeface="Calibri" pitchFamily="34" charset="0"/>
              </a:rPr>
              <a:t>Viticchiè</a:t>
            </a:r>
            <a:r>
              <a:rPr lang="en-US" sz="2400" dirty="0" smtClean="0">
                <a:latin typeface="Calibri" pitchFamily="34" charset="0"/>
                <a:cs typeface="Calibri" pitchFamily="34" charset="0"/>
              </a:rPr>
              <a:t>, Sebastien Wagner &amp; Tim Hewison</a:t>
            </a:r>
          </a:p>
          <a:p>
            <a:pPr algn="r"/>
            <a:endParaRPr lang="en-US" sz="2400" dirty="0" smtClean="0">
              <a:latin typeface="Calibri" pitchFamily="34" charset="0"/>
              <a:cs typeface="Calibri" pitchFamily="34" charset="0"/>
            </a:endParaRPr>
          </a:p>
          <a:p>
            <a:pPr algn="r"/>
            <a:r>
              <a:rPr lang="en-US" sz="2400" dirty="0" smtClean="0">
                <a:latin typeface="Calibri" pitchFamily="34" charset="0"/>
                <a:cs typeface="Calibri" pitchFamily="34" charset="0"/>
              </a:rPr>
              <a:t>Acknowledgments:</a:t>
            </a:r>
          </a:p>
          <a:p>
            <a:pPr algn="r"/>
            <a:r>
              <a:rPr lang="en-US" sz="2400" dirty="0" smtClean="0">
                <a:latin typeface="Calibri" pitchFamily="34" charset="0"/>
                <a:cs typeface="Calibri" pitchFamily="34" charset="0"/>
              </a:rPr>
              <a:t>Tom Stone (USGS)</a:t>
            </a:r>
            <a:endParaRPr lang="en-GB" sz="2400"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900" y="139700"/>
            <a:ext cx="9533315"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 MSGs</a:t>
            </a:r>
            <a:endParaRPr lang="en-GB" sz="2800" dirty="0">
              <a:latin typeface="Calibri" pitchFamily="34" charset="0"/>
              <a:cs typeface="Calibri" pitchFamily="34" charset="0"/>
            </a:endParaRPr>
          </a:p>
        </p:txBody>
      </p:sp>
      <p:pic>
        <p:nvPicPr>
          <p:cNvPr id="5" name="Picture 4" descr="jitter.png"/>
          <p:cNvPicPr>
            <a:picLocks noChangeAspect="1"/>
          </p:cNvPicPr>
          <p:nvPr/>
        </p:nvPicPr>
        <p:blipFill>
          <a:blip r:embed="rId2" cstate="print"/>
          <a:stretch>
            <a:fillRect/>
          </a:stretch>
        </p:blipFill>
        <p:spPr>
          <a:xfrm>
            <a:off x="223596" y="1206500"/>
            <a:ext cx="5237403" cy="4838700"/>
          </a:xfrm>
          <a:prstGeom prst="rect">
            <a:avLst/>
          </a:prstGeom>
        </p:spPr>
      </p:pic>
      <p:pic>
        <p:nvPicPr>
          <p:cNvPr id="7" name="Picture 6" descr="after_jitter.gif"/>
          <p:cNvPicPr>
            <a:picLocks noChangeAspect="1"/>
          </p:cNvPicPr>
          <p:nvPr/>
        </p:nvPicPr>
        <p:blipFill>
          <a:blip r:embed="rId3" cstate="print"/>
          <a:stretch>
            <a:fillRect/>
          </a:stretch>
        </p:blipFill>
        <p:spPr>
          <a:xfrm>
            <a:off x="4359915" y="1185229"/>
            <a:ext cx="5317485" cy="4885371"/>
          </a:xfrm>
          <a:prstGeom prst="rect">
            <a:avLst/>
          </a:prstGeom>
        </p:spPr>
      </p:pic>
      <p:cxnSp>
        <p:nvCxnSpPr>
          <p:cNvPr id="9" name="Straight Arrow Connector 8"/>
          <p:cNvCxnSpPr/>
          <p:nvPr/>
        </p:nvCxnSpPr>
        <p:spPr bwMode="auto">
          <a:xfrm flipV="1">
            <a:off x="2997200" y="3644900"/>
            <a:ext cx="3022600" cy="0"/>
          </a:xfrm>
          <a:prstGeom prst="straightConnector1">
            <a:avLst/>
          </a:prstGeom>
          <a:solidFill>
            <a:schemeClr val="bg2"/>
          </a:solidFill>
          <a:ln w="57150" cap="flat" cmpd="sng" algn="ctr">
            <a:solidFill>
              <a:srgbClr val="FF0000"/>
            </a:solidFill>
            <a:prstDash val="solid"/>
            <a:round/>
            <a:headEnd type="none" w="med" len="med"/>
            <a:tailEnd type="arrow"/>
          </a:ln>
          <a:effectLst/>
        </p:spPr>
      </p:cxnSp>
      <p:sp>
        <p:nvSpPr>
          <p:cNvPr id="10" name="TextBox 9"/>
          <p:cNvSpPr txBox="1"/>
          <p:nvPr/>
        </p:nvSpPr>
        <p:spPr>
          <a:xfrm>
            <a:off x="4343400" y="6115050"/>
            <a:ext cx="5359400" cy="461665"/>
          </a:xfrm>
          <a:prstGeom prst="rect">
            <a:avLst/>
          </a:prstGeom>
          <a:noFill/>
        </p:spPr>
        <p:txBody>
          <a:bodyPr wrap="square" rtlCol="0">
            <a:spAutoFit/>
          </a:bodyPr>
          <a:lstStyle/>
          <a:p>
            <a:pPr algn="ctr"/>
            <a:r>
              <a:rPr lang="en-GB" sz="1200" b="0" dirty="0" smtClean="0">
                <a:solidFill>
                  <a:schemeClr val="tx1"/>
                </a:solidFill>
                <a:latin typeface="Calibri" pitchFamily="34" charset="0"/>
              </a:rPr>
              <a:t>IR087 </a:t>
            </a:r>
            <a:r>
              <a:rPr lang="en-GB" sz="1200" b="0" dirty="0" smtClean="0">
                <a:solidFill>
                  <a:schemeClr val="tx1"/>
                </a:solidFill>
                <a:latin typeface="Calibri" pitchFamily="34" charset="0"/>
              </a:rPr>
              <a:t>observation clipped between [min(</a:t>
            </a:r>
            <a:r>
              <a:rPr lang="en-GB" sz="1200" b="0" dirty="0" err="1" smtClean="0">
                <a:solidFill>
                  <a:schemeClr val="tx1"/>
                </a:solidFill>
                <a:latin typeface="Calibri" pitchFamily="34" charset="0"/>
              </a:rPr>
              <a:t>Im</a:t>
            </a:r>
            <a:r>
              <a:rPr lang="en-GB" sz="1200" b="0" dirty="0" smtClean="0">
                <a:solidFill>
                  <a:schemeClr val="tx1"/>
                </a:solidFill>
                <a:latin typeface="Calibri" pitchFamily="34" charset="0"/>
              </a:rPr>
              <a:t>), max(</a:t>
            </a:r>
            <a:r>
              <a:rPr lang="en-GB" sz="1200" b="0" dirty="0" err="1" smtClean="0">
                <a:solidFill>
                  <a:schemeClr val="tx1"/>
                </a:solidFill>
                <a:latin typeface="Calibri" pitchFamily="34" charset="0"/>
              </a:rPr>
              <a:t>Im</a:t>
            </a:r>
            <a:r>
              <a:rPr lang="en-GB" sz="1200" b="0" dirty="0" smtClean="0">
                <a:solidFill>
                  <a:schemeClr val="tx1"/>
                </a:solidFill>
                <a:latin typeface="Calibri" pitchFamily="34" charset="0"/>
              </a:rPr>
              <a:t>)/5] </a:t>
            </a:r>
            <a:r>
              <a:rPr lang="en-US" sz="1200" b="0" dirty="0" smtClean="0">
                <a:solidFill>
                  <a:schemeClr val="tx1"/>
                </a:solidFill>
                <a:latin typeface="Calibri" pitchFamily="34" charset="0"/>
              </a:rPr>
              <a:t>after the correction by using the jitter files provided by the image processing</a:t>
            </a:r>
            <a:endParaRPr lang="en-GB" sz="1200" b="0" dirty="0">
              <a:solidFill>
                <a:schemeClr val="tx1"/>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900" y="139700"/>
            <a:ext cx="9533315"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 MSGs</a:t>
            </a:r>
            <a:endParaRPr lang="en-GB" sz="2800" dirty="0">
              <a:latin typeface="Calibri" pitchFamily="34" charset="0"/>
              <a:cs typeface="Calibri" pitchFamily="34" charset="0"/>
            </a:endParaRPr>
          </a:p>
        </p:txBody>
      </p:sp>
      <p:pic>
        <p:nvPicPr>
          <p:cNvPr id="14" name="Picture 13" descr="Extraction.bmp"/>
          <p:cNvPicPr>
            <a:picLocks noChangeAspect="1"/>
          </p:cNvPicPr>
          <p:nvPr/>
        </p:nvPicPr>
        <p:blipFill>
          <a:blip r:embed="rId2" cstate="print"/>
          <a:stretch>
            <a:fillRect/>
          </a:stretch>
        </p:blipFill>
        <p:spPr>
          <a:xfrm>
            <a:off x="2698750" y="1430339"/>
            <a:ext cx="6400800" cy="1176147"/>
          </a:xfrm>
          <a:prstGeom prst="rect">
            <a:avLst/>
          </a:prstGeom>
        </p:spPr>
      </p:pic>
      <p:pic>
        <p:nvPicPr>
          <p:cNvPr id="15" name="Picture 14" descr="Extraction_HRVIS.bmp"/>
          <p:cNvPicPr>
            <a:picLocks noChangeAspect="1"/>
          </p:cNvPicPr>
          <p:nvPr/>
        </p:nvPicPr>
        <p:blipFill>
          <a:blip r:embed="rId3" cstate="print"/>
          <a:stretch>
            <a:fillRect/>
          </a:stretch>
        </p:blipFill>
        <p:spPr>
          <a:xfrm>
            <a:off x="3711579" y="3078163"/>
            <a:ext cx="4752975" cy="2376488"/>
          </a:xfrm>
          <a:prstGeom prst="rect">
            <a:avLst/>
          </a:prstGeom>
        </p:spPr>
      </p:pic>
      <p:sp>
        <p:nvSpPr>
          <p:cNvPr id="17" name="TextBox 16"/>
          <p:cNvSpPr txBox="1"/>
          <p:nvPr/>
        </p:nvSpPr>
        <p:spPr>
          <a:xfrm>
            <a:off x="2689225" y="2606675"/>
            <a:ext cx="551754" cy="246221"/>
          </a:xfrm>
          <a:prstGeom prst="rect">
            <a:avLst/>
          </a:prstGeom>
          <a:noFill/>
        </p:spPr>
        <p:txBody>
          <a:bodyPr wrap="none" rtlCol="0">
            <a:spAutoFit/>
          </a:bodyPr>
          <a:lstStyle/>
          <a:p>
            <a:r>
              <a:rPr lang="en-GB" sz="1000" dirty="0" smtClean="0">
                <a:solidFill>
                  <a:srgbClr val="002060"/>
                </a:solidFill>
                <a:latin typeface="Calibri" pitchFamily="34" charset="0"/>
              </a:rPr>
              <a:t>VIS006</a:t>
            </a:r>
            <a:endParaRPr lang="en-GB" sz="1000" dirty="0">
              <a:solidFill>
                <a:srgbClr val="002060"/>
              </a:solidFill>
              <a:latin typeface="Calibri" pitchFamily="34" charset="0"/>
            </a:endParaRPr>
          </a:p>
        </p:txBody>
      </p:sp>
      <p:sp>
        <p:nvSpPr>
          <p:cNvPr id="18" name="TextBox 17"/>
          <p:cNvSpPr txBox="1"/>
          <p:nvPr/>
        </p:nvSpPr>
        <p:spPr>
          <a:xfrm>
            <a:off x="4298950" y="2597150"/>
            <a:ext cx="551754" cy="246221"/>
          </a:xfrm>
          <a:prstGeom prst="rect">
            <a:avLst/>
          </a:prstGeom>
          <a:noFill/>
        </p:spPr>
        <p:txBody>
          <a:bodyPr wrap="none" rtlCol="0">
            <a:spAutoFit/>
          </a:bodyPr>
          <a:lstStyle/>
          <a:p>
            <a:r>
              <a:rPr lang="en-GB" sz="1000" dirty="0" smtClean="0">
                <a:solidFill>
                  <a:srgbClr val="002060"/>
                </a:solidFill>
                <a:latin typeface="Calibri" pitchFamily="34" charset="0"/>
              </a:rPr>
              <a:t>VIS008</a:t>
            </a:r>
            <a:endParaRPr lang="en-GB" sz="1000" dirty="0">
              <a:solidFill>
                <a:srgbClr val="002060"/>
              </a:solidFill>
              <a:latin typeface="Calibri" pitchFamily="34" charset="0"/>
            </a:endParaRPr>
          </a:p>
        </p:txBody>
      </p:sp>
      <p:sp>
        <p:nvSpPr>
          <p:cNvPr id="19" name="TextBox 18"/>
          <p:cNvSpPr txBox="1"/>
          <p:nvPr/>
        </p:nvSpPr>
        <p:spPr>
          <a:xfrm>
            <a:off x="5899150" y="2597150"/>
            <a:ext cx="572593" cy="246221"/>
          </a:xfrm>
          <a:prstGeom prst="rect">
            <a:avLst/>
          </a:prstGeom>
          <a:noFill/>
        </p:spPr>
        <p:txBody>
          <a:bodyPr wrap="none" rtlCol="0">
            <a:spAutoFit/>
          </a:bodyPr>
          <a:lstStyle/>
          <a:p>
            <a:r>
              <a:rPr lang="en-GB" sz="1000" dirty="0" smtClean="0">
                <a:solidFill>
                  <a:srgbClr val="002060"/>
                </a:solidFill>
                <a:latin typeface="Calibri" pitchFamily="34" charset="0"/>
              </a:rPr>
              <a:t>NIR016</a:t>
            </a:r>
            <a:endParaRPr lang="en-GB" sz="1000" dirty="0">
              <a:solidFill>
                <a:srgbClr val="002060"/>
              </a:solidFill>
              <a:latin typeface="Calibri" pitchFamily="34" charset="0"/>
            </a:endParaRPr>
          </a:p>
        </p:txBody>
      </p:sp>
      <p:sp>
        <p:nvSpPr>
          <p:cNvPr id="20" name="TextBox 19"/>
          <p:cNvSpPr txBox="1"/>
          <p:nvPr/>
        </p:nvSpPr>
        <p:spPr>
          <a:xfrm>
            <a:off x="3711575" y="5445125"/>
            <a:ext cx="506870" cy="246221"/>
          </a:xfrm>
          <a:prstGeom prst="rect">
            <a:avLst/>
          </a:prstGeom>
          <a:noFill/>
        </p:spPr>
        <p:txBody>
          <a:bodyPr wrap="none" rtlCol="0">
            <a:spAutoFit/>
          </a:bodyPr>
          <a:lstStyle/>
          <a:p>
            <a:r>
              <a:rPr lang="en-GB" sz="1000" dirty="0" smtClean="0">
                <a:solidFill>
                  <a:srgbClr val="002060"/>
                </a:solidFill>
                <a:latin typeface="Calibri" pitchFamily="34" charset="0"/>
              </a:rPr>
              <a:t>HRVIS</a:t>
            </a:r>
            <a:endParaRPr lang="en-GB" sz="1000" dirty="0">
              <a:solidFill>
                <a:srgbClr val="002060"/>
              </a:solidFill>
              <a:latin typeface="Calibri" pitchFamily="34" charset="0"/>
            </a:endParaRPr>
          </a:p>
        </p:txBody>
      </p:sp>
      <p:sp>
        <p:nvSpPr>
          <p:cNvPr id="21" name="Rectangle 20"/>
          <p:cNvSpPr/>
          <p:nvPr/>
        </p:nvSpPr>
        <p:spPr bwMode="auto">
          <a:xfrm>
            <a:off x="6083300" y="2997200"/>
            <a:ext cx="2844800" cy="2679700"/>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2" name="Rectangle 21"/>
          <p:cNvSpPr/>
          <p:nvPr/>
        </p:nvSpPr>
        <p:spPr bwMode="auto">
          <a:xfrm>
            <a:off x="7289800" y="1295400"/>
            <a:ext cx="1638300" cy="1447800"/>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3" name="TextBox 22"/>
          <p:cNvSpPr txBox="1"/>
          <p:nvPr/>
        </p:nvSpPr>
        <p:spPr>
          <a:xfrm>
            <a:off x="1524000" y="5956300"/>
            <a:ext cx="6849439" cy="646331"/>
          </a:xfrm>
          <a:prstGeom prst="rect">
            <a:avLst/>
          </a:prstGeom>
          <a:noFill/>
          <a:ln w="38100">
            <a:solidFill>
              <a:srgbClr val="FF0000"/>
            </a:solidFill>
          </a:ln>
        </p:spPr>
        <p:txBody>
          <a:bodyPr wrap="none" rtlCol="0">
            <a:spAutoFit/>
          </a:bodyPr>
          <a:lstStyle/>
          <a:p>
            <a:r>
              <a:rPr lang="en-US" sz="1800" dirty="0" smtClean="0">
                <a:solidFill>
                  <a:srgbClr val="FF0000"/>
                </a:solidFill>
                <a:latin typeface="Calibri" pitchFamily="34" charset="0"/>
                <a:cs typeface="Calibri" pitchFamily="34" charset="0"/>
              </a:rPr>
              <a:t>Example of Level 1.0 DC (raw) </a:t>
            </a:r>
            <a:r>
              <a:rPr lang="en-US" sz="1800" dirty="0" err="1" smtClean="0">
                <a:solidFill>
                  <a:srgbClr val="FF0000"/>
                </a:solidFill>
                <a:latin typeface="Calibri" pitchFamily="34" charset="0"/>
                <a:cs typeface="Calibri" pitchFamily="34" charset="0"/>
              </a:rPr>
              <a:t>imagettes</a:t>
            </a:r>
            <a:r>
              <a:rPr lang="en-US" sz="1800" dirty="0" smtClean="0">
                <a:solidFill>
                  <a:srgbClr val="FF0000"/>
                </a:solidFill>
                <a:latin typeface="Calibri" pitchFamily="34" charset="0"/>
                <a:cs typeface="Calibri" pitchFamily="34" charset="0"/>
              </a:rPr>
              <a:t> from MSG1 VIS/NIR channels</a:t>
            </a:r>
          </a:p>
          <a:p>
            <a:pPr algn="ctr"/>
            <a:r>
              <a:rPr lang="en-US" sz="1800" dirty="0" smtClean="0">
                <a:solidFill>
                  <a:srgbClr val="FF0000"/>
                </a:solidFill>
                <a:latin typeface="Calibri" pitchFamily="34" charset="0"/>
                <a:cs typeface="Calibri" pitchFamily="34" charset="0"/>
              </a:rPr>
              <a:t>(corrected for the relative motion satellite-Moon)</a:t>
            </a:r>
            <a:endParaRPr lang="en-GB" sz="1800" dirty="0">
              <a:solidFill>
                <a:srgbClr val="FF0000"/>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900" y="139700"/>
            <a:ext cx="9533315"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 MSGs</a:t>
            </a:r>
            <a:endParaRPr lang="en-GB" sz="2800" dirty="0">
              <a:latin typeface="Calibri" pitchFamily="34" charset="0"/>
              <a:cs typeface="Calibri" pitchFamily="34" charset="0"/>
            </a:endParaRPr>
          </a:p>
        </p:txBody>
      </p:sp>
      <p:pic>
        <p:nvPicPr>
          <p:cNvPr id="14" name="Picture 13" descr="Extraction.bmp"/>
          <p:cNvPicPr>
            <a:picLocks noChangeAspect="1"/>
          </p:cNvPicPr>
          <p:nvPr/>
        </p:nvPicPr>
        <p:blipFill>
          <a:blip r:embed="rId2" cstate="print"/>
          <a:stretch>
            <a:fillRect/>
          </a:stretch>
        </p:blipFill>
        <p:spPr>
          <a:xfrm>
            <a:off x="2698750" y="1430339"/>
            <a:ext cx="6400800" cy="1176147"/>
          </a:xfrm>
          <a:prstGeom prst="rect">
            <a:avLst/>
          </a:prstGeom>
        </p:spPr>
      </p:pic>
      <p:pic>
        <p:nvPicPr>
          <p:cNvPr id="15" name="Picture 14" descr="Extraction_HRVIS.bmp"/>
          <p:cNvPicPr>
            <a:picLocks noChangeAspect="1"/>
          </p:cNvPicPr>
          <p:nvPr/>
        </p:nvPicPr>
        <p:blipFill>
          <a:blip r:embed="rId3" cstate="print"/>
          <a:stretch>
            <a:fillRect/>
          </a:stretch>
        </p:blipFill>
        <p:spPr>
          <a:xfrm>
            <a:off x="3711579" y="3078163"/>
            <a:ext cx="4752975" cy="2376488"/>
          </a:xfrm>
          <a:prstGeom prst="rect">
            <a:avLst/>
          </a:prstGeom>
        </p:spPr>
      </p:pic>
      <p:sp>
        <p:nvSpPr>
          <p:cNvPr id="17" name="TextBox 16"/>
          <p:cNvSpPr txBox="1"/>
          <p:nvPr/>
        </p:nvSpPr>
        <p:spPr>
          <a:xfrm>
            <a:off x="2689225" y="2606675"/>
            <a:ext cx="551754" cy="246221"/>
          </a:xfrm>
          <a:prstGeom prst="rect">
            <a:avLst/>
          </a:prstGeom>
          <a:noFill/>
        </p:spPr>
        <p:txBody>
          <a:bodyPr wrap="none" rtlCol="0">
            <a:spAutoFit/>
          </a:bodyPr>
          <a:lstStyle/>
          <a:p>
            <a:r>
              <a:rPr lang="en-GB" sz="1000" dirty="0" smtClean="0">
                <a:solidFill>
                  <a:srgbClr val="002060"/>
                </a:solidFill>
                <a:latin typeface="Calibri" pitchFamily="34" charset="0"/>
              </a:rPr>
              <a:t>VIS006</a:t>
            </a:r>
            <a:endParaRPr lang="en-GB" sz="1000" dirty="0">
              <a:solidFill>
                <a:srgbClr val="002060"/>
              </a:solidFill>
              <a:latin typeface="Calibri" pitchFamily="34" charset="0"/>
            </a:endParaRPr>
          </a:p>
        </p:txBody>
      </p:sp>
      <p:sp>
        <p:nvSpPr>
          <p:cNvPr id="18" name="TextBox 17"/>
          <p:cNvSpPr txBox="1"/>
          <p:nvPr/>
        </p:nvSpPr>
        <p:spPr>
          <a:xfrm>
            <a:off x="4298950" y="2597150"/>
            <a:ext cx="551754" cy="246221"/>
          </a:xfrm>
          <a:prstGeom prst="rect">
            <a:avLst/>
          </a:prstGeom>
          <a:noFill/>
        </p:spPr>
        <p:txBody>
          <a:bodyPr wrap="none" rtlCol="0">
            <a:spAutoFit/>
          </a:bodyPr>
          <a:lstStyle/>
          <a:p>
            <a:r>
              <a:rPr lang="en-GB" sz="1000" dirty="0" smtClean="0">
                <a:solidFill>
                  <a:srgbClr val="002060"/>
                </a:solidFill>
                <a:latin typeface="Calibri" pitchFamily="34" charset="0"/>
              </a:rPr>
              <a:t>VIS008</a:t>
            </a:r>
            <a:endParaRPr lang="en-GB" sz="1000" dirty="0">
              <a:solidFill>
                <a:srgbClr val="002060"/>
              </a:solidFill>
              <a:latin typeface="Calibri" pitchFamily="34" charset="0"/>
            </a:endParaRPr>
          </a:p>
        </p:txBody>
      </p:sp>
      <p:sp>
        <p:nvSpPr>
          <p:cNvPr id="19" name="TextBox 18"/>
          <p:cNvSpPr txBox="1"/>
          <p:nvPr/>
        </p:nvSpPr>
        <p:spPr>
          <a:xfrm>
            <a:off x="5899150" y="2597150"/>
            <a:ext cx="572593" cy="246221"/>
          </a:xfrm>
          <a:prstGeom prst="rect">
            <a:avLst/>
          </a:prstGeom>
          <a:noFill/>
        </p:spPr>
        <p:txBody>
          <a:bodyPr wrap="none" rtlCol="0">
            <a:spAutoFit/>
          </a:bodyPr>
          <a:lstStyle/>
          <a:p>
            <a:r>
              <a:rPr lang="en-GB" sz="1000" dirty="0" smtClean="0">
                <a:solidFill>
                  <a:srgbClr val="002060"/>
                </a:solidFill>
                <a:latin typeface="Calibri" pitchFamily="34" charset="0"/>
              </a:rPr>
              <a:t>NIR016</a:t>
            </a:r>
            <a:endParaRPr lang="en-GB" sz="1000" dirty="0">
              <a:solidFill>
                <a:srgbClr val="002060"/>
              </a:solidFill>
              <a:latin typeface="Calibri" pitchFamily="34" charset="0"/>
            </a:endParaRPr>
          </a:p>
        </p:txBody>
      </p:sp>
      <p:sp>
        <p:nvSpPr>
          <p:cNvPr id="20" name="TextBox 19"/>
          <p:cNvSpPr txBox="1"/>
          <p:nvPr/>
        </p:nvSpPr>
        <p:spPr>
          <a:xfrm>
            <a:off x="3711575" y="5445125"/>
            <a:ext cx="506870" cy="246221"/>
          </a:xfrm>
          <a:prstGeom prst="rect">
            <a:avLst/>
          </a:prstGeom>
          <a:noFill/>
        </p:spPr>
        <p:txBody>
          <a:bodyPr wrap="none" rtlCol="0">
            <a:spAutoFit/>
          </a:bodyPr>
          <a:lstStyle/>
          <a:p>
            <a:r>
              <a:rPr lang="en-GB" sz="1000" dirty="0" smtClean="0">
                <a:solidFill>
                  <a:srgbClr val="002060"/>
                </a:solidFill>
                <a:latin typeface="Calibri" pitchFamily="34" charset="0"/>
              </a:rPr>
              <a:t>HRVIS</a:t>
            </a:r>
            <a:endParaRPr lang="en-GB" sz="1000" dirty="0">
              <a:solidFill>
                <a:srgbClr val="002060"/>
              </a:solidFill>
              <a:latin typeface="Calibri" pitchFamily="34" charset="0"/>
            </a:endParaRPr>
          </a:p>
        </p:txBody>
      </p:sp>
      <p:sp>
        <p:nvSpPr>
          <p:cNvPr id="21" name="Rectangle 20"/>
          <p:cNvSpPr/>
          <p:nvPr/>
        </p:nvSpPr>
        <p:spPr bwMode="auto">
          <a:xfrm>
            <a:off x="6083300" y="2997200"/>
            <a:ext cx="2844800" cy="2679700"/>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2" name="Rectangle 21"/>
          <p:cNvSpPr/>
          <p:nvPr/>
        </p:nvSpPr>
        <p:spPr bwMode="auto">
          <a:xfrm>
            <a:off x="7289800" y="1295400"/>
            <a:ext cx="1638300" cy="1447800"/>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2" name="TextBox 11"/>
          <p:cNvSpPr txBox="1"/>
          <p:nvPr/>
        </p:nvSpPr>
        <p:spPr>
          <a:xfrm>
            <a:off x="762000" y="1930400"/>
            <a:ext cx="8661400" cy="3416320"/>
          </a:xfrm>
          <a:prstGeom prst="rect">
            <a:avLst/>
          </a:prstGeom>
          <a:solidFill>
            <a:schemeClr val="bg1"/>
          </a:solidFill>
          <a:ln w="38100">
            <a:solidFill>
              <a:schemeClr val="tx1"/>
            </a:solidFill>
          </a:ln>
        </p:spPr>
        <p:txBody>
          <a:bodyPr wrap="square" rtlCol="0">
            <a:spAutoFit/>
          </a:bodyPr>
          <a:lstStyle/>
          <a:p>
            <a:r>
              <a:rPr lang="en-US" sz="2400" dirty="0" smtClean="0">
                <a:solidFill>
                  <a:schemeClr val="tx1"/>
                </a:solidFill>
                <a:latin typeface="Calibri" pitchFamily="34" charset="0"/>
                <a:cs typeface="Calibri" pitchFamily="34" charset="0"/>
              </a:rPr>
              <a:t>The same procedure has been applied successfully to </a:t>
            </a:r>
            <a:r>
              <a:rPr lang="en-US" sz="2400" dirty="0" err="1" smtClean="0">
                <a:solidFill>
                  <a:schemeClr val="tx1"/>
                </a:solidFill>
                <a:latin typeface="Calibri" pitchFamily="34" charset="0"/>
                <a:cs typeface="Calibri" pitchFamily="34" charset="0"/>
              </a:rPr>
              <a:t>Meteosat</a:t>
            </a:r>
            <a:r>
              <a:rPr lang="en-US" sz="2400" dirty="0" smtClean="0">
                <a:solidFill>
                  <a:schemeClr val="tx1"/>
                </a:solidFill>
                <a:latin typeface="Calibri" pitchFamily="34" charset="0"/>
                <a:cs typeface="Calibri" pitchFamily="34" charset="0"/>
              </a:rPr>
              <a:t> 7 data by using the IR channel as reference (</a:t>
            </a:r>
            <a:r>
              <a:rPr lang="en-US" sz="2400" dirty="0" err="1" smtClean="0">
                <a:solidFill>
                  <a:schemeClr val="tx1"/>
                </a:solidFill>
                <a:latin typeface="Calibri" pitchFamily="34" charset="0"/>
                <a:cs typeface="Calibri" pitchFamily="34" charset="0"/>
              </a:rPr>
              <a:t>imagette</a:t>
            </a:r>
            <a:r>
              <a:rPr lang="en-US" sz="2400" dirty="0" smtClean="0">
                <a:solidFill>
                  <a:schemeClr val="tx1"/>
                </a:solidFill>
                <a:latin typeface="Calibri" pitchFamily="34" charset="0"/>
                <a:cs typeface="Calibri" pitchFamily="34" charset="0"/>
              </a:rPr>
              <a:t> not corrected for the relative motion satellite-Moon).</a:t>
            </a:r>
          </a:p>
          <a:p>
            <a:endParaRPr lang="en-US" sz="2400" dirty="0" smtClean="0">
              <a:solidFill>
                <a:schemeClr val="tx1"/>
              </a:solidFill>
              <a:latin typeface="Calibri" pitchFamily="34" charset="0"/>
              <a:cs typeface="Calibri" pitchFamily="34" charset="0"/>
            </a:endParaRPr>
          </a:p>
          <a:p>
            <a:endParaRPr lang="en-US" sz="2400" dirty="0" smtClean="0">
              <a:solidFill>
                <a:schemeClr val="tx1"/>
              </a:solidFill>
              <a:latin typeface="Calibri" pitchFamily="34" charset="0"/>
              <a:cs typeface="Calibri" pitchFamily="34" charset="0"/>
            </a:endParaRPr>
          </a:p>
          <a:p>
            <a:endParaRPr lang="en-US" sz="2400" dirty="0" smtClean="0">
              <a:solidFill>
                <a:schemeClr val="tx1"/>
              </a:solidFill>
              <a:latin typeface="Calibri" pitchFamily="34" charset="0"/>
              <a:cs typeface="Calibri" pitchFamily="34" charset="0"/>
            </a:endParaRPr>
          </a:p>
          <a:p>
            <a:endParaRPr lang="en-US" sz="2400" dirty="0" smtClean="0">
              <a:solidFill>
                <a:schemeClr val="tx1"/>
              </a:solidFill>
              <a:latin typeface="Calibri" pitchFamily="34" charset="0"/>
              <a:cs typeface="Calibri" pitchFamily="34" charset="0"/>
            </a:endParaRPr>
          </a:p>
          <a:p>
            <a:endParaRPr lang="en-US" sz="2400" dirty="0" smtClean="0">
              <a:solidFill>
                <a:schemeClr val="tx1"/>
              </a:solidFill>
              <a:latin typeface="Calibri" pitchFamily="34" charset="0"/>
              <a:cs typeface="Calibri" pitchFamily="34" charset="0"/>
            </a:endParaRPr>
          </a:p>
          <a:p>
            <a:endParaRPr lang="en-GB" sz="2400" dirty="0">
              <a:solidFill>
                <a:schemeClr val="tx1"/>
              </a:solidFill>
              <a:latin typeface="Calibri" pitchFamily="34" charset="0"/>
              <a:cs typeface="Calibri" pitchFamily="34" charset="0"/>
            </a:endParaRPr>
          </a:p>
        </p:txBody>
      </p:sp>
      <p:pic>
        <p:nvPicPr>
          <p:cNvPr id="13" name="Picture 12" descr="moon_small_phase.gif"/>
          <p:cNvPicPr>
            <a:picLocks noChangeAspect="1"/>
          </p:cNvPicPr>
          <p:nvPr/>
        </p:nvPicPr>
        <p:blipFill>
          <a:blip r:embed="rId4" cstate="print"/>
          <a:stretch>
            <a:fillRect/>
          </a:stretch>
        </p:blipFill>
        <p:spPr>
          <a:xfrm>
            <a:off x="4160129" y="3333440"/>
            <a:ext cx="1669171" cy="1669171"/>
          </a:xfrm>
          <a:prstGeom prst="rect">
            <a:avLst/>
          </a:prstGeom>
          <a:effectLst/>
        </p:spPr>
      </p:pic>
      <p:sp>
        <p:nvSpPr>
          <p:cNvPr id="16" name="TextBox 15"/>
          <p:cNvSpPr txBox="1"/>
          <p:nvPr/>
        </p:nvSpPr>
        <p:spPr>
          <a:xfrm>
            <a:off x="4156075" y="5000625"/>
            <a:ext cx="354584" cy="246221"/>
          </a:xfrm>
          <a:prstGeom prst="rect">
            <a:avLst/>
          </a:prstGeom>
          <a:noFill/>
        </p:spPr>
        <p:txBody>
          <a:bodyPr wrap="none" rtlCol="0">
            <a:spAutoFit/>
          </a:bodyPr>
          <a:lstStyle/>
          <a:p>
            <a:r>
              <a:rPr lang="en-GB" sz="1000" dirty="0" smtClean="0">
                <a:solidFill>
                  <a:srgbClr val="002060"/>
                </a:solidFill>
                <a:latin typeface="Calibri" pitchFamily="34" charset="0"/>
              </a:rPr>
              <a:t>VIS</a:t>
            </a:r>
            <a:endParaRPr lang="en-GB" sz="1000" dirty="0">
              <a:solidFill>
                <a:srgbClr val="002060"/>
              </a:solidFill>
              <a:latin typeface="Calibri" pitchFamily="34" charset="0"/>
            </a:endParaRPr>
          </a:p>
        </p:txBody>
      </p:sp>
      <p:sp>
        <p:nvSpPr>
          <p:cNvPr id="24" name="TextBox 23"/>
          <p:cNvSpPr txBox="1"/>
          <p:nvPr/>
        </p:nvSpPr>
        <p:spPr>
          <a:xfrm>
            <a:off x="1524000" y="5956300"/>
            <a:ext cx="6849439" cy="646331"/>
          </a:xfrm>
          <a:prstGeom prst="rect">
            <a:avLst/>
          </a:prstGeom>
          <a:noFill/>
          <a:ln w="38100">
            <a:solidFill>
              <a:srgbClr val="FF0000"/>
            </a:solidFill>
          </a:ln>
        </p:spPr>
        <p:txBody>
          <a:bodyPr wrap="none" rtlCol="0">
            <a:spAutoFit/>
          </a:bodyPr>
          <a:lstStyle/>
          <a:p>
            <a:r>
              <a:rPr lang="en-US" sz="1800" dirty="0" smtClean="0">
                <a:solidFill>
                  <a:srgbClr val="FF0000"/>
                </a:solidFill>
                <a:latin typeface="Calibri" pitchFamily="34" charset="0"/>
                <a:cs typeface="Calibri" pitchFamily="34" charset="0"/>
              </a:rPr>
              <a:t>Example of Level 1.0 DC (raw) </a:t>
            </a:r>
            <a:r>
              <a:rPr lang="en-US" sz="1800" dirty="0" err="1" smtClean="0">
                <a:solidFill>
                  <a:srgbClr val="FF0000"/>
                </a:solidFill>
                <a:latin typeface="Calibri" pitchFamily="34" charset="0"/>
                <a:cs typeface="Calibri" pitchFamily="34" charset="0"/>
              </a:rPr>
              <a:t>imagettes</a:t>
            </a:r>
            <a:r>
              <a:rPr lang="en-US" sz="1800" dirty="0" smtClean="0">
                <a:solidFill>
                  <a:srgbClr val="FF0000"/>
                </a:solidFill>
                <a:latin typeface="Calibri" pitchFamily="34" charset="0"/>
                <a:cs typeface="Calibri" pitchFamily="34" charset="0"/>
              </a:rPr>
              <a:t> from MSG1 VIS/NIR channels</a:t>
            </a:r>
          </a:p>
          <a:p>
            <a:pPr algn="ctr"/>
            <a:r>
              <a:rPr lang="en-US" sz="1800" dirty="0" smtClean="0">
                <a:solidFill>
                  <a:srgbClr val="FF0000"/>
                </a:solidFill>
                <a:latin typeface="Calibri" pitchFamily="34" charset="0"/>
                <a:cs typeface="Calibri" pitchFamily="34" charset="0"/>
              </a:rPr>
              <a:t>(corrected for the relative motion satellite-Moon)</a:t>
            </a:r>
            <a:endParaRPr lang="en-GB" sz="1800" dirty="0">
              <a:solidFill>
                <a:srgbClr val="FF0000"/>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900" y="139700"/>
            <a:ext cx="8496172"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a:t>
            </a:r>
            <a:endParaRPr lang="en-GB" sz="2800" dirty="0">
              <a:latin typeface="Calibri" pitchFamily="34" charset="0"/>
              <a:cs typeface="Calibri" pitchFamily="34" charset="0"/>
            </a:endParaRPr>
          </a:p>
        </p:txBody>
      </p:sp>
      <p:graphicFrame>
        <p:nvGraphicFramePr>
          <p:cNvPr id="7" name="Table 6"/>
          <p:cNvGraphicFramePr>
            <a:graphicFrameLocks noGrp="1"/>
          </p:cNvGraphicFramePr>
          <p:nvPr/>
        </p:nvGraphicFramePr>
        <p:xfrm>
          <a:off x="215900" y="1291166"/>
          <a:ext cx="9042402" cy="5029200"/>
        </p:xfrm>
        <a:graphic>
          <a:graphicData uri="http://schemas.openxmlformats.org/drawingml/2006/table">
            <a:tbl>
              <a:tblPr firstRow="1" bandRow="1">
                <a:tableStyleId>{5C22544A-7EE6-4342-B048-85BDC9FD1C3A}</a:tableStyleId>
              </a:tblPr>
              <a:tblGrid>
                <a:gridCol w="2009422"/>
                <a:gridCol w="1758245"/>
                <a:gridCol w="1758245"/>
                <a:gridCol w="1758245"/>
                <a:gridCol w="1758245"/>
              </a:tblGrid>
              <a:tr h="591607">
                <a:tc>
                  <a:txBody>
                    <a:bodyPr/>
                    <a:lstStyle/>
                    <a:p>
                      <a:pPr algn="ctr">
                        <a:lnSpc>
                          <a:spcPct val="150000"/>
                        </a:lnSpc>
                      </a:pPr>
                      <a:r>
                        <a:rPr lang="en-US" sz="2000" b="0" dirty="0" smtClean="0">
                          <a:solidFill>
                            <a:schemeClr val="tx1"/>
                          </a:solidFill>
                          <a:latin typeface="Calibri" pitchFamily="34" charset="0"/>
                          <a:cs typeface="Calibri" pitchFamily="34" charset="0"/>
                        </a:rPr>
                        <a:t>Satellite</a:t>
                      </a:r>
                    </a:p>
                  </a:txBody>
                  <a:tcPr>
                    <a:solidFill>
                      <a:schemeClr val="accent6">
                        <a:lumMod val="20000"/>
                        <a:lumOff val="80000"/>
                      </a:schemeClr>
                    </a:solidFill>
                  </a:tcPr>
                </a:tc>
                <a:tc>
                  <a:txBody>
                    <a:bodyPr/>
                    <a:lstStyle/>
                    <a:p>
                      <a:pPr algn="ctr">
                        <a:lnSpc>
                          <a:spcPct val="150000"/>
                        </a:lnSpc>
                      </a:pPr>
                      <a:r>
                        <a:rPr lang="en-US" sz="2000" b="0" dirty="0" smtClean="0">
                          <a:solidFill>
                            <a:schemeClr val="tx1"/>
                          </a:solidFill>
                          <a:latin typeface="Calibri" pitchFamily="34" charset="0"/>
                          <a:cs typeface="Calibri" pitchFamily="34" charset="0"/>
                        </a:rPr>
                        <a:t>Time</a:t>
                      </a:r>
                      <a:r>
                        <a:rPr lang="en-US" sz="2000" b="0" baseline="0" dirty="0" smtClean="0">
                          <a:solidFill>
                            <a:schemeClr val="tx1"/>
                          </a:solidFill>
                          <a:latin typeface="Calibri" pitchFamily="34" charset="0"/>
                          <a:cs typeface="Calibri" pitchFamily="34" charset="0"/>
                        </a:rPr>
                        <a:t> span</a:t>
                      </a:r>
                      <a:endParaRPr lang="en-GB" sz="20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lnSpc>
                          <a:spcPct val="150000"/>
                        </a:lnSpc>
                      </a:pPr>
                      <a:r>
                        <a:rPr lang="en-US" sz="2000" b="0" dirty="0" smtClean="0">
                          <a:solidFill>
                            <a:schemeClr val="tx1"/>
                          </a:solidFill>
                          <a:latin typeface="Calibri" pitchFamily="34" charset="0"/>
                          <a:cs typeface="Calibri" pitchFamily="34" charset="0"/>
                        </a:rPr>
                        <a:t>Low-res</a:t>
                      </a:r>
                      <a:endParaRPr lang="en-GB" sz="20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lnSpc>
                          <a:spcPct val="150000"/>
                        </a:lnSpc>
                      </a:pPr>
                      <a:r>
                        <a:rPr lang="en-US" sz="2000" b="0" dirty="0" smtClean="0">
                          <a:solidFill>
                            <a:schemeClr val="tx1"/>
                          </a:solidFill>
                          <a:latin typeface="Calibri" pitchFamily="34" charset="0"/>
                          <a:cs typeface="Calibri" pitchFamily="34" charset="0"/>
                        </a:rPr>
                        <a:t>High-res</a:t>
                      </a:r>
                      <a:endParaRPr lang="en-GB" sz="20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lnSpc>
                          <a:spcPct val="150000"/>
                        </a:lnSpc>
                      </a:pPr>
                      <a:r>
                        <a:rPr lang="en-US" sz="2000" b="0" dirty="0" smtClean="0">
                          <a:solidFill>
                            <a:schemeClr val="tx1"/>
                          </a:solidFill>
                          <a:latin typeface="Calibri" pitchFamily="34" charset="0"/>
                          <a:cs typeface="Calibri" pitchFamily="34" charset="0"/>
                        </a:rPr>
                        <a:t>Phase-angle range [deg]</a:t>
                      </a:r>
                      <a:endParaRPr lang="en-GB" sz="2000" b="0" dirty="0">
                        <a:solidFill>
                          <a:schemeClr val="tx1"/>
                        </a:solidFill>
                        <a:latin typeface="Calibri" pitchFamily="34" charset="0"/>
                        <a:cs typeface="Calibri" pitchFamily="34" charset="0"/>
                      </a:endParaRPr>
                    </a:p>
                  </a:txBody>
                  <a:tcPr>
                    <a:solidFill>
                      <a:schemeClr val="accent6">
                        <a:lumMod val="20000"/>
                        <a:lumOff val="80000"/>
                      </a:schemeClr>
                    </a:solidFill>
                  </a:tcPr>
                </a:tc>
              </a:tr>
              <a:tr h="919957">
                <a:tc>
                  <a:txBody>
                    <a:bodyPr/>
                    <a:lstStyle/>
                    <a:p>
                      <a:pPr algn="ctr">
                        <a:lnSpc>
                          <a:spcPct val="150000"/>
                        </a:lnSpc>
                      </a:pPr>
                      <a:r>
                        <a:rPr lang="en-US" sz="2000" b="0" dirty="0" err="1" smtClean="0">
                          <a:solidFill>
                            <a:schemeClr val="tx1"/>
                          </a:solidFill>
                          <a:latin typeface="Calibri" pitchFamily="34" charset="0"/>
                          <a:cs typeface="Calibri" pitchFamily="34" charset="0"/>
                        </a:rPr>
                        <a:t>Meteosat</a:t>
                      </a:r>
                      <a:r>
                        <a:rPr lang="en-US" sz="2000" b="0" baseline="0" dirty="0" smtClean="0">
                          <a:solidFill>
                            <a:schemeClr val="tx1"/>
                          </a:solidFill>
                          <a:latin typeface="Calibri" pitchFamily="34" charset="0"/>
                          <a:cs typeface="Calibri" pitchFamily="34" charset="0"/>
                        </a:rPr>
                        <a:t> 7 (MET7)</a:t>
                      </a:r>
                      <a:endParaRPr lang="en-GB" sz="2000" b="0" dirty="0">
                        <a:solidFill>
                          <a:schemeClr val="tx1"/>
                        </a:solidFill>
                        <a:latin typeface="Calibri" pitchFamily="34" charset="0"/>
                        <a:cs typeface="Calibri" pitchFamily="34" charset="0"/>
                      </a:endParaRPr>
                    </a:p>
                  </a:txBody>
                  <a:tcPr>
                    <a:solidFill>
                      <a:srgbClr val="FFC000"/>
                    </a:solidFill>
                  </a:tcPr>
                </a:tc>
                <a:tc>
                  <a:txBody>
                    <a:bodyPr/>
                    <a:lstStyle/>
                    <a:p>
                      <a:pPr algn="ctr">
                        <a:lnSpc>
                          <a:spcPct val="150000"/>
                        </a:lnSpc>
                      </a:pPr>
                      <a:r>
                        <a:rPr lang="en-US" sz="2000" b="0" dirty="0" smtClean="0">
                          <a:solidFill>
                            <a:schemeClr val="tx1"/>
                          </a:solidFill>
                          <a:latin typeface="Calibri" pitchFamily="34" charset="0"/>
                          <a:cs typeface="Calibri" pitchFamily="34" charset="0"/>
                        </a:rPr>
                        <a:t>1997</a:t>
                      </a:r>
                      <a:r>
                        <a:rPr lang="en-US" sz="2000" b="0" baseline="0" dirty="0" smtClean="0">
                          <a:solidFill>
                            <a:schemeClr val="tx1"/>
                          </a:solidFill>
                          <a:latin typeface="Calibri" pitchFamily="34" charset="0"/>
                          <a:cs typeface="Calibri" pitchFamily="34" charset="0"/>
                        </a:rPr>
                        <a:t>-present</a:t>
                      </a:r>
                      <a:endParaRPr lang="en-GB" sz="2000" b="0" dirty="0">
                        <a:solidFill>
                          <a:schemeClr val="tx1"/>
                        </a:solidFill>
                        <a:latin typeface="Calibri" pitchFamily="34" charset="0"/>
                        <a:cs typeface="Calibri" pitchFamily="34" charset="0"/>
                      </a:endParaRPr>
                    </a:p>
                  </a:txBody>
                  <a:tcPr>
                    <a:solidFill>
                      <a:srgbClr val="FFC000"/>
                    </a:solidFill>
                  </a:tcPr>
                </a:tc>
                <a:tc>
                  <a:txBody>
                    <a:bodyPr/>
                    <a:lstStyle/>
                    <a:p>
                      <a:pPr algn="ctr">
                        <a:lnSpc>
                          <a:spcPct val="150000"/>
                        </a:lnSpc>
                      </a:pPr>
                      <a:r>
                        <a:rPr lang="en-US" sz="2000" b="0" dirty="0" smtClean="0">
                          <a:solidFill>
                            <a:schemeClr val="tx1"/>
                          </a:solidFill>
                          <a:latin typeface="Calibri" pitchFamily="34" charset="0"/>
                          <a:cs typeface="Calibri" pitchFamily="34" charset="0"/>
                        </a:rPr>
                        <a:t>360</a:t>
                      </a:r>
                    </a:p>
                    <a:p>
                      <a:pPr algn="ctr">
                        <a:lnSpc>
                          <a:spcPct val="150000"/>
                        </a:lnSpc>
                      </a:pPr>
                      <a:r>
                        <a:rPr lang="en-US" sz="2000" b="0" dirty="0" smtClean="0">
                          <a:solidFill>
                            <a:schemeClr val="tx1"/>
                          </a:solidFill>
                          <a:latin typeface="Calibri" pitchFamily="34" charset="0"/>
                          <a:cs typeface="Calibri" pitchFamily="34" charset="0"/>
                        </a:rPr>
                        <a:t>useful 237</a:t>
                      </a:r>
                    </a:p>
                  </a:txBody>
                  <a:tcPr>
                    <a:solidFill>
                      <a:srgbClr val="FFC000"/>
                    </a:solidFill>
                  </a:tcPr>
                </a:tc>
                <a:tc>
                  <a:txBody>
                    <a:bodyPr/>
                    <a:lstStyle/>
                    <a:p>
                      <a:pPr algn="ctr">
                        <a:lnSpc>
                          <a:spcPct val="150000"/>
                        </a:lnSpc>
                      </a:pPr>
                      <a:r>
                        <a:rPr lang="en-US" sz="2000" b="0" dirty="0" smtClean="0">
                          <a:solidFill>
                            <a:schemeClr val="tx1"/>
                          </a:solidFill>
                          <a:latin typeface="Calibri" pitchFamily="34" charset="0"/>
                          <a:cs typeface="Calibri" pitchFamily="34" charset="0"/>
                        </a:rPr>
                        <a:t>-</a:t>
                      </a:r>
                      <a:endParaRPr lang="en-GB" sz="2000" b="0" dirty="0">
                        <a:solidFill>
                          <a:schemeClr val="tx1"/>
                        </a:solidFill>
                        <a:latin typeface="Calibri" pitchFamily="34" charset="0"/>
                        <a:cs typeface="Calibri" pitchFamily="34" charset="0"/>
                      </a:endParaRPr>
                    </a:p>
                  </a:txBody>
                  <a:tcPr>
                    <a:solidFill>
                      <a:srgbClr val="FFC000"/>
                    </a:solidFill>
                  </a:tcPr>
                </a:tc>
                <a:tc>
                  <a:txBody>
                    <a:bodyPr/>
                    <a:lstStyle/>
                    <a:p>
                      <a:pPr algn="ctr">
                        <a:lnSpc>
                          <a:spcPct val="150000"/>
                        </a:lnSpc>
                      </a:pPr>
                      <a:r>
                        <a:rPr lang="en-US" sz="2000" b="0" dirty="0" smtClean="0">
                          <a:solidFill>
                            <a:schemeClr val="tx1"/>
                          </a:solidFill>
                          <a:latin typeface="Calibri" pitchFamily="34" charset="0"/>
                          <a:cs typeface="Calibri" pitchFamily="34" charset="0"/>
                        </a:rPr>
                        <a:t>-148 – 145</a:t>
                      </a:r>
                      <a:endParaRPr lang="en-GB" sz="2000" b="0" dirty="0">
                        <a:solidFill>
                          <a:schemeClr val="tx1"/>
                        </a:solidFill>
                        <a:latin typeface="Calibri" pitchFamily="34" charset="0"/>
                        <a:cs typeface="Calibri" pitchFamily="34" charset="0"/>
                      </a:endParaRPr>
                    </a:p>
                  </a:txBody>
                  <a:tcPr>
                    <a:solidFill>
                      <a:srgbClr val="FFC000"/>
                    </a:solidFill>
                  </a:tcPr>
                </a:tc>
              </a:tr>
              <a:tr h="919957">
                <a:tc>
                  <a:txBody>
                    <a:bodyPr/>
                    <a:lstStyle/>
                    <a:p>
                      <a:pPr algn="ctr">
                        <a:lnSpc>
                          <a:spcPct val="150000"/>
                        </a:lnSpc>
                      </a:pPr>
                      <a:r>
                        <a:rPr lang="en-US" sz="2000" b="0" dirty="0" err="1" smtClean="0">
                          <a:solidFill>
                            <a:schemeClr val="tx1"/>
                          </a:solidFill>
                          <a:latin typeface="Calibri" pitchFamily="34" charset="0"/>
                          <a:cs typeface="Calibri" pitchFamily="34" charset="0"/>
                        </a:rPr>
                        <a:t>Meteosat</a:t>
                      </a:r>
                      <a:r>
                        <a:rPr lang="en-US" sz="2000" b="0" baseline="0" dirty="0" smtClean="0">
                          <a:solidFill>
                            <a:schemeClr val="tx1"/>
                          </a:solidFill>
                          <a:latin typeface="Calibri" pitchFamily="34" charset="0"/>
                          <a:cs typeface="Calibri" pitchFamily="34" charset="0"/>
                        </a:rPr>
                        <a:t> 8 (MSG1)</a:t>
                      </a:r>
                      <a:endParaRPr lang="en-GB" sz="20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lnSpc>
                          <a:spcPct val="150000"/>
                        </a:lnSpc>
                      </a:pPr>
                      <a:r>
                        <a:rPr lang="en-US" sz="2000" b="0" dirty="0" smtClean="0">
                          <a:solidFill>
                            <a:schemeClr val="tx1"/>
                          </a:solidFill>
                          <a:latin typeface="Calibri" pitchFamily="34" charset="0"/>
                          <a:cs typeface="Calibri" pitchFamily="34" charset="0"/>
                        </a:rPr>
                        <a:t>2002-present</a:t>
                      </a:r>
                      <a:endParaRPr lang="en-GB" sz="20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lnSpc>
                          <a:spcPct val="150000"/>
                        </a:lnSpc>
                      </a:pPr>
                      <a:r>
                        <a:rPr lang="en-US" sz="2000" b="0" dirty="0" smtClean="0">
                          <a:solidFill>
                            <a:schemeClr val="tx1"/>
                          </a:solidFill>
                          <a:latin typeface="Calibri" pitchFamily="34" charset="0"/>
                          <a:cs typeface="Calibri" pitchFamily="34" charset="0"/>
                        </a:rPr>
                        <a:t>605</a:t>
                      </a:r>
                    </a:p>
                    <a:p>
                      <a:pPr algn="ctr">
                        <a:lnSpc>
                          <a:spcPct val="150000"/>
                        </a:lnSpc>
                      </a:pPr>
                      <a:r>
                        <a:rPr lang="en-US" sz="2000" b="0" dirty="0" smtClean="0">
                          <a:solidFill>
                            <a:schemeClr val="tx1"/>
                          </a:solidFill>
                          <a:latin typeface="Calibri" pitchFamily="34" charset="0"/>
                          <a:cs typeface="Calibri" pitchFamily="34" charset="0"/>
                        </a:rPr>
                        <a:t>useful 386 </a:t>
                      </a:r>
                      <a:endParaRPr lang="en-GB" sz="20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lnSpc>
                          <a:spcPct val="150000"/>
                        </a:lnSpc>
                      </a:pPr>
                      <a:r>
                        <a:rPr lang="en-US" sz="2000" b="0" dirty="0" smtClean="0">
                          <a:solidFill>
                            <a:schemeClr val="tx1"/>
                          </a:solidFill>
                          <a:latin typeface="Calibri" pitchFamily="34" charset="0"/>
                          <a:cs typeface="Calibri" pitchFamily="34" charset="0"/>
                        </a:rPr>
                        <a:t>80</a:t>
                      </a:r>
                    </a:p>
                    <a:p>
                      <a:pPr algn="ctr">
                        <a:lnSpc>
                          <a:spcPct val="150000"/>
                        </a:lnSpc>
                      </a:pPr>
                      <a:r>
                        <a:rPr lang="en-US" sz="2000" b="0" dirty="0" smtClean="0">
                          <a:solidFill>
                            <a:schemeClr val="tx1"/>
                          </a:solidFill>
                          <a:latin typeface="Calibri" pitchFamily="34" charset="0"/>
                          <a:cs typeface="Calibri" pitchFamily="34" charset="0"/>
                        </a:rPr>
                        <a:t>useful 46 </a:t>
                      </a:r>
                      <a:endParaRPr lang="en-GB" sz="20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lnSpc>
                          <a:spcPct val="150000"/>
                        </a:lnSpc>
                      </a:pPr>
                      <a:r>
                        <a:rPr lang="en-US" sz="2000" b="0" dirty="0" smtClean="0">
                          <a:solidFill>
                            <a:schemeClr val="tx1"/>
                          </a:solidFill>
                          <a:latin typeface="Calibri" pitchFamily="34" charset="0"/>
                          <a:cs typeface="Calibri" pitchFamily="34" charset="0"/>
                        </a:rPr>
                        <a:t>-151 – 152</a:t>
                      </a:r>
                      <a:endParaRPr lang="en-GB" sz="2000" b="0" dirty="0">
                        <a:solidFill>
                          <a:schemeClr val="tx1"/>
                        </a:solidFill>
                        <a:latin typeface="Calibri" pitchFamily="34" charset="0"/>
                        <a:cs typeface="Calibri" pitchFamily="34" charset="0"/>
                      </a:endParaRPr>
                    </a:p>
                  </a:txBody>
                  <a:tcPr>
                    <a:solidFill>
                      <a:schemeClr val="accent5">
                        <a:lumMod val="90000"/>
                      </a:schemeClr>
                    </a:solidFill>
                  </a:tcPr>
                </a:tc>
              </a:tr>
              <a:tr h="919957">
                <a:tc>
                  <a:txBody>
                    <a:bodyPr/>
                    <a:lstStyle/>
                    <a:p>
                      <a:pPr algn="ctr">
                        <a:lnSpc>
                          <a:spcPct val="150000"/>
                        </a:lnSpc>
                      </a:pPr>
                      <a:r>
                        <a:rPr lang="en-US" sz="2000" b="0" dirty="0" err="1" smtClean="0">
                          <a:solidFill>
                            <a:schemeClr val="tx1"/>
                          </a:solidFill>
                          <a:latin typeface="Calibri" pitchFamily="34" charset="0"/>
                          <a:cs typeface="Calibri" pitchFamily="34" charset="0"/>
                        </a:rPr>
                        <a:t>Meteosat</a:t>
                      </a:r>
                      <a:r>
                        <a:rPr lang="en-US" sz="2000" b="0" baseline="0" dirty="0" smtClean="0">
                          <a:solidFill>
                            <a:schemeClr val="tx1"/>
                          </a:solidFill>
                          <a:latin typeface="Calibri" pitchFamily="34" charset="0"/>
                          <a:cs typeface="Calibri" pitchFamily="34" charset="0"/>
                        </a:rPr>
                        <a:t> 9 (MSG2)</a:t>
                      </a:r>
                      <a:endParaRPr lang="en-GB" sz="20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lnSpc>
                          <a:spcPct val="150000"/>
                        </a:lnSpc>
                      </a:pPr>
                      <a:r>
                        <a:rPr lang="en-US" sz="2000" b="0" dirty="0" smtClean="0">
                          <a:solidFill>
                            <a:schemeClr val="tx1"/>
                          </a:solidFill>
                          <a:latin typeface="Calibri" pitchFamily="34" charset="0"/>
                          <a:cs typeface="Calibri" pitchFamily="34" charset="0"/>
                        </a:rPr>
                        <a:t>2005-present</a:t>
                      </a:r>
                      <a:endParaRPr lang="en-GB" sz="20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lnSpc>
                          <a:spcPct val="150000"/>
                        </a:lnSpc>
                      </a:pPr>
                      <a:r>
                        <a:rPr lang="en-US" sz="2000" b="0" dirty="0" smtClean="0">
                          <a:solidFill>
                            <a:schemeClr val="tx1"/>
                          </a:solidFill>
                          <a:latin typeface="Calibri" pitchFamily="34" charset="0"/>
                          <a:cs typeface="Calibri" pitchFamily="34" charset="0"/>
                        </a:rPr>
                        <a:t>520</a:t>
                      </a:r>
                    </a:p>
                    <a:p>
                      <a:pPr algn="ctr">
                        <a:lnSpc>
                          <a:spcPct val="150000"/>
                        </a:lnSpc>
                      </a:pPr>
                      <a:r>
                        <a:rPr lang="en-US" sz="2000" b="0" dirty="0" smtClean="0">
                          <a:solidFill>
                            <a:schemeClr val="tx1"/>
                          </a:solidFill>
                          <a:latin typeface="Calibri" pitchFamily="34" charset="0"/>
                          <a:cs typeface="Calibri" pitchFamily="34" charset="0"/>
                        </a:rPr>
                        <a:t>useful 331</a:t>
                      </a:r>
                      <a:endParaRPr lang="en-GB" sz="20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lnSpc>
                          <a:spcPct val="150000"/>
                        </a:lnSpc>
                      </a:pPr>
                      <a:r>
                        <a:rPr lang="en-US" sz="2000" b="0" dirty="0" smtClean="0">
                          <a:solidFill>
                            <a:schemeClr val="tx1"/>
                          </a:solidFill>
                          <a:latin typeface="Calibri" pitchFamily="34" charset="0"/>
                          <a:cs typeface="Calibri" pitchFamily="34" charset="0"/>
                        </a:rPr>
                        <a:t>91</a:t>
                      </a:r>
                    </a:p>
                    <a:p>
                      <a:pPr algn="ctr">
                        <a:lnSpc>
                          <a:spcPct val="150000"/>
                        </a:lnSpc>
                      </a:pPr>
                      <a:r>
                        <a:rPr lang="en-US" sz="2000" b="0" dirty="0" smtClean="0">
                          <a:solidFill>
                            <a:schemeClr val="tx1"/>
                          </a:solidFill>
                          <a:latin typeface="Calibri" pitchFamily="34" charset="0"/>
                          <a:cs typeface="Calibri" pitchFamily="34" charset="0"/>
                        </a:rPr>
                        <a:t>useful 54 </a:t>
                      </a:r>
                      <a:endParaRPr lang="en-GB" sz="20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lnSpc>
                          <a:spcPct val="150000"/>
                        </a:lnSpc>
                      </a:pPr>
                      <a:r>
                        <a:rPr lang="en-US" sz="2000" b="0" dirty="0" smtClean="0">
                          <a:solidFill>
                            <a:schemeClr val="tx1"/>
                          </a:solidFill>
                          <a:latin typeface="Calibri" pitchFamily="34" charset="0"/>
                          <a:cs typeface="Calibri" pitchFamily="34" charset="0"/>
                        </a:rPr>
                        <a:t>-148 – 151</a:t>
                      </a:r>
                      <a:endParaRPr lang="en-GB" sz="2000" b="0" dirty="0">
                        <a:solidFill>
                          <a:schemeClr val="tx1"/>
                        </a:solidFill>
                        <a:latin typeface="Calibri" pitchFamily="34" charset="0"/>
                        <a:cs typeface="Calibri" pitchFamily="34" charset="0"/>
                      </a:endParaRPr>
                    </a:p>
                  </a:txBody>
                  <a:tcPr>
                    <a:solidFill>
                      <a:schemeClr val="accent5">
                        <a:lumMod val="90000"/>
                      </a:schemeClr>
                    </a:solidFill>
                  </a:tcPr>
                </a:tc>
              </a:tr>
              <a:tr h="919957">
                <a:tc>
                  <a:txBody>
                    <a:bodyPr/>
                    <a:lstStyle/>
                    <a:p>
                      <a:pPr algn="ctr">
                        <a:lnSpc>
                          <a:spcPct val="150000"/>
                        </a:lnSpc>
                      </a:pPr>
                      <a:r>
                        <a:rPr lang="en-US" sz="2000" b="0" dirty="0" err="1" smtClean="0">
                          <a:solidFill>
                            <a:schemeClr val="tx1"/>
                          </a:solidFill>
                          <a:latin typeface="Calibri" pitchFamily="34" charset="0"/>
                          <a:cs typeface="Calibri" pitchFamily="34" charset="0"/>
                        </a:rPr>
                        <a:t>Meteosat</a:t>
                      </a:r>
                      <a:r>
                        <a:rPr lang="en-US" sz="2000" b="0" baseline="0" dirty="0" smtClean="0">
                          <a:solidFill>
                            <a:schemeClr val="tx1"/>
                          </a:solidFill>
                          <a:latin typeface="Calibri" pitchFamily="34" charset="0"/>
                          <a:cs typeface="Calibri" pitchFamily="34" charset="0"/>
                        </a:rPr>
                        <a:t> 10 (MSG3)</a:t>
                      </a:r>
                      <a:endParaRPr lang="en-GB" sz="20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lnSpc>
                          <a:spcPct val="150000"/>
                        </a:lnSpc>
                      </a:pPr>
                      <a:r>
                        <a:rPr lang="en-US" sz="2000" b="0" dirty="0" smtClean="0">
                          <a:solidFill>
                            <a:schemeClr val="tx1"/>
                          </a:solidFill>
                          <a:latin typeface="Calibri" pitchFamily="34" charset="0"/>
                          <a:cs typeface="Calibri" pitchFamily="34" charset="0"/>
                        </a:rPr>
                        <a:t>2012-present</a:t>
                      </a:r>
                      <a:endParaRPr lang="en-GB" sz="20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lnSpc>
                          <a:spcPct val="150000"/>
                        </a:lnSpc>
                      </a:pPr>
                      <a:r>
                        <a:rPr lang="en-US" sz="2000" b="0" dirty="0" smtClean="0">
                          <a:solidFill>
                            <a:schemeClr val="tx1"/>
                          </a:solidFill>
                          <a:latin typeface="Calibri" pitchFamily="34" charset="0"/>
                          <a:cs typeface="Calibri" pitchFamily="34" charset="0"/>
                        </a:rPr>
                        <a:t>101</a:t>
                      </a:r>
                    </a:p>
                    <a:p>
                      <a:pPr algn="ctr">
                        <a:lnSpc>
                          <a:spcPct val="150000"/>
                        </a:lnSpc>
                      </a:pPr>
                      <a:r>
                        <a:rPr lang="en-US" sz="2000" b="0" dirty="0" smtClean="0">
                          <a:solidFill>
                            <a:schemeClr val="tx1"/>
                          </a:solidFill>
                          <a:latin typeface="Calibri" pitchFamily="34" charset="0"/>
                          <a:cs typeface="Calibri" pitchFamily="34" charset="0"/>
                        </a:rPr>
                        <a:t>useful 58 </a:t>
                      </a:r>
                      <a:endParaRPr lang="en-GB" sz="20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lnSpc>
                          <a:spcPct val="150000"/>
                        </a:lnSpc>
                      </a:pPr>
                      <a:r>
                        <a:rPr lang="en-US" sz="2000" b="0" dirty="0" smtClean="0">
                          <a:solidFill>
                            <a:schemeClr val="tx1"/>
                          </a:solidFill>
                          <a:latin typeface="Calibri" pitchFamily="34" charset="0"/>
                          <a:cs typeface="Calibri" pitchFamily="34" charset="0"/>
                        </a:rPr>
                        <a:t>14</a:t>
                      </a:r>
                    </a:p>
                    <a:p>
                      <a:pPr algn="ctr">
                        <a:lnSpc>
                          <a:spcPct val="150000"/>
                        </a:lnSpc>
                      </a:pPr>
                      <a:r>
                        <a:rPr lang="en-US" sz="2000" b="0" dirty="0" smtClean="0">
                          <a:solidFill>
                            <a:schemeClr val="tx1"/>
                          </a:solidFill>
                          <a:latin typeface="Calibri" pitchFamily="34" charset="0"/>
                          <a:cs typeface="Calibri" pitchFamily="34" charset="0"/>
                        </a:rPr>
                        <a:t>useful</a:t>
                      </a:r>
                      <a:r>
                        <a:rPr lang="en-US" sz="2000" b="0" baseline="0" dirty="0" smtClean="0">
                          <a:solidFill>
                            <a:schemeClr val="tx1"/>
                          </a:solidFill>
                          <a:latin typeface="Calibri" pitchFamily="34" charset="0"/>
                          <a:cs typeface="Calibri" pitchFamily="34" charset="0"/>
                        </a:rPr>
                        <a:t> 11</a:t>
                      </a:r>
                      <a:endParaRPr lang="en-GB" sz="20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lnSpc>
                          <a:spcPct val="150000"/>
                        </a:lnSpc>
                      </a:pPr>
                      <a:r>
                        <a:rPr lang="en-US" sz="2000" b="0" dirty="0" smtClean="0">
                          <a:solidFill>
                            <a:schemeClr val="tx1"/>
                          </a:solidFill>
                          <a:latin typeface="Calibri" pitchFamily="34" charset="0"/>
                          <a:cs typeface="Calibri" pitchFamily="34" charset="0"/>
                        </a:rPr>
                        <a:t>-144 – 143</a:t>
                      </a:r>
                      <a:endParaRPr lang="en-GB" sz="2000" b="0" dirty="0">
                        <a:solidFill>
                          <a:schemeClr val="tx1"/>
                        </a:solidFill>
                        <a:latin typeface="Calibri" pitchFamily="34" charset="0"/>
                        <a:cs typeface="Calibri" pitchFamily="34" charset="0"/>
                      </a:endParaRPr>
                    </a:p>
                  </a:txBody>
                  <a:tcPr>
                    <a:solidFill>
                      <a:schemeClr val="accent5">
                        <a:lumMod val="90000"/>
                      </a:schemeClr>
                    </a:solidFill>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900" y="139700"/>
            <a:ext cx="8496172"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a:t>
            </a:r>
            <a:endParaRPr lang="en-GB" sz="2800" dirty="0">
              <a:latin typeface="Calibri" pitchFamily="34" charset="0"/>
              <a:cs typeface="Calibri" pitchFamily="34" charset="0"/>
            </a:endParaRPr>
          </a:p>
        </p:txBody>
      </p:sp>
      <p:sp>
        <p:nvSpPr>
          <p:cNvPr id="5" name="TextBox 4"/>
          <p:cNvSpPr txBox="1"/>
          <p:nvPr/>
        </p:nvSpPr>
        <p:spPr>
          <a:xfrm>
            <a:off x="152400" y="1028700"/>
            <a:ext cx="3781805" cy="646331"/>
          </a:xfrm>
          <a:prstGeom prst="rect">
            <a:avLst/>
          </a:prstGeom>
          <a:noFill/>
        </p:spPr>
        <p:txBody>
          <a:bodyPr wrap="none" rtlCol="0">
            <a:spAutoFit/>
          </a:bodyPr>
          <a:lstStyle/>
          <a:p>
            <a:pPr algn="ctr"/>
            <a:r>
              <a:rPr lang="en-US" sz="1800" b="0" dirty="0" smtClean="0">
                <a:solidFill>
                  <a:schemeClr val="tx1"/>
                </a:solidFill>
                <a:latin typeface="Calibri" pitchFamily="34" charset="0"/>
                <a:cs typeface="Calibri" pitchFamily="34" charset="0"/>
              </a:rPr>
              <a:t>Moon observations are available ONLY</a:t>
            </a:r>
          </a:p>
          <a:p>
            <a:pPr algn="ctr"/>
            <a:r>
              <a:rPr lang="en-US" sz="1800" b="0" dirty="0" smtClean="0">
                <a:solidFill>
                  <a:schemeClr val="tx1"/>
                </a:solidFill>
                <a:latin typeface="Calibri" pitchFamily="34" charset="0"/>
                <a:cs typeface="Calibri" pitchFamily="34" charset="0"/>
              </a:rPr>
              <a:t>in Level 1.0 data</a:t>
            </a:r>
            <a:endParaRPr lang="en-GB" sz="1800" b="0" dirty="0">
              <a:solidFill>
                <a:schemeClr val="tx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rallelogram 11"/>
          <p:cNvSpPr/>
          <p:nvPr/>
        </p:nvSpPr>
        <p:spPr bwMode="auto">
          <a:xfrm>
            <a:off x="1041400" y="1739900"/>
            <a:ext cx="1917700" cy="1231900"/>
          </a:xfrm>
          <a:prstGeom prst="parallelogram">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4" name="TextBox 3"/>
          <p:cNvSpPr txBox="1"/>
          <p:nvPr/>
        </p:nvSpPr>
        <p:spPr>
          <a:xfrm>
            <a:off x="88900" y="139700"/>
            <a:ext cx="9533315"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 MSGs</a:t>
            </a:r>
            <a:endParaRPr lang="en-GB" sz="2800" dirty="0">
              <a:latin typeface="Calibri" pitchFamily="34" charset="0"/>
              <a:cs typeface="Calibri" pitchFamily="34" charset="0"/>
            </a:endParaRPr>
          </a:p>
        </p:txBody>
      </p:sp>
      <p:sp>
        <p:nvSpPr>
          <p:cNvPr id="5" name="TextBox 4"/>
          <p:cNvSpPr txBox="1"/>
          <p:nvPr/>
        </p:nvSpPr>
        <p:spPr>
          <a:xfrm>
            <a:off x="152400" y="1028700"/>
            <a:ext cx="3781805" cy="646331"/>
          </a:xfrm>
          <a:prstGeom prst="rect">
            <a:avLst/>
          </a:prstGeom>
          <a:noFill/>
        </p:spPr>
        <p:txBody>
          <a:bodyPr wrap="none" rtlCol="0">
            <a:spAutoFit/>
          </a:bodyPr>
          <a:lstStyle/>
          <a:p>
            <a:pPr algn="ctr"/>
            <a:r>
              <a:rPr lang="en-US" sz="1800" b="0" dirty="0" smtClean="0">
                <a:solidFill>
                  <a:schemeClr val="tx1"/>
                </a:solidFill>
                <a:latin typeface="Calibri" pitchFamily="34" charset="0"/>
                <a:cs typeface="Calibri" pitchFamily="34" charset="0"/>
              </a:rPr>
              <a:t>Moon observations are available ONLY</a:t>
            </a:r>
          </a:p>
          <a:p>
            <a:pPr algn="ctr"/>
            <a:r>
              <a:rPr lang="en-US" sz="1800" b="0" dirty="0" smtClean="0">
                <a:solidFill>
                  <a:schemeClr val="tx1"/>
                </a:solidFill>
                <a:latin typeface="Calibri" pitchFamily="34" charset="0"/>
                <a:cs typeface="Calibri" pitchFamily="34" charset="0"/>
              </a:rPr>
              <a:t>in Level 1.0 data</a:t>
            </a:r>
            <a:endParaRPr lang="en-GB" sz="1800" b="0" dirty="0">
              <a:solidFill>
                <a:schemeClr val="tx1"/>
              </a:solidFill>
              <a:latin typeface="Calibri" pitchFamily="34" charset="0"/>
              <a:cs typeface="Calibri" pitchFamily="34" charset="0"/>
            </a:endParaRPr>
          </a:p>
        </p:txBody>
      </p:sp>
      <p:sp>
        <p:nvSpPr>
          <p:cNvPr id="7" name="TextBox 6"/>
          <p:cNvSpPr txBox="1"/>
          <p:nvPr/>
        </p:nvSpPr>
        <p:spPr>
          <a:xfrm>
            <a:off x="1371601" y="1879600"/>
            <a:ext cx="1320799" cy="923330"/>
          </a:xfrm>
          <a:prstGeom prst="rect">
            <a:avLst/>
          </a:prstGeom>
          <a:noFill/>
        </p:spPr>
        <p:txBody>
          <a:bodyPr wrap="square" rtlCol="0">
            <a:spAutoFit/>
          </a:bodyPr>
          <a:lstStyle/>
          <a:p>
            <a:pPr algn="ctr"/>
            <a:r>
              <a:rPr lang="en-US" sz="1800" b="0" dirty="0" smtClean="0">
                <a:solidFill>
                  <a:schemeClr val="tx1"/>
                </a:solidFill>
                <a:latin typeface="Calibri" pitchFamily="34" charset="0"/>
                <a:cs typeface="Calibri" pitchFamily="34" charset="0"/>
              </a:rPr>
              <a:t>Level 1.0 DC raw </a:t>
            </a:r>
            <a:r>
              <a:rPr lang="en-US" sz="1800" b="0" dirty="0" err="1" smtClean="0">
                <a:solidFill>
                  <a:schemeClr val="tx1"/>
                </a:solidFill>
                <a:latin typeface="Calibri" pitchFamily="34" charset="0"/>
                <a:cs typeface="Calibri" pitchFamily="34" charset="0"/>
              </a:rPr>
              <a:t>imagette</a:t>
            </a:r>
            <a:endParaRPr lang="en-GB" sz="1800" b="0" dirty="0">
              <a:solidFill>
                <a:schemeClr val="tx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rallelogram 11"/>
          <p:cNvSpPr/>
          <p:nvPr/>
        </p:nvSpPr>
        <p:spPr bwMode="auto">
          <a:xfrm>
            <a:off x="1041400" y="1739900"/>
            <a:ext cx="1917700" cy="1231900"/>
          </a:xfrm>
          <a:prstGeom prst="parallelogram">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4" name="TextBox 3"/>
          <p:cNvSpPr txBox="1"/>
          <p:nvPr/>
        </p:nvSpPr>
        <p:spPr>
          <a:xfrm>
            <a:off x="88900" y="139700"/>
            <a:ext cx="9533315"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 MSGs</a:t>
            </a:r>
            <a:endParaRPr lang="en-GB" sz="2800" dirty="0">
              <a:latin typeface="Calibri" pitchFamily="34" charset="0"/>
              <a:cs typeface="Calibri" pitchFamily="34" charset="0"/>
            </a:endParaRPr>
          </a:p>
        </p:txBody>
      </p:sp>
      <p:sp>
        <p:nvSpPr>
          <p:cNvPr id="5" name="TextBox 4"/>
          <p:cNvSpPr txBox="1"/>
          <p:nvPr/>
        </p:nvSpPr>
        <p:spPr>
          <a:xfrm>
            <a:off x="152400" y="1028700"/>
            <a:ext cx="3781805" cy="646331"/>
          </a:xfrm>
          <a:prstGeom prst="rect">
            <a:avLst/>
          </a:prstGeom>
          <a:noFill/>
        </p:spPr>
        <p:txBody>
          <a:bodyPr wrap="none" rtlCol="0">
            <a:spAutoFit/>
          </a:bodyPr>
          <a:lstStyle/>
          <a:p>
            <a:pPr algn="ctr"/>
            <a:r>
              <a:rPr lang="en-US" sz="1800" b="0" dirty="0" smtClean="0">
                <a:solidFill>
                  <a:schemeClr val="tx1"/>
                </a:solidFill>
                <a:latin typeface="Calibri" pitchFamily="34" charset="0"/>
                <a:cs typeface="Calibri" pitchFamily="34" charset="0"/>
              </a:rPr>
              <a:t>Moon observations are available ONLY</a:t>
            </a:r>
          </a:p>
          <a:p>
            <a:pPr algn="ctr"/>
            <a:r>
              <a:rPr lang="en-US" sz="1800" b="0" dirty="0" smtClean="0">
                <a:solidFill>
                  <a:schemeClr val="tx1"/>
                </a:solidFill>
                <a:latin typeface="Calibri" pitchFamily="34" charset="0"/>
                <a:cs typeface="Calibri" pitchFamily="34" charset="0"/>
              </a:rPr>
              <a:t>in Level 1.0 data</a:t>
            </a:r>
            <a:endParaRPr lang="en-GB" sz="1800" b="0" dirty="0">
              <a:solidFill>
                <a:schemeClr val="tx1"/>
              </a:solidFill>
              <a:latin typeface="Calibri" pitchFamily="34" charset="0"/>
              <a:cs typeface="Calibri" pitchFamily="34" charset="0"/>
            </a:endParaRPr>
          </a:p>
        </p:txBody>
      </p:sp>
      <p:sp>
        <p:nvSpPr>
          <p:cNvPr id="7" name="TextBox 6"/>
          <p:cNvSpPr txBox="1"/>
          <p:nvPr/>
        </p:nvSpPr>
        <p:spPr>
          <a:xfrm>
            <a:off x="1371601" y="1879600"/>
            <a:ext cx="1320799" cy="923330"/>
          </a:xfrm>
          <a:prstGeom prst="rect">
            <a:avLst/>
          </a:prstGeom>
          <a:noFill/>
        </p:spPr>
        <p:txBody>
          <a:bodyPr wrap="square" rtlCol="0">
            <a:spAutoFit/>
          </a:bodyPr>
          <a:lstStyle/>
          <a:p>
            <a:pPr algn="ctr"/>
            <a:r>
              <a:rPr lang="en-US" sz="1800" b="0" dirty="0" smtClean="0">
                <a:solidFill>
                  <a:schemeClr val="tx1"/>
                </a:solidFill>
                <a:latin typeface="Calibri" pitchFamily="34" charset="0"/>
                <a:cs typeface="Calibri" pitchFamily="34" charset="0"/>
              </a:rPr>
              <a:t>Level 1.0 DC raw </a:t>
            </a:r>
            <a:r>
              <a:rPr lang="en-US" sz="1800" b="0" dirty="0" err="1" smtClean="0">
                <a:solidFill>
                  <a:schemeClr val="tx1"/>
                </a:solidFill>
                <a:latin typeface="Calibri" pitchFamily="34" charset="0"/>
                <a:cs typeface="Calibri" pitchFamily="34" charset="0"/>
              </a:rPr>
              <a:t>imagette</a:t>
            </a:r>
            <a:endParaRPr lang="en-GB" sz="1800" b="0" dirty="0">
              <a:solidFill>
                <a:schemeClr val="tx1"/>
              </a:solidFill>
              <a:latin typeface="Calibri" pitchFamily="34" charset="0"/>
              <a:cs typeface="Calibri" pitchFamily="34" charset="0"/>
            </a:endParaRPr>
          </a:p>
        </p:txBody>
      </p:sp>
      <p:sp>
        <p:nvSpPr>
          <p:cNvPr id="6" name="Rectangle 5"/>
          <p:cNvSpPr/>
          <p:nvPr/>
        </p:nvSpPr>
        <p:spPr bwMode="auto">
          <a:xfrm>
            <a:off x="3873500" y="1765300"/>
            <a:ext cx="1727200" cy="116840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dirty="0" smtClean="0">
              <a:ln>
                <a:noFill/>
              </a:ln>
              <a:solidFill>
                <a:schemeClr val="tx1"/>
              </a:solidFill>
              <a:effectLst/>
              <a:latin typeface="Tahoma" pitchFamily="34" charset="0"/>
            </a:endParaRPr>
          </a:p>
        </p:txBody>
      </p:sp>
      <p:sp>
        <p:nvSpPr>
          <p:cNvPr id="8" name="TextBox 7"/>
          <p:cNvSpPr txBox="1"/>
          <p:nvPr/>
        </p:nvSpPr>
        <p:spPr>
          <a:xfrm>
            <a:off x="3898900" y="1930400"/>
            <a:ext cx="1676400" cy="830997"/>
          </a:xfrm>
          <a:prstGeom prst="rect">
            <a:avLst/>
          </a:prstGeom>
          <a:noFill/>
        </p:spPr>
        <p:txBody>
          <a:bodyPr wrap="square" rtlCol="0">
            <a:spAutoFit/>
          </a:bodyPr>
          <a:lstStyle/>
          <a:p>
            <a:pPr algn="ctr"/>
            <a:r>
              <a:rPr lang="en-US" sz="1600" b="0" dirty="0" smtClean="0">
                <a:solidFill>
                  <a:schemeClr val="tx1"/>
                </a:solidFill>
                <a:latin typeface="Calibri" pitchFamily="34" charset="0"/>
                <a:cs typeface="Calibri" pitchFamily="34" charset="0"/>
              </a:rPr>
              <a:t>Equalization  and non linearity correction (LUT)</a:t>
            </a:r>
            <a:endParaRPr lang="en-GB" sz="1600" b="0" dirty="0">
              <a:solidFill>
                <a:schemeClr val="tx1"/>
              </a:solidFill>
              <a:latin typeface="Calibri" pitchFamily="34" charset="0"/>
              <a:cs typeface="Calibri" pitchFamily="34" charset="0"/>
            </a:endParaRPr>
          </a:p>
        </p:txBody>
      </p:sp>
      <p:cxnSp>
        <p:nvCxnSpPr>
          <p:cNvPr id="9" name="Straight Arrow Connector 8"/>
          <p:cNvCxnSpPr>
            <a:endCxn id="6" idx="1"/>
          </p:cNvCxnSpPr>
          <p:nvPr/>
        </p:nvCxnSpPr>
        <p:spPr bwMode="auto">
          <a:xfrm>
            <a:off x="2794000" y="2349500"/>
            <a:ext cx="1079500" cy="0"/>
          </a:xfrm>
          <a:prstGeom prst="straightConnector1">
            <a:avLst/>
          </a:prstGeom>
          <a:solidFill>
            <a:schemeClr val="bg2"/>
          </a:solidFill>
          <a:ln w="381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5626100" y="2349500"/>
            <a:ext cx="1079500" cy="0"/>
          </a:xfrm>
          <a:prstGeom prst="straightConnector1">
            <a:avLst/>
          </a:prstGeom>
          <a:solidFill>
            <a:schemeClr val="bg2"/>
          </a:solidFill>
          <a:ln w="38100" cap="flat" cmpd="sng" algn="ctr">
            <a:solidFill>
              <a:schemeClr val="tx1"/>
            </a:solidFill>
            <a:prstDash val="solid"/>
            <a:round/>
            <a:headEnd type="none" w="med" len="med"/>
            <a:tailEnd type="arrow"/>
          </a:ln>
          <a:effectLst/>
        </p:spPr>
      </p:cxnSp>
      <p:sp>
        <p:nvSpPr>
          <p:cNvPr id="11" name="Parallelogram 10"/>
          <p:cNvSpPr/>
          <p:nvPr/>
        </p:nvSpPr>
        <p:spPr bwMode="auto">
          <a:xfrm>
            <a:off x="6553200" y="1739900"/>
            <a:ext cx="1917700" cy="1231900"/>
          </a:xfrm>
          <a:prstGeom prst="parallelogram">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rgbClr val="00B050"/>
              </a:solidFill>
              <a:effectLst/>
              <a:latin typeface="Tahoma" pitchFamily="34" charset="0"/>
            </a:endParaRPr>
          </a:p>
        </p:txBody>
      </p:sp>
      <p:sp>
        <p:nvSpPr>
          <p:cNvPr id="13" name="TextBox 12"/>
          <p:cNvSpPr txBox="1"/>
          <p:nvPr/>
        </p:nvSpPr>
        <p:spPr>
          <a:xfrm>
            <a:off x="6858001" y="2146300"/>
            <a:ext cx="1320799" cy="369332"/>
          </a:xfrm>
          <a:prstGeom prst="rect">
            <a:avLst/>
          </a:prstGeom>
          <a:noFill/>
          <a:ln>
            <a:noFill/>
          </a:ln>
        </p:spPr>
        <p:txBody>
          <a:bodyPr wrap="square" rtlCol="0">
            <a:spAutoFit/>
          </a:bodyPr>
          <a:lstStyle/>
          <a:p>
            <a:pPr algn="ctr"/>
            <a:r>
              <a:rPr lang="en-US" sz="1800" b="0" dirty="0" smtClean="0">
                <a:solidFill>
                  <a:srgbClr val="00B050"/>
                </a:solidFill>
                <a:latin typeface="Calibri" pitchFamily="34" charset="0"/>
                <a:cs typeface="Calibri" pitchFamily="34" charset="0"/>
              </a:rPr>
              <a:t>Level 1.5 DC</a:t>
            </a:r>
            <a:endParaRPr lang="en-GB" sz="1800" b="0" dirty="0">
              <a:solidFill>
                <a:srgbClr val="00B050"/>
              </a:solidFill>
              <a:latin typeface="Calibri" pitchFamily="34" charset="0"/>
              <a:cs typeface="Calibri" pitchFamily="34" charset="0"/>
            </a:endParaRPr>
          </a:p>
        </p:txBody>
      </p:sp>
      <p:sp>
        <p:nvSpPr>
          <p:cNvPr id="14" name="TextBox 13"/>
          <p:cNvSpPr txBox="1"/>
          <p:nvPr/>
        </p:nvSpPr>
        <p:spPr>
          <a:xfrm>
            <a:off x="3365500" y="2997200"/>
            <a:ext cx="2603500" cy="646331"/>
          </a:xfrm>
          <a:prstGeom prst="rect">
            <a:avLst/>
          </a:prstGeom>
          <a:noFill/>
        </p:spPr>
        <p:txBody>
          <a:bodyPr wrap="square" rtlCol="0">
            <a:spAutoFit/>
          </a:bodyPr>
          <a:lstStyle/>
          <a:p>
            <a:pPr algn="ctr"/>
            <a:r>
              <a:rPr lang="en-US" sz="1800" b="0" dirty="0" smtClean="0">
                <a:solidFill>
                  <a:schemeClr val="tx1"/>
                </a:solidFill>
                <a:latin typeface="Calibri" pitchFamily="34" charset="0"/>
                <a:cs typeface="Calibri" pitchFamily="34" charset="0"/>
              </a:rPr>
              <a:t>Process mimicking part of the image processing</a:t>
            </a:r>
            <a:endParaRPr lang="en-GB" sz="1800" b="0" dirty="0">
              <a:solidFill>
                <a:schemeClr val="tx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p:cNvCxnSpPr>
            <a:endCxn id="19" idx="2"/>
          </p:cNvCxnSpPr>
          <p:nvPr/>
        </p:nvCxnSpPr>
        <p:spPr bwMode="auto">
          <a:xfrm flipH="1">
            <a:off x="2652713" y="4953000"/>
            <a:ext cx="1220787" cy="0"/>
          </a:xfrm>
          <a:prstGeom prst="straightConnector1">
            <a:avLst/>
          </a:prstGeom>
          <a:solidFill>
            <a:schemeClr val="bg2"/>
          </a:solidFill>
          <a:ln w="38100" cap="flat" cmpd="sng" algn="ctr">
            <a:solidFill>
              <a:srgbClr val="FF0000"/>
            </a:solidFill>
            <a:prstDash val="solid"/>
            <a:round/>
            <a:headEnd type="none" w="med" len="med"/>
            <a:tailEnd type="arrow"/>
          </a:ln>
          <a:effectLst/>
        </p:spPr>
      </p:cxnSp>
      <p:cxnSp>
        <p:nvCxnSpPr>
          <p:cNvPr id="18" name="Shape 17"/>
          <p:cNvCxnSpPr>
            <a:stCxn id="11" idx="4"/>
            <a:endCxn id="15" idx="3"/>
          </p:cNvCxnSpPr>
          <p:nvPr/>
        </p:nvCxnSpPr>
        <p:spPr bwMode="auto">
          <a:xfrm rot="5400000">
            <a:off x="5572125" y="3000375"/>
            <a:ext cx="1968500" cy="1911350"/>
          </a:xfrm>
          <a:prstGeom prst="bentConnector2">
            <a:avLst/>
          </a:prstGeom>
          <a:solidFill>
            <a:schemeClr val="bg2"/>
          </a:solidFill>
          <a:ln w="38100" cap="flat" cmpd="sng" algn="ctr">
            <a:solidFill>
              <a:srgbClr val="00B050"/>
            </a:solidFill>
            <a:prstDash val="solid"/>
            <a:round/>
            <a:headEnd type="none" w="med" len="med"/>
            <a:tailEnd type="arrow"/>
          </a:ln>
          <a:effectLst/>
        </p:spPr>
      </p:cxnSp>
      <p:sp>
        <p:nvSpPr>
          <p:cNvPr id="12" name="Parallelogram 11"/>
          <p:cNvSpPr/>
          <p:nvPr/>
        </p:nvSpPr>
        <p:spPr bwMode="auto">
          <a:xfrm>
            <a:off x="1041400" y="1739900"/>
            <a:ext cx="1917700" cy="1231900"/>
          </a:xfrm>
          <a:prstGeom prst="parallelogram">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4" name="TextBox 3"/>
          <p:cNvSpPr txBox="1"/>
          <p:nvPr/>
        </p:nvSpPr>
        <p:spPr>
          <a:xfrm>
            <a:off x="88900" y="139700"/>
            <a:ext cx="9533315"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 MSGs</a:t>
            </a:r>
            <a:endParaRPr lang="en-GB" sz="2800" dirty="0">
              <a:latin typeface="Calibri" pitchFamily="34" charset="0"/>
              <a:cs typeface="Calibri" pitchFamily="34" charset="0"/>
            </a:endParaRPr>
          </a:p>
        </p:txBody>
      </p:sp>
      <p:sp>
        <p:nvSpPr>
          <p:cNvPr id="5" name="TextBox 4"/>
          <p:cNvSpPr txBox="1"/>
          <p:nvPr/>
        </p:nvSpPr>
        <p:spPr>
          <a:xfrm>
            <a:off x="152400" y="1028700"/>
            <a:ext cx="3781805" cy="646331"/>
          </a:xfrm>
          <a:prstGeom prst="rect">
            <a:avLst/>
          </a:prstGeom>
          <a:noFill/>
        </p:spPr>
        <p:txBody>
          <a:bodyPr wrap="none" rtlCol="0">
            <a:spAutoFit/>
          </a:bodyPr>
          <a:lstStyle/>
          <a:p>
            <a:pPr algn="ctr"/>
            <a:r>
              <a:rPr lang="en-US" sz="1800" b="0" dirty="0" smtClean="0">
                <a:solidFill>
                  <a:schemeClr val="tx1"/>
                </a:solidFill>
                <a:latin typeface="Calibri" pitchFamily="34" charset="0"/>
                <a:cs typeface="Calibri" pitchFamily="34" charset="0"/>
              </a:rPr>
              <a:t>Moon observations are available ONLY</a:t>
            </a:r>
          </a:p>
          <a:p>
            <a:pPr algn="ctr"/>
            <a:r>
              <a:rPr lang="en-US" sz="1800" b="0" dirty="0" smtClean="0">
                <a:solidFill>
                  <a:schemeClr val="tx1"/>
                </a:solidFill>
                <a:latin typeface="Calibri" pitchFamily="34" charset="0"/>
                <a:cs typeface="Calibri" pitchFamily="34" charset="0"/>
              </a:rPr>
              <a:t>in Level 1.0 data</a:t>
            </a:r>
            <a:endParaRPr lang="en-GB" sz="1800" b="0" dirty="0">
              <a:solidFill>
                <a:schemeClr val="tx1"/>
              </a:solidFill>
              <a:latin typeface="Calibri" pitchFamily="34" charset="0"/>
              <a:cs typeface="Calibri" pitchFamily="34" charset="0"/>
            </a:endParaRPr>
          </a:p>
        </p:txBody>
      </p:sp>
      <p:sp>
        <p:nvSpPr>
          <p:cNvPr id="7" name="TextBox 6"/>
          <p:cNvSpPr txBox="1"/>
          <p:nvPr/>
        </p:nvSpPr>
        <p:spPr>
          <a:xfrm>
            <a:off x="1371601" y="1879600"/>
            <a:ext cx="1320799" cy="923330"/>
          </a:xfrm>
          <a:prstGeom prst="rect">
            <a:avLst/>
          </a:prstGeom>
          <a:noFill/>
        </p:spPr>
        <p:txBody>
          <a:bodyPr wrap="square" rtlCol="0">
            <a:spAutoFit/>
          </a:bodyPr>
          <a:lstStyle/>
          <a:p>
            <a:pPr algn="ctr"/>
            <a:r>
              <a:rPr lang="en-US" sz="1800" b="0" dirty="0" smtClean="0">
                <a:solidFill>
                  <a:schemeClr val="tx1"/>
                </a:solidFill>
                <a:latin typeface="Calibri" pitchFamily="34" charset="0"/>
                <a:cs typeface="Calibri" pitchFamily="34" charset="0"/>
              </a:rPr>
              <a:t>Level 1.0 DC raw </a:t>
            </a:r>
            <a:r>
              <a:rPr lang="en-US" sz="1800" b="0" dirty="0" err="1" smtClean="0">
                <a:solidFill>
                  <a:schemeClr val="tx1"/>
                </a:solidFill>
                <a:latin typeface="Calibri" pitchFamily="34" charset="0"/>
                <a:cs typeface="Calibri" pitchFamily="34" charset="0"/>
              </a:rPr>
              <a:t>imagette</a:t>
            </a:r>
            <a:endParaRPr lang="en-GB" sz="1800" b="0" dirty="0">
              <a:solidFill>
                <a:schemeClr val="tx1"/>
              </a:solidFill>
              <a:latin typeface="Calibri" pitchFamily="34" charset="0"/>
              <a:cs typeface="Calibri" pitchFamily="34" charset="0"/>
            </a:endParaRPr>
          </a:p>
        </p:txBody>
      </p:sp>
      <p:sp>
        <p:nvSpPr>
          <p:cNvPr id="6" name="Rectangle 5"/>
          <p:cNvSpPr/>
          <p:nvPr/>
        </p:nvSpPr>
        <p:spPr bwMode="auto">
          <a:xfrm>
            <a:off x="3873500" y="1765300"/>
            <a:ext cx="1727200" cy="116840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dirty="0" smtClean="0">
              <a:ln>
                <a:noFill/>
              </a:ln>
              <a:solidFill>
                <a:schemeClr val="tx1"/>
              </a:solidFill>
              <a:effectLst/>
              <a:latin typeface="Tahoma" pitchFamily="34" charset="0"/>
            </a:endParaRPr>
          </a:p>
        </p:txBody>
      </p:sp>
      <p:sp>
        <p:nvSpPr>
          <p:cNvPr id="8" name="TextBox 7"/>
          <p:cNvSpPr txBox="1"/>
          <p:nvPr/>
        </p:nvSpPr>
        <p:spPr>
          <a:xfrm>
            <a:off x="3898900" y="1930400"/>
            <a:ext cx="1676400" cy="830997"/>
          </a:xfrm>
          <a:prstGeom prst="rect">
            <a:avLst/>
          </a:prstGeom>
          <a:noFill/>
        </p:spPr>
        <p:txBody>
          <a:bodyPr wrap="square" rtlCol="0">
            <a:spAutoFit/>
          </a:bodyPr>
          <a:lstStyle/>
          <a:p>
            <a:pPr algn="ctr"/>
            <a:r>
              <a:rPr lang="en-US" sz="1600" b="0" dirty="0" smtClean="0">
                <a:solidFill>
                  <a:schemeClr val="tx1"/>
                </a:solidFill>
                <a:latin typeface="Calibri" pitchFamily="34" charset="0"/>
                <a:cs typeface="Calibri" pitchFamily="34" charset="0"/>
              </a:rPr>
              <a:t>Equalization  and non linearity correction (LUT)</a:t>
            </a:r>
            <a:endParaRPr lang="en-GB" sz="1600" b="0" dirty="0">
              <a:solidFill>
                <a:schemeClr val="tx1"/>
              </a:solidFill>
              <a:latin typeface="Calibri" pitchFamily="34" charset="0"/>
              <a:cs typeface="Calibri" pitchFamily="34" charset="0"/>
            </a:endParaRPr>
          </a:p>
        </p:txBody>
      </p:sp>
      <p:cxnSp>
        <p:nvCxnSpPr>
          <p:cNvPr id="9" name="Straight Arrow Connector 8"/>
          <p:cNvCxnSpPr>
            <a:endCxn id="6" idx="1"/>
          </p:cNvCxnSpPr>
          <p:nvPr/>
        </p:nvCxnSpPr>
        <p:spPr bwMode="auto">
          <a:xfrm>
            <a:off x="2794000" y="2349500"/>
            <a:ext cx="1079500" cy="0"/>
          </a:xfrm>
          <a:prstGeom prst="straightConnector1">
            <a:avLst/>
          </a:prstGeom>
          <a:solidFill>
            <a:schemeClr val="bg2"/>
          </a:solidFill>
          <a:ln w="381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5626100" y="2349500"/>
            <a:ext cx="1079500" cy="0"/>
          </a:xfrm>
          <a:prstGeom prst="straightConnector1">
            <a:avLst/>
          </a:prstGeom>
          <a:solidFill>
            <a:schemeClr val="bg2"/>
          </a:solidFill>
          <a:ln w="38100" cap="flat" cmpd="sng" algn="ctr">
            <a:solidFill>
              <a:schemeClr val="tx1"/>
            </a:solidFill>
            <a:prstDash val="solid"/>
            <a:round/>
            <a:headEnd type="none" w="med" len="med"/>
            <a:tailEnd type="arrow"/>
          </a:ln>
          <a:effectLst/>
        </p:spPr>
      </p:cxnSp>
      <p:sp>
        <p:nvSpPr>
          <p:cNvPr id="11" name="Parallelogram 10"/>
          <p:cNvSpPr/>
          <p:nvPr/>
        </p:nvSpPr>
        <p:spPr bwMode="auto">
          <a:xfrm>
            <a:off x="6553200" y="1739900"/>
            <a:ext cx="1917700" cy="1231900"/>
          </a:xfrm>
          <a:prstGeom prst="parallelogram">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rgbClr val="00B050"/>
              </a:solidFill>
              <a:effectLst/>
              <a:latin typeface="Tahoma" pitchFamily="34" charset="0"/>
            </a:endParaRPr>
          </a:p>
        </p:txBody>
      </p:sp>
      <p:sp>
        <p:nvSpPr>
          <p:cNvPr id="13" name="TextBox 12"/>
          <p:cNvSpPr txBox="1"/>
          <p:nvPr/>
        </p:nvSpPr>
        <p:spPr>
          <a:xfrm>
            <a:off x="6858001" y="2146300"/>
            <a:ext cx="1320799" cy="369332"/>
          </a:xfrm>
          <a:prstGeom prst="rect">
            <a:avLst/>
          </a:prstGeom>
          <a:noFill/>
          <a:ln>
            <a:noFill/>
          </a:ln>
        </p:spPr>
        <p:txBody>
          <a:bodyPr wrap="square" rtlCol="0">
            <a:spAutoFit/>
          </a:bodyPr>
          <a:lstStyle/>
          <a:p>
            <a:pPr algn="ctr"/>
            <a:r>
              <a:rPr lang="en-US" sz="1800" b="0" dirty="0" smtClean="0">
                <a:solidFill>
                  <a:srgbClr val="00B050"/>
                </a:solidFill>
                <a:latin typeface="Calibri" pitchFamily="34" charset="0"/>
                <a:cs typeface="Calibri" pitchFamily="34" charset="0"/>
              </a:rPr>
              <a:t>Level 1.5 DC</a:t>
            </a:r>
            <a:endParaRPr lang="en-GB" sz="1800" b="0" dirty="0">
              <a:solidFill>
                <a:srgbClr val="00B050"/>
              </a:solidFill>
              <a:latin typeface="Calibri" pitchFamily="34" charset="0"/>
              <a:cs typeface="Calibri" pitchFamily="34" charset="0"/>
            </a:endParaRPr>
          </a:p>
        </p:txBody>
      </p:sp>
      <p:sp>
        <p:nvSpPr>
          <p:cNvPr id="14" name="TextBox 13"/>
          <p:cNvSpPr txBox="1"/>
          <p:nvPr/>
        </p:nvSpPr>
        <p:spPr>
          <a:xfrm>
            <a:off x="3365500" y="2997200"/>
            <a:ext cx="2603500" cy="646331"/>
          </a:xfrm>
          <a:prstGeom prst="rect">
            <a:avLst/>
          </a:prstGeom>
          <a:noFill/>
        </p:spPr>
        <p:txBody>
          <a:bodyPr wrap="square" rtlCol="0">
            <a:spAutoFit/>
          </a:bodyPr>
          <a:lstStyle/>
          <a:p>
            <a:pPr algn="ctr"/>
            <a:r>
              <a:rPr lang="en-US" sz="1800" b="0" dirty="0" smtClean="0">
                <a:solidFill>
                  <a:schemeClr val="tx1"/>
                </a:solidFill>
                <a:latin typeface="Calibri" pitchFamily="34" charset="0"/>
                <a:cs typeface="Calibri" pitchFamily="34" charset="0"/>
              </a:rPr>
              <a:t>Process mimicking part of the image processing</a:t>
            </a:r>
            <a:endParaRPr lang="en-GB" sz="1800" b="0" dirty="0">
              <a:solidFill>
                <a:schemeClr val="tx1"/>
              </a:solidFill>
              <a:latin typeface="Calibri" pitchFamily="34" charset="0"/>
              <a:cs typeface="Calibri" pitchFamily="34" charset="0"/>
            </a:endParaRPr>
          </a:p>
        </p:txBody>
      </p:sp>
      <p:sp>
        <p:nvSpPr>
          <p:cNvPr id="15" name="Rectangle 14"/>
          <p:cNvSpPr/>
          <p:nvPr/>
        </p:nvSpPr>
        <p:spPr bwMode="auto">
          <a:xfrm>
            <a:off x="3873500" y="4356100"/>
            <a:ext cx="1727200" cy="116840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dirty="0" smtClean="0">
              <a:ln>
                <a:noFill/>
              </a:ln>
              <a:solidFill>
                <a:schemeClr val="tx1"/>
              </a:solidFill>
              <a:effectLst/>
              <a:latin typeface="Tahoma" pitchFamily="34" charset="0"/>
            </a:endParaRPr>
          </a:p>
        </p:txBody>
      </p:sp>
      <p:sp>
        <p:nvSpPr>
          <p:cNvPr id="16" name="TextBox 15"/>
          <p:cNvSpPr txBox="1"/>
          <p:nvPr/>
        </p:nvSpPr>
        <p:spPr>
          <a:xfrm>
            <a:off x="3898900" y="4521200"/>
            <a:ext cx="1676400" cy="584775"/>
          </a:xfrm>
          <a:prstGeom prst="rect">
            <a:avLst/>
          </a:prstGeom>
          <a:noFill/>
        </p:spPr>
        <p:txBody>
          <a:bodyPr wrap="square" rtlCol="0">
            <a:spAutoFit/>
          </a:bodyPr>
          <a:lstStyle/>
          <a:p>
            <a:pPr algn="ctr"/>
            <a:r>
              <a:rPr lang="en-US" sz="1600" b="0" dirty="0" smtClean="0">
                <a:solidFill>
                  <a:schemeClr val="tx1"/>
                </a:solidFill>
                <a:latin typeface="Calibri" pitchFamily="34" charset="0"/>
                <a:cs typeface="Calibri" pitchFamily="34" charset="0"/>
              </a:rPr>
              <a:t>Calibration equation </a:t>
            </a:r>
            <a:r>
              <a:rPr lang="en-US" sz="1600" b="0" smtClean="0">
                <a:solidFill>
                  <a:schemeClr val="tx1"/>
                </a:solidFill>
                <a:latin typeface="Calibri" pitchFamily="34" charset="0"/>
                <a:cs typeface="Calibri" pitchFamily="34" charset="0"/>
              </a:rPr>
              <a:t>(linear)</a:t>
            </a:r>
            <a:endParaRPr lang="en-GB" sz="1600" b="0" dirty="0">
              <a:solidFill>
                <a:schemeClr val="tx1"/>
              </a:solidFill>
              <a:latin typeface="Calibri" pitchFamily="34" charset="0"/>
              <a:cs typeface="Calibri" pitchFamily="34" charset="0"/>
            </a:endParaRPr>
          </a:p>
        </p:txBody>
      </p:sp>
      <p:sp>
        <p:nvSpPr>
          <p:cNvPr id="19" name="Parallelogram 18"/>
          <p:cNvSpPr/>
          <p:nvPr/>
        </p:nvSpPr>
        <p:spPr bwMode="auto">
          <a:xfrm>
            <a:off x="889000" y="4343400"/>
            <a:ext cx="1917700" cy="1231900"/>
          </a:xfrm>
          <a:prstGeom prst="parallelogram">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0" name="TextBox 19"/>
          <p:cNvSpPr txBox="1"/>
          <p:nvPr/>
        </p:nvSpPr>
        <p:spPr>
          <a:xfrm>
            <a:off x="1219201" y="4483100"/>
            <a:ext cx="1320799" cy="923330"/>
          </a:xfrm>
          <a:prstGeom prst="rect">
            <a:avLst/>
          </a:prstGeom>
          <a:noFill/>
        </p:spPr>
        <p:txBody>
          <a:bodyPr wrap="square" rtlCol="0">
            <a:spAutoFit/>
          </a:bodyPr>
          <a:lstStyle/>
          <a:p>
            <a:pPr algn="ctr"/>
            <a:r>
              <a:rPr lang="en-US" sz="1800" b="0" dirty="0" smtClean="0">
                <a:solidFill>
                  <a:srgbClr val="FF0000"/>
                </a:solidFill>
                <a:latin typeface="Calibri" pitchFamily="34" charset="0"/>
                <a:cs typeface="Calibri" pitchFamily="34" charset="0"/>
              </a:rPr>
              <a:t>Level 1.5  Radiance </a:t>
            </a:r>
            <a:r>
              <a:rPr lang="en-US" sz="1800" b="0" dirty="0" err="1" smtClean="0">
                <a:solidFill>
                  <a:srgbClr val="FF0000"/>
                </a:solidFill>
                <a:latin typeface="Calibri" pitchFamily="34" charset="0"/>
                <a:cs typeface="Calibri" pitchFamily="34" charset="0"/>
              </a:rPr>
              <a:t>imagette</a:t>
            </a:r>
            <a:endParaRPr lang="en-GB" sz="1800" b="0" dirty="0">
              <a:solidFill>
                <a:srgbClr val="FF0000"/>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p:cNvCxnSpPr>
            <a:endCxn id="19" idx="2"/>
          </p:cNvCxnSpPr>
          <p:nvPr/>
        </p:nvCxnSpPr>
        <p:spPr bwMode="auto">
          <a:xfrm flipH="1">
            <a:off x="2652713" y="4953000"/>
            <a:ext cx="1220787" cy="0"/>
          </a:xfrm>
          <a:prstGeom prst="straightConnector1">
            <a:avLst/>
          </a:prstGeom>
          <a:solidFill>
            <a:schemeClr val="bg2"/>
          </a:solidFill>
          <a:ln w="38100" cap="flat" cmpd="sng" algn="ctr">
            <a:solidFill>
              <a:srgbClr val="FF0000"/>
            </a:solidFill>
            <a:prstDash val="solid"/>
            <a:round/>
            <a:headEnd type="none" w="med" len="med"/>
            <a:tailEnd type="arrow"/>
          </a:ln>
          <a:effectLst/>
        </p:spPr>
      </p:cxnSp>
      <p:cxnSp>
        <p:nvCxnSpPr>
          <p:cNvPr id="18" name="Shape 17"/>
          <p:cNvCxnSpPr>
            <a:stCxn id="11" idx="4"/>
            <a:endCxn id="15" idx="3"/>
          </p:cNvCxnSpPr>
          <p:nvPr/>
        </p:nvCxnSpPr>
        <p:spPr bwMode="auto">
          <a:xfrm rot="5400000">
            <a:off x="5572125" y="3000375"/>
            <a:ext cx="1968500" cy="1911350"/>
          </a:xfrm>
          <a:prstGeom prst="bentConnector2">
            <a:avLst/>
          </a:prstGeom>
          <a:solidFill>
            <a:schemeClr val="bg2"/>
          </a:solidFill>
          <a:ln w="38100" cap="flat" cmpd="sng" algn="ctr">
            <a:solidFill>
              <a:srgbClr val="00B050"/>
            </a:solidFill>
            <a:prstDash val="solid"/>
            <a:round/>
            <a:headEnd type="none" w="med" len="med"/>
            <a:tailEnd type="arrow"/>
          </a:ln>
          <a:effectLst/>
        </p:spPr>
      </p:cxnSp>
      <p:sp>
        <p:nvSpPr>
          <p:cNvPr id="12" name="Parallelogram 11"/>
          <p:cNvSpPr/>
          <p:nvPr/>
        </p:nvSpPr>
        <p:spPr bwMode="auto">
          <a:xfrm>
            <a:off x="1041400" y="1739900"/>
            <a:ext cx="1917700" cy="1231900"/>
          </a:xfrm>
          <a:prstGeom prst="parallelogram">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4" name="TextBox 3"/>
          <p:cNvSpPr txBox="1"/>
          <p:nvPr/>
        </p:nvSpPr>
        <p:spPr>
          <a:xfrm>
            <a:off x="88900" y="139700"/>
            <a:ext cx="9533315"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 MSGs</a:t>
            </a:r>
            <a:endParaRPr lang="en-GB" sz="2800" dirty="0">
              <a:latin typeface="Calibri" pitchFamily="34" charset="0"/>
              <a:cs typeface="Calibri" pitchFamily="34" charset="0"/>
            </a:endParaRPr>
          </a:p>
        </p:txBody>
      </p:sp>
      <p:sp>
        <p:nvSpPr>
          <p:cNvPr id="5" name="TextBox 4"/>
          <p:cNvSpPr txBox="1"/>
          <p:nvPr/>
        </p:nvSpPr>
        <p:spPr>
          <a:xfrm>
            <a:off x="152400" y="1028700"/>
            <a:ext cx="3781805" cy="646331"/>
          </a:xfrm>
          <a:prstGeom prst="rect">
            <a:avLst/>
          </a:prstGeom>
          <a:noFill/>
        </p:spPr>
        <p:txBody>
          <a:bodyPr wrap="none" rtlCol="0">
            <a:spAutoFit/>
          </a:bodyPr>
          <a:lstStyle/>
          <a:p>
            <a:pPr algn="ctr"/>
            <a:r>
              <a:rPr lang="en-US" sz="1800" b="0" dirty="0" smtClean="0">
                <a:solidFill>
                  <a:schemeClr val="tx1"/>
                </a:solidFill>
                <a:latin typeface="Calibri" pitchFamily="34" charset="0"/>
                <a:cs typeface="Calibri" pitchFamily="34" charset="0"/>
              </a:rPr>
              <a:t>Moon observations are available ONLY</a:t>
            </a:r>
          </a:p>
          <a:p>
            <a:pPr algn="ctr"/>
            <a:r>
              <a:rPr lang="en-US" sz="1800" b="0" dirty="0" smtClean="0">
                <a:solidFill>
                  <a:schemeClr val="tx1"/>
                </a:solidFill>
                <a:latin typeface="Calibri" pitchFamily="34" charset="0"/>
                <a:cs typeface="Calibri" pitchFamily="34" charset="0"/>
              </a:rPr>
              <a:t>in Level 1.0 data</a:t>
            </a:r>
            <a:endParaRPr lang="en-GB" sz="1800" b="0" dirty="0">
              <a:solidFill>
                <a:schemeClr val="tx1"/>
              </a:solidFill>
              <a:latin typeface="Calibri" pitchFamily="34" charset="0"/>
              <a:cs typeface="Calibri" pitchFamily="34" charset="0"/>
            </a:endParaRPr>
          </a:p>
        </p:txBody>
      </p:sp>
      <p:sp>
        <p:nvSpPr>
          <p:cNvPr id="7" name="TextBox 6"/>
          <p:cNvSpPr txBox="1"/>
          <p:nvPr/>
        </p:nvSpPr>
        <p:spPr>
          <a:xfrm>
            <a:off x="1371601" y="1879600"/>
            <a:ext cx="1320799" cy="923330"/>
          </a:xfrm>
          <a:prstGeom prst="rect">
            <a:avLst/>
          </a:prstGeom>
          <a:noFill/>
        </p:spPr>
        <p:txBody>
          <a:bodyPr wrap="square" rtlCol="0">
            <a:spAutoFit/>
          </a:bodyPr>
          <a:lstStyle/>
          <a:p>
            <a:pPr algn="ctr"/>
            <a:r>
              <a:rPr lang="en-US" sz="1800" b="0" dirty="0" smtClean="0">
                <a:solidFill>
                  <a:schemeClr val="tx1"/>
                </a:solidFill>
                <a:latin typeface="Calibri" pitchFamily="34" charset="0"/>
                <a:cs typeface="Calibri" pitchFamily="34" charset="0"/>
              </a:rPr>
              <a:t>Level 1.0 DC raw </a:t>
            </a:r>
            <a:r>
              <a:rPr lang="en-US" sz="1800" b="0" dirty="0" err="1" smtClean="0">
                <a:solidFill>
                  <a:schemeClr val="tx1"/>
                </a:solidFill>
                <a:latin typeface="Calibri" pitchFamily="34" charset="0"/>
                <a:cs typeface="Calibri" pitchFamily="34" charset="0"/>
              </a:rPr>
              <a:t>imagette</a:t>
            </a:r>
            <a:endParaRPr lang="en-GB" sz="1800" b="0" dirty="0">
              <a:solidFill>
                <a:schemeClr val="tx1"/>
              </a:solidFill>
              <a:latin typeface="Calibri" pitchFamily="34" charset="0"/>
              <a:cs typeface="Calibri" pitchFamily="34" charset="0"/>
            </a:endParaRPr>
          </a:p>
        </p:txBody>
      </p:sp>
      <p:sp>
        <p:nvSpPr>
          <p:cNvPr id="6" name="Rectangle 5"/>
          <p:cNvSpPr/>
          <p:nvPr/>
        </p:nvSpPr>
        <p:spPr bwMode="auto">
          <a:xfrm>
            <a:off x="3873500" y="1765300"/>
            <a:ext cx="1727200" cy="116840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dirty="0" smtClean="0">
              <a:ln>
                <a:noFill/>
              </a:ln>
              <a:solidFill>
                <a:schemeClr val="tx1"/>
              </a:solidFill>
              <a:effectLst/>
              <a:latin typeface="Tahoma" pitchFamily="34" charset="0"/>
            </a:endParaRPr>
          </a:p>
        </p:txBody>
      </p:sp>
      <p:sp>
        <p:nvSpPr>
          <p:cNvPr id="8" name="TextBox 7"/>
          <p:cNvSpPr txBox="1"/>
          <p:nvPr/>
        </p:nvSpPr>
        <p:spPr>
          <a:xfrm>
            <a:off x="3898900" y="1930400"/>
            <a:ext cx="1676400" cy="830997"/>
          </a:xfrm>
          <a:prstGeom prst="rect">
            <a:avLst/>
          </a:prstGeom>
          <a:noFill/>
        </p:spPr>
        <p:txBody>
          <a:bodyPr wrap="square" rtlCol="0">
            <a:spAutoFit/>
          </a:bodyPr>
          <a:lstStyle/>
          <a:p>
            <a:pPr algn="ctr"/>
            <a:r>
              <a:rPr lang="en-US" sz="1600" b="0" dirty="0" smtClean="0">
                <a:solidFill>
                  <a:schemeClr val="tx1"/>
                </a:solidFill>
                <a:latin typeface="Calibri" pitchFamily="34" charset="0"/>
                <a:cs typeface="Calibri" pitchFamily="34" charset="0"/>
              </a:rPr>
              <a:t>Equalization  and non linearity correction (LUT)</a:t>
            </a:r>
            <a:endParaRPr lang="en-GB" sz="1600" b="0" dirty="0">
              <a:solidFill>
                <a:schemeClr val="tx1"/>
              </a:solidFill>
              <a:latin typeface="Calibri" pitchFamily="34" charset="0"/>
              <a:cs typeface="Calibri" pitchFamily="34" charset="0"/>
            </a:endParaRPr>
          </a:p>
        </p:txBody>
      </p:sp>
      <p:cxnSp>
        <p:nvCxnSpPr>
          <p:cNvPr id="9" name="Straight Arrow Connector 8"/>
          <p:cNvCxnSpPr>
            <a:endCxn id="6" idx="1"/>
          </p:cNvCxnSpPr>
          <p:nvPr/>
        </p:nvCxnSpPr>
        <p:spPr bwMode="auto">
          <a:xfrm>
            <a:off x="2794000" y="2349500"/>
            <a:ext cx="1079500" cy="0"/>
          </a:xfrm>
          <a:prstGeom prst="straightConnector1">
            <a:avLst/>
          </a:prstGeom>
          <a:solidFill>
            <a:schemeClr val="bg2"/>
          </a:solidFill>
          <a:ln w="381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5626100" y="2349500"/>
            <a:ext cx="1079500" cy="0"/>
          </a:xfrm>
          <a:prstGeom prst="straightConnector1">
            <a:avLst/>
          </a:prstGeom>
          <a:solidFill>
            <a:schemeClr val="bg2"/>
          </a:solidFill>
          <a:ln w="38100" cap="flat" cmpd="sng" algn="ctr">
            <a:solidFill>
              <a:schemeClr val="tx1"/>
            </a:solidFill>
            <a:prstDash val="solid"/>
            <a:round/>
            <a:headEnd type="none" w="med" len="med"/>
            <a:tailEnd type="arrow"/>
          </a:ln>
          <a:effectLst/>
        </p:spPr>
      </p:cxnSp>
      <p:sp>
        <p:nvSpPr>
          <p:cNvPr id="11" name="Parallelogram 10"/>
          <p:cNvSpPr/>
          <p:nvPr/>
        </p:nvSpPr>
        <p:spPr bwMode="auto">
          <a:xfrm>
            <a:off x="6553200" y="1739900"/>
            <a:ext cx="1917700" cy="1231900"/>
          </a:xfrm>
          <a:prstGeom prst="parallelogram">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rgbClr val="00B050"/>
              </a:solidFill>
              <a:effectLst/>
              <a:latin typeface="Tahoma" pitchFamily="34" charset="0"/>
            </a:endParaRPr>
          </a:p>
        </p:txBody>
      </p:sp>
      <p:sp>
        <p:nvSpPr>
          <p:cNvPr id="13" name="TextBox 12"/>
          <p:cNvSpPr txBox="1"/>
          <p:nvPr/>
        </p:nvSpPr>
        <p:spPr>
          <a:xfrm>
            <a:off x="6858001" y="2146300"/>
            <a:ext cx="1320799" cy="369332"/>
          </a:xfrm>
          <a:prstGeom prst="rect">
            <a:avLst/>
          </a:prstGeom>
          <a:noFill/>
          <a:ln>
            <a:noFill/>
          </a:ln>
        </p:spPr>
        <p:txBody>
          <a:bodyPr wrap="square" rtlCol="0">
            <a:spAutoFit/>
          </a:bodyPr>
          <a:lstStyle/>
          <a:p>
            <a:pPr algn="ctr"/>
            <a:r>
              <a:rPr lang="en-US" sz="1800" b="0" dirty="0" smtClean="0">
                <a:solidFill>
                  <a:srgbClr val="00B050"/>
                </a:solidFill>
                <a:latin typeface="Calibri" pitchFamily="34" charset="0"/>
                <a:cs typeface="Calibri" pitchFamily="34" charset="0"/>
              </a:rPr>
              <a:t>Level 1.5 DC</a:t>
            </a:r>
            <a:endParaRPr lang="en-GB" sz="1800" b="0" dirty="0">
              <a:solidFill>
                <a:srgbClr val="00B050"/>
              </a:solidFill>
              <a:latin typeface="Calibri" pitchFamily="34" charset="0"/>
              <a:cs typeface="Calibri" pitchFamily="34" charset="0"/>
            </a:endParaRPr>
          </a:p>
        </p:txBody>
      </p:sp>
      <p:sp>
        <p:nvSpPr>
          <p:cNvPr id="14" name="TextBox 13"/>
          <p:cNvSpPr txBox="1"/>
          <p:nvPr/>
        </p:nvSpPr>
        <p:spPr>
          <a:xfrm>
            <a:off x="3365500" y="2997200"/>
            <a:ext cx="2603500" cy="646331"/>
          </a:xfrm>
          <a:prstGeom prst="rect">
            <a:avLst/>
          </a:prstGeom>
          <a:noFill/>
        </p:spPr>
        <p:txBody>
          <a:bodyPr wrap="square" rtlCol="0">
            <a:spAutoFit/>
          </a:bodyPr>
          <a:lstStyle/>
          <a:p>
            <a:pPr algn="ctr"/>
            <a:r>
              <a:rPr lang="en-US" sz="1800" b="0" dirty="0" smtClean="0">
                <a:solidFill>
                  <a:schemeClr val="tx1"/>
                </a:solidFill>
                <a:latin typeface="Calibri" pitchFamily="34" charset="0"/>
                <a:cs typeface="Calibri" pitchFamily="34" charset="0"/>
              </a:rPr>
              <a:t>Process mimicking part of the image processing</a:t>
            </a:r>
            <a:endParaRPr lang="en-GB" sz="1800" b="0" dirty="0">
              <a:solidFill>
                <a:schemeClr val="tx1"/>
              </a:solidFill>
              <a:latin typeface="Calibri" pitchFamily="34" charset="0"/>
              <a:cs typeface="Calibri" pitchFamily="34" charset="0"/>
            </a:endParaRPr>
          </a:p>
        </p:txBody>
      </p:sp>
      <p:sp>
        <p:nvSpPr>
          <p:cNvPr id="15" name="Rectangle 14"/>
          <p:cNvSpPr/>
          <p:nvPr/>
        </p:nvSpPr>
        <p:spPr bwMode="auto">
          <a:xfrm>
            <a:off x="3873500" y="4356100"/>
            <a:ext cx="1727200" cy="116840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dirty="0" smtClean="0">
              <a:ln>
                <a:noFill/>
              </a:ln>
              <a:solidFill>
                <a:schemeClr val="tx1"/>
              </a:solidFill>
              <a:effectLst/>
              <a:latin typeface="Tahoma" pitchFamily="34" charset="0"/>
            </a:endParaRPr>
          </a:p>
        </p:txBody>
      </p:sp>
      <p:sp>
        <p:nvSpPr>
          <p:cNvPr id="16" name="TextBox 15"/>
          <p:cNvSpPr txBox="1"/>
          <p:nvPr/>
        </p:nvSpPr>
        <p:spPr>
          <a:xfrm>
            <a:off x="3898900" y="4521200"/>
            <a:ext cx="1676400" cy="584775"/>
          </a:xfrm>
          <a:prstGeom prst="rect">
            <a:avLst/>
          </a:prstGeom>
          <a:noFill/>
        </p:spPr>
        <p:txBody>
          <a:bodyPr wrap="square" rtlCol="0">
            <a:spAutoFit/>
          </a:bodyPr>
          <a:lstStyle/>
          <a:p>
            <a:pPr algn="ctr"/>
            <a:r>
              <a:rPr lang="en-US" sz="1600" b="0" dirty="0" smtClean="0">
                <a:solidFill>
                  <a:schemeClr val="tx1"/>
                </a:solidFill>
                <a:latin typeface="Calibri" pitchFamily="34" charset="0"/>
                <a:cs typeface="Calibri" pitchFamily="34" charset="0"/>
              </a:rPr>
              <a:t>Calibration equation </a:t>
            </a:r>
            <a:r>
              <a:rPr lang="en-US" sz="1600" b="0" smtClean="0">
                <a:solidFill>
                  <a:schemeClr val="tx1"/>
                </a:solidFill>
                <a:latin typeface="Calibri" pitchFamily="34" charset="0"/>
                <a:cs typeface="Calibri" pitchFamily="34" charset="0"/>
              </a:rPr>
              <a:t>(linear)</a:t>
            </a:r>
            <a:endParaRPr lang="en-GB" sz="1600" b="0" dirty="0">
              <a:solidFill>
                <a:schemeClr val="tx1"/>
              </a:solidFill>
              <a:latin typeface="Calibri" pitchFamily="34" charset="0"/>
              <a:cs typeface="Calibri" pitchFamily="34" charset="0"/>
            </a:endParaRPr>
          </a:p>
        </p:txBody>
      </p:sp>
      <p:sp>
        <p:nvSpPr>
          <p:cNvPr id="19" name="Parallelogram 18"/>
          <p:cNvSpPr/>
          <p:nvPr/>
        </p:nvSpPr>
        <p:spPr bwMode="auto">
          <a:xfrm>
            <a:off x="889000" y="4343400"/>
            <a:ext cx="1917700" cy="1231900"/>
          </a:xfrm>
          <a:prstGeom prst="parallelogram">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0" name="TextBox 19"/>
          <p:cNvSpPr txBox="1"/>
          <p:nvPr/>
        </p:nvSpPr>
        <p:spPr>
          <a:xfrm>
            <a:off x="1219201" y="4483100"/>
            <a:ext cx="1320799" cy="923330"/>
          </a:xfrm>
          <a:prstGeom prst="rect">
            <a:avLst/>
          </a:prstGeom>
          <a:noFill/>
        </p:spPr>
        <p:txBody>
          <a:bodyPr wrap="square" rtlCol="0">
            <a:spAutoFit/>
          </a:bodyPr>
          <a:lstStyle/>
          <a:p>
            <a:pPr algn="ctr"/>
            <a:r>
              <a:rPr lang="en-US" sz="1800" b="0" dirty="0" smtClean="0">
                <a:solidFill>
                  <a:srgbClr val="FF0000"/>
                </a:solidFill>
                <a:latin typeface="Calibri" pitchFamily="34" charset="0"/>
                <a:cs typeface="Calibri" pitchFamily="34" charset="0"/>
              </a:rPr>
              <a:t>Level 1.5  Radiance </a:t>
            </a:r>
            <a:r>
              <a:rPr lang="en-US" sz="1800" b="0" dirty="0" err="1" smtClean="0">
                <a:solidFill>
                  <a:srgbClr val="FF0000"/>
                </a:solidFill>
                <a:latin typeface="Calibri" pitchFamily="34" charset="0"/>
                <a:cs typeface="Calibri" pitchFamily="34" charset="0"/>
              </a:rPr>
              <a:t>imagette</a:t>
            </a:r>
            <a:endParaRPr lang="en-GB" sz="1800" b="0" dirty="0">
              <a:solidFill>
                <a:srgbClr val="FF0000"/>
              </a:solidFill>
              <a:latin typeface="Calibri" pitchFamily="34" charset="0"/>
              <a:cs typeface="Calibri" pitchFamily="34" charset="0"/>
            </a:endParaRPr>
          </a:p>
        </p:txBody>
      </p:sp>
      <p:pic>
        <p:nvPicPr>
          <p:cNvPr id="21" name="Picture 20" descr="statMSG1.bmp"/>
          <p:cNvPicPr>
            <a:picLocks noChangeAspect="1"/>
          </p:cNvPicPr>
          <p:nvPr/>
        </p:nvPicPr>
        <p:blipFill>
          <a:blip r:embed="rId2" cstate="print"/>
          <a:stretch>
            <a:fillRect/>
          </a:stretch>
        </p:blipFill>
        <p:spPr>
          <a:xfrm>
            <a:off x="124072" y="1208018"/>
            <a:ext cx="4680000" cy="4198596"/>
          </a:xfrm>
          <a:prstGeom prst="rect">
            <a:avLst/>
          </a:prstGeom>
        </p:spPr>
        <p:style>
          <a:lnRef idx="3">
            <a:schemeClr val="lt1"/>
          </a:lnRef>
          <a:fillRef idx="1">
            <a:schemeClr val="accent3"/>
          </a:fillRef>
          <a:effectRef idx="1">
            <a:schemeClr val="accent3"/>
          </a:effectRef>
          <a:fontRef idx="minor">
            <a:schemeClr val="lt1"/>
          </a:fontRef>
        </p:style>
      </p:pic>
      <p:pic>
        <p:nvPicPr>
          <p:cNvPr id="23" name="Picture 22" descr="MSG2stat.bmp"/>
          <p:cNvPicPr>
            <a:picLocks noChangeAspect="1"/>
          </p:cNvPicPr>
          <p:nvPr/>
        </p:nvPicPr>
        <p:blipFill>
          <a:blip r:embed="rId3" cstate="print"/>
          <a:stretch>
            <a:fillRect/>
          </a:stretch>
        </p:blipFill>
        <p:spPr>
          <a:xfrm>
            <a:off x="5013716" y="1209599"/>
            <a:ext cx="4680000" cy="4166856"/>
          </a:xfrm>
          <a:prstGeom prst="rect">
            <a:avLst/>
          </a:prstGeom>
        </p:spPr>
        <p:style>
          <a:lnRef idx="3">
            <a:schemeClr val="lt1"/>
          </a:lnRef>
          <a:fillRef idx="1">
            <a:schemeClr val="accent3"/>
          </a:fillRef>
          <a:effectRef idx="1">
            <a:schemeClr val="accent3"/>
          </a:effectRef>
          <a:fontRef idx="minor">
            <a:schemeClr val="lt1"/>
          </a:fontRef>
        </p:style>
      </p:pic>
      <p:sp>
        <p:nvSpPr>
          <p:cNvPr id="24" name="Rectangle 23"/>
          <p:cNvSpPr/>
          <p:nvPr/>
        </p:nvSpPr>
        <p:spPr bwMode="auto">
          <a:xfrm>
            <a:off x="3048000" y="1422400"/>
            <a:ext cx="1346200" cy="88900"/>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5" name="Rectangle 24"/>
          <p:cNvSpPr/>
          <p:nvPr/>
        </p:nvSpPr>
        <p:spPr bwMode="auto">
          <a:xfrm>
            <a:off x="7950200" y="1422400"/>
            <a:ext cx="1346200" cy="88900"/>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6" name="TextBox 25"/>
          <p:cNvSpPr txBox="1"/>
          <p:nvPr/>
        </p:nvSpPr>
        <p:spPr>
          <a:xfrm>
            <a:off x="1394766" y="1587500"/>
            <a:ext cx="3174972" cy="276999"/>
          </a:xfrm>
          <a:prstGeom prst="rect">
            <a:avLst/>
          </a:prstGeom>
          <a:noFill/>
        </p:spPr>
        <p:txBody>
          <a:bodyPr wrap="none" rtlCol="0">
            <a:spAutoFit/>
          </a:bodyPr>
          <a:lstStyle/>
          <a:p>
            <a:pPr algn="r"/>
            <a:r>
              <a:rPr lang="en-GB" sz="1200" b="0" dirty="0" smtClean="0">
                <a:solidFill>
                  <a:srgbClr val="002060"/>
                </a:solidFill>
                <a:latin typeface="Calibri" pitchFamily="34" charset="0"/>
              </a:rPr>
              <a:t>Statistics on the Moon observations from MSG1</a:t>
            </a:r>
          </a:p>
        </p:txBody>
      </p:sp>
      <p:sp>
        <p:nvSpPr>
          <p:cNvPr id="27" name="TextBox 26"/>
          <p:cNvSpPr txBox="1"/>
          <p:nvPr/>
        </p:nvSpPr>
        <p:spPr>
          <a:xfrm>
            <a:off x="6284266" y="1587500"/>
            <a:ext cx="3174972" cy="276999"/>
          </a:xfrm>
          <a:prstGeom prst="rect">
            <a:avLst/>
          </a:prstGeom>
          <a:noFill/>
        </p:spPr>
        <p:txBody>
          <a:bodyPr wrap="none" rtlCol="0">
            <a:spAutoFit/>
          </a:bodyPr>
          <a:lstStyle/>
          <a:p>
            <a:pPr algn="r"/>
            <a:r>
              <a:rPr lang="en-GB" sz="1200" b="0" dirty="0" smtClean="0">
                <a:solidFill>
                  <a:srgbClr val="002060"/>
                </a:solidFill>
                <a:latin typeface="Calibri" pitchFamily="34" charset="0"/>
              </a:rPr>
              <a:t>Statistics on the Moon observations from MSG2</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p:cNvCxnSpPr>
            <a:endCxn id="19" idx="2"/>
          </p:cNvCxnSpPr>
          <p:nvPr/>
        </p:nvCxnSpPr>
        <p:spPr bwMode="auto">
          <a:xfrm flipH="1">
            <a:off x="2652713" y="4953000"/>
            <a:ext cx="1220787" cy="0"/>
          </a:xfrm>
          <a:prstGeom prst="straightConnector1">
            <a:avLst/>
          </a:prstGeom>
          <a:solidFill>
            <a:schemeClr val="bg2"/>
          </a:solidFill>
          <a:ln w="38100" cap="flat" cmpd="sng" algn="ctr">
            <a:solidFill>
              <a:srgbClr val="FF0000"/>
            </a:solidFill>
            <a:prstDash val="solid"/>
            <a:round/>
            <a:headEnd type="none" w="med" len="med"/>
            <a:tailEnd type="arrow"/>
          </a:ln>
          <a:effectLst/>
        </p:spPr>
      </p:cxnSp>
      <p:cxnSp>
        <p:nvCxnSpPr>
          <p:cNvPr id="18" name="Shape 17"/>
          <p:cNvCxnSpPr>
            <a:stCxn id="11" idx="4"/>
            <a:endCxn id="15" idx="3"/>
          </p:cNvCxnSpPr>
          <p:nvPr/>
        </p:nvCxnSpPr>
        <p:spPr bwMode="auto">
          <a:xfrm rot="5400000">
            <a:off x="5572125" y="3000375"/>
            <a:ext cx="1968500" cy="1911350"/>
          </a:xfrm>
          <a:prstGeom prst="bentConnector2">
            <a:avLst/>
          </a:prstGeom>
          <a:solidFill>
            <a:schemeClr val="bg2"/>
          </a:solidFill>
          <a:ln w="38100" cap="flat" cmpd="sng" algn="ctr">
            <a:solidFill>
              <a:srgbClr val="00B050"/>
            </a:solidFill>
            <a:prstDash val="solid"/>
            <a:round/>
            <a:headEnd type="none" w="med" len="med"/>
            <a:tailEnd type="arrow"/>
          </a:ln>
          <a:effectLst/>
        </p:spPr>
      </p:cxnSp>
      <p:sp>
        <p:nvSpPr>
          <p:cNvPr id="12" name="Parallelogram 11"/>
          <p:cNvSpPr/>
          <p:nvPr/>
        </p:nvSpPr>
        <p:spPr bwMode="auto">
          <a:xfrm>
            <a:off x="1041400" y="1739900"/>
            <a:ext cx="1917700" cy="1231900"/>
          </a:xfrm>
          <a:prstGeom prst="parallelogram">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4" name="TextBox 3"/>
          <p:cNvSpPr txBox="1"/>
          <p:nvPr/>
        </p:nvSpPr>
        <p:spPr>
          <a:xfrm>
            <a:off x="88900" y="139700"/>
            <a:ext cx="9533315"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 MSGs</a:t>
            </a:r>
            <a:endParaRPr lang="en-GB" sz="2800" dirty="0">
              <a:latin typeface="Calibri" pitchFamily="34" charset="0"/>
              <a:cs typeface="Calibri" pitchFamily="34" charset="0"/>
            </a:endParaRPr>
          </a:p>
        </p:txBody>
      </p:sp>
      <p:sp>
        <p:nvSpPr>
          <p:cNvPr id="5" name="TextBox 4"/>
          <p:cNvSpPr txBox="1"/>
          <p:nvPr/>
        </p:nvSpPr>
        <p:spPr>
          <a:xfrm>
            <a:off x="152400" y="1028700"/>
            <a:ext cx="3781805" cy="646331"/>
          </a:xfrm>
          <a:prstGeom prst="rect">
            <a:avLst/>
          </a:prstGeom>
          <a:noFill/>
        </p:spPr>
        <p:txBody>
          <a:bodyPr wrap="none" rtlCol="0">
            <a:spAutoFit/>
          </a:bodyPr>
          <a:lstStyle/>
          <a:p>
            <a:pPr algn="ctr"/>
            <a:r>
              <a:rPr lang="en-US" sz="1800" b="0" dirty="0" smtClean="0">
                <a:solidFill>
                  <a:schemeClr val="tx1"/>
                </a:solidFill>
                <a:latin typeface="Calibri" pitchFamily="34" charset="0"/>
                <a:cs typeface="Calibri" pitchFamily="34" charset="0"/>
              </a:rPr>
              <a:t>Moon observations are available ONLY</a:t>
            </a:r>
          </a:p>
          <a:p>
            <a:pPr algn="ctr"/>
            <a:r>
              <a:rPr lang="en-US" sz="1800" b="0" dirty="0" smtClean="0">
                <a:solidFill>
                  <a:schemeClr val="tx1"/>
                </a:solidFill>
                <a:latin typeface="Calibri" pitchFamily="34" charset="0"/>
                <a:cs typeface="Calibri" pitchFamily="34" charset="0"/>
              </a:rPr>
              <a:t>in Level 1.0 data</a:t>
            </a:r>
            <a:endParaRPr lang="en-GB" sz="1800" b="0" dirty="0">
              <a:solidFill>
                <a:schemeClr val="tx1"/>
              </a:solidFill>
              <a:latin typeface="Calibri" pitchFamily="34" charset="0"/>
              <a:cs typeface="Calibri" pitchFamily="34" charset="0"/>
            </a:endParaRPr>
          </a:p>
        </p:txBody>
      </p:sp>
      <p:sp>
        <p:nvSpPr>
          <p:cNvPr id="7" name="TextBox 6"/>
          <p:cNvSpPr txBox="1"/>
          <p:nvPr/>
        </p:nvSpPr>
        <p:spPr>
          <a:xfrm>
            <a:off x="1371601" y="1879600"/>
            <a:ext cx="1320799" cy="923330"/>
          </a:xfrm>
          <a:prstGeom prst="rect">
            <a:avLst/>
          </a:prstGeom>
          <a:noFill/>
        </p:spPr>
        <p:txBody>
          <a:bodyPr wrap="square" rtlCol="0">
            <a:spAutoFit/>
          </a:bodyPr>
          <a:lstStyle/>
          <a:p>
            <a:pPr algn="ctr"/>
            <a:r>
              <a:rPr lang="en-US" sz="1800" b="0" dirty="0" smtClean="0">
                <a:solidFill>
                  <a:schemeClr val="tx1"/>
                </a:solidFill>
                <a:latin typeface="Calibri" pitchFamily="34" charset="0"/>
                <a:cs typeface="Calibri" pitchFamily="34" charset="0"/>
              </a:rPr>
              <a:t>Level 1.0 DC raw </a:t>
            </a:r>
            <a:r>
              <a:rPr lang="en-US" sz="1800" b="0" dirty="0" err="1" smtClean="0">
                <a:solidFill>
                  <a:schemeClr val="tx1"/>
                </a:solidFill>
                <a:latin typeface="Calibri" pitchFamily="34" charset="0"/>
                <a:cs typeface="Calibri" pitchFamily="34" charset="0"/>
              </a:rPr>
              <a:t>imagette</a:t>
            </a:r>
            <a:endParaRPr lang="en-GB" sz="1800" b="0" dirty="0">
              <a:solidFill>
                <a:schemeClr val="tx1"/>
              </a:solidFill>
              <a:latin typeface="Calibri" pitchFamily="34" charset="0"/>
              <a:cs typeface="Calibri" pitchFamily="34" charset="0"/>
            </a:endParaRPr>
          </a:p>
        </p:txBody>
      </p:sp>
      <p:sp>
        <p:nvSpPr>
          <p:cNvPr id="6" name="Rectangle 5"/>
          <p:cNvSpPr/>
          <p:nvPr/>
        </p:nvSpPr>
        <p:spPr bwMode="auto">
          <a:xfrm>
            <a:off x="3873500" y="1765300"/>
            <a:ext cx="1727200" cy="116840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dirty="0" smtClean="0">
              <a:ln>
                <a:noFill/>
              </a:ln>
              <a:solidFill>
                <a:schemeClr val="tx1"/>
              </a:solidFill>
              <a:effectLst/>
              <a:latin typeface="Tahoma" pitchFamily="34" charset="0"/>
            </a:endParaRPr>
          </a:p>
        </p:txBody>
      </p:sp>
      <p:sp>
        <p:nvSpPr>
          <p:cNvPr id="8" name="TextBox 7"/>
          <p:cNvSpPr txBox="1"/>
          <p:nvPr/>
        </p:nvSpPr>
        <p:spPr>
          <a:xfrm>
            <a:off x="3898900" y="1930400"/>
            <a:ext cx="1676400" cy="830997"/>
          </a:xfrm>
          <a:prstGeom prst="rect">
            <a:avLst/>
          </a:prstGeom>
          <a:noFill/>
        </p:spPr>
        <p:txBody>
          <a:bodyPr wrap="square" rtlCol="0">
            <a:spAutoFit/>
          </a:bodyPr>
          <a:lstStyle/>
          <a:p>
            <a:pPr algn="ctr"/>
            <a:r>
              <a:rPr lang="en-US" sz="1600" b="0" dirty="0" smtClean="0">
                <a:solidFill>
                  <a:schemeClr val="tx1"/>
                </a:solidFill>
                <a:latin typeface="Calibri" pitchFamily="34" charset="0"/>
                <a:cs typeface="Calibri" pitchFamily="34" charset="0"/>
              </a:rPr>
              <a:t>Equalization  and non linearity correction (LUT)</a:t>
            </a:r>
            <a:endParaRPr lang="en-GB" sz="1600" b="0" dirty="0">
              <a:solidFill>
                <a:schemeClr val="tx1"/>
              </a:solidFill>
              <a:latin typeface="Calibri" pitchFamily="34" charset="0"/>
              <a:cs typeface="Calibri" pitchFamily="34" charset="0"/>
            </a:endParaRPr>
          </a:p>
        </p:txBody>
      </p:sp>
      <p:cxnSp>
        <p:nvCxnSpPr>
          <p:cNvPr id="9" name="Straight Arrow Connector 8"/>
          <p:cNvCxnSpPr>
            <a:endCxn id="6" idx="1"/>
          </p:cNvCxnSpPr>
          <p:nvPr/>
        </p:nvCxnSpPr>
        <p:spPr bwMode="auto">
          <a:xfrm>
            <a:off x="2794000" y="2349500"/>
            <a:ext cx="1079500" cy="0"/>
          </a:xfrm>
          <a:prstGeom prst="straightConnector1">
            <a:avLst/>
          </a:prstGeom>
          <a:solidFill>
            <a:schemeClr val="bg2"/>
          </a:solidFill>
          <a:ln w="381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5626100" y="2349500"/>
            <a:ext cx="1079500" cy="0"/>
          </a:xfrm>
          <a:prstGeom prst="straightConnector1">
            <a:avLst/>
          </a:prstGeom>
          <a:solidFill>
            <a:schemeClr val="bg2"/>
          </a:solidFill>
          <a:ln w="38100" cap="flat" cmpd="sng" algn="ctr">
            <a:solidFill>
              <a:schemeClr val="tx1"/>
            </a:solidFill>
            <a:prstDash val="solid"/>
            <a:round/>
            <a:headEnd type="none" w="med" len="med"/>
            <a:tailEnd type="arrow"/>
          </a:ln>
          <a:effectLst/>
        </p:spPr>
      </p:cxnSp>
      <p:sp>
        <p:nvSpPr>
          <p:cNvPr id="11" name="Parallelogram 10"/>
          <p:cNvSpPr/>
          <p:nvPr/>
        </p:nvSpPr>
        <p:spPr bwMode="auto">
          <a:xfrm>
            <a:off x="6553200" y="1739900"/>
            <a:ext cx="1917700" cy="1231900"/>
          </a:xfrm>
          <a:prstGeom prst="parallelogram">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rgbClr val="00B050"/>
              </a:solidFill>
              <a:effectLst/>
              <a:latin typeface="Tahoma" pitchFamily="34" charset="0"/>
            </a:endParaRPr>
          </a:p>
        </p:txBody>
      </p:sp>
      <p:sp>
        <p:nvSpPr>
          <p:cNvPr id="13" name="TextBox 12"/>
          <p:cNvSpPr txBox="1"/>
          <p:nvPr/>
        </p:nvSpPr>
        <p:spPr>
          <a:xfrm>
            <a:off x="6858001" y="2146300"/>
            <a:ext cx="1320799" cy="369332"/>
          </a:xfrm>
          <a:prstGeom prst="rect">
            <a:avLst/>
          </a:prstGeom>
          <a:noFill/>
          <a:ln>
            <a:noFill/>
          </a:ln>
        </p:spPr>
        <p:txBody>
          <a:bodyPr wrap="square" rtlCol="0">
            <a:spAutoFit/>
          </a:bodyPr>
          <a:lstStyle/>
          <a:p>
            <a:pPr algn="ctr"/>
            <a:r>
              <a:rPr lang="en-US" sz="1800" b="0" dirty="0" smtClean="0">
                <a:solidFill>
                  <a:srgbClr val="00B050"/>
                </a:solidFill>
                <a:latin typeface="Calibri" pitchFamily="34" charset="0"/>
                <a:cs typeface="Calibri" pitchFamily="34" charset="0"/>
              </a:rPr>
              <a:t>Level 1.5 DC</a:t>
            </a:r>
            <a:endParaRPr lang="en-GB" sz="1800" b="0" dirty="0">
              <a:solidFill>
                <a:srgbClr val="00B050"/>
              </a:solidFill>
              <a:latin typeface="Calibri" pitchFamily="34" charset="0"/>
              <a:cs typeface="Calibri" pitchFamily="34" charset="0"/>
            </a:endParaRPr>
          </a:p>
        </p:txBody>
      </p:sp>
      <p:sp>
        <p:nvSpPr>
          <p:cNvPr id="14" name="TextBox 13"/>
          <p:cNvSpPr txBox="1"/>
          <p:nvPr/>
        </p:nvSpPr>
        <p:spPr>
          <a:xfrm>
            <a:off x="3365500" y="2997200"/>
            <a:ext cx="2603500" cy="646331"/>
          </a:xfrm>
          <a:prstGeom prst="rect">
            <a:avLst/>
          </a:prstGeom>
          <a:noFill/>
        </p:spPr>
        <p:txBody>
          <a:bodyPr wrap="square" rtlCol="0">
            <a:spAutoFit/>
          </a:bodyPr>
          <a:lstStyle/>
          <a:p>
            <a:pPr algn="ctr"/>
            <a:r>
              <a:rPr lang="en-US" sz="1800" b="0" dirty="0" smtClean="0">
                <a:solidFill>
                  <a:schemeClr val="tx1"/>
                </a:solidFill>
                <a:latin typeface="Calibri" pitchFamily="34" charset="0"/>
                <a:cs typeface="Calibri" pitchFamily="34" charset="0"/>
              </a:rPr>
              <a:t>Process mimicking part of the image processing</a:t>
            </a:r>
            <a:endParaRPr lang="en-GB" sz="1800" b="0" dirty="0">
              <a:solidFill>
                <a:schemeClr val="tx1"/>
              </a:solidFill>
              <a:latin typeface="Calibri" pitchFamily="34" charset="0"/>
              <a:cs typeface="Calibri" pitchFamily="34" charset="0"/>
            </a:endParaRPr>
          </a:p>
        </p:txBody>
      </p:sp>
      <p:sp>
        <p:nvSpPr>
          <p:cNvPr id="15" name="Rectangle 14"/>
          <p:cNvSpPr/>
          <p:nvPr/>
        </p:nvSpPr>
        <p:spPr bwMode="auto">
          <a:xfrm>
            <a:off x="3873500" y="4356100"/>
            <a:ext cx="1727200" cy="116840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dirty="0" smtClean="0">
              <a:ln>
                <a:noFill/>
              </a:ln>
              <a:solidFill>
                <a:schemeClr val="tx1"/>
              </a:solidFill>
              <a:effectLst/>
              <a:latin typeface="Tahoma" pitchFamily="34" charset="0"/>
            </a:endParaRPr>
          </a:p>
        </p:txBody>
      </p:sp>
      <p:sp>
        <p:nvSpPr>
          <p:cNvPr id="16" name="TextBox 15"/>
          <p:cNvSpPr txBox="1"/>
          <p:nvPr/>
        </p:nvSpPr>
        <p:spPr>
          <a:xfrm>
            <a:off x="3898900" y="4521200"/>
            <a:ext cx="1676400" cy="584775"/>
          </a:xfrm>
          <a:prstGeom prst="rect">
            <a:avLst/>
          </a:prstGeom>
          <a:noFill/>
        </p:spPr>
        <p:txBody>
          <a:bodyPr wrap="square" rtlCol="0">
            <a:spAutoFit/>
          </a:bodyPr>
          <a:lstStyle/>
          <a:p>
            <a:pPr algn="ctr"/>
            <a:r>
              <a:rPr lang="en-US" sz="1600" b="0" dirty="0" smtClean="0">
                <a:solidFill>
                  <a:schemeClr val="tx1"/>
                </a:solidFill>
                <a:latin typeface="Calibri" pitchFamily="34" charset="0"/>
                <a:cs typeface="Calibri" pitchFamily="34" charset="0"/>
              </a:rPr>
              <a:t>Calibration equation </a:t>
            </a:r>
            <a:r>
              <a:rPr lang="en-US" sz="1600" b="0" smtClean="0">
                <a:solidFill>
                  <a:schemeClr val="tx1"/>
                </a:solidFill>
                <a:latin typeface="Calibri" pitchFamily="34" charset="0"/>
                <a:cs typeface="Calibri" pitchFamily="34" charset="0"/>
              </a:rPr>
              <a:t>(linear)</a:t>
            </a:r>
            <a:endParaRPr lang="en-GB" sz="1600" b="0" dirty="0">
              <a:solidFill>
                <a:schemeClr val="tx1"/>
              </a:solidFill>
              <a:latin typeface="Calibri" pitchFamily="34" charset="0"/>
              <a:cs typeface="Calibri" pitchFamily="34" charset="0"/>
            </a:endParaRPr>
          </a:p>
        </p:txBody>
      </p:sp>
      <p:sp>
        <p:nvSpPr>
          <p:cNvPr id="19" name="Parallelogram 18"/>
          <p:cNvSpPr/>
          <p:nvPr/>
        </p:nvSpPr>
        <p:spPr bwMode="auto">
          <a:xfrm>
            <a:off x="889000" y="4343400"/>
            <a:ext cx="1917700" cy="1231900"/>
          </a:xfrm>
          <a:prstGeom prst="parallelogram">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0" name="TextBox 19"/>
          <p:cNvSpPr txBox="1"/>
          <p:nvPr/>
        </p:nvSpPr>
        <p:spPr>
          <a:xfrm>
            <a:off x="1219201" y="4483100"/>
            <a:ext cx="1320799" cy="923330"/>
          </a:xfrm>
          <a:prstGeom prst="rect">
            <a:avLst/>
          </a:prstGeom>
          <a:noFill/>
        </p:spPr>
        <p:txBody>
          <a:bodyPr wrap="square" rtlCol="0">
            <a:spAutoFit/>
          </a:bodyPr>
          <a:lstStyle/>
          <a:p>
            <a:pPr algn="ctr"/>
            <a:r>
              <a:rPr lang="en-US" sz="1800" b="0" dirty="0" smtClean="0">
                <a:solidFill>
                  <a:srgbClr val="FF0000"/>
                </a:solidFill>
                <a:latin typeface="Calibri" pitchFamily="34" charset="0"/>
                <a:cs typeface="Calibri" pitchFamily="34" charset="0"/>
              </a:rPr>
              <a:t>Level 1.5  Radiance </a:t>
            </a:r>
            <a:r>
              <a:rPr lang="en-US" sz="1800" b="0" dirty="0" err="1" smtClean="0">
                <a:solidFill>
                  <a:srgbClr val="FF0000"/>
                </a:solidFill>
                <a:latin typeface="Calibri" pitchFamily="34" charset="0"/>
                <a:cs typeface="Calibri" pitchFamily="34" charset="0"/>
              </a:rPr>
              <a:t>imagette</a:t>
            </a:r>
            <a:endParaRPr lang="en-GB" sz="1800" b="0" dirty="0">
              <a:solidFill>
                <a:srgbClr val="FF0000"/>
              </a:solidFill>
              <a:latin typeface="Calibri" pitchFamily="34" charset="0"/>
              <a:cs typeface="Calibri" pitchFamily="34" charset="0"/>
            </a:endParaRPr>
          </a:p>
        </p:txBody>
      </p:sp>
      <p:pic>
        <p:nvPicPr>
          <p:cNvPr id="21" name="Picture 20" descr="statMSG1.bmp"/>
          <p:cNvPicPr>
            <a:picLocks noChangeAspect="1"/>
          </p:cNvPicPr>
          <p:nvPr/>
        </p:nvPicPr>
        <p:blipFill>
          <a:blip r:embed="rId2" cstate="print"/>
          <a:stretch>
            <a:fillRect/>
          </a:stretch>
        </p:blipFill>
        <p:spPr>
          <a:xfrm>
            <a:off x="124072" y="1208018"/>
            <a:ext cx="4680000" cy="4198596"/>
          </a:xfrm>
          <a:prstGeom prst="rect">
            <a:avLst/>
          </a:prstGeom>
        </p:spPr>
        <p:style>
          <a:lnRef idx="3">
            <a:schemeClr val="lt1"/>
          </a:lnRef>
          <a:fillRef idx="1">
            <a:schemeClr val="accent3"/>
          </a:fillRef>
          <a:effectRef idx="1">
            <a:schemeClr val="accent3"/>
          </a:effectRef>
          <a:fontRef idx="minor">
            <a:schemeClr val="lt1"/>
          </a:fontRef>
        </p:style>
      </p:pic>
      <p:pic>
        <p:nvPicPr>
          <p:cNvPr id="23" name="Picture 22" descr="MSG2stat.bmp"/>
          <p:cNvPicPr>
            <a:picLocks noChangeAspect="1"/>
          </p:cNvPicPr>
          <p:nvPr/>
        </p:nvPicPr>
        <p:blipFill>
          <a:blip r:embed="rId3" cstate="print"/>
          <a:stretch>
            <a:fillRect/>
          </a:stretch>
        </p:blipFill>
        <p:spPr>
          <a:xfrm>
            <a:off x="5013716" y="1209599"/>
            <a:ext cx="4680000" cy="4166856"/>
          </a:xfrm>
          <a:prstGeom prst="rect">
            <a:avLst/>
          </a:prstGeom>
        </p:spPr>
        <p:style>
          <a:lnRef idx="3">
            <a:schemeClr val="lt1"/>
          </a:lnRef>
          <a:fillRef idx="1">
            <a:schemeClr val="accent3"/>
          </a:fillRef>
          <a:effectRef idx="1">
            <a:schemeClr val="accent3"/>
          </a:effectRef>
          <a:fontRef idx="minor">
            <a:schemeClr val="lt1"/>
          </a:fontRef>
        </p:style>
      </p:pic>
      <p:cxnSp>
        <p:nvCxnSpPr>
          <p:cNvPr id="24" name="Straight Arrow Connector 23"/>
          <p:cNvCxnSpPr/>
          <p:nvPr/>
        </p:nvCxnSpPr>
        <p:spPr bwMode="auto">
          <a:xfrm flipH="1">
            <a:off x="8013700" y="2146300"/>
            <a:ext cx="533400" cy="1003300"/>
          </a:xfrm>
          <a:prstGeom prst="straightConnector1">
            <a:avLst/>
          </a:prstGeom>
          <a:solidFill>
            <a:schemeClr val="bg2"/>
          </a:solidFill>
          <a:ln w="28575" cap="flat" cmpd="sng" algn="ctr">
            <a:solidFill>
              <a:srgbClr val="FF3300"/>
            </a:solidFill>
            <a:prstDash val="solid"/>
            <a:round/>
            <a:headEnd type="none" w="med" len="med"/>
            <a:tailEnd type="arrow"/>
          </a:ln>
          <a:effectLst/>
        </p:spPr>
      </p:cxnSp>
      <p:sp>
        <p:nvSpPr>
          <p:cNvPr id="25" name="Rectangle 24"/>
          <p:cNvSpPr/>
          <p:nvPr/>
        </p:nvSpPr>
        <p:spPr bwMode="auto">
          <a:xfrm>
            <a:off x="3048000" y="1422400"/>
            <a:ext cx="1346200" cy="88900"/>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6" name="Rectangle 25"/>
          <p:cNvSpPr/>
          <p:nvPr/>
        </p:nvSpPr>
        <p:spPr bwMode="auto">
          <a:xfrm>
            <a:off x="7950200" y="1422400"/>
            <a:ext cx="1346200" cy="88900"/>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9" name="TextBox 28"/>
          <p:cNvSpPr txBox="1"/>
          <p:nvPr/>
        </p:nvSpPr>
        <p:spPr>
          <a:xfrm>
            <a:off x="1394766" y="1587500"/>
            <a:ext cx="3174972" cy="276999"/>
          </a:xfrm>
          <a:prstGeom prst="rect">
            <a:avLst/>
          </a:prstGeom>
          <a:noFill/>
        </p:spPr>
        <p:txBody>
          <a:bodyPr wrap="none" rtlCol="0">
            <a:spAutoFit/>
          </a:bodyPr>
          <a:lstStyle/>
          <a:p>
            <a:pPr algn="r"/>
            <a:r>
              <a:rPr lang="en-GB" sz="1200" b="0" dirty="0" smtClean="0">
                <a:solidFill>
                  <a:srgbClr val="002060"/>
                </a:solidFill>
                <a:latin typeface="Calibri" pitchFamily="34" charset="0"/>
              </a:rPr>
              <a:t>Statistics on the Moon observations from MSG1</a:t>
            </a:r>
          </a:p>
        </p:txBody>
      </p:sp>
      <p:sp>
        <p:nvSpPr>
          <p:cNvPr id="30" name="TextBox 29"/>
          <p:cNvSpPr txBox="1"/>
          <p:nvPr/>
        </p:nvSpPr>
        <p:spPr>
          <a:xfrm>
            <a:off x="6284266" y="1587500"/>
            <a:ext cx="3174972" cy="276999"/>
          </a:xfrm>
          <a:prstGeom prst="rect">
            <a:avLst/>
          </a:prstGeom>
          <a:noFill/>
        </p:spPr>
        <p:txBody>
          <a:bodyPr wrap="none" rtlCol="0">
            <a:spAutoFit/>
          </a:bodyPr>
          <a:lstStyle/>
          <a:p>
            <a:pPr algn="r"/>
            <a:r>
              <a:rPr lang="en-GB" sz="1200" b="0" dirty="0" smtClean="0">
                <a:solidFill>
                  <a:srgbClr val="002060"/>
                </a:solidFill>
                <a:latin typeface="Calibri" pitchFamily="34" charset="0"/>
              </a:rPr>
              <a:t>Statistics on the Moon observations from MSG2</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1450" y="1031875"/>
            <a:ext cx="9391649" cy="2246769"/>
          </a:xfrm>
          <a:prstGeom prst="rect">
            <a:avLst/>
          </a:prstGeom>
          <a:noFill/>
        </p:spPr>
        <p:txBody>
          <a:bodyPr wrap="square" rtlCol="0">
            <a:spAutoFit/>
          </a:bodyPr>
          <a:lstStyle/>
          <a:p>
            <a:pPr marL="355600" indent="-355600">
              <a:buFont typeface="Arial" pitchFamily="34" charset="0"/>
              <a:buChar char="•"/>
            </a:pPr>
            <a:r>
              <a:rPr lang="en-GB" sz="2000" b="0" dirty="0" smtClean="0">
                <a:solidFill>
                  <a:srgbClr val="002060"/>
                </a:solidFill>
                <a:latin typeface="Calibri" pitchFamily="34" charset="0"/>
                <a:cs typeface="Calibri" pitchFamily="34" charset="0"/>
              </a:rPr>
              <a:t>Brief Description of the EUMETSAT operational satellites</a:t>
            </a:r>
          </a:p>
          <a:p>
            <a:pPr marL="355600" indent="-355600">
              <a:buFont typeface="Arial" pitchFamily="34" charset="0"/>
              <a:buChar char="•"/>
            </a:pPr>
            <a:r>
              <a:rPr lang="en-GB" sz="2000" b="0" dirty="0" smtClean="0">
                <a:solidFill>
                  <a:srgbClr val="002060"/>
                </a:solidFill>
                <a:latin typeface="Calibri" pitchFamily="34" charset="0"/>
                <a:cs typeface="Calibri" pitchFamily="34" charset="0"/>
              </a:rPr>
              <a:t>Moon identification and extraction procedure</a:t>
            </a:r>
          </a:p>
          <a:p>
            <a:pPr marL="355600" indent="-355600">
              <a:buFont typeface="Arial" pitchFamily="34" charset="0"/>
              <a:buChar char="•"/>
            </a:pPr>
            <a:r>
              <a:rPr lang="en-US" sz="2000" b="0" dirty="0" smtClean="0">
                <a:solidFill>
                  <a:srgbClr val="002060"/>
                </a:solidFill>
                <a:latin typeface="Calibri" pitchFamily="34" charset="0"/>
                <a:cs typeface="Calibri" pitchFamily="34" charset="0"/>
              </a:rPr>
              <a:t>Moon observation dataset</a:t>
            </a:r>
          </a:p>
          <a:p>
            <a:pPr marL="355600" indent="-355600"/>
            <a:endParaRPr lang="en-US" sz="2000" b="0" dirty="0" smtClean="0">
              <a:solidFill>
                <a:srgbClr val="002060"/>
              </a:solidFill>
              <a:latin typeface="Calibri" pitchFamily="34" charset="0"/>
              <a:cs typeface="Calibri" pitchFamily="34" charset="0"/>
            </a:endParaRPr>
          </a:p>
          <a:p>
            <a:pPr marL="355600" indent="-355600">
              <a:buFont typeface="Arial" pitchFamily="34" charset="0"/>
              <a:buChar char="•"/>
            </a:pPr>
            <a:r>
              <a:rPr lang="en-US" sz="2000" b="0" dirty="0" smtClean="0">
                <a:solidFill>
                  <a:srgbClr val="002060"/>
                </a:solidFill>
                <a:latin typeface="Calibri" pitchFamily="34" charset="0"/>
                <a:cs typeface="Calibri" pitchFamily="34" charset="0"/>
              </a:rPr>
              <a:t>Calibration and monitoring of the VIS/NIR bands at EUMETSAT</a:t>
            </a:r>
          </a:p>
          <a:p>
            <a:pPr marL="812800" lvl="1" indent="-355600">
              <a:buFont typeface="Arial" pitchFamily="34" charset="0"/>
              <a:buChar char="•"/>
            </a:pPr>
            <a:r>
              <a:rPr lang="en-US" sz="2000" b="0" dirty="0" smtClean="0">
                <a:solidFill>
                  <a:srgbClr val="002060"/>
                </a:solidFill>
                <a:latin typeface="Calibri" pitchFamily="34" charset="0"/>
                <a:cs typeface="Calibri" pitchFamily="34" charset="0"/>
              </a:rPr>
              <a:t>Vicarious calibration</a:t>
            </a:r>
          </a:p>
          <a:p>
            <a:pPr marL="812800" lvl="1" indent="-355600">
              <a:buFont typeface="Arial" pitchFamily="34" charset="0"/>
              <a:buChar char="•"/>
            </a:pPr>
            <a:r>
              <a:rPr lang="en-US" sz="2000" b="0" dirty="0" smtClean="0">
                <a:solidFill>
                  <a:srgbClr val="002060"/>
                </a:solidFill>
                <a:latin typeface="Calibri" pitchFamily="34" charset="0"/>
                <a:cs typeface="Calibri" pitchFamily="34" charset="0"/>
              </a:rPr>
              <a:t>Description of the GIRO calibration results</a:t>
            </a:r>
            <a:endParaRPr lang="en-GB" sz="2000" b="0" dirty="0">
              <a:solidFill>
                <a:srgbClr val="002060"/>
              </a:solidFill>
              <a:latin typeface="Calibri" pitchFamily="34" charset="0"/>
              <a:cs typeface="Calibri" pitchFamily="34" charset="0"/>
            </a:endParaRPr>
          </a:p>
        </p:txBody>
      </p:sp>
      <p:sp>
        <p:nvSpPr>
          <p:cNvPr id="15" name="TextBox 14"/>
          <p:cNvSpPr txBox="1"/>
          <p:nvPr/>
        </p:nvSpPr>
        <p:spPr>
          <a:xfrm>
            <a:off x="88900" y="139700"/>
            <a:ext cx="1515351" cy="523220"/>
          </a:xfrm>
          <a:prstGeom prst="rect">
            <a:avLst/>
          </a:prstGeom>
          <a:noFill/>
        </p:spPr>
        <p:txBody>
          <a:bodyPr wrap="none" rtlCol="0">
            <a:spAutoFit/>
          </a:bodyPr>
          <a:lstStyle/>
          <a:p>
            <a:r>
              <a:rPr lang="en-US" sz="2800" smtClean="0">
                <a:latin typeface="Calibri" pitchFamily="34" charset="0"/>
                <a:cs typeface="Calibri" pitchFamily="34" charset="0"/>
              </a:rPr>
              <a:t>Contents</a:t>
            </a:r>
            <a:endParaRPr lang="en-GB" sz="2800"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p:cNvCxnSpPr>
            <a:endCxn id="19" idx="2"/>
          </p:cNvCxnSpPr>
          <p:nvPr/>
        </p:nvCxnSpPr>
        <p:spPr bwMode="auto">
          <a:xfrm flipH="1">
            <a:off x="2652713" y="4953000"/>
            <a:ext cx="1220787" cy="0"/>
          </a:xfrm>
          <a:prstGeom prst="straightConnector1">
            <a:avLst/>
          </a:prstGeom>
          <a:solidFill>
            <a:schemeClr val="bg2"/>
          </a:solidFill>
          <a:ln w="38100" cap="flat" cmpd="sng" algn="ctr">
            <a:solidFill>
              <a:srgbClr val="FF0000"/>
            </a:solidFill>
            <a:prstDash val="solid"/>
            <a:round/>
            <a:headEnd type="none" w="med" len="med"/>
            <a:tailEnd type="arrow"/>
          </a:ln>
          <a:effectLst/>
        </p:spPr>
      </p:cxnSp>
      <p:cxnSp>
        <p:nvCxnSpPr>
          <p:cNvPr id="18" name="Shape 17"/>
          <p:cNvCxnSpPr>
            <a:stCxn id="11" idx="4"/>
            <a:endCxn id="15" idx="3"/>
          </p:cNvCxnSpPr>
          <p:nvPr/>
        </p:nvCxnSpPr>
        <p:spPr bwMode="auto">
          <a:xfrm rot="5400000">
            <a:off x="5572125" y="3000375"/>
            <a:ext cx="1968500" cy="1911350"/>
          </a:xfrm>
          <a:prstGeom prst="bentConnector2">
            <a:avLst/>
          </a:prstGeom>
          <a:solidFill>
            <a:schemeClr val="bg2"/>
          </a:solidFill>
          <a:ln w="38100" cap="flat" cmpd="sng" algn="ctr">
            <a:solidFill>
              <a:srgbClr val="00B050"/>
            </a:solidFill>
            <a:prstDash val="solid"/>
            <a:round/>
            <a:headEnd type="none" w="med" len="med"/>
            <a:tailEnd type="arrow"/>
          </a:ln>
          <a:effectLst/>
        </p:spPr>
      </p:cxnSp>
      <p:sp>
        <p:nvSpPr>
          <p:cNvPr id="12" name="Parallelogram 11"/>
          <p:cNvSpPr/>
          <p:nvPr/>
        </p:nvSpPr>
        <p:spPr bwMode="auto">
          <a:xfrm>
            <a:off x="1041400" y="1739900"/>
            <a:ext cx="1917700" cy="1231900"/>
          </a:xfrm>
          <a:prstGeom prst="parallelogram">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4" name="TextBox 3"/>
          <p:cNvSpPr txBox="1"/>
          <p:nvPr/>
        </p:nvSpPr>
        <p:spPr>
          <a:xfrm>
            <a:off x="88900" y="139700"/>
            <a:ext cx="9533315"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 MSGs</a:t>
            </a:r>
            <a:endParaRPr lang="en-GB" sz="2800" dirty="0">
              <a:latin typeface="Calibri" pitchFamily="34" charset="0"/>
              <a:cs typeface="Calibri" pitchFamily="34" charset="0"/>
            </a:endParaRPr>
          </a:p>
        </p:txBody>
      </p:sp>
      <p:sp>
        <p:nvSpPr>
          <p:cNvPr id="5" name="TextBox 4"/>
          <p:cNvSpPr txBox="1"/>
          <p:nvPr/>
        </p:nvSpPr>
        <p:spPr>
          <a:xfrm>
            <a:off x="152400" y="1028700"/>
            <a:ext cx="3781805" cy="646331"/>
          </a:xfrm>
          <a:prstGeom prst="rect">
            <a:avLst/>
          </a:prstGeom>
          <a:noFill/>
        </p:spPr>
        <p:txBody>
          <a:bodyPr wrap="none" rtlCol="0">
            <a:spAutoFit/>
          </a:bodyPr>
          <a:lstStyle/>
          <a:p>
            <a:pPr algn="ctr"/>
            <a:r>
              <a:rPr lang="en-US" sz="1800" b="0" dirty="0" smtClean="0">
                <a:solidFill>
                  <a:schemeClr val="tx1"/>
                </a:solidFill>
                <a:latin typeface="Calibri" pitchFamily="34" charset="0"/>
                <a:cs typeface="Calibri" pitchFamily="34" charset="0"/>
              </a:rPr>
              <a:t>Moon observations are available ONLY</a:t>
            </a:r>
          </a:p>
          <a:p>
            <a:pPr algn="ctr"/>
            <a:r>
              <a:rPr lang="en-US" sz="1800" b="0" dirty="0" smtClean="0">
                <a:solidFill>
                  <a:schemeClr val="tx1"/>
                </a:solidFill>
                <a:latin typeface="Calibri" pitchFamily="34" charset="0"/>
                <a:cs typeface="Calibri" pitchFamily="34" charset="0"/>
              </a:rPr>
              <a:t>in Level 1.0 data</a:t>
            </a:r>
            <a:endParaRPr lang="en-GB" sz="1800" b="0" dirty="0">
              <a:solidFill>
                <a:schemeClr val="tx1"/>
              </a:solidFill>
              <a:latin typeface="Calibri" pitchFamily="34" charset="0"/>
              <a:cs typeface="Calibri" pitchFamily="34" charset="0"/>
            </a:endParaRPr>
          </a:p>
        </p:txBody>
      </p:sp>
      <p:sp>
        <p:nvSpPr>
          <p:cNvPr id="7" name="TextBox 6"/>
          <p:cNvSpPr txBox="1"/>
          <p:nvPr/>
        </p:nvSpPr>
        <p:spPr>
          <a:xfrm>
            <a:off x="1371601" y="1879600"/>
            <a:ext cx="1320799" cy="923330"/>
          </a:xfrm>
          <a:prstGeom prst="rect">
            <a:avLst/>
          </a:prstGeom>
          <a:noFill/>
        </p:spPr>
        <p:txBody>
          <a:bodyPr wrap="square" rtlCol="0">
            <a:spAutoFit/>
          </a:bodyPr>
          <a:lstStyle/>
          <a:p>
            <a:pPr algn="ctr"/>
            <a:r>
              <a:rPr lang="en-US" sz="1800" b="0" dirty="0" smtClean="0">
                <a:solidFill>
                  <a:schemeClr val="tx1"/>
                </a:solidFill>
                <a:latin typeface="Calibri" pitchFamily="34" charset="0"/>
                <a:cs typeface="Calibri" pitchFamily="34" charset="0"/>
              </a:rPr>
              <a:t>Level 1.0 DC raw </a:t>
            </a:r>
            <a:r>
              <a:rPr lang="en-US" sz="1800" b="0" dirty="0" err="1" smtClean="0">
                <a:solidFill>
                  <a:schemeClr val="tx1"/>
                </a:solidFill>
                <a:latin typeface="Calibri" pitchFamily="34" charset="0"/>
                <a:cs typeface="Calibri" pitchFamily="34" charset="0"/>
              </a:rPr>
              <a:t>imagette</a:t>
            </a:r>
            <a:endParaRPr lang="en-GB" sz="1800" b="0" dirty="0">
              <a:solidFill>
                <a:schemeClr val="tx1"/>
              </a:solidFill>
              <a:latin typeface="Calibri" pitchFamily="34" charset="0"/>
              <a:cs typeface="Calibri" pitchFamily="34" charset="0"/>
            </a:endParaRPr>
          </a:p>
        </p:txBody>
      </p:sp>
      <p:sp>
        <p:nvSpPr>
          <p:cNvPr id="6" name="Rectangle 5"/>
          <p:cNvSpPr/>
          <p:nvPr/>
        </p:nvSpPr>
        <p:spPr bwMode="auto">
          <a:xfrm>
            <a:off x="3873500" y="1765300"/>
            <a:ext cx="1727200" cy="116840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dirty="0" smtClean="0">
              <a:ln>
                <a:noFill/>
              </a:ln>
              <a:solidFill>
                <a:schemeClr val="tx1"/>
              </a:solidFill>
              <a:effectLst/>
              <a:latin typeface="Tahoma" pitchFamily="34" charset="0"/>
            </a:endParaRPr>
          </a:p>
        </p:txBody>
      </p:sp>
      <p:sp>
        <p:nvSpPr>
          <p:cNvPr id="8" name="TextBox 7"/>
          <p:cNvSpPr txBox="1"/>
          <p:nvPr/>
        </p:nvSpPr>
        <p:spPr>
          <a:xfrm>
            <a:off x="3898900" y="1930400"/>
            <a:ext cx="1676400" cy="830997"/>
          </a:xfrm>
          <a:prstGeom prst="rect">
            <a:avLst/>
          </a:prstGeom>
          <a:noFill/>
        </p:spPr>
        <p:txBody>
          <a:bodyPr wrap="square" rtlCol="0">
            <a:spAutoFit/>
          </a:bodyPr>
          <a:lstStyle/>
          <a:p>
            <a:pPr algn="ctr"/>
            <a:r>
              <a:rPr lang="en-US" sz="1600" b="0" dirty="0" smtClean="0">
                <a:solidFill>
                  <a:schemeClr val="tx1"/>
                </a:solidFill>
                <a:latin typeface="Calibri" pitchFamily="34" charset="0"/>
                <a:cs typeface="Calibri" pitchFamily="34" charset="0"/>
              </a:rPr>
              <a:t>Equalization  and non linearity correction (LUT)</a:t>
            </a:r>
            <a:endParaRPr lang="en-GB" sz="1600" b="0" dirty="0">
              <a:solidFill>
                <a:schemeClr val="tx1"/>
              </a:solidFill>
              <a:latin typeface="Calibri" pitchFamily="34" charset="0"/>
              <a:cs typeface="Calibri" pitchFamily="34" charset="0"/>
            </a:endParaRPr>
          </a:p>
        </p:txBody>
      </p:sp>
      <p:cxnSp>
        <p:nvCxnSpPr>
          <p:cNvPr id="9" name="Straight Arrow Connector 8"/>
          <p:cNvCxnSpPr>
            <a:endCxn id="6" idx="1"/>
          </p:cNvCxnSpPr>
          <p:nvPr/>
        </p:nvCxnSpPr>
        <p:spPr bwMode="auto">
          <a:xfrm>
            <a:off x="2794000" y="2349500"/>
            <a:ext cx="1079500" cy="0"/>
          </a:xfrm>
          <a:prstGeom prst="straightConnector1">
            <a:avLst/>
          </a:prstGeom>
          <a:solidFill>
            <a:schemeClr val="bg2"/>
          </a:solidFill>
          <a:ln w="381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5626100" y="2349500"/>
            <a:ext cx="1079500" cy="0"/>
          </a:xfrm>
          <a:prstGeom prst="straightConnector1">
            <a:avLst/>
          </a:prstGeom>
          <a:solidFill>
            <a:schemeClr val="bg2"/>
          </a:solidFill>
          <a:ln w="38100" cap="flat" cmpd="sng" algn="ctr">
            <a:solidFill>
              <a:schemeClr val="tx1"/>
            </a:solidFill>
            <a:prstDash val="solid"/>
            <a:round/>
            <a:headEnd type="none" w="med" len="med"/>
            <a:tailEnd type="arrow"/>
          </a:ln>
          <a:effectLst/>
        </p:spPr>
      </p:cxnSp>
      <p:sp>
        <p:nvSpPr>
          <p:cNvPr id="11" name="Parallelogram 10"/>
          <p:cNvSpPr/>
          <p:nvPr/>
        </p:nvSpPr>
        <p:spPr bwMode="auto">
          <a:xfrm>
            <a:off x="6553200" y="1739900"/>
            <a:ext cx="1917700" cy="1231900"/>
          </a:xfrm>
          <a:prstGeom prst="parallelogram">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rgbClr val="00B050"/>
              </a:solidFill>
              <a:effectLst/>
              <a:latin typeface="Tahoma" pitchFamily="34" charset="0"/>
            </a:endParaRPr>
          </a:p>
        </p:txBody>
      </p:sp>
      <p:sp>
        <p:nvSpPr>
          <p:cNvPr id="13" name="TextBox 12"/>
          <p:cNvSpPr txBox="1"/>
          <p:nvPr/>
        </p:nvSpPr>
        <p:spPr>
          <a:xfrm>
            <a:off x="6858001" y="2146300"/>
            <a:ext cx="1320799" cy="369332"/>
          </a:xfrm>
          <a:prstGeom prst="rect">
            <a:avLst/>
          </a:prstGeom>
          <a:noFill/>
          <a:ln>
            <a:noFill/>
          </a:ln>
        </p:spPr>
        <p:txBody>
          <a:bodyPr wrap="square" rtlCol="0">
            <a:spAutoFit/>
          </a:bodyPr>
          <a:lstStyle/>
          <a:p>
            <a:pPr algn="ctr"/>
            <a:r>
              <a:rPr lang="en-US" sz="1800" b="0" dirty="0" smtClean="0">
                <a:solidFill>
                  <a:srgbClr val="00B050"/>
                </a:solidFill>
                <a:latin typeface="Calibri" pitchFamily="34" charset="0"/>
                <a:cs typeface="Calibri" pitchFamily="34" charset="0"/>
              </a:rPr>
              <a:t>Level 1.5 DC</a:t>
            </a:r>
            <a:endParaRPr lang="en-GB" sz="1800" b="0" dirty="0">
              <a:solidFill>
                <a:srgbClr val="00B050"/>
              </a:solidFill>
              <a:latin typeface="Calibri" pitchFamily="34" charset="0"/>
              <a:cs typeface="Calibri" pitchFamily="34" charset="0"/>
            </a:endParaRPr>
          </a:p>
        </p:txBody>
      </p:sp>
      <p:sp>
        <p:nvSpPr>
          <p:cNvPr id="14" name="TextBox 13"/>
          <p:cNvSpPr txBox="1"/>
          <p:nvPr/>
        </p:nvSpPr>
        <p:spPr>
          <a:xfrm>
            <a:off x="3365500" y="2997200"/>
            <a:ext cx="2603500" cy="646331"/>
          </a:xfrm>
          <a:prstGeom prst="rect">
            <a:avLst/>
          </a:prstGeom>
          <a:noFill/>
        </p:spPr>
        <p:txBody>
          <a:bodyPr wrap="square" rtlCol="0">
            <a:spAutoFit/>
          </a:bodyPr>
          <a:lstStyle/>
          <a:p>
            <a:pPr algn="ctr"/>
            <a:r>
              <a:rPr lang="en-US" sz="1800" b="0" dirty="0" smtClean="0">
                <a:solidFill>
                  <a:schemeClr val="tx1"/>
                </a:solidFill>
                <a:latin typeface="Calibri" pitchFamily="34" charset="0"/>
                <a:cs typeface="Calibri" pitchFamily="34" charset="0"/>
              </a:rPr>
              <a:t>Process mimicking part of the image processing</a:t>
            </a:r>
            <a:endParaRPr lang="en-GB" sz="1800" b="0" dirty="0">
              <a:solidFill>
                <a:schemeClr val="tx1"/>
              </a:solidFill>
              <a:latin typeface="Calibri" pitchFamily="34" charset="0"/>
              <a:cs typeface="Calibri" pitchFamily="34" charset="0"/>
            </a:endParaRPr>
          </a:p>
        </p:txBody>
      </p:sp>
      <p:sp>
        <p:nvSpPr>
          <p:cNvPr id="15" name="Rectangle 14"/>
          <p:cNvSpPr/>
          <p:nvPr/>
        </p:nvSpPr>
        <p:spPr bwMode="auto">
          <a:xfrm>
            <a:off x="3873500" y="4356100"/>
            <a:ext cx="1727200" cy="116840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dirty="0" smtClean="0">
              <a:ln>
                <a:noFill/>
              </a:ln>
              <a:solidFill>
                <a:schemeClr val="tx1"/>
              </a:solidFill>
              <a:effectLst/>
              <a:latin typeface="Tahoma" pitchFamily="34" charset="0"/>
            </a:endParaRPr>
          </a:p>
        </p:txBody>
      </p:sp>
      <p:sp>
        <p:nvSpPr>
          <p:cNvPr id="16" name="TextBox 15"/>
          <p:cNvSpPr txBox="1"/>
          <p:nvPr/>
        </p:nvSpPr>
        <p:spPr>
          <a:xfrm>
            <a:off x="3898900" y="4521200"/>
            <a:ext cx="1676400" cy="584775"/>
          </a:xfrm>
          <a:prstGeom prst="rect">
            <a:avLst/>
          </a:prstGeom>
          <a:noFill/>
        </p:spPr>
        <p:txBody>
          <a:bodyPr wrap="square" rtlCol="0">
            <a:spAutoFit/>
          </a:bodyPr>
          <a:lstStyle/>
          <a:p>
            <a:pPr algn="ctr"/>
            <a:r>
              <a:rPr lang="en-US" sz="1600" b="0" dirty="0" smtClean="0">
                <a:solidFill>
                  <a:schemeClr val="tx1"/>
                </a:solidFill>
                <a:latin typeface="Calibri" pitchFamily="34" charset="0"/>
                <a:cs typeface="Calibri" pitchFamily="34" charset="0"/>
              </a:rPr>
              <a:t>Calibration equation </a:t>
            </a:r>
            <a:r>
              <a:rPr lang="en-US" sz="1600" b="0" smtClean="0">
                <a:solidFill>
                  <a:schemeClr val="tx1"/>
                </a:solidFill>
                <a:latin typeface="Calibri" pitchFamily="34" charset="0"/>
                <a:cs typeface="Calibri" pitchFamily="34" charset="0"/>
              </a:rPr>
              <a:t>(linear)</a:t>
            </a:r>
            <a:endParaRPr lang="en-GB" sz="1600" b="0" dirty="0">
              <a:solidFill>
                <a:schemeClr val="tx1"/>
              </a:solidFill>
              <a:latin typeface="Calibri" pitchFamily="34" charset="0"/>
              <a:cs typeface="Calibri" pitchFamily="34" charset="0"/>
            </a:endParaRPr>
          </a:p>
        </p:txBody>
      </p:sp>
      <p:sp>
        <p:nvSpPr>
          <p:cNvPr id="19" name="Parallelogram 18"/>
          <p:cNvSpPr/>
          <p:nvPr/>
        </p:nvSpPr>
        <p:spPr bwMode="auto">
          <a:xfrm>
            <a:off x="889000" y="4343400"/>
            <a:ext cx="1917700" cy="1231900"/>
          </a:xfrm>
          <a:prstGeom prst="parallelogram">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0" name="TextBox 19"/>
          <p:cNvSpPr txBox="1"/>
          <p:nvPr/>
        </p:nvSpPr>
        <p:spPr>
          <a:xfrm>
            <a:off x="1219201" y="4483100"/>
            <a:ext cx="1320799" cy="923330"/>
          </a:xfrm>
          <a:prstGeom prst="rect">
            <a:avLst/>
          </a:prstGeom>
          <a:noFill/>
        </p:spPr>
        <p:txBody>
          <a:bodyPr wrap="square" rtlCol="0">
            <a:spAutoFit/>
          </a:bodyPr>
          <a:lstStyle/>
          <a:p>
            <a:pPr algn="ctr"/>
            <a:r>
              <a:rPr lang="en-US" sz="1800" b="0" dirty="0" smtClean="0">
                <a:solidFill>
                  <a:srgbClr val="FF0000"/>
                </a:solidFill>
                <a:latin typeface="Calibri" pitchFamily="34" charset="0"/>
                <a:cs typeface="Calibri" pitchFamily="34" charset="0"/>
              </a:rPr>
              <a:t>Level 1.5  Radiance </a:t>
            </a:r>
            <a:r>
              <a:rPr lang="en-US" sz="1800" b="0" dirty="0" err="1" smtClean="0">
                <a:solidFill>
                  <a:srgbClr val="FF0000"/>
                </a:solidFill>
                <a:latin typeface="Calibri" pitchFamily="34" charset="0"/>
                <a:cs typeface="Calibri" pitchFamily="34" charset="0"/>
              </a:rPr>
              <a:t>imagette</a:t>
            </a:r>
            <a:endParaRPr lang="en-GB" sz="1800" b="0" dirty="0">
              <a:solidFill>
                <a:srgbClr val="FF0000"/>
              </a:solidFill>
              <a:latin typeface="Calibri" pitchFamily="34" charset="0"/>
              <a:cs typeface="Calibri" pitchFamily="34" charset="0"/>
            </a:endParaRPr>
          </a:p>
        </p:txBody>
      </p:sp>
      <p:pic>
        <p:nvPicPr>
          <p:cNvPr id="21" name="Picture 20" descr="statMSG1.bmp"/>
          <p:cNvPicPr>
            <a:picLocks noChangeAspect="1"/>
          </p:cNvPicPr>
          <p:nvPr/>
        </p:nvPicPr>
        <p:blipFill>
          <a:blip r:embed="rId2" cstate="print"/>
          <a:stretch>
            <a:fillRect/>
          </a:stretch>
        </p:blipFill>
        <p:spPr>
          <a:xfrm>
            <a:off x="124072" y="1208018"/>
            <a:ext cx="4680000" cy="4198596"/>
          </a:xfrm>
          <a:prstGeom prst="rect">
            <a:avLst/>
          </a:prstGeom>
        </p:spPr>
        <p:style>
          <a:lnRef idx="3">
            <a:schemeClr val="lt1"/>
          </a:lnRef>
          <a:fillRef idx="1">
            <a:schemeClr val="accent3"/>
          </a:fillRef>
          <a:effectRef idx="1">
            <a:schemeClr val="accent3"/>
          </a:effectRef>
          <a:fontRef idx="minor">
            <a:schemeClr val="lt1"/>
          </a:fontRef>
        </p:style>
      </p:pic>
      <p:pic>
        <p:nvPicPr>
          <p:cNvPr id="23" name="Picture 22" descr="MSG2stat.bmp"/>
          <p:cNvPicPr>
            <a:picLocks noChangeAspect="1"/>
          </p:cNvPicPr>
          <p:nvPr/>
        </p:nvPicPr>
        <p:blipFill>
          <a:blip r:embed="rId3" cstate="print"/>
          <a:stretch>
            <a:fillRect/>
          </a:stretch>
        </p:blipFill>
        <p:spPr>
          <a:xfrm>
            <a:off x="5013716" y="1209599"/>
            <a:ext cx="4680000" cy="4166856"/>
          </a:xfrm>
          <a:prstGeom prst="rect">
            <a:avLst/>
          </a:prstGeom>
        </p:spPr>
        <p:style>
          <a:lnRef idx="3">
            <a:schemeClr val="lt1"/>
          </a:lnRef>
          <a:fillRef idx="1">
            <a:schemeClr val="accent3"/>
          </a:fillRef>
          <a:effectRef idx="1">
            <a:schemeClr val="accent3"/>
          </a:effectRef>
          <a:fontRef idx="minor">
            <a:schemeClr val="lt1"/>
          </a:fontRef>
        </p:style>
      </p:pic>
      <p:cxnSp>
        <p:nvCxnSpPr>
          <p:cNvPr id="24" name="Straight Arrow Connector 23"/>
          <p:cNvCxnSpPr/>
          <p:nvPr/>
        </p:nvCxnSpPr>
        <p:spPr bwMode="auto">
          <a:xfrm flipH="1">
            <a:off x="8013700" y="2146300"/>
            <a:ext cx="533400" cy="1003300"/>
          </a:xfrm>
          <a:prstGeom prst="straightConnector1">
            <a:avLst/>
          </a:prstGeom>
          <a:solidFill>
            <a:schemeClr val="bg2"/>
          </a:solidFill>
          <a:ln w="28575" cap="flat" cmpd="sng" algn="ctr">
            <a:solidFill>
              <a:srgbClr val="FF3300"/>
            </a:solidFill>
            <a:prstDash val="solid"/>
            <a:round/>
            <a:headEnd type="none" w="med" len="med"/>
            <a:tailEnd type="arrow"/>
          </a:ln>
          <a:effectLst/>
        </p:spPr>
      </p:cxnSp>
      <p:sp>
        <p:nvSpPr>
          <p:cNvPr id="25" name="Rectangle 24"/>
          <p:cNvSpPr/>
          <p:nvPr/>
        </p:nvSpPr>
        <p:spPr bwMode="auto">
          <a:xfrm>
            <a:off x="3048000" y="1422400"/>
            <a:ext cx="1346200" cy="88900"/>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6" name="Rectangle 25"/>
          <p:cNvSpPr/>
          <p:nvPr/>
        </p:nvSpPr>
        <p:spPr bwMode="auto">
          <a:xfrm>
            <a:off x="7950200" y="1422400"/>
            <a:ext cx="1346200" cy="88900"/>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9" name="TextBox 28"/>
          <p:cNvSpPr txBox="1"/>
          <p:nvPr/>
        </p:nvSpPr>
        <p:spPr>
          <a:xfrm>
            <a:off x="1394766" y="1587500"/>
            <a:ext cx="3174972" cy="276999"/>
          </a:xfrm>
          <a:prstGeom prst="rect">
            <a:avLst/>
          </a:prstGeom>
          <a:noFill/>
        </p:spPr>
        <p:txBody>
          <a:bodyPr wrap="none" rtlCol="0">
            <a:spAutoFit/>
          </a:bodyPr>
          <a:lstStyle/>
          <a:p>
            <a:pPr algn="r"/>
            <a:r>
              <a:rPr lang="en-GB" sz="1200" b="0" dirty="0" smtClean="0">
                <a:solidFill>
                  <a:srgbClr val="002060"/>
                </a:solidFill>
                <a:latin typeface="Calibri" pitchFamily="34" charset="0"/>
              </a:rPr>
              <a:t>Statistics on the Moon observations from MSG1</a:t>
            </a:r>
          </a:p>
        </p:txBody>
      </p:sp>
      <p:sp>
        <p:nvSpPr>
          <p:cNvPr id="30" name="TextBox 29"/>
          <p:cNvSpPr txBox="1"/>
          <p:nvPr/>
        </p:nvSpPr>
        <p:spPr>
          <a:xfrm>
            <a:off x="6284266" y="1587500"/>
            <a:ext cx="3174972" cy="276999"/>
          </a:xfrm>
          <a:prstGeom prst="rect">
            <a:avLst/>
          </a:prstGeom>
          <a:noFill/>
        </p:spPr>
        <p:txBody>
          <a:bodyPr wrap="none" rtlCol="0">
            <a:spAutoFit/>
          </a:bodyPr>
          <a:lstStyle/>
          <a:p>
            <a:pPr algn="r"/>
            <a:r>
              <a:rPr lang="en-GB" sz="1200" b="0" dirty="0" smtClean="0">
                <a:solidFill>
                  <a:srgbClr val="002060"/>
                </a:solidFill>
                <a:latin typeface="Calibri" pitchFamily="34" charset="0"/>
              </a:rPr>
              <a:t>Statistics on the Moon observations from MSG2</a:t>
            </a:r>
          </a:p>
        </p:txBody>
      </p:sp>
      <p:sp>
        <p:nvSpPr>
          <p:cNvPr id="27" name="TextBox 26"/>
          <p:cNvSpPr txBox="1"/>
          <p:nvPr/>
        </p:nvSpPr>
        <p:spPr>
          <a:xfrm>
            <a:off x="2222500" y="2476500"/>
            <a:ext cx="5359400" cy="1200329"/>
          </a:xfrm>
          <a:prstGeom prst="rect">
            <a:avLst/>
          </a:prstGeom>
          <a:solidFill>
            <a:schemeClr val="bg1"/>
          </a:solidFill>
          <a:ln w="38100">
            <a:solidFill>
              <a:schemeClr val="tx1"/>
            </a:solidFill>
          </a:ln>
        </p:spPr>
        <p:txBody>
          <a:bodyPr wrap="square" rtlCol="0">
            <a:spAutoFit/>
          </a:bodyPr>
          <a:lstStyle/>
          <a:p>
            <a:pPr algn="ctr"/>
            <a:r>
              <a:rPr lang="en-US" sz="2400" dirty="0" smtClean="0">
                <a:solidFill>
                  <a:schemeClr val="tx1"/>
                </a:solidFill>
                <a:latin typeface="Calibri" pitchFamily="34" charset="0"/>
                <a:cs typeface="Calibri" pitchFamily="34" charset="0"/>
              </a:rPr>
              <a:t>Currently for </a:t>
            </a:r>
            <a:r>
              <a:rPr lang="en-US" sz="2400" dirty="0" err="1" smtClean="0">
                <a:solidFill>
                  <a:schemeClr val="tx1"/>
                </a:solidFill>
                <a:latin typeface="Calibri" pitchFamily="34" charset="0"/>
                <a:cs typeface="Calibri" pitchFamily="34" charset="0"/>
              </a:rPr>
              <a:t>Meteosat</a:t>
            </a:r>
            <a:r>
              <a:rPr lang="en-US" sz="2400" dirty="0" smtClean="0">
                <a:solidFill>
                  <a:schemeClr val="tx1"/>
                </a:solidFill>
                <a:latin typeface="Calibri" pitchFamily="34" charset="0"/>
                <a:cs typeface="Calibri" pitchFamily="34" charset="0"/>
              </a:rPr>
              <a:t> 7 we use only Level 1.0 DC </a:t>
            </a:r>
            <a:r>
              <a:rPr lang="en-US" sz="2400" dirty="0" err="1" smtClean="0">
                <a:solidFill>
                  <a:schemeClr val="tx1"/>
                </a:solidFill>
                <a:latin typeface="Calibri" pitchFamily="34" charset="0"/>
                <a:cs typeface="Calibri" pitchFamily="34" charset="0"/>
              </a:rPr>
              <a:t>imagettes</a:t>
            </a:r>
            <a:r>
              <a:rPr lang="en-US" sz="2400" dirty="0" smtClean="0">
                <a:solidFill>
                  <a:schemeClr val="tx1"/>
                </a:solidFill>
                <a:latin typeface="Calibri" pitchFamily="34" charset="0"/>
                <a:cs typeface="Calibri" pitchFamily="34" charset="0"/>
              </a:rPr>
              <a:t>. No radiance </a:t>
            </a:r>
            <a:r>
              <a:rPr lang="en-US" sz="2400" dirty="0" err="1" smtClean="0">
                <a:solidFill>
                  <a:schemeClr val="tx1"/>
                </a:solidFill>
                <a:latin typeface="Calibri" pitchFamily="34" charset="0"/>
                <a:cs typeface="Calibri" pitchFamily="34" charset="0"/>
              </a:rPr>
              <a:t>imagettes</a:t>
            </a:r>
            <a:r>
              <a:rPr lang="en-US" sz="2400" dirty="0" smtClean="0">
                <a:solidFill>
                  <a:schemeClr val="tx1"/>
                </a:solidFill>
                <a:latin typeface="Calibri" pitchFamily="34" charset="0"/>
                <a:cs typeface="Calibri" pitchFamily="34" charset="0"/>
              </a:rPr>
              <a:t> are used.</a:t>
            </a:r>
            <a:endParaRPr lang="en-GB" sz="2400" dirty="0">
              <a:solidFill>
                <a:schemeClr val="tx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900" y="139700"/>
            <a:ext cx="8677312"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a:t>
            </a:r>
            <a:endParaRPr lang="en-GB" sz="2800" dirty="0">
              <a:latin typeface="Calibri" pitchFamily="34" charset="0"/>
              <a:cs typeface="Calibri" pitchFamily="34" charset="0"/>
            </a:endParaRPr>
          </a:p>
        </p:txBody>
      </p:sp>
      <p:graphicFrame>
        <p:nvGraphicFramePr>
          <p:cNvPr id="28" name="Table 27"/>
          <p:cNvGraphicFramePr>
            <a:graphicFrameLocks noGrp="1"/>
          </p:cNvGraphicFramePr>
          <p:nvPr/>
        </p:nvGraphicFramePr>
        <p:xfrm>
          <a:off x="177800" y="1126066"/>
          <a:ext cx="9550400" cy="4502788"/>
        </p:xfrm>
        <a:graphic>
          <a:graphicData uri="http://schemas.openxmlformats.org/drawingml/2006/table">
            <a:tbl>
              <a:tblPr firstRow="1" bandRow="1">
                <a:tableStyleId>{5C22544A-7EE6-4342-B048-85BDC9FD1C3A}</a:tableStyleId>
              </a:tblPr>
              <a:tblGrid>
                <a:gridCol w="1528064"/>
                <a:gridCol w="1337056"/>
                <a:gridCol w="1211580"/>
                <a:gridCol w="1155700"/>
                <a:gridCol w="1346200"/>
                <a:gridCol w="1409700"/>
                <a:gridCol w="1562100"/>
              </a:tblGrid>
              <a:tr h="591607">
                <a:tc>
                  <a:txBody>
                    <a:bodyPr/>
                    <a:lstStyle/>
                    <a:p>
                      <a:pPr algn="ctr">
                        <a:lnSpc>
                          <a:spcPct val="150000"/>
                        </a:lnSpc>
                      </a:pPr>
                      <a:r>
                        <a:rPr lang="en-US" sz="1600" b="0" dirty="0" smtClean="0">
                          <a:solidFill>
                            <a:schemeClr val="tx1"/>
                          </a:solidFill>
                          <a:latin typeface="Calibri" pitchFamily="34" charset="0"/>
                          <a:cs typeface="Calibri" pitchFamily="34" charset="0"/>
                        </a:rPr>
                        <a:t>Satellite</a:t>
                      </a:r>
                    </a:p>
                  </a:txBody>
                  <a:tcPr>
                    <a:solidFill>
                      <a:schemeClr val="accent6">
                        <a:lumMod val="20000"/>
                        <a:lumOff val="80000"/>
                      </a:schemeClr>
                    </a:solidFill>
                  </a:tcPr>
                </a:tc>
                <a:tc>
                  <a:txBody>
                    <a:bodyPr/>
                    <a:lstStyle/>
                    <a:p>
                      <a:pPr algn="ctr">
                        <a:lnSpc>
                          <a:spcPct val="150000"/>
                        </a:lnSpc>
                      </a:pPr>
                      <a:r>
                        <a:rPr lang="en-US" sz="1600" b="0" dirty="0" smtClean="0">
                          <a:solidFill>
                            <a:schemeClr val="tx1"/>
                          </a:solidFill>
                          <a:latin typeface="Calibri" pitchFamily="34" charset="0"/>
                          <a:cs typeface="Calibri" pitchFamily="34" charset="0"/>
                        </a:rPr>
                        <a:t>Time</a:t>
                      </a:r>
                      <a:r>
                        <a:rPr lang="en-US" sz="1600" b="0" baseline="0" dirty="0" smtClean="0">
                          <a:solidFill>
                            <a:schemeClr val="tx1"/>
                          </a:solidFill>
                          <a:latin typeface="Calibri" pitchFamily="34" charset="0"/>
                          <a:cs typeface="Calibri" pitchFamily="34" charset="0"/>
                        </a:rPr>
                        <a:t> span</a:t>
                      </a:r>
                      <a:endParaRPr lang="en-GB" sz="16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lnSpc>
                          <a:spcPct val="150000"/>
                        </a:lnSpc>
                      </a:pPr>
                      <a:r>
                        <a:rPr lang="en-US" sz="1600" b="0" dirty="0" smtClean="0">
                          <a:solidFill>
                            <a:schemeClr val="tx1"/>
                          </a:solidFill>
                          <a:latin typeface="Calibri" pitchFamily="34" charset="0"/>
                          <a:cs typeface="Calibri" pitchFamily="34" charset="0"/>
                        </a:rPr>
                        <a:t>Low-res</a:t>
                      </a:r>
                      <a:endParaRPr lang="en-GB" sz="16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lnSpc>
                          <a:spcPct val="150000"/>
                        </a:lnSpc>
                      </a:pPr>
                      <a:r>
                        <a:rPr lang="en-US" sz="1600" b="0" dirty="0" smtClean="0">
                          <a:solidFill>
                            <a:schemeClr val="tx1"/>
                          </a:solidFill>
                          <a:latin typeface="Calibri" pitchFamily="34" charset="0"/>
                          <a:cs typeface="Calibri" pitchFamily="34" charset="0"/>
                        </a:rPr>
                        <a:t>High-res</a:t>
                      </a:r>
                      <a:endParaRPr lang="en-GB" sz="16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lnSpc>
                          <a:spcPct val="150000"/>
                        </a:lnSpc>
                      </a:pPr>
                      <a:r>
                        <a:rPr lang="en-US" sz="1600" b="0" dirty="0" smtClean="0">
                          <a:solidFill>
                            <a:schemeClr val="tx1"/>
                          </a:solidFill>
                          <a:latin typeface="Calibri" pitchFamily="34" charset="0"/>
                          <a:cs typeface="Calibri" pitchFamily="34" charset="0"/>
                        </a:rPr>
                        <a:t>Phase-angle range [deg]</a:t>
                      </a:r>
                      <a:endParaRPr lang="en-GB" sz="16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lnSpc>
                          <a:spcPct val="150000"/>
                        </a:lnSpc>
                      </a:pPr>
                      <a:r>
                        <a:rPr lang="en-US" sz="1600" b="0" dirty="0" err="1" smtClean="0">
                          <a:solidFill>
                            <a:schemeClr val="tx1"/>
                          </a:solidFill>
                          <a:latin typeface="Calibri" pitchFamily="34" charset="0"/>
                          <a:cs typeface="Calibri" pitchFamily="34" charset="0"/>
                        </a:rPr>
                        <a:t>Imagettes</a:t>
                      </a:r>
                      <a:endParaRPr lang="en-GB" sz="16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lnSpc>
                          <a:spcPct val="150000"/>
                        </a:lnSpc>
                      </a:pPr>
                      <a:r>
                        <a:rPr lang="en-US" sz="1600" b="0" dirty="0" smtClean="0">
                          <a:solidFill>
                            <a:schemeClr val="tx1"/>
                          </a:solidFill>
                          <a:latin typeface="Calibri" pitchFamily="34" charset="0"/>
                          <a:cs typeface="Calibri" pitchFamily="34" charset="0"/>
                        </a:rPr>
                        <a:t>Details</a:t>
                      </a:r>
                      <a:endParaRPr lang="en-GB" sz="1600" b="0" dirty="0">
                        <a:solidFill>
                          <a:schemeClr val="tx1"/>
                        </a:solidFill>
                        <a:latin typeface="Calibri" pitchFamily="34" charset="0"/>
                        <a:cs typeface="Calibri" pitchFamily="34" charset="0"/>
                      </a:endParaRPr>
                    </a:p>
                  </a:txBody>
                  <a:tcPr>
                    <a:solidFill>
                      <a:schemeClr val="accent6">
                        <a:lumMod val="20000"/>
                        <a:lumOff val="80000"/>
                      </a:schemeClr>
                    </a:solidFill>
                  </a:tcPr>
                </a:tc>
              </a:tr>
              <a:tr h="919957">
                <a:tc>
                  <a:txBody>
                    <a:bodyPr/>
                    <a:lstStyle/>
                    <a:p>
                      <a:pPr algn="ctr">
                        <a:lnSpc>
                          <a:spcPct val="150000"/>
                        </a:lnSpc>
                      </a:pPr>
                      <a:r>
                        <a:rPr lang="en-US" sz="1600" b="0" dirty="0" err="1"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 7 (MET7)</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lnSpc>
                          <a:spcPct val="150000"/>
                        </a:lnSpc>
                      </a:pPr>
                      <a:r>
                        <a:rPr lang="en-US" sz="1600" b="0" dirty="0" smtClean="0">
                          <a:solidFill>
                            <a:schemeClr val="tx1"/>
                          </a:solidFill>
                          <a:latin typeface="Calibri" pitchFamily="34" charset="0"/>
                          <a:cs typeface="Calibri" pitchFamily="34" charset="0"/>
                        </a:rPr>
                        <a:t>1997</a:t>
                      </a:r>
                      <a:r>
                        <a:rPr lang="en-US" sz="1600" b="0" baseline="0" dirty="0" smtClean="0">
                          <a:solidFill>
                            <a:schemeClr val="tx1"/>
                          </a:solidFill>
                          <a:latin typeface="Calibri" pitchFamily="34" charset="0"/>
                          <a:cs typeface="Calibri" pitchFamily="34" charset="0"/>
                        </a:rPr>
                        <a:t>-present</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lnSpc>
                          <a:spcPct val="150000"/>
                        </a:lnSpc>
                      </a:pPr>
                      <a:r>
                        <a:rPr lang="en-US" sz="1600" b="0" dirty="0" smtClean="0">
                          <a:solidFill>
                            <a:schemeClr val="tx1"/>
                          </a:solidFill>
                          <a:latin typeface="Calibri" pitchFamily="34" charset="0"/>
                          <a:cs typeface="Calibri" pitchFamily="34" charset="0"/>
                        </a:rPr>
                        <a:t>360</a:t>
                      </a:r>
                    </a:p>
                    <a:p>
                      <a:pPr algn="ctr">
                        <a:lnSpc>
                          <a:spcPct val="150000"/>
                        </a:lnSpc>
                      </a:pPr>
                      <a:r>
                        <a:rPr lang="en-US" sz="1600" b="0" dirty="0" smtClean="0">
                          <a:solidFill>
                            <a:schemeClr val="tx1"/>
                          </a:solidFill>
                          <a:latin typeface="Calibri" pitchFamily="34" charset="0"/>
                          <a:cs typeface="Calibri" pitchFamily="34" charset="0"/>
                        </a:rPr>
                        <a:t>useful 237</a:t>
                      </a:r>
                    </a:p>
                  </a:txBody>
                  <a:tcPr>
                    <a:solidFill>
                      <a:srgbClr val="FFC000"/>
                    </a:solidFill>
                  </a:tcPr>
                </a:tc>
                <a:tc>
                  <a:txBody>
                    <a:bodyPr/>
                    <a:lstStyle/>
                    <a:p>
                      <a:pPr algn="ctr">
                        <a:lnSpc>
                          <a:spcPct val="150000"/>
                        </a:lnSpc>
                      </a:pPr>
                      <a:r>
                        <a:rPr lang="en-US" sz="1600" b="0" dirty="0" smtClean="0">
                          <a:solidFill>
                            <a:schemeClr val="tx1"/>
                          </a:solidFill>
                          <a:latin typeface="Calibri" pitchFamily="34" charset="0"/>
                          <a:cs typeface="Calibri" pitchFamily="34" charset="0"/>
                        </a:rPr>
                        <a:t>-</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lnSpc>
                          <a:spcPct val="150000"/>
                        </a:lnSpc>
                      </a:pPr>
                      <a:r>
                        <a:rPr lang="en-US" sz="1600" b="0" dirty="0" smtClean="0">
                          <a:solidFill>
                            <a:schemeClr val="tx1"/>
                          </a:solidFill>
                          <a:latin typeface="Calibri" pitchFamily="34" charset="0"/>
                          <a:cs typeface="Calibri" pitchFamily="34" charset="0"/>
                        </a:rPr>
                        <a:t>-148 – 145</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lnSpc>
                          <a:spcPct val="150000"/>
                        </a:lnSpc>
                      </a:pPr>
                      <a:r>
                        <a:rPr lang="en-US" sz="1600" b="0" dirty="0" smtClean="0">
                          <a:solidFill>
                            <a:schemeClr val="tx1"/>
                          </a:solidFill>
                          <a:latin typeface="Calibri" pitchFamily="34" charset="0"/>
                          <a:cs typeface="Calibri" pitchFamily="34" charset="0"/>
                        </a:rPr>
                        <a:t>Level 1.0 DC</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lnSpc>
                          <a:spcPct val="150000"/>
                        </a:lnSpc>
                      </a:pPr>
                      <a:r>
                        <a:rPr lang="en-US" sz="1600" b="0" dirty="0" smtClean="0">
                          <a:solidFill>
                            <a:schemeClr val="tx1"/>
                          </a:solidFill>
                          <a:latin typeface="Calibri" pitchFamily="34" charset="0"/>
                          <a:cs typeface="Calibri" pitchFamily="34" charset="0"/>
                        </a:rPr>
                        <a:t>Oversampling</a:t>
                      </a:r>
                      <a:r>
                        <a:rPr lang="en-US" sz="1600" b="0" baseline="0" dirty="0" smtClean="0">
                          <a:solidFill>
                            <a:schemeClr val="tx1"/>
                          </a:solidFill>
                          <a:latin typeface="Calibri" pitchFamily="34" charset="0"/>
                          <a:cs typeface="Calibri" pitchFamily="34" charset="0"/>
                        </a:rPr>
                        <a:t> Factor at 1</a:t>
                      </a:r>
                      <a:endParaRPr lang="en-GB" sz="1600" b="0" dirty="0">
                        <a:solidFill>
                          <a:schemeClr val="tx1"/>
                        </a:solidFill>
                        <a:latin typeface="Calibri" pitchFamily="34" charset="0"/>
                        <a:cs typeface="Calibri" pitchFamily="34" charset="0"/>
                      </a:endParaRPr>
                    </a:p>
                  </a:txBody>
                  <a:tcPr>
                    <a:solidFill>
                      <a:srgbClr val="FFC000"/>
                    </a:solidFill>
                  </a:tcPr>
                </a:tc>
              </a:tr>
              <a:tr h="919957">
                <a:tc>
                  <a:txBody>
                    <a:bodyPr/>
                    <a:lstStyle/>
                    <a:p>
                      <a:pPr algn="ctr">
                        <a:lnSpc>
                          <a:spcPct val="150000"/>
                        </a:lnSpc>
                      </a:pPr>
                      <a:r>
                        <a:rPr lang="en-US" sz="1600" b="0" dirty="0" err="1"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 8 (MSG1)</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lnSpc>
                          <a:spcPct val="150000"/>
                        </a:lnSpc>
                      </a:pPr>
                      <a:r>
                        <a:rPr lang="en-US" sz="1600" b="0" dirty="0" smtClean="0">
                          <a:solidFill>
                            <a:schemeClr val="tx1"/>
                          </a:solidFill>
                          <a:latin typeface="Calibri" pitchFamily="34" charset="0"/>
                          <a:cs typeface="Calibri" pitchFamily="34" charset="0"/>
                        </a:rPr>
                        <a:t>2002-present</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lnSpc>
                          <a:spcPct val="150000"/>
                        </a:lnSpc>
                      </a:pPr>
                      <a:r>
                        <a:rPr lang="en-US" sz="1600" b="0" dirty="0" smtClean="0">
                          <a:solidFill>
                            <a:schemeClr val="tx1"/>
                          </a:solidFill>
                          <a:latin typeface="Calibri" pitchFamily="34" charset="0"/>
                          <a:cs typeface="Calibri" pitchFamily="34" charset="0"/>
                        </a:rPr>
                        <a:t>605</a:t>
                      </a:r>
                    </a:p>
                    <a:p>
                      <a:pPr algn="ctr">
                        <a:lnSpc>
                          <a:spcPct val="150000"/>
                        </a:lnSpc>
                      </a:pPr>
                      <a:r>
                        <a:rPr lang="en-US" sz="1600" b="0" dirty="0" smtClean="0">
                          <a:solidFill>
                            <a:schemeClr val="tx1"/>
                          </a:solidFill>
                          <a:latin typeface="Calibri" pitchFamily="34" charset="0"/>
                          <a:cs typeface="Calibri" pitchFamily="34" charset="0"/>
                        </a:rPr>
                        <a:t>useful 386 </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lnSpc>
                          <a:spcPct val="150000"/>
                        </a:lnSpc>
                      </a:pPr>
                      <a:r>
                        <a:rPr lang="en-US" sz="1600" b="0" dirty="0" smtClean="0">
                          <a:solidFill>
                            <a:schemeClr val="tx1"/>
                          </a:solidFill>
                          <a:latin typeface="Calibri" pitchFamily="34" charset="0"/>
                          <a:cs typeface="Calibri" pitchFamily="34" charset="0"/>
                        </a:rPr>
                        <a:t>80</a:t>
                      </a:r>
                    </a:p>
                    <a:p>
                      <a:pPr algn="ctr">
                        <a:lnSpc>
                          <a:spcPct val="150000"/>
                        </a:lnSpc>
                      </a:pPr>
                      <a:r>
                        <a:rPr lang="en-US" sz="1600" b="0" dirty="0" smtClean="0">
                          <a:solidFill>
                            <a:schemeClr val="tx1"/>
                          </a:solidFill>
                          <a:latin typeface="Calibri" pitchFamily="34" charset="0"/>
                          <a:cs typeface="Calibri" pitchFamily="34" charset="0"/>
                        </a:rPr>
                        <a:t>useful 46 </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lnSpc>
                          <a:spcPct val="150000"/>
                        </a:lnSpc>
                      </a:pPr>
                      <a:r>
                        <a:rPr lang="en-US" sz="1600" b="0" dirty="0" smtClean="0">
                          <a:solidFill>
                            <a:schemeClr val="tx1"/>
                          </a:solidFill>
                          <a:latin typeface="Calibri" pitchFamily="34" charset="0"/>
                          <a:cs typeface="Calibri" pitchFamily="34" charset="0"/>
                        </a:rPr>
                        <a:t>-151</a:t>
                      </a:r>
                      <a:r>
                        <a:rPr lang="en-US" sz="1600" b="0" baseline="0" dirty="0" smtClean="0">
                          <a:solidFill>
                            <a:schemeClr val="tx1"/>
                          </a:solidFill>
                          <a:latin typeface="Calibri" pitchFamily="34" charset="0"/>
                          <a:cs typeface="Calibri" pitchFamily="34" charset="0"/>
                        </a:rPr>
                        <a:t> – </a:t>
                      </a:r>
                      <a:r>
                        <a:rPr lang="en-US" sz="1600" b="0" dirty="0" smtClean="0">
                          <a:solidFill>
                            <a:schemeClr val="tx1"/>
                          </a:solidFill>
                          <a:latin typeface="Calibri" pitchFamily="34" charset="0"/>
                          <a:cs typeface="Calibri" pitchFamily="34" charset="0"/>
                        </a:rPr>
                        <a:t>152</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rowSpan="3">
                  <a:txBody>
                    <a:bodyPr/>
                    <a:lstStyle/>
                    <a:p>
                      <a:pPr algn="ctr">
                        <a:lnSpc>
                          <a:spcPct val="150000"/>
                        </a:lnSpc>
                      </a:pPr>
                      <a:r>
                        <a:rPr lang="en-US" sz="1600" b="0" dirty="0" smtClean="0">
                          <a:solidFill>
                            <a:schemeClr val="tx1"/>
                          </a:solidFill>
                          <a:latin typeface="Calibri" pitchFamily="34" charset="0"/>
                          <a:cs typeface="Calibri" pitchFamily="34" charset="0"/>
                        </a:rPr>
                        <a:t>Level</a:t>
                      </a:r>
                      <a:r>
                        <a:rPr lang="en-US" sz="1600" b="0" baseline="0" dirty="0" smtClean="0">
                          <a:solidFill>
                            <a:schemeClr val="tx1"/>
                          </a:solidFill>
                          <a:latin typeface="Calibri" pitchFamily="34" charset="0"/>
                          <a:cs typeface="Calibri" pitchFamily="34" charset="0"/>
                        </a:rPr>
                        <a:t> 1.0 DC and Level 1.5 Radiance</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rowSpan="3">
                  <a:txBody>
                    <a:bodyPr/>
                    <a:lstStyle/>
                    <a:p>
                      <a:pPr algn="ctr">
                        <a:lnSpc>
                          <a:spcPct val="150000"/>
                        </a:lnSpc>
                      </a:pPr>
                      <a:r>
                        <a:rPr lang="en-US" sz="1600" b="0" dirty="0" smtClean="0">
                          <a:solidFill>
                            <a:schemeClr val="tx1"/>
                          </a:solidFill>
                          <a:latin typeface="Calibri" pitchFamily="34" charset="0"/>
                          <a:cs typeface="Calibri" pitchFamily="34" charset="0"/>
                        </a:rPr>
                        <a:t>Oversampling</a:t>
                      </a:r>
                      <a:r>
                        <a:rPr lang="en-US" sz="1600" b="0" baseline="0" dirty="0" smtClean="0">
                          <a:solidFill>
                            <a:schemeClr val="tx1"/>
                          </a:solidFill>
                          <a:latin typeface="Calibri" pitchFamily="34" charset="0"/>
                          <a:cs typeface="Calibri" pitchFamily="34" charset="0"/>
                        </a:rPr>
                        <a:t> Factor at 1</a:t>
                      </a:r>
                      <a:r>
                        <a:rPr lang="en-US" sz="1600" b="0" dirty="0" smtClean="0">
                          <a:solidFill>
                            <a:schemeClr val="tx1"/>
                          </a:solidFill>
                          <a:latin typeface="Calibri" pitchFamily="34" charset="0"/>
                          <a:cs typeface="Calibri" pitchFamily="34" charset="0"/>
                        </a:rPr>
                        <a:t> </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r>
              <a:tr h="919957">
                <a:tc>
                  <a:txBody>
                    <a:bodyPr/>
                    <a:lstStyle/>
                    <a:p>
                      <a:pPr algn="ctr">
                        <a:lnSpc>
                          <a:spcPct val="150000"/>
                        </a:lnSpc>
                      </a:pPr>
                      <a:r>
                        <a:rPr lang="en-US" sz="1600" b="0" dirty="0" err="1"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 9 (MSG2)</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lnSpc>
                          <a:spcPct val="150000"/>
                        </a:lnSpc>
                      </a:pPr>
                      <a:r>
                        <a:rPr lang="en-US" sz="1600" b="0" dirty="0" smtClean="0">
                          <a:solidFill>
                            <a:schemeClr val="tx1"/>
                          </a:solidFill>
                          <a:latin typeface="Calibri" pitchFamily="34" charset="0"/>
                          <a:cs typeface="Calibri" pitchFamily="34" charset="0"/>
                        </a:rPr>
                        <a:t>2005-present</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lnSpc>
                          <a:spcPct val="150000"/>
                        </a:lnSpc>
                      </a:pPr>
                      <a:r>
                        <a:rPr lang="en-US" sz="1600" b="0" dirty="0" smtClean="0">
                          <a:solidFill>
                            <a:schemeClr val="tx1"/>
                          </a:solidFill>
                          <a:latin typeface="Calibri" pitchFamily="34" charset="0"/>
                          <a:cs typeface="Calibri" pitchFamily="34" charset="0"/>
                        </a:rPr>
                        <a:t>520</a:t>
                      </a:r>
                    </a:p>
                    <a:p>
                      <a:pPr algn="ctr">
                        <a:lnSpc>
                          <a:spcPct val="150000"/>
                        </a:lnSpc>
                      </a:pPr>
                      <a:r>
                        <a:rPr lang="en-US" sz="1600" b="0" dirty="0" smtClean="0">
                          <a:solidFill>
                            <a:schemeClr val="tx1"/>
                          </a:solidFill>
                          <a:latin typeface="Calibri" pitchFamily="34" charset="0"/>
                          <a:cs typeface="Calibri" pitchFamily="34" charset="0"/>
                        </a:rPr>
                        <a:t>useful 331</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lnSpc>
                          <a:spcPct val="150000"/>
                        </a:lnSpc>
                      </a:pPr>
                      <a:r>
                        <a:rPr lang="en-US" sz="1600" b="0" dirty="0" smtClean="0">
                          <a:solidFill>
                            <a:schemeClr val="tx1"/>
                          </a:solidFill>
                          <a:latin typeface="Calibri" pitchFamily="34" charset="0"/>
                          <a:cs typeface="Calibri" pitchFamily="34" charset="0"/>
                        </a:rPr>
                        <a:t>91</a:t>
                      </a:r>
                    </a:p>
                    <a:p>
                      <a:pPr algn="ctr">
                        <a:lnSpc>
                          <a:spcPct val="150000"/>
                        </a:lnSpc>
                      </a:pPr>
                      <a:r>
                        <a:rPr lang="en-US" sz="1600" b="0" dirty="0" smtClean="0">
                          <a:solidFill>
                            <a:schemeClr val="tx1"/>
                          </a:solidFill>
                          <a:latin typeface="Calibri" pitchFamily="34" charset="0"/>
                          <a:cs typeface="Calibri" pitchFamily="34" charset="0"/>
                        </a:rPr>
                        <a:t>useful 54 </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lnSpc>
                          <a:spcPct val="150000"/>
                        </a:lnSpc>
                      </a:pPr>
                      <a:r>
                        <a:rPr lang="en-US" sz="1600" b="0" dirty="0" smtClean="0">
                          <a:solidFill>
                            <a:schemeClr val="tx1"/>
                          </a:solidFill>
                          <a:latin typeface="Calibri" pitchFamily="34" charset="0"/>
                          <a:cs typeface="Calibri" pitchFamily="34" charset="0"/>
                        </a:rPr>
                        <a:t>-148</a:t>
                      </a:r>
                      <a:r>
                        <a:rPr lang="en-US" sz="1600" b="0" baseline="0" dirty="0" smtClean="0">
                          <a:solidFill>
                            <a:schemeClr val="tx1"/>
                          </a:solidFill>
                          <a:latin typeface="Calibri" pitchFamily="34" charset="0"/>
                          <a:cs typeface="Calibri" pitchFamily="34" charset="0"/>
                        </a:rPr>
                        <a:t> – </a:t>
                      </a:r>
                      <a:r>
                        <a:rPr lang="en-US" sz="1600" b="0" dirty="0" smtClean="0">
                          <a:solidFill>
                            <a:schemeClr val="tx1"/>
                          </a:solidFill>
                          <a:latin typeface="Calibri" pitchFamily="34" charset="0"/>
                          <a:cs typeface="Calibri" pitchFamily="34" charset="0"/>
                        </a:rPr>
                        <a:t>151</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lnSpc>
                          <a:spcPct val="150000"/>
                        </a:lnSpc>
                      </a:pP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endParaRPr lang="en-GB"/>
                    </a:p>
                  </a:txBody>
                  <a:tcPr/>
                </a:tc>
              </a:tr>
              <a:tr h="919957">
                <a:tc>
                  <a:txBody>
                    <a:bodyPr/>
                    <a:lstStyle/>
                    <a:p>
                      <a:pPr algn="ctr">
                        <a:lnSpc>
                          <a:spcPct val="150000"/>
                        </a:lnSpc>
                      </a:pPr>
                      <a:r>
                        <a:rPr lang="en-US" sz="1600" b="0" dirty="0" err="1"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 10 (MSG3)</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lnSpc>
                          <a:spcPct val="150000"/>
                        </a:lnSpc>
                      </a:pPr>
                      <a:r>
                        <a:rPr lang="en-US" sz="1600" b="0" dirty="0" smtClean="0">
                          <a:solidFill>
                            <a:schemeClr val="tx1"/>
                          </a:solidFill>
                          <a:latin typeface="Calibri" pitchFamily="34" charset="0"/>
                          <a:cs typeface="Calibri" pitchFamily="34" charset="0"/>
                        </a:rPr>
                        <a:t>2012-present</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lnSpc>
                          <a:spcPct val="150000"/>
                        </a:lnSpc>
                      </a:pPr>
                      <a:r>
                        <a:rPr lang="en-US" sz="1600" b="0" dirty="0" smtClean="0">
                          <a:solidFill>
                            <a:schemeClr val="tx1"/>
                          </a:solidFill>
                          <a:latin typeface="Calibri" pitchFamily="34" charset="0"/>
                          <a:cs typeface="Calibri" pitchFamily="34" charset="0"/>
                        </a:rPr>
                        <a:t>101</a:t>
                      </a:r>
                    </a:p>
                    <a:p>
                      <a:pPr algn="ctr">
                        <a:lnSpc>
                          <a:spcPct val="150000"/>
                        </a:lnSpc>
                      </a:pPr>
                      <a:r>
                        <a:rPr lang="en-US" sz="1600" b="0" dirty="0" smtClean="0">
                          <a:solidFill>
                            <a:schemeClr val="tx1"/>
                          </a:solidFill>
                          <a:latin typeface="Calibri" pitchFamily="34" charset="0"/>
                          <a:cs typeface="Calibri" pitchFamily="34" charset="0"/>
                        </a:rPr>
                        <a:t>useful 58 </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lnSpc>
                          <a:spcPct val="150000"/>
                        </a:lnSpc>
                      </a:pPr>
                      <a:r>
                        <a:rPr lang="en-US" sz="1600" b="0" dirty="0" smtClean="0">
                          <a:solidFill>
                            <a:schemeClr val="tx1"/>
                          </a:solidFill>
                          <a:latin typeface="Calibri" pitchFamily="34" charset="0"/>
                          <a:cs typeface="Calibri" pitchFamily="34" charset="0"/>
                        </a:rPr>
                        <a:t>14</a:t>
                      </a:r>
                    </a:p>
                    <a:p>
                      <a:pPr algn="ctr">
                        <a:lnSpc>
                          <a:spcPct val="150000"/>
                        </a:lnSpc>
                      </a:pPr>
                      <a:r>
                        <a:rPr lang="en-US" sz="1600" b="0" dirty="0" smtClean="0">
                          <a:solidFill>
                            <a:schemeClr val="tx1"/>
                          </a:solidFill>
                          <a:latin typeface="Calibri" pitchFamily="34" charset="0"/>
                          <a:cs typeface="Calibri" pitchFamily="34" charset="0"/>
                        </a:rPr>
                        <a:t>useful</a:t>
                      </a:r>
                      <a:r>
                        <a:rPr lang="en-US" sz="1600" b="0" baseline="0" dirty="0" smtClean="0">
                          <a:solidFill>
                            <a:schemeClr val="tx1"/>
                          </a:solidFill>
                          <a:latin typeface="Calibri" pitchFamily="34" charset="0"/>
                          <a:cs typeface="Calibri" pitchFamily="34" charset="0"/>
                        </a:rPr>
                        <a:t> 11</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lnSpc>
                          <a:spcPct val="150000"/>
                        </a:lnSpc>
                      </a:pPr>
                      <a:r>
                        <a:rPr lang="en-US" sz="1600" b="0" dirty="0" smtClean="0">
                          <a:solidFill>
                            <a:schemeClr val="tx1"/>
                          </a:solidFill>
                          <a:latin typeface="Calibri" pitchFamily="34" charset="0"/>
                          <a:cs typeface="Calibri" pitchFamily="34" charset="0"/>
                        </a:rPr>
                        <a:t>-144</a:t>
                      </a:r>
                      <a:r>
                        <a:rPr lang="en-US" sz="1600" b="0" baseline="0" dirty="0" smtClean="0">
                          <a:solidFill>
                            <a:schemeClr val="tx1"/>
                          </a:solidFill>
                          <a:latin typeface="Calibri" pitchFamily="34" charset="0"/>
                          <a:cs typeface="Calibri" pitchFamily="34" charset="0"/>
                        </a:rPr>
                        <a:t> – </a:t>
                      </a:r>
                      <a:r>
                        <a:rPr lang="en-US" sz="1600" b="0" dirty="0" smtClean="0">
                          <a:solidFill>
                            <a:schemeClr val="tx1"/>
                          </a:solidFill>
                          <a:latin typeface="Calibri" pitchFamily="34" charset="0"/>
                          <a:cs typeface="Calibri" pitchFamily="34" charset="0"/>
                        </a:rPr>
                        <a:t>143</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lnSpc>
                          <a:spcPct val="150000"/>
                        </a:lnSpc>
                      </a:pP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endParaRPr lang="en-GB"/>
                    </a:p>
                  </a:txBody>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2500" y="2476500"/>
            <a:ext cx="5359400" cy="830997"/>
          </a:xfrm>
          <a:prstGeom prst="rect">
            <a:avLst/>
          </a:prstGeom>
          <a:solidFill>
            <a:schemeClr val="bg1"/>
          </a:solidFill>
          <a:ln w="38100">
            <a:solidFill>
              <a:schemeClr val="tx1"/>
            </a:solidFill>
          </a:ln>
        </p:spPr>
        <p:txBody>
          <a:bodyPr wrap="square" rtlCol="0">
            <a:spAutoFit/>
          </a:bodyPr>
          <a:lstStyle/>
          <a:p>
            <a:pPr algn="ctr"/>
            <a:r>
              <a:rPr lang="en-US" sz="2400" dirty="0" smtClean="0">
                <a:solidFill>
                  <a:schemeClr val="tx1"/>
                </a:solidFill>
                <a:latin typeface="Calibri" pitchFamily="34" charset="0"/>
                <a:cs typeface="Calibri" pitchFamily="34" charset="0"/>
              </a:rPr>
              <a:t>Calibration and monitoring of the </a:t>
            </a:r>
            <a:r>
              <a:rPr lang="en-US" sz="2400" smtClean="0">
                <a:solidFill>
                  <a:schemeClr val="tx1"/>
                </a:solidFill>
                <a:latin typeface="Calibri" pitchFamily="34" charset="0"/>
                <a:cs typeface="Calibri" pitchFamily="34" charset="0"/>
              </a:rPr>
              <a:t>VIS/NIR bands at EUMETSAT</a:t>
            </a:r>
            <a:endParaRPr lang="en-GB" sz="2400" dirty="0">
              <a:solidFill>
                <a:schemeClr val="tx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0"/>
          <p:cNvPicPr>
            <a:picLocks noChangeAspect="1" noChangeArrowheads="1"/>
          </p:cNvPicPr>
          <p:nvPr/>
        </p:nvPicPr>
        <p:blipFill>
          <a:blip r:embed="rId2" cstate="print"/>
          <a:srcRect/>
          <a:stretch>
            <a:fillRect/>
          </a:stretch>
        </p:blipFill>
        <p:spPr bwMode="auto">
          <a:xfrm>
            <a:off x="6088063" y="2979738"/>
            <a:ext cx="3617912" cy="3332162"/>
          </a:xfrm>
          <a:prstGeom prst="rect">
            <a:avLst/>
          </a:prstGeom>
          <a:noFill/>
          <a:ln w="9525" algn="ctr">
            <a:noFill/>
            <a:miter lim="800000"/>
            <a:headEnd/>
            <a:tailEnd/>
          </a:ln>
        </p:spPr>
      </p:pic>
      <p:sp>
        <p:nvSpPr>
          <p:cNvPr id="5" name="Rectangle 3"/>
          <p:cNvSpPr>
            <a:spLocks noChangeArrowheads="1"/>
          </p:cNvSpPr>
          <p:nvPr/>
        </p:nvSpPr>
        <p:spPr bwMode="auto">
          <a:xfrm>
            <a:off x="214312" y="984227"/>
            <a:ext cx="9085760" cy="4108817"/>
          </a:xfrm>
          <a:prstGeom prst="rect">
            <a:avLst/>
          </a:prstGeom>
          <a:noFill/>
          <a:ln w="9525">
            <a:noFill/>
            <a:miter lim="800000"/>
            <a:headEnd/>
            <a:tailEnd/>
          </a:ln>
        </p:spPr>
        <p:txBody>
          <a:bodyPr wrap="square">
            <a:spAutoFit/>
          </a:bodyPr>
          <a:lstStyle/>
          <a:p>
            <a:pPr indent="192088">
              <a:lnSpc>
                <a:spcPct val="150000"/>
              </a:lnSpc>
              <a:buFont typeface="Arial" pitchFamily="34" charset="0"/>
              <a:buChar char="•"/>
              <a:defRPr/>
            </a:pPr>
            <a:r>
              <a:rPr lang="en-GB" sz="1800" b="0" dirty="0" smtClean="0">
                <a:solidFill>
                  <a:schemeClr val="tx1"/>
                </a:solidFill>
                <a:latin typeface="Calibri" pitchFamily="34" charset="0"/>
                <a:cs typeface="Calibri" pitchFamily="34" charset="0"/>
                <a:sym typeface="Wingdings" pitchFamily="-32" charset="2"/>
              </a:rPr>
              <a:t>System </a:t>
            </a:r>
            <a:r>
              <a:rPr lang="en-GB" sz="1800" b="0" dirty="0">
                <a:solidFill>
                  <a:schemeClr val="tx1"/>
                </a:solidFill>
                <a:latin typeface="Calibri" pitchFamily="34" charset="0"/>
                <a:cs typeface="Calibri" pitchFamily="34" charset="0"/>
                <a:sym typeface="Wingdings" pitchFamily="-32" charset="2"/>
              </a:rPr>
              <a:t>in place for SEVIRI (Met-8, Met-9 and Met 10</a:t>
            </a:r>
            <a:r>
              <a:rPr lang="en-GB" sz="1800" b="0" dirty="0" smtClean="0">
                <a:solidFill>
                  <a:schemeClr val="tx1"/>
                </a:solidFill>
                <a:latin typeface="Calibri" pitchFamily="34" charset="0"/>
                <a:cs typeface="Calibri" pitchFamily="34" charset="0"/>
                <a:sym typeface="Wingdings" pitchFamily="-32" charset="2"/>
              </a:rPr>
              <a:t>), but also for </a:t>
            </a:r>
            <a:r>
              <a:rPr lang="en-GB" sz="1800" b="0" dirty="0">
                <a:solidFill>
                  <a:schemeClr val="tx1"/>
                </a:solidFill>
                <a:latin typeface="Calibri" pitchFamily="34" charset="0"/>
                <a:cs typeface="Calibri" pitchFamily="34" charset="0"/>
                <a:sym typeface="Wingdings" pitchFamily="-32" charset="2"/>
              </a:rPr>
              <a:t>MVIRI (Met-2 </a:t>
            </a:r>
            <a:r>
              <a:rPr lang="en-GB" sz="1800" b="0" dirty="0" smtClean="0">
                <a:solidFill>
                  <a:schemeClr val="tx1"/>
                </a:solidFill>
                <a:latin typeface="Calibri" pitchFamily="34" charset="0"/>
                <a:cs typeface="Calibri" pitchFamily="34" charset="0"/>
                <a:sym typeface="Wingdings" pitchFamily="-32" charset="2"/>
              </a:rPr>
              <a:t>- </a:t>
            </a:r>
            <a:r>
              <a:rPr lang="en-GB" sz="1800" b="0" dirty="0">
                <a:solidFill>
                  <a:schemeClr val="tx1"/>
                </a:solidFill>
                <a:latin typeface="Calibri" pitchFamily="34" charset="0"/>
                <a:cs typeface="Calibri" pitchFamily="34" charset="0"/>
                <a:sym typeface="Wingdings" pitchFamily="-32" charset="2"/>
              </a:rPr>
              <a:t>Met-7)</a:t>
            </a:r>
          </a:p>
          <a:p>
            <a:pPr indent="192088">
              <a:lnSpc>
                <a:spcPct val="150000"/>
              </a:lnSpc>
              <a:buFont typeface="Arial" pitchFamily="34" charset="0"/>
              <a:buChar char="•"/>
              <a:defRPr/>
            </a:pPr>
            <a:r>
              <a:rPr lang="en-GB" sz="1800" b="0" dirty="0">
                <a:solidFill>
                  <a:schemeClr val="tx1"/>
                </a:solidFill>
                <a:latin typeface="Calibri" pitchFamily="34" charset="0"/>
                <a:cs typeface="Calibri" pitchFamily="34" charset="0"/>
                <a:sym typeface="Wingdings" pitchFamily="-32" charset="2"/>
              </a:rPr>
              <a:t>Vicarious calibration: </a:t>
            </a:r>
          </a:p>
          <a:p>
            <a:pPr lvl="1" indent="192088">
              <a:lnSpc>
                <a:spcPct val="150000"/>
              </a:lnSpc>
              <a:buFont typeface="Arial" pitchFamily="34" charset="0"/>
              <a:buChar char="•"/>
              <a:defRPr/>
            </a:pPr>
            <a:r>
              <a:rPr lang="en-GB" sz="1800" b="0" dirty="0">
                <a:solidFill>
                  <a:schemeClr val="tx1"/>
                </a:solidFill>
                <a:latin typeface="Calibri" pitchFamily="34" charset="0"/>
                <a:cs typeface="Calibri" pitchFamily="34" charset="0"/>
                <a:sym typeface="Wingdings" pitchFamily="-32" charset="2"/>
              </a:rPr>
              <a:t>Reference  = RTM simulations of </a:t>
            </a:r>
            <a:r>
              <a:rPr lang="en-GB" sz="1800" b="0" dirty="0">
                <a:solidFill>
                  <a:schemeClr val="tx1"/>
                </a:solidFill>
                <a:latin typeface="Calibri" pitchFamily="34" charset="0"/>
                <a:cs typeface="Calibri" pitchFamily="34" charset="0"/>
              </a:rPr>
              <a:t>Top-Of-Atmosphere radiances</a:t>
            </a:r>
          </a:p>
          <a:p>
            <a:pPr marL="630238" lvl="1" indent="-180975">
              <a:lnSpc>
                <a:spcPct val="150000"/>
              </a:lnSpc>
              <a:buFont typeface="Arial" pitchFamily="34" charset="0"/>
              <a:buChar char="•"/>
              <a:defRPr/>
            </a:pPr>
            <a:r>
              <a:rPr lang="en-GB" sz="1800" b="0" dirty="0">
                <a:solidFill>
                  <a:schemeClr val="tx1"/>
                </a:solidFill>
                <a:latin typeface="Calibri" pitchFamily="34" charset="0"/>
                <a:cs typeface="Calibri" pitchFamily="34" charset="0"/>
              </a:rPr>
              <a:t>Evaluated against well-calibrated polar-orbiting instruments </a:t>
            </a:r>
            <a:r>
              <a:rPr lang="en-GB" sz="1800" b="0" dirty="0" smtClean="0">
                <a:solidFill>
                  <a:schemeClr val="tx1"/>
                </a:solidFill>
                <a:latin typeface="Calibri" pitchFamily="34" charset="0"/>
                <a:cs typeface="Calibri" pitchFamily="34" charset="0"/>
              </a:rPr>
              <a:t>(</a:t>
            </a:r>
            <a:r>
              <a:rPr lang="en-GB" sz="1800" b="0" dirty="0" err="1">
                <a:solidFill>
                  <a:schemeClr val="tx1"/>
                </a:solidFill>
                <a:latin typeface="Calibri" pitchFamily="34" charset="0"/>
                <a:cs typeface="Calibri" pitchFamily="34" charset="0"/>
              </a:rPr>
              <a:t>SeaWiFs</a:t>
            </a:r>
            <a:r>
              <a:rPr lang="en-GB" sz="1800" b="0" dirty="0">
                <a:solidFill>
                  <a:schemeClr val="tx1"/>
                </a:solidFill>
                <a:latin typeface="Calibri" pitchFamily="34" charset="0"/>
                <a:cs typeface="Calibri" pitchFamily="34" charset="0"/>
              </a:rPr>
              <a:t>, ATSR2, AATSR, VEGETATION, MERIS)</a:t>
            </a:r>
            <a:endParaRPr lang="en-GB" sz="1800" b="0" dirty="0">
              <a:solidFill>
                <a:schemeClr val="tx1"/>
              </a:solidFill>
              <a:latin typeface="Calibri" pitchFamily="34" charset="0"/>
              <a:cs typeface="Calibri" pitchFamily="34" charset="0"/>
              <a:sym typeface="Wingdings" pitchFamily="-32" charset="2"/>
            </a:endParaRPr>
          </a:p>
          <a:p>
            <a:pPr lvl="1" indent="192088">
              <a:lnSpc>
                <a:spcPct val="150000"/>
              </a:lnSpc>
              <a:buFont typeface="Arial" pitchFamily="34" charset="0"/>
              <a:buChar char="•"/>
              <a:defRPr/>
            </a:pPr>
            <a:r>
              <a:rPr lang="en-GB" sz="1800" b="0" dirty="0">
                <a:solidFill>
                  <a:schemeClr val="tx1"/>
                </a:solidFill>
                <a:latin typeface="Calibri" pitchFamily="34" charset="0"/>
                <a:cs typeface="Calibri" pitchFamily="34" charset="0"/>
                <a:sym typeface="Wingdings" pitchFamily="-32" charset="2"/>
              </a:rPr>
              <a:t>Comparison with TOA measured signal</a:t>
            </a:r>
          </a:p>
          <a:p>
            <a:pPr lvl="1" indent="177800">
              <a:buFont typeface="Wingdings" pitchFamily="-32" charset="2"/>
              <a:buChar char="Ø"/>
              <a:defRPr/>
            </a:pPr>
            <a:endParaRPr lang="en-GB" sz="1800" b="0" dirty="0">
              <a:solidFill>
                <a:srgbClr val="002C83"/>
              </a:solidFill>
              <a:latin typeface="Calibri" pitchFamily="34" charset="0"/>
              <a:cs typeface="Calibri" pitchFamily="34" charset="0"/>
              <a:sym typeface="Wingdings" pitchFamily="-32" charset="2"/>
            </a:endParaRPr>
          </a:p>
          <a:p>
            <a:pPr lvl="1" indent="192088">
              <a:lnSpc>
                <a:spcPct val="150000"/>
              </a:lnSpc>
              <a:buFont typeface="Arial" pitchFamily="34" charset="0"/>
              <a:buChar char="•"/>
              <a:defRPr/>
            </a:pPr>
            <a:r>
              <a:rPr lang="en-GB" sz="1800" b="0" dirty="0">
                <a:solidFill>
                  <a:schemeClr val="tx1"/>
                </a:solidFill>
                <a:latin typeface="Calibri" pitchFamily="34" charset="0"/>
                <a:cs typeface="Calibri" pitchFamily="34" charset="0"/>
                <a:sym typeface="Wingdings" pitchFamily="-32" charset="2"/>
              </a:rPr>
              <a:t>2 target types used for </a:t>
            </a:r>
            <a:r>
              <a:rPr lang="en-GB" sz="1800" b="0" dirty="0" smtClean="0">
                <a:solidFill>
                  <a:schemeClr val="tx1"/>
                </a:solidFill>
                <a:latin typeface="Calibri" pitchFamily="34" charset="0"/>
                <a:cs typeface="Calibri" pitchFamily="34" charset="0"/>
                <a:sym typeface="Wingdings" pitchFamily="-32" charset="2"/>
              </a:rPr>
              <a:t>comparison:</a:t>
            </a:r>
          </a:p>
          <a:p>
            <a:pPr lvl="2" indent="192088">
              <a:lnSpc>
                <a:spcPct val="150000"/>
              </a:lnSpc>
              <a:buFont typeface="Arial" pitchFamily="34" charset="0"/>
              <a:buChar char="•"/>
              <a:defRPr/>
            </a:pPr>
            <a:r>
              <a:rPr lang="en-GB" sz="1800" b="0" dirty="0" smtClean="0">
                <a:solidFill>
                  <a:srgbClr val="FF0000"/>
                </a:solidFill>
                <a:latin typeface="Calibri" pitchFamily="34" charset="0"/>
                <a:cs typeface="Calibri" pitchFamily="34" charset="0"/>
                <a:sym typeface="Wingdings" pitchFamily="-32" charset="2"/>
              </a:rPr>
              <a:t>Desert </a:t>
            </a:r>
            <a:r>
              <a:rPr lang="en-GB" sz="1800" b="0" dirty="0">
                <a:solidFill>
                  <a:srgbClr val="FF0000"/>
                </a:solidFill>
                <a:latin typeface="Calibri" pitchFamily="34" charset="0"/>
                <a:cs typeface="Calibri" pitchFamily="34" charset="0"/>
                <a:sym typeface="Wingdings" pitchFamily="-32" charset="2"/>
              </a:rPr>
              <a:t>bright targets (18 </a:t>
            </a:r>
            <a:r>
              <a:rPr lang="en-GB" sz="1800" b="0" dirty="0" smtClean="0">
                <a:solidFill>
                  <a:srgbClr val="FF0000"/>
                </a:solidFill>
                <a:latin typeface="Calibri" pitchFamily="34" charset="0"/>
                <a:cs typeface="Calibri" pitchFamily="34" charset="0"/>
                <a:sym typeface="Wingdings" pitchFamily="-32" charset="2"/>
              </a:rPr>
              <a:t>targets)</a:t>
            </a:r>
          </a:p>
          <a:p>
            <a:pPr lvl="2" indent="192088">
              <a:lnSpc>
                <a:spcPct val="150000"/>
              </a:lnSpc>
              <a:buFont typeface="Arial" pitchFamily="34" charset="0"/>
              <a:buChar char="•"/>
              <a:defRPr/>
            </a:pPr>
            <a:r>
              <a:rPr lang="en-GB" sz="1800" b="0" dirty="0" smtClean="0">
                <a:solidFill>
                  <a:schemeClr val="tx1">
                    <a:lumMod val="60000"/>
                    <a:lumOff val="40000"/>
                  </a:schemeClr>
                </a:solidFill>
                <a:latin typeface="Calibri" pitchFamily="34" charset="0"/>
                <a:cs typeface="Calibri" pitchFamily="34" charset="0"/>
                <a:sym typeface="Wingdings" pitchFamily="-32" charset="2"/>
              </a:rPr>
              <a:t>Dark </a:t>
            </a:r>
            <a:r>
              <a:rPr lang="en-GB" sz="1800" b="0" dirty="0">
                <a:solidFill>
                  <a:schemeClr val="tx1">
                    <a:lumMod val="60000"/>
                    <a:lumOff val="40000"/>
                  </a:schemeClr>
                </a:solidFill>
                <a:latin typeface="Calibri" pitchFamily="34" charset="0"/>
                <a:cs typeface="Calibri" pitchFamily="34" charset="0"/>
                <a:sym typeface="Wingdings" pitchFamily="-32" charset="2"/>
              </a:rPr>
              <a:t>sea targets (9 targets) (checking purposes)</a:t>
            </a:r>
          </a:p>
        </p:txBody>
      </p:sp>
      <p:sp>
        <p:nvSpPr>
          <p:cNvPr id="6" name="TextBox 5"/>
          <p:cNvSpPr txBox="1"/>
          <p:nvPr/>
        </p:nvSpPr>
        <p:spPr>
          <a:xfrm>
            <a:off x="88900" y="139700"/>
            <a:ext cx="6711324" cy="523220"/>
          </a:xfrm>
          <a:prstGeom prst="rect">
            <a:avLst/>
          </a:prstGeom>
          <a:noFill/>
        </p:spPr>
        <p:txBody>
          <a:bodyPr wrap="none" rtlCol="0">
            <a:spAutoFit/>
          </a:bodyPr>
          <a:lstStyle/>
          <a:p>
            <a:r>
              <a:rPr lang="en-US" sz="2800" dirty="0" smtClean="0">
                <a:latin typeface="Calibri" pitchFamily="34" charset="0"/>
                <a:cs typeface="Calibri" pitchFamily="34" charset="0"/>
              </a:rPr>
              <a:t>Vicarious calibration of EUMETSAT satellites</a:t>
            </a:r>
            <a:endParaRPr lang="en-GB" sz="2800"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0"/>
          <p:cNvPicPr>
            <a:picLocks noChangeAspect="1" noChangeArrowheads="1"/>
          </p:cNvPicPr>
          <p:nvPr/>
        </p:nvPicPr>
        <p:blipFill>
          <a:blip r:embed="rId2" cstate="print"/>
          <a:srcRect/>
          <a:stretch>
            <a:fillRect/>
          </a:stretch>
        </p:blipFill>
        <p:spPr bwMode="auto">
          <a:xfrm>
            <a:off x="6088063" y="2979738"/>
            <a:ext cx="3617912" cy="3332162"/>
          </a:xfrm>
          <a:prstGeom prst="rect">
            <a:avLst/>
          </a:prstGeom>
          <a:noFill/>
          <a:ln w="9525" algn="ctr">
            <a:noFill/>
            <a:miter lim="800000"/>
            <a:headEnd/>
            <a:tailEnd/>
          </a:ln>
        </p:spPr>
      </p:pic>
      <p:sp>
        <p:nvSpPr>
          <p:cNvPr id="5" name="Rectangle 3"/>
          <p:cNvSpPr>
            <a:spLocks noChangeArrowheads="1"/>
          </p:cNvSpPr>
          <p:nvPr/>
        </p:nvSpPr>
        <p:spPr bwMode="auto">
          <a:xfrm>
            <a:off x="214312" y="984227"/>
            <a:ext cx="9085760" cy="4108817"/>
          </a:xfrm>
          <a:prstGeom prst="rect">
            <a:avLst/>
          </a:prstGeom>
          <a:noFill/>
          <a:ln w="9525">
            <a:noFill/>
            <a:miter lim="800000"/>
            <a:headEnd/>
            <a:tailEnd/>
          </a:ln>
        </p:spPr>
        <p:txBody>
          <a:bodyPr wrap="square">
            <a:spAutoFit/>
          </a:bodyPr>
          <a:lstStyle/>
          <a:p>
            <a:pPr indent="192088">
              <a:lnSpc>
                <a:spcPct val="150000"/>
              </a:lnSpc>
              <a:buFont typeface="Arial" pitchFamily="34" charset="0"/>
              <a:buChar char="•"/>
              <a:defRPr/>
            </a:pPr>
            <a:r>
              <a:rPr lang="en-GB" sz="1800" b="0" dirty="0" smtClean="0">
                <a:solidFill>
                  <a:schemeClr val="tx1"/>
                </a:solidFill>
                <a:latin typeface="Calibri" pitchFamily="34" charset="0"/>
                <a:cs typeface="Calibri" pitchFamily="34" charset="0"/>
                <a:sym typeface="Wingdings" pitchFamily="-32" charset="2"/>
              </a:rPr>
              <a:t>System </a:t>
            </a:r>
            <a:r>
              <a:rPr lang="en-GB" sz="1800" b="0" dirty="0">
                <a:solidFill>
                  <a:schemeClr val="tx1"/>
                </a:solidFill>
                <a:latin typeface="Calibri" pitchFamily="34" charset="0"/>
                <a:cs typeface="Calibri" pitchFamily="34" charset="0"/>
                <a:sym typeface="Wingdings" pitchFamily="-32" charset="2"/>
              </a:rPr>
              <a:t>in place for SEVIRI (Met-8, Met-9 and Met 10</a:t>
            </a:r>
            <a:r>
              <a:rPr lang="en-GB" sz="1800" b="0" dirty="0" smtClean="0">
                <a:solidFill>
                  <a:schemeClr val="tx1"/>
                </a:solidFill>
                <a:latin typeface="Calibri" pitchFamily="34" charset="0"/>
                <a:cs typeface="Calibri" pitchFamily="34" charset="0"/>
                <a:sym typeface="Wingdings" pitchFamily="-32" charset="2"/>
              </a:rPr>
              <a:t>), but also for </a:t>
            </a:r>
            <a:r>
              <a:rPr lang="en-GB" sz="1800" b="0" dirty="0">
                <a:solidFill>
                  <a:schemeClr val="tx1"/>
                </a:solidFill>
                <a:latin typeface="Calibri" pitchFamily="34" charset="0"/>
                <a:cs typeface="Calibri" pitchFamily="34" charset="0"/>
                <a:sym typeface="Wingdings" pitchFamily="-32" charset="2"/>
              </a:rPr>
              <a:t>MVIRI (Met-2 </a:t>
            </a:r>
            <a:r>
              <a:rPr lang="en-GB" sz="1800" b="0" dirty="0" smtClean="0">
                <a:solidFill>
                  <a:schemeClr val="tx1"/>
                </a:solidFill>
                <a:latin typeface="Calibri" pitchFamily="34" charset="0"/>
                <a:cs typeface="Calibri" pitchFamily="34" charset="0"/>
                <a:sym typeface="Wingdings" pitchFamily="-32" charset="2"/>
              </a:rPr>
              <a:t>- </a:t>
            </a:r>
            <a:r>
              <a:rPr lang="en-GB" sz="1800" b="0" dirty="0">
                <a:solidFill>
                  <a:schemeClr val="tx1"/>
                </a:solidFill>
                <a:latin typeface="Calibri" pitchFamily="34" charset="0"/>
                <a:cs typeface="Calibri" pitchFamily="34" charset="0"/>
                <a:sym typeface="Wingdings" pitchFamily="-32" charset="2"/>
              </a:rPr>
              <a:t>Met-7)</a:t>
            </a:r>
          </a:p>
          <a:p>
            <a:pPr indent="192088">
              <a:lnSpc>
                <a:spcPct val="150000"/>
              </a:lnSpc>
              <a:buFont typeface="Arial" pitchFamily="34" charset="0"/>
              <a:buChar char="•"/>
              <a:defRPr/>
            </a:pPr>
            <a:r>
              <a:rPr lang="en-GB" sz="1800" b="0" dirty="0">
                <a:solidFill>
                  <a:schemeClr val="tx1"/>
                </a:solidFill>
                <a:latin typeface="Calibri" pitchFamily="34" charset="0"/>
                <a:cs typeface="Calibri" pitchFamily="34" charset="0"/>
                <a:sym typeface="Wingdings" pitchFamily="-32" charset="2"/>
              </a:rPr>
              <a:t>Vicarious calibration: </a:t>
            </a:r>
          </a:p>
          <a:p>
            <a:pPr lvl="1" indent="192088">
              <a:lnSpc>
                <a:spcPct val="150000"/>
              </a:lnSpc>
              <a:buFont typeface="Arial" pitchFamily="34" charset="0"/>
              <a:buChar char="•"/>
              <a:defRPr/>
            </a:pPr>
            <a:r>
              <a:rPr lang="en-GB" sz="1800" b="0" dirty="0">
                <a:solidFill>
                  <a:schemeClr val="tx1"/>
                </a:solidFill>
                <a:latin typeface="Calibri" pitchFamily="34" charset="0"/>
                <a:cs typeface="Calibri" pitchFamily="34" charset="0"/>
                <a:sym typeface="Wingdings" pitchFamily="-32" charset="2"/>
              </a:rPr>
              <a:t>Reference  = RTM simulations of </a:t>
            </a:r>
            <a:r>
              <a:rPr lang="en-GB" sz="1800" b="0" dirty="0">
                <a:solidFill>
                  <a:schemeClr val="tx1"/>
                </a:solidFill>
                <a:latin typeface="Calibri" pitchFamily="34" charset="0"/>
                <a:cs typeface="Calibri" pitchFamily="34" charset="0"/>
              </a:rPr>
              <a:t>Top-Of-Atmosphere radiances</a:t>
            </a:r>
          </a:p>
          <a:p>
            <a:pPr marL="630238" lvl="1" indent="-180975">
              <a:lnSpc>
                <a:spcPct val="150000"/>
              </a:lnSpc>
              <a:buFont typeface="Arial" pitchFamily="34" charset="0"/>
              <a:buChar char="•"/>
              <a:defRPr/>
            </a:pPr>
            <a:r>
              <a:rPr lang="en-GB" sz="1800" b="0" dirty="0">
                <a:solidFill>
                  <a:schemeClr val="tx1"/>
                </a:solidFill>
                <a:latin typeface="Calibri" pitchFamily="34" charset="0"/>
                <a:cs typeface="Calibri" pitchFamily="34" charset="0"/>
              </a:rPr>
              <a:t>Evaluated against well-calibrated polar-orbiting instruments </a:t>
            </a:r>
            <a:r>
              <a:rPr lang="en-GB" sz="1800" b="0" dirty="0" smtClean="0">
                <a:solidFill>
                  <a:schemeClr val="tx1"/>
                </a:solidFill>
                <a:latin typeface="Calibri" pitchFamily="34" charset="0"/>
                <a:cs typeface="Calibri" pitchFamily="34" charset="0"/>
              </a:rPr>
              <a:t>(</a:t>
            </a:r>
            <a:r>
              <a:rPr lang="en-GB" sz="1800" b="0" dirty="0" err="1">
                <a:solidFill>
                  <a:schemeClr val="tx1"/>
                </a:solidFill>
                <a:latin typeface="Calibri" pitchFamily="34" charset="0"/>
                <a:cs typeface="Calibri" pitchFamily="34" charset="0"/>
              </a:rPr>
              <a:t>SeaWiFs</a:t>
            </a:r>
            <a:r>
              <a:rPr lang="en-GB" sz="1800" b="0" dirty="0">
                <a:solidFill>
                  <a:schemeClr val="tx1"/>
                </a:solidFill>
                <a:latin typeface="Calibri" pitchFamily="34" charset="0"/>
                <a:cs typeface="Calibri" pitchFamily="34" charset="0"/>
              </a:rPr>
              <a:t>, ATSR2, AATSR, VEGETATION, MERIS)</a:t>
            </a:r>
            <a:endParaRPr lang="en-GB" sz="1800" b="0" dirty="0">
              <a:solidFill>
                <a:schemeClr val="tx1"/>
              </a:solidFill>
              <a:latin typeface="Calibri" pitchFamily="34" charset="0"/>
              <a:cs typeface="Calibri" pitchFamily="34" charset="0"/>
              <a:sym typeface="Wingdings" pitchFamily="-32" charset="2"/>
            </a:endParaRPr>
          </a:p>
          <a:p>
            <a:pPr lvl="1" indent="192088">
              <a:lnSpc>
                <a:spcPct val="150000"/>
              </a:lnSpc>
              <a:buFont typeface="Arial" pitchFamily="34" charset="0"/>
              <a:buChar char="•"/>
              <a:defRPr/>
            </a:pPr>
            <a:r>
              <a:rPr lang="en-GB" sz="1800" b="0" dirty="0">
                <a:solidFill>
                  <a:schemeClr val="tx1"/>
                </a:solidFill>
                <a:latin typeface="Calibri" pitchFamily="34" charset="0"/>
                <a:cs typeface="Calibri" pitchFamily="34" charset="0"/>
                <a:sym typeface="Wingdings" pitchFamily="-32" charset="2"/>
              </a:rPr>
              <a:t>Comparison with TOA measured signal</a:t>
            </a:r>
          </a:p>
          <a:p>
            <a:pPr lvl="1" indent="177800">
              <a:buFont typeface="Wingdings" pitchFamily="-32" charset="2"/>
              <a:buChar char="Ø"/>
              <a:defRPr/>
            </a:pPr>
            <a:endParaRPr lang="en-GB" sz="1800" b="0" dirty="0">
              <a:solidFill>
                <a:srgbClr val="002C83"/>
              </a:solidFill>
              <a:latin typeface="Calibri" pitchFamily="34" charset="0"/>
              <a:cs typeface="Calibri" pitchFamily="34" charset="0"/>
              <a:sym typeface="Wingdings" pitchFamily="-32" charset="2"/>
            </a:endParaRPr>
          </a:p>
          <a:p>
            <a:pPr lvl="1" indent="192088">
              <a:lnSpc>
                <a:spcPct val="150000"/>
              </a:lnSpc>
              <a:buFont typeface="Arial" pitchFamily="34" charset="0"/>
              <a:buChar char="•"/>
              <a:defRPr/>
            </a:pPr>
            <a:r>
              <a:rPr lang="en-GB" sz="1800" b="0" dirty="0">
                <a:solidFill>
                  <a:schemeClr val="tx1"/>
                </a:solidFill>
                <a:latin typeface="Calibri" pitchFamily="34" charset="0"/>
                <a:cs typeface="Calibri" pitchFamily="34" charset="0"/>
                <a:sym typeface="Wingdings" pitchFamily="-32" charset="2"/>
              </a:rPr>
              <a:t>2 target types used for comparison:</a:t>
            </a:r>
          </a:p>
          <a:p>
            <a:pPr lvl="2" indent="192088">
              <a:lnSpc>
                <a:spcPct val="150000"/>
              </a:lnSpc>
              <a:buFont typeface="Wingdings" pitchFamily="2" charset="2"/>
              <a:buChar char="ü"/>
              <a:defRPr/>
            </a:pPr>
            <a:r>
              <a:rPr lang="en-GB" sz="1800" b="0" dirty="0">
                <a:solidFill>
                  <a:srgbClr val="FF0000"/>
                </a:solidFill>
                <a:latin typeface="Calibri" pitchFamily="34" charset="0"/>
                <a:cs typeface="Calibri" pitchFamily="34" charset="0"/>
                <a:sym typeface="Wingdings" pitchFamily="-32" charset="2"/>
              </a:rPr>
              <a:t>Desert bright targets (18 targets)</a:t>
            </a:r>
          </a:p>
          <a:p>
            <a:pPr lvl="2" indent="192088">
              <a:lnSpc>
                <a:spcPct val="150000"/>
              </a:lnSpc>
              <a:buFont typeface="Wingdings" pitchFamily="2" charset="2"/>
              <a:buChar char="ü"/>
              <a:defRPr/>
            </a:pPr>
            <a:r>
              <a:rPr lang="en-GB" sz="1800" b="0" dirty="0">
                <a:solidFill>
                  <a:schemeClr val="tx1">
                    <a:lumMod val="60000"/>
                    <a:lumOff val="40000"/>
                  </a:schemeClr>
                </a:solidFill>
                <a:latin typeface="Calibri" pitchFamily="34" charset="0"/>
                <a:cs typeface="Calibri" pitchFamily="34" charset="0"/>
                <a:sym typeface="Wingdings" pitchFamily="-32" charset="2"/>
              </a:rPr>
              <a:t>Dark sea targets (9 targets) (checking purposes)</a:t>
            </a:r>
          </a:p>
        </p:txBody>
      </p:sp>
      <p:sp>
        <p:nvSpPr>
          <p:cNvPr id="6" name="TextBox 5"/>
          <p:cNvSpPr txBox="1"/>
          <p:nvPr/>
        </p:nvSpPr>
        <p:spPr>
          <a:xfrm>
            <a:off x="88900" y="139700"/>
            <a:ext cx="6711324" cy="523220"/>
          </a:xfrm>
          <a:prstGeom prst="rect">
            <a:avLst/>
          </a:prstGeom>
          <a:noFill/>
        </p:spPr>
        <p:txBody>
          <a:bodyPr wrap="none" rtlCol="0">
            <a:spAutoFit/>
          </a:bodyPr>
          <a:lstStyle/>
          <a:p>
            <a:r>
              <a:rPr lang="en-US" sz="2800" dirty="0" smtClean="0">
                <a:latin typeface="Calibri" pitchFamily="34" charset="0"/>
                <a:cs typeface="Calibri" pitchFamily="34" charset="0"/>
              </a:rPr>
              <a:t>Vicarious calibration of EUMETSAT satellites</a:t>
            </a:r>
            <a:endParaRPr lang="en-GB" sz="2800" dirty="0">
              <a:latin typeface="Calibri" pitchFamily="34" charset="0"/>
              <a:cs typeface="Calibri" pitchFamily="34" charset="0"/>
            </a:endParaRPr>
          </a:p>
        </p:txBody>
      </p:sp>
      <p:sp>
        <p:nvSpPr>
          <p:cNvPr id="7" name="Rectangle 6"/>
          <p:cNvSpPr/>
          <p:nvPr/>
        </p:nvSpPr>
        <p:spPr>
          <a:xfrm>
            <a:off x="1968500" y="2043837"/>
            <a:ext cx="5867400" cy="2308324"/>
          </a:xfrm>
          <a:prstGeom prst="rect">
            <a:avLst/>
          </a:prstGeom>
          <a:solidFill>
            <a:schemeClr val="bg1"/>
          </a:solidFill>
          <a:ln w="38100">
            <a:solidFill>
              <a:srgbClr val="FF0000"/>
            </a:solidFill>
          </a:ln>
        </p:spPr>
        <p:txBody>
          <a:bodyPr wrap="square">
            <a:spAutoFit/>
          </a:bodyPr>
          <a:lstStyle/>
          <a:p>
            <a:pPr algn="ctr">
              <a:lnSpc>
                <a:spcPct val="150000"/>
              </a:lnSpc>
            </a:pPr>
            <a:r>
              <a:rPr lang="en-GB" sz="2400" dirty="0" smtClean="0">
                <a:solidFill>
                  <a:srgbClr val="FF0000"/>
                </a:solidFill>
                <a:latin typeface="Calibri" pitchFamily="34" charset="0"/>
                <a:cs typeface="Calibri" pitchFamily="34" charset="0"/>
              </a:rPr>
              <a:t>Requirements on the radiance measurements the solar channels:</a:t>
            </a:r>
          </a:p>
          <a:p>
            <a:pPr marL="355600" lvl="1" indent="-355600" algn="ctr">
              <a:lnSpc>
                <a:spcPct val="150000"/>
              </a:lnSpc>
              <a:buFont typeface="Century Gothic" pitchFamily="34" charset="0"/>
              <a:buAutoNum type="alphaLcPeriod"/>
            </a:pPr>
            <a:r>
              <a:rPr lang="en-GB" sz="2400" dirty="0" smtClean="0">
                <a:solidFill>
                  <a:srgbClr val="FF0000"/>
                </a:solidFill>
                <a:latin typeface="Calibri" pitchFamily="34" charset="0"/>
                <a:cs typeface="Calibri" pitchFamily="34" charset="0"/>
              </a:rPr>
              <a:t>10 % for RT/NRT, and </a:t>
            </a:r>
          </a:p>
          <a:p>
            <a:pPr marL="355600" lvl="1" indent="-355600" algn="ctr">
              <a:lnSpc>
                <a:spcPct val="150000"/>
              </a:lnSpc>
              <a:buFont typeface="Century Gothic" pitchFamily="34" charset="0"/>
              <a:buAutoNum type="alphaLcPeriod"/>
            </a:pPr>
            <a:r>
              <a:rPr lang="en-GB" sz="2400" dirty="0" smtClean="0">
                <a:solidFill>
                  <a:srgbClr val="FF0000"/>
                </a:solidFill>
                <a:latin typeface="Calibri" pitchFamily="34" charset="0"/>
                <a:cs typeface="Calibri" pitchFamily="34" charset="0"/>
              </a:rPr>
              <a:t>2 % (per year) for long-term stability.</a:t>
            </a:r>
            <a:endParaRPr lang="en-GB" sz="2400" dirty="0">
              <a:solidFill>
                <a:srgbClr val="FF0000"/>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900" y="139700"/>
            <a:ext cx="8673656" cy="523220"/>
          </a:xfrm>
          <a:prstGeom prst="rect">
            <a:avLst/>
          </a:prstGeom>
          <a:noFill/>
        </p:spPr>
        <p:txBody>
          <a:bodyPr wrap="none" rtlCol="0">
            <a:spAutoFit/>
          </a:bodyPr>
          <a:lstStyle/>
          <a:p>
            <a:r>
              <a:rPr lang="en-US" sz="2800" dirty="0" smtClean="0">
                <a:latin typeface="Calibri" pitchFamily="34" charset="0"/>
                <a:cs typeface="Calibri" pitchFamily="34" charset="0"/>
              </a:rPr>
              <a:t>Lunar calibration at EUMETSAT (using GIRO): observables</a:t>
            </a:r>
            <a:endParaRPr lang="en-GB" sz="2800" dirty="0">
              <a:latin typeface="Calibri" pitchFamily="34" charset="0"/>
              <a:cs typeface="Calibri" pitchFamily="34" charset="0"/>
            </a:endParaRPr>
          </a:p>
        </p:txBody>
      </p:sp>
      <p:sp>
        <p:nvSpPr>
          <p:cNvPr id="5" name="Rectangle 4"/>
          <p:cNvSpPr/>
          <p:nvPr/>
        </p:nvSpPr>
        <p:spPr>
          <a:xfrm>
            <a:off x="1968500" y="2043837"/>
            <a:ext cx="5867400" cy="1200329"/>
          </a:xfrm>
          <a:prstGeom prst="rect">
            <a:avLst/>
          </a:prstGeom>
          <a:solidFill>
            <a:schemeClr val="bg1"/>
          </a:solidFill>
          <a:ln w="38100">
            <a:solidFill>
              <a:srgbClr val="FF0000"/>
            </a:solidFill>
          </a:ln>
        </p:spPr>
        <p:txBody>
          <a:bodyPr wrap="square">
            <a:spAutoFit/>
          </a:bodyPr>
          <a:lstStyle/>
          <a:p>
            <a:pPr algn="ctr">
              <a:lnSpc>
                <a:spcPct val="150000"/>
              </a:lnSpc>
            </a:pPr>
            <a:r>
              <a:rPr lang="en-US" sz="2400" dirty="0" smtClean="0">
                <a:solidFill>
                  <a:srgbClr val="FF0000"/>
                </a:solidFill>
                <a:latin typeface="Calibri" pitchFamily="34" charset="0"/>
                <a:cs typeface="Calibri" pitchFamily="34" charset="0"/>
              </a:rPr>
              <a:t>Refer to the </a:t>
            </a:r>
            <a:r>
              <a:rPr lang="en-US" sz="2400" dirty="0" err="1" smtClean="0">
                <a:solidFill>
                  <a:srgbClr val="FF0000"/>
                </a:solidFill>
                <a:latin typeface="Calibri" pitchFamily="34" charset="0"/>
                <a:cs typeface="Calibri" pitchFamily="34" charset="0"/>
              </a:rPr>
              <a:t>imagette</a:t>
            </a:r>
            <a:r>
              <a:rPr lang="en-US" sz="2400" dirty="0" smtClean="0">
                <a:solidFill>
                  <a:srgbClr val="FF0000"/>
                </a:solidFill>
                <a:latin typeface="Calibri" pitchFamily="34" charset="0"/>
                <a:cs typeface="Calibri" pitchFamily="34" charset="0"/>
              </a:rPr>
              <a:t> processing in the presentation of the GIRO implementation </a:t>
            </a:r>
            <a:endParaRPr lang="en-GB" sz="2400" dirty="0">
              <a:solidFill>
                <a:srgbClr val="FF0000"/>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900" y="139700"/>
            <a:ext cx="6707414" cy="523220"/>
          </a:xfrm>
          <a:prstGeom prst="rect">
            <a:avLst/>
          </a:prstGeom>
          <a:noFill/>
        </p:spPr>
        <p:txBody>
          <a:bodyPr wrap="none" rtlCol="0">
            <a:spAutoFit/>
          </a:bodyPr>
          <a:lstStyle/>
          <a:p>
            <a:r>
              <a:rPr lang="en-US" sz="2800" dirty="0" smtClean="0">
                <a:latin typeface="Calibri" pitchFamily="34" charset="0"/>
                <a:cs typeface="Calibri" pitchFamily="34" charset="0"/>
              </a:rPr>
              <a:t>Lunar calibration at EUMETSAT (using GIRO)</a:t>
            </a:r>
            <a:endParaRPr lang="en-GB" sz="2800" dirty="0">
              <a:latin typeface="Calibri" pitchFamily="34" charset="0"/>
              <a:cs typeface="Calibri" pitchFamily="34" charset="0"/>
            </a:endParaRPr>
          </a:p>
        </p:txBody>
      </p:sp>
      <p:pic>
        <p:nvPicPr>
          <p:cNvPr id="5" name="Picture 4" descr="GIRO_results_MSG2_VIS006_Irr.png"/>
          <p:cNvPicPr>
            <a:picLocks noChangeAspect="1"/>
          </p:cNvPicPr>
          <p:nvPr/>
        </p:nvPicPr>
        <p:blipFill>
          <a:blip r:embed="rId2" cstate="print"/>
          <a:stretch>
            <a:fillRect/>
          </a:stretch>
        </p:blipFill>
        <p:spPr>
          <a:xfrm>
            <a:off x="3069000" y="1093787"/>
            <a:ext cx="6829425" cy="5457825"/>
          </a:xfrm>
          <a:prstGeom prst="rect">
            <a:avLst/>
          </a:prstGeom>
        </p:spPr>
      </p:pic>
      <p:sp>
        <p:nvSpPr>
          <p:cNvPr id="6" name="TextBox 5"/>
          <p:cNvSpPr txBox="1"/>
          <p:nvPr/>
        </p:nvSpPr>
        <p:spPr>
          <a:xfrm>
            <a:off x="254000" y="1193800"/>
            <a:ext cx="3035299" cy="646331"/>
          </a:xfrm>
          <a:prstGeom prst="rect">
            <a:avLst/>
          </a:prstGeom>
          <a:noFill/>
        </p:spPr>
        <p:txBody>
          <a:bodyPr wrap="square" rtlCol="0">
            <a:spAutoFit/>
          </a:bodyPr>
          <a:lstStyle/>
          <a:p>
            <a:pPr algn="just"/>
            <a:r>
              <a:rPr lang="en-US" sz="1800" b="0" dirty="0" smtClean="0">
                <a:solidFill>
                  <a:schemeClr val="tx1"/>
                </a:solidFill>
                <a:latin typeface="Calibri" pitchFamily="34" charset="0"/>
                <a:cs typeface="Calibri" pitchFamily="34" charset="0"/>
              </a:rPr>
              <a:t>MSG2/VIS006 time variation of the irradiance bias:</a:t>
            </a:r>
            <a:endParaRPr lang="en-GB" sz="1800" b="0" dirty="0">
              <a:solidFill>
                <a:schemeClr val="tx1"/>
              </a:solidFill>
              <a:latin typeface="Calibri" pitchFamily="34" charset="0"/>
              <a:cs typeface="Calibri"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239713" y="1905001"/>
            <a:ext cx="3163887" cy="575646"/>
          </a:xfrm>
          <a:prstGeom prst="rect">
            <a:avLst/>
          </a:prstGeom>
          <a:noFill/>
          <a:ln w="9525">
            <a:noFill/>
            <a:miter lim="800000"/>
            <a:headEnd/>
            <a:tailEnd/>
          </a:ln>
          <a:effectLst/>
        </p:spPr>
      </p:pic>
      <p:sp>
        <p:nvSpPr>
          <p:cNvPr id="8" name="TextBox 7"/>
          <p:cNvSpPr txBox="1"/>
          <p:nvPr/>
        </p:nvSpPr>
        <p:spPr>
          <a:xfrm>
            <a:off x="254000" y="2565400"/>
            <a:ext cx="3035299" cy="1477328"/>
          </a:xfrm>
          <a:prstGeom prst="rect">
            <a:avLst/>
          </a:prstGeom>
          <a:noFill/>
        </p:spPr>
        <p:txBody>
          <a:bodyPr wrap="square" rtlCol="0">
            <a:spAutoFit/>
          </a:bodyPr>
          <a:lstStyle/>
          <a:p>
            <a:r>
              <a:rPr lang="en-US" sz="1800" b="0" dirty="0" smtClean="0">
                <a:solidFill>
                  <a:schemeClr val="tx1"/>
                </a:solidFill>
                <a:latin typeface="Calibri" pitchFamily="34" charset="0"/>
                <a:cs typeface="Calibri" pitchFamily="34" charset="0"/>
              </a:rPr>
              <a:t>Calibration coefficients updated in time:</a:t>
            </a:r>
            <a:r>
              <a:rPr lang="en-GB" sz="1800" b="0" dirty="0" smtClean="0">
                <a:solidFill>
                  <a:schemeClr val="tx1"/>
                </a:solidFill>
                <a:latin typeface="Calibri" pitchFamily="34" charset="0"/>
                <a:cs typeface="Calibri" pitchFamily="34" charset="0"/>
              </a:rPr>
              <a:t> monitoring of the instrument + calibration combined (no trend clearly visible)</a:t>
            </a:r>
            <a:endParaRPr lang="en-US" sz="1800" b="0" dirty="0" smtClean="0">
              <a:solidFill>
                <a:schemeClr val="tx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IRO_results_MSG1_NIR016.png"/>
          <p:cNvPicPr>
            <a:picLocks noChangeAspect="1"/>
          </p:cNvPicPr>
          <p:nvPr/>
        </p:nvPicPr>
        <p:blipFill>
          <a:blip r:embed="rId2" cstate="print"/>
          <a:stretch>
            <a:fillRect/>
          </a:stretch>
        </p:blipFill>
        <p:spPr>
          <a:xfrm>
            <a:off x="3070800" y="1094400"/>
            <a:ext cx="6829425" cy="5457825"/>
          </a:xfrm>
          <a:prstGeom prst="rect">
            <a:avLst/>
          </a:prstGeom>
        </p:spPr>
      </p:pic>
      <p:sp>
        <p:nvSpPr>
          <p:cNvPr id="4" name="TextBox 3"/>
          <p:cNvSpPr txBox="1"/>
          <p:nvPr/>
        </p:nvSpPr>
        <p:spPr>
          <a:xfrm>
            <a:off x="88900" y="139700"/>
            <a:ext cx="6707414" cy="523220"/>
          </a:xfrm>
          <a:prstGeom prst="rect">
            <a:avLst/>
          </a:prstGeom>
          <a:noFill/>
        </p:spPr>
        <p:txBody>
          <a:bodyPr wrap="none" rtlCol="0">
            <a:spAutoFit/>
          </a:bodyPr>
          <a:lstStyle/>
          <a:p>
            <a:r>
              <a:rPr lang="en-US" sz="2800" dirty="0" smtClean="0">
                <a:latin typeface="Calibri" pitchFamily="34" charset="0"/>
                <a:cs typeface="Calibri" pitchFamily="34" charset="0"/>
              </a:rPr>
              <a:t>Lunar calibration at EUMETSAT (using GIRO)</a:t>
            </a:r>
            <a:endParaRPr lang="en-GB" sz="2800" dirty="0">
              <a:latin typeface="Calibri" pitchFamily="34" charset="0"/>
              <a:cs typeface="Calibri" pitchFamily="34" charset="0"/>
            </a:endParaRPr>
          </a:p>
        </p:txBody>
      </p:sp>
      <p:sp>
        <p:nvSpPr>
          <p:cNvPr id="6" name="TextBox 5"/>
          <p:cNvSpPr txBox="1"/>
          <p:nvPr/>
        </p:nvSpPr>
        <p:spPr>
          <a:xfrm>
            <a:off x="254000" y="1193800"/>
            <a:ext cx="3035299" cy="646331"/>
          </a:xfrm>
          <a:prstGeom prst="rect">
            <a:avLst/>
          </a:prstGeom>
          <a:noFill/>
        </p:spPr>
        <p:txBody>
          <a:bodyPr wrap="square" rtlCol="0">
            <a:spAutoFit/>
          </a:bodyPr>
          <a:lstStyle/>
          <a:p>
            <a:pPr algn="just"/>
            <a:r>
              <a:rPr lang="en-US" sz="1800" b="0" dirty="0" smtClean="0">
                <a:solidFill>
                  <a:schemeClr val="tx1"/>
                </a:solidFill>
                <a:latin typeface="Calibri" pitchFamily="34" charset="0"/>
                <a:cs typeface="Calibri" pitchFamily="34" charset="0"/>
              </a:rPr>
              <a:t>MSG1/NIR016 time variation of the irradiance bias:</a:t>
            </a:r>
            <a:endParaRPr lang="en-GB" sz="1800" b="0" dirty="0">
              <a:solidFill>
                <a:schemeClr val="tx1"/>
              </a:solidFill>
              <a:latin typeface="Calibri" pitchFamily="34" charset="0"/>
              <a:cs typeface="Calibri"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239713" y="1905001"/>
            <a:ext cx="3163887" cy="575646"/>
          </a:xfrm>
          <a:prstGeom prst="rect">
            <a:avLst/>
          </a:prstGeom>
          <a:noFill/>
          <a:ln w="9525">
            <a:noFill/>
            <a:miter lim="800000"/>
            <a:headEnd/>
            <a:tailEnd/>
          </a:ln>
          <a:effectLst/>
        </p:spPr>
      </p:pic>
      <p:sp>
        <p:nvSpPr>
          <p:cNvPr id="8" name="TextBox 7"/>
          <p:cNvSpPr txBox="1"/>
          <p:nvPr/>
        </p:nvSpPr>
        <p:spPr>
          <a:xfrm>
            <a:off x="254000" y="2565400"/>
            <a:ext cx="3035299" cy="646331"/>
          </a:xfrm>
          <a:prstGeom prst="rect">
            <a:avLst/>
          </a:prstGeom>
          <a:noFill/>
        </p:spPr>
        <p:txBody>
          <a:bodyPr wrap="square" rtlCol="0">
            <a:spAutoFit/>
          </a:bodyPr>
          <a:lstStyle/>
          <a:p>
            <a:r>
              <a:rPr lang="en-US" sz="1800" b="0" dirty="0" smtClean="0">
                <a:solidFill>
                  <a:schemeClr val="tx1"/>
                </a:solidFill>
                <a:latin typeface="Calibri" pitchFamily="34" charset="0"/>
                <a:cs typeface="Calibri" pitchFamily="34" charset="0"/>
              </a:rPr>
              <a:t>Phase dependence of the irradiance bias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900" y="139700"/>
            <a:ext cx="6707414" cy="523220"/>
          </a:xfrm>
          <a:prstGeom prst="rect">
            <a:avLst/>
          </a:prstGeom>
          <a:noFill/>
        </p:spPr>
        <p:txBody>
          <a:bodyPr wrap="none" rtlCol="0">
            <a:spAutoFit/>
          </a:bodyPr>
          <a:lstStyle/>
          <a:p>
            <a:r>
              <a:rPr lang="en-US" sz="2800" dirty="0" smtClean="0">
                <a:latin typeface="Calibri" pitchFamily="34" charset="0"/>
                <a:cs typeface="Calibri" pitchFamily="34" charset="0"/>
              </a:rPr>
              <a:t>Lunar calibration at EUMETSAT </a:t>
            </a:r>
            <a:r>
              <a:rPr lang="en-US" sz="2800" smtClean="0">
                <a:latin typeface="Calibri" pitchFamily="34" charset="0"/>
                <a:cs typeface="Calibri" pitchFamily="34" charset="0"/>
              </a:rPr>
              <a:t>(using GIRO)</a:t>
            </a:r>
            <a:endParaRPr lang="en-GB" sz="2800" dirty="0">
              <a:latin typeface="Calibri" pitchFamily="34" charset="0"/>
              <a:cs typeface="Calibri" pitchFamily="34" charset="0"/>
            </a:endParaRPr>
          </a:p>
        </p:txBody>
      </p:sp>
      <p:pic>
        <p:nvPicPr>
          <p:cNvPr id="6" name="Picture 5" descr="GIRO_results_MSG2_VIS006_CfROLO.png"/>
          <p:cNvPicPr>
            <a:picLocks noChangeAspect="1"/>
          </p:cNvPicPr>
          <p:nvPr/>
        </p:nvPicPr>
        <p:blipFill>
          <a:blip r:embed="rId2" cstate="print"/>
          <a:stretch>
            <a:fillRect/>
          </a:stretch>
        </p:blipFill>
        <p:spPr>
          <a:xfrm>
            <a:off x="3069000" y="1094400"/>
            <a:ext cx="6829425" cy="5457825"/>
          </a:xfrm>
          <a:prstGeom prst="rect">
            <a:avLst/>
          </a:prstGeom>
        </p:spPr>
      </p:pic>
      <p:sp>
        <p:nvSpPr>
          <p:cNvPr id="7" name="TextBox 6"/>
          <p:cNvSpPr txBox="1"/>
          <p:nvPr/>
        </p:nvSpPr>
        <p:spPr>
          <a:xfrm>
            <a:off x="254000" y="1193800"/>
            <a:ext cx="3035299" cy="646331"/>
          </a:xfrm>
          <a:prstGeom prst="rect">
            <a:avLst/>
          </a:prstGeom>
          <a:noFill/>
        </p:spPr>
        <p:txBody>
          <a:bodyPr wrap="square" rtlCol="0">
            <a:spAutoFit/>
          </a:bodyPr>
          <a:lstStyle/>
          <a:p>
            <a:pPr algn="just"/>
            <a:r>
              <a:rPr lang="en-US" sz="1800" b="0" dirty="0" smtClean="0">
                <a:solidFill>
                  <a:schemeClr val="tx1"/>
                </a:solidFill>
                <a:latin typeface="Calibri" pitchFamily="34" charset="0"/>
                <a:cs typeface="Calibri" pitchFamily="34" charset="0"/>
              </a:rPr>
              <a:t>MSG2/VIS006 time variation of the irradiance bias:</a:t>
            </a:r>
            <a:endParaRPr lang="en-GB" sz="1800" b="0" dirty="0">
              <a:solidFill>
                <a:schemeClr val="tx1"/>
              </a:solidFill>
              <a:latin typeface="Calibri" pitchFamily="34" charset="0"/>
              <a:cs typeface="Calibri" pitchFamily="34" charset="0"/>
            </a:endParaRPr>
          </a:p>
        </p:txBody>
      </p:sp>
      <p:sp>
        <p:nvSpPr>
          <p:cNvPr id="9" name="TextBox 8"/>
          <p:cNvSpPr txBox="1"/>
          <p:nvPr/>
        </p:nvSpPr>
        <p:spPr>
          <a:xfrm>
            <a:off x="152400" y="2565400"/>
            <a:ext cx="3136899" cy="1477328"/>
          </a:xfrm>
          <a:prstGeom prst="rect">
            <a:avLst/>
          </a:prstGeom>
          <a:noFill/>
        </p:spPr>
        <p:txBody>
          <a:bodyPr wrap="square" rtlCol="0">
            <a:spAutoFit/>
          </a:bodyPr>
          <a:lstStyle/>
          <a:p>
            <a:r>
              <a:rPr lang="en-US" sz="1800" b="0" dirty="0" smtClean="0">
                <a:solidFill>
                  <a:schemeClr val="tx1"/>
                </a:solidFill>
                <a:latin typeface="Calibri" pitchFamily="34" charset="0"/>
                <a:cs typeface="Calibri" pitchFamily="34" charset="0"/>
              </a:rPr>
              <a:t>Calibration coefficient at the ROLO scale:</a:t>
            </a:r>
            <a:r>
              <a:rPr lang="en-GB" sz="1800" b="0" dirty="0" smtClean="0">
                <a:solidFill>
                  <a:schemeClr val="tx1"/>
                </a:solidFill>
                <a:latin typeface="Calibri" pitchFamily="34" charset="0"/>
                <a:cs typeface="Calibri" pitchFamily="34" charset="0"/>
              </a:rPr>
              <a:t> monitoring of the detector</a:t>
            </a:r>
          </a:p>
          <a:p>
            <a:endParaRPr lang="en-US" sz="1800" b="0" dirty="0" smtClean="0">
              <a:solidFill>
                <a:schemeClr val="tx1"/>
              </a:solidFill>
              <a:latin typeface="Calibri" pitchFamily="34" charset="0"/>
              <a:cs typeface="Calibri" pitchFamily="34" charset="0"/>
            </a:endParaRPr>
          </a:p>
          <a:p>
            <a:r>
              <a:rPr lang="en-US" sz="1800" dirty="0" smtClean="0">
                <a:solidFill>
                  <a:schemeClr val="tx1"/>
                </a:solidFill>
                <a:latin typeface="Calibri" pitchFamily="34" charset="0"/>
                <a:cs typeface="Calibri" pitchFamily="34" charset="0"/>
              </a:rPr>
              <a:t>THE TREND IS CLEARLY VISIBLE</a:t>
            </a:r>
          </a:p>
        </p:txBody>
      </p:sp>
      <p:pic>
        <p:nvPicPr>
          <p:cNvPr id="365571" name="Picture 3"/>
          <p:cNvPicPr>
            <a:picLocks noChangeAspect="1" noChangeArrowheads="1"/>
          </p:cNvPicPr>
          <p:nvPr/>
        </p:nvPicPr>
        <p:blipFill>
          <a:blip r:embed="rId3" cstate="print"/>
          <a:srcRect/>
          <a:stretch>
            <a:fillRect/>
          </a:stretch>
        </p:blipFill>
        <p:spPr bwMode="auto">
          <a:xfrm>
            <a:off x="-393700" y="1909764"/>
            <a:ext cx="4276725" cy="49329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IRO_results_MET7_VIS.png"/>
          <p:cNvPicPr>
            <a:picLocks noChangeAspect="1"/>
          </p:cNvPicPr>
          <p:nvPr/>
        </p:nvPicPr>
        <p:blipFill>
          <a:blip r:embed="rId2" cstate="print"/>
          <a:stretch>
            <a:fillRect/>
          </a:stretch>
        </p:blipFill>
        <p:spPr>
          <a:xfrm>
            <a:off x="3070800" y="1094400"/>
            <a:ext cx="6829425" cy="5457825"/>
          </a:xfrm>
          <a:prstGeom prst="rect">
            <a:avLst/>
          </a:prstGeom>
        </p:spPr>
      </p:pic>
      <p:sp>
        <p:nvSpPr>
          <p:cNvPr id="4" name="TextBox 3"/>
          <p:cNvSpPr txBox="1"/>
          <p:nvPr/>
        </p:nvSpPr>
        <p:spPr>
          <a:xfrm>
            <a:off x="88900" y="139700"/>
            <a:ext cx="6707414" cy="523220"/>
          </a:xfrm>
          <a:prstGeom prst="rect">
            <a:avLst/>
          </a:prstGeom>
          <a:noFill/>
        </p:spPr>
        <p:txBody>
          <a:bodyPr wrap="none" rtlCol="0">
            <a:spAutoFit/>
          </a:bodyPr>
          <a:lstStyle/>
          <a:p>
            <a:r>
              <a:rPr lang="en-US" sz="2800" dirty="0" smtClean="0">
                <a:latin typeface="Calibri" pitchFamily="34" charset="0"/>
                <a:cs typeface="Calibri" pitchFamily="34" charset="0"/>
              </a:rPr>
              <a:t>Lunar calibration at EUMETSAT </a:t>
            </a:r>
            <a:r>
              <a:rPr lang="en-US" sz="2800" smtClean="0">
                <a:latin typeface="Calibri" pitchFamily="34" charset="0"/>
                <a:cs typeface="Calibri" pitchFamily="34" charset="0"/>
              </a:rPr>
              <a:t>(using GIRO)</a:t>
            </a:r>
            <a:endParaRPr lang="en-GB" sz="2800" dirty="0">
              <a:latin typeface="Calibri" pitchFamily="34" charset="0"/>
              <a:cs typeface="Calibri" pitchFamily="34" charset="0"/>
            </a:endParaRPr>
          </a:p>
        </p:txBody>
      </p:sp>
      <p:sp>
        <p:nvSpPr>
          <p:cNvPr id="7" name="TextBox 6"/>
          <p:cNvSpPr txBox="1"/>
          <p:nvPr/>
        </p:nvSpPr>
        <p:spPr>
          <a:xfrm>
            <a:off x="254000" y="1193800"/>
            <a:ext cx="3035299" cy="646331"/>
          </a:xfrm>
          <a:prstGeom prst="rect">
            <a:avLst/>
          </a:prstGeom>
          <a:noFill/>
        </p:spPr>
        <p:txBody>
          <a:bodyPr wrap="square" rtlCol="0">
            <a:spAutoFit/>
          </a:bodyPr>
          <a:lstStyle/>
          <a:p>
            <a:pPr algn="just"/>
            <a:r>
              <a:rPr lang="en-US" sz="1800" b="0" dirty="0" smtClean="0">
                <a:solidFill>
                  <a:schemeClr val="tx1"/>
                </a:solidFill>
                <a:latin typeface="Calibri" pitchFamily="34" charset="0"/>
                <a:cs typeface="Calibri" pitchFamily="34" charset="0"/>
              </a:rPr>
              <a:t>Met7/VIS time variation of the irradiance bias:</a:t>
            </a:r>
            <a:endParaRPr lang="en-GB" sz="1800" b="0" dirty="0">
              <a:solidFill>
                <a:schemeClr val="tx1"/>
              </a:solidFill>
              <a:latin typeface="Calibri" pitchFamily="34" charset="0"/>
              <a:cs typeface="Calibri" pitchFamily="34" charset="0"/>
            </a:endParaRPr>
          </a:p>
        </p:txBody>
      </p:sp>
      <p:sp>
        <p:nvSpPr>
          <p:cNvPr id="9" name="TextBox 8"/>
          <p:cNvSpPr txBox="1"/>
          <p:nvPr/>
        </p:nvSpPr>
        <p:spPr>
          <a:xfrm>
            <a:off x="152400" y="2565400"/>
            <a:ext cx="3136899" cy="1754326"/>
          </a:xfrm>
          <a:prstGeom prst="rect">
            <a:avLst/>
          </a:prstGeom>
          <a:noFill/>
        </p:spPr>
        <p:txBody>
          <a:bodyPr wrap="square" rtlCol="0">
            <a:spAutoFit/>
          </a:bodyPr>
          <a:lstStyle/>
          <a:p>
            <a:r>
              <a:rPr lang="en-US" sz="1800" b="0" dirty="0" smtClean="0">
                <a:solidFill>
                  <a:schemeClr val="tx1"/>
                </a:solidFill>
                <a:latin typeface="Calibri" pitchFamily="34" charset="0"/>
                <a:cs typeface="Calibri" pitchFamily="34" charset="0"/>
              </a:rPr>
              <a:t>Calibration coefficient at the ROLO scale:</a:t>
            </a:r>
            <a:r>
              <a:rPr lang="en-GB" sz="1800" b="0" dirty="0" smtClean="0">
                <a:solidFill>
                  <a:schemeClr val="tx1"/>
                </a:solidFill>
                <a:latin typeface="Calibri" pitchFamily="34" charset="0"/>
                <a:cs typeface="Calibri" pitchFamily="34" charset="0"/>
              </a:rPr>
              <a:t> monitoring of the detector</a:t>
            </a:r>
          </a:p>
          <a:p>
            <a:endParaRPr lang="en-US" sz="1800" b="0" dirty="0" smtClean="0">
              <a:solidFill>
                <a:schemeClr val="tx1"/>
              </a:solidFill>
              <a:latin typeface="Calibri" pitchFamily="34" charset="0"/>
              <a:cs typeface="Calibri" pitchFamily="34" charset="0"/>
            </a:endParaRPr>
          </a:p>
          <a:p>
            <a:pPr algn="ctr"/>
            <a:r>
              <a:rPr lang="en-US" sz="1800" dirty="0" smtClean="0">
                <a:solidFill>
                  <a:schemeClr val="tx1"/>
                </a:solidFill>
                <a:latin typeface="Calibri" pitchFamily="34" charset="0"/>
                <a:cs typeface="Calibri" pitchFamily="34" charset="0"/>
              </a:rPr>
              <a:t>QUADRATIC TREND IS CLEARLY VISIBLE</a:t>
            </a:r>
          </a:p>
        </p:txBody>
      </p:sp>
      <p:pic>
        <p:nvPicPr>
          <p:cNvPr id="365571" name="Picture 3"/>
          <p:cNvPicPr>
            <a:picLocks noChangeAspect="1" noChangeArrowheads="1"/>
          </p:cNvPicPr>
          <p:nvPr/>
        </p:nvPicPr>
        <p:blipFill>
          <a:blip r:embed="rId3" cstate="print"/>
          <a:srcRect/>
          <a:stretch>
            <a:fillRect/>
          </a:stretch>
        </p:blipFill>
        <p:spPr bwMode="auto">
          <a:xfrm>
            <a:off x="-393700" y="1909764"/>
            <a:ext cx="4276725" cy="49329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900" y="139700"/>
            <a:ext cx="4719818" cy="523220"/>
          </a:xfrm>
          <a:prstGeom prst="rect">
            <a:avLst/>
          </a:prstGeom>
          <a:noFill/>
        </p:spPr>
        <p:txBody>
          <a:bodyPr wrap="none" rtlCol="0">
            <a:spAutoFit/>
          </a:bodyPr>
          <a:lstStyle/>
          <a:p>
            <a:r>
              <a:rPr lang="en-US" sz="2800" dirty="0" smtClean="0">
                <a:latin typeface="Calibri" pitchFamily="34" charset="0"/>
                <a:cs typeface="Calibri" pitchFamily="34" charset="0"/>
              </a:rPr>
              <a:t>EUMETSAT operating satellites</a:t>
            </a:r>
            <a:endParaRPr lang="en-GB" sz="2800" dirty="0">
              <a:latin typeface="Calibri" pitchFamily="34" charset="0"/>
              <a:cs typeface="Calibri" pitchFamily="34" charset="0"/>
            </a:endParaRPr>
          </a:p>
        </p:txBody>
      </p:sp>
      <p:graphicFrame>
        <p:nvGraphicFramePr>
          <p:cNvPr id="4" name="Table 3"/>
          <p:cNvGraphicFramePr>
            <a:graphicFrameLocks noGrp="1"/>
          </p:cNvGraphicFramePr>
          <p:nvPr/>
        </p:nvGraphicFramePr>
        <p:xfrm>
          <a:off x="88900" y="960966"/>
          <a:ext cx="9601199" cy="5455920"/>
        </p:xfrm>
        <a:graphic>
          <a:graphicData uri="http://schemas.openxmlformats.org/drawingml/2006/table">
            <a:tbl>
              <a:tblPr firstRow="1" bandRow="1">
                <a:tableStyleId>{5C22544A-7EE6-4342-B048-85BDC9FD1C3A}</a:tableStyleId>
              </a:tblPr>
              <a:tblGrid>
                <a:gridCol w="1658389"/>
                <a:gridCol w="1451090"/>
                <a:gridCol w="2007524"/>
                <a:gridCol w="1778404"/>
                <a:gridCol w="1352896"/>
                <a:gridCol w="1352896"/>
              </a:tblGrid>
              <a:tr h="436034">
                <a:tc>
                  <a:txBody>
                    <a:bodyPr/>
                    <a:lstStyle/>
                    <a:p>
                      <a:pPr algn="ctr"/>
                      <a:r>
                        <a:rPr lang="en-US" sz="1800" b="0" dirty="0" smtClean="0">
                          <a:solidFill>
                            <a:schemeClr val="tx1"/>
                          </a:solidFill>
                          <a:latin typeface="Calibri" pitchFamily="34" charset="0"/>
                          <a:cs typeface="Calibri" pitchFamily="34" charset="0"/>
                        </a:rPr>
                        <a:t>Satellite</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Time</a:t>
                      </a:r>
                      <a:r>
                        <a:rPr lang="en-US" sz="1800" b="0" baseline="0" dirty="0" smtClean="0">
                          <a:solidFill>
                            <a:schemeClr val="tx1"/>
                          </a:solidFill>
                          <a:latin typeface="Calibri" pitchFamily="34" charset="0"/>
                          <a:cs typeface="Calibri" pitchFamily="34" charset="0"/>
                        </a:rPr>
                        <a:t> span</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Pixel</a:t>
                      </a:r>
                      <a:r>
                        <a:rPr lang="en-US" sz="1800" b="0" baseline="0" dirty="0" smtClean="0">
                          <a:solidFill>
                            <a:schemeClr val="tx1"/>
                          </a:solidFill>
                          <a:latin typeface="Calibri" pitchFamily="34" charset="0"/>
                          <a:cs typeface="Calibri" pitchFamily="34" charset="0"/>
                        </a:rPr>
                        <a:t> resolution at SSP</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Bands</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VIS/NIR</a:t>
                      </a:r>
                      <a:r>
                        <a:rPr lang="en-US" sz="1800" b="0" baseline="0" dirty="0" smtClean="0">
                          <a:solidFill>
                            <a:schemeClr val="tx1"/>
                          </a:solidFill>
                          <a:latin typeface="Calibri" pitchFamily="34" charset="0"/>
                          <a:cs typeface="Calibri" pitchFamily="34" charset="0"/>
                        </a:rPr>
                        <a:t> bands</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Service</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r>
              <a:tr h="678039">
                <a:tc>
                  <a:txBody>
                    <a:bodyPr/>
                    <a:lstStyle/>
                    <a:p>
                      <a:pPr algn="ctr"/>
                      <a:r>
                        <a:rPr lang="en-US" sz="1600" b="0" dirty="0" err="1"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 7 (MET7)</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1997</a:t>
                      </a:r>
                      <a:r>
                        <a:rPr lang="en-US" sz="1600" b="0" baseline="0" dirty="0" smtClean="0">
                          <a:solidFill>
                            <a:schemeClr val="tx1"/>
                          </a:solidFill>
                          <a:latin typeface="Calibri" pitchFamily="34" charset="0"/>
                          <a:cs typeface="Calibri" pitchFamily="34" charset="0"/>
                        </a:rPr>
                        <a:t>-present</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2.5 km</a:t>
                      </a:r>
                      <a:r>
                        <a:rPr lang="en-US" sz="1600" b="0" baseline="0" dirty="0" smtClean="0">
                          <a:solidFill>
                            <a:schemeClr val="tx1"/>
                          </a:solidFill>
                          <a:latin typeface="Calibri" pitchFamily="34" charset="0"/>
                          <a:cs typeface="Calibri" pitchFamily="34" charset="0"/>
                        </a:rPr>
                        <a:t> in </a:t>
                      </a:r>
                      <a:r>
                        <a:rPr lang="en-US" sz="1600" b="0" dirty="0" smtClean="0">
                          <a:solidFill>
                            <a:schemeClr val="tx1"/>
                          </a:solidFill>
                          <a:latin typeface="Calibri" pitchFamily="34" charset="0"/>
                          <a:cs typeface="Calibri" pitchFamily="34" charset="0"/>
                        </a:rPr>
                        <a:t>VIS</a:t>
                      </a:r>
                    </a:p>
                    <a:p>
                      <a:pPr algn="ctr"/>
                      <a:r>
                        <a:rPr lang="en-US" sz="1600" b="0" dirty="0" smtClean="0">
                          <a:solidFill>
                            <a:schemeClr val="tx1"/>
                          </a:solidFill>
                          <a:latin typeface="Calibri" pitchFamily="34" charset="0"/>
                          <a:cs typeface="Calibri" pitchFamily="34" charset="0"/>
                        </a:rPr>
                        <a:t>5 km in WV</a:t>
                      </a:r>
                      <a:r>
                        <a:rPr lang="en-US" sz="1600" b="0" baseline="0" dirty="0" smtClean="0">
                          <a:solidFill>
                            <a:schemeClr val="tx1"/>
                          </a:solidFill>
                          <a:latin typeface="Calibri" pitchFamily="34" charset="0"/>
                          <a:cs typeface="Calibri" pitchFamily="34" charset="0"/>
                        </a:rPr>
                        <a:t> and IR</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VIS (0.3-1.05 µm)</a:t>
                      </a:r>
                      <a:r>
                        <a:rPr lang="en-US" sz="1600" b="0" baseline="0" dirty="0" smtClean="0">
                          <a:solidFill>
                            <a:schemeClr val="tx1"/>
                          </a:solidFill>
                          <a:latin typeface="Calibri" pitchFamily="34" charset="0"/>
                          <a:cs typeface="Calibri" pitchFamily="34" charset="0"/>
                        </a:rPr>
                        <a:t> </a:t>
                      </a:r>
                    </a:p>
                    <a:p>
                      <a:pPr algn="ctr"/>
                      <a:r>
                        <a:rPr lang="en-US" sz="1600" b="0" baseline="0" dirty="0" smtClean="0">
                          <a:solidFill>
                            <a:schemeClr val="tx1"/>
                          </a:solidFill>
                          <a:latin typeface="Calibri" pitchFamily="34" charset="0"/>
                          <a:cs typeface="Calibri" pitchFamily="34" charset="0"/>
                        </a:rPr>
                        <a:t>WV (5.4-7.5 µm)</a:t>
                      </a:r>
                    </a:p>
                    <a:p>
                      <a:pPr algn="ctr"/>
                      <a:r>
                        <a:rPr lang="en-US" sz="1600" b="0" baseline="0" dirty="0" smtClean="0">
                          <a:solidFill>
                            <a:schemeClr val="tx1"/>
                          </a:solidFill>
                          <a:latin typeface="Calibri" pitchFamily="34" charset="0"/>
                          <a:cs typeface="Calibri" pitchFamily="34" charset="0"/>
                        </a:rPr>
                        <a:t>IR (10.0-13.1 µm)</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VIS</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30</a:t>
                      </a:r>
                      <a:r>
                        <a:rPr lang="en-US" sz="1600" b="0" baseline="0" dirty="0" smtClean="0">
                          <a:solidFill>
                            <a:schemeClr val="tx1"/>
                          </a:solidFill>
                          <a:latin typeface="Calibri" pitchFamily="34" charset="0"/>
                          <a:cs typeface="Calibri" pitchFamily="34" charset="0"/>
                        </a:rPr>
                        <a:t> min repeat cycle</a:t>
                      </a:r>
                    </a:p>
                    <a:p>
                      <a:pPr algn="ctr"/>
                      <a:endParaRPr lang="en-US" sz="1600" b="0" baseline="0" dirty="0" smtClean="0">
                        <a:solidFill>
                          <a:schemeClr val="tx1"/>
                        </a:solidFill>
                        <a:latin typeface="Calibri" pitchFamily="34" charset="0"/>
                        <a:cs typeface="Calibri" pitchFamily="34" charset="0"/>
                      </a:endParaRPr>
                    </a:p>
                    <a:p>
                      <a:pPr algn="ctr"/>
                      <a:r>
                        <a:rPr lang="en-US" sz="1600" b="0" baseline="0" dirty="0" smtClean="0">
                          <a:solidFill>
                            <a:schemeClr val="tx1"/>
                          </a:solidFill>
                          <a:latin typeface="Calibri" pitchFamily="34" charset="0"/>
                          <a:cs typeface="Calibri" pitchFamily="34" charset="0"/>
                        </a:rPr>
                        <a:t>18.4 deg x 18.4 deg FOR</a:t>
                      </a:r>
                    </a:p>
                    <a:p>
                      <a:pPr algn="ctr"/>
                      <a:endParaRPr lang="en-GB" sz="1600" b="0" dirty="0">
                        <a:solidFill>
                          <a:schemeClr val="tx1"/>
                        </a:solidFill>
                        <a:latin typeface="Calibri" pitchFamily="34" charset="0"/>
                        <a:cs typeface="Calibri" pitchFamily="34" charset="0"/>
                      </a:endParaRPr>
                    </a:p>
                  </a:txBody>
                  <a:tcPr>
                    <a:solidFill>
                      <a:srgbClr val="FFC000"/>
                    </a:solidFill>
                  </a:tcPr>
                </a:tc>
              </a:tr>
              <a:tr h="678039">
                <a:tc>
                  <a:txBody>
                    <a:bodyPr/>
                    <a:lstStyle/>
                    <a:p>
                      <a:pPr algn="ctr"/>
                      <a:r>
                        <a:rPr lang="en-US" sz="1600" b="0" dirty="0" err="1"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 8 (MSG1)</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r>
                        <a:rPr lang="en-US" sz="1600" b="0" dirty="0" smtClean="0">
                          <a:solidFill>
                            <a:schemeClr val="tx1"/>
                          </a:solidFill>
                          <a:latin typeface="Calibri" pitchFamily="34" charset="0"/>
                          <a:cs typeface="Calibri" pitchFamily="34" charset="0"/>
                        </a:rPr>
                        <a:t>2002-present</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rowSpan="4">
                  <a:txBody>
                    <a:bodyPr/>
                    <a:lstStyle/>
                    <a:p>
                      <a:pPr algn="ctr"/>
                      <a:r>
                        <a:rPr lang="en-US" sz="1600" dirty="0" smtClean="0">
                          <a:latin typeface="Calibri" pitchFamily="34" charset="0"/>
                          <a:cs typeface="Calibri" pitchFamily="34" charset="0"/>
                        </a:rPr>
                        <a:t>3</a:t>
                      </a:r>
                      <a:r>
                        <a:rPr lang="en-US" sz="1600" baseline="0" dirty="0" smtClean="0">
                          <a:latin typeface="Calibri" pitchFamily="34" charset="0"/>
                          <a:cs typeface="Calibri" pitchFamily="34" charset="0"/>
                        </a:rPr>
                        <a:t> km low-res</a:t>
                      </a:r>
                    </a:p>
                    <a:p>
                      <a:pPr algn="ctr"/>
                      <a:r>
                        <a:rPr lang="en-US" sz="1600" baseline="0" dirty="0" smtClean="0">
                          <a:latin typeface="Calibri" pitchFamily="34" charset="0"/>
                          <a:cs typeface="Calibri" pitchFamily="34" charset="0"/>
                        </a:rPr>
                        <a:t>1 km high-res</a:t>
                      </a:r>
                      <a:endParaRPr lang="en-GB" sz="1600" dirty="0">
                        <a:latin typeface="Calibri" pitchFamily="34" charset="0"/>
                        <a:cs typeface="Calibri" pitchFamily="34" charset="0"/>
                      </a:endParaRPr>
                    </a:p>
                  </a:txBody>
                  <a:tcPr>
                    <a:solidFill>
                      <a:schemeClr val="accent5">
                        <a:lumMod val="90000"/>
                      </a:schemeClr>
                    </a:solidFill>
                  </a:tcPr>
                </a:tc>
                <a:tc rowSpan="4">
                  <a:txBody>
                    <a:bodyPr/>
                    <a:lstStyle/>
                    <a:p>
                      <a:pPr algn="ctr"/>
                      <a:r>
                        <a:rPr lang="en-US" sz="1600" b="0" dirty="0" smtClean="0">
                          <a:solidFill>
                            <a:schemeClr val="tx1"/>
                          </a:solidFill>
                          <a:latin typeface="Calibri" pitchFamily="34" charset="0"/>
                          <a:cs typeface="Calibri" pitchFamily="34" charset="0"/>
                        </a:rPr>
                        <a:t>VIS006 (0.6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VIS008 (0.8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HRVIS (0.7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NIR016 (1.6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IR039 (3.9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IR062 (6.2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IR073 (7.3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IR097 (9.7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 </a:t>
                      </a:r>
                    </a:p>
                    <a:p>
                      <a:pPr algn="ctr"/>
                      <a:r>
                        <a:rPr lang="en-US" sz="1600" b="0" dirty="0" smtClean="0">
                          <a:solidFill>
                            <a:schemeClr val="tx1"/>
                          </a:solidFill>
                          <a:latin typeface="Calibri" pitchFamily="34" charset="0"/>
                          <a:cs typeface="Calibri" pitchFamily="34" charset="0"/>
                        </a:rPr>
                        <a:t>IR108 (10.8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IR120 (12.0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IR134 (13.4</a:t>
                      </a:r>
                      <a:r>
                        <a:rPr lang="en-US" sz="1600" b="0" baseline="0" dirty="0" smtClean="0">
                          <a:solidFill>
                            <a:schemeClr val="tx1"/>
                          </a:solidFill>
                          <a:latin typeface="Calibri" pitchFamily="34" charset="0"/>
                          <a:cs typeface="Calibri" pitchFamily="34" charset="0"/>
                        </a:rPr>
                        <a:t> µm</a:t>
                      </a:r>
                      <a:r>
                        <a:rPr lang="en-US" sz="1600" b="0" dirty="0" smtClean="0">
                          <a:solidFill>
                            <a:schemeClr val="tx1"/>
                          </a:solidFill>
                          <a:latin typeface="Calibri" pitchFamily="34" charset="0"/>
                          <a:cs typeface="Calibri" pitchFamily="34" charset="0"/>
                        </a:rPr>
                        <a:t>)</a:t>
                      </a:r>
                    </a:p>
                    <a:p>
                      <a:pPr algn="ctr"/>
                      <a:endParaRPr lang="en-US" sz="1600" b="1" dirty="0" smtClean="0">
                        <a:solidFill>
                          <a:schemeClr val="tx1"/>
                        </a:solidFill>
                        <a:latin typeface="Calibri" pitchFamily="34" charset="0"/>
                        <a:cs typeface="Calibri" pitchFamily="34" charset="0"/>
                      </a:endParaRPr>
                    </a:p>
                    <a:p>
                      <a:pPr algn="ctr"/>
                      <a:endParaRPr lang="en-GB" sz="1600" b="1" dirty="0">
                        <a:solidFill>
                          <a:schemeClr val="tx1"/>
                        </a:solidFill>
                        <a:latin typeface="Calibri" pitchFamily="34" charset="0"/>
                        <a:cs typeface="Calibri" pitchFamily="34" charset="0"/>
                      </a:endParaRPr>
                    </a:p>
                  </a:txBody>
                  <a:tcPr>
                    <a:solidFill>
                      <a:schemeClr val="accent5">
                        <a:lumMod val="90000"/>
                      </a:schemeClr>
                    </a:solidFill>
                  </a:tcPr>
                </a:tc>
                <a:tc rowSpan="4">
                  <a:txBody>
                    <a:bodyPr/>
                    <a:lstStyle/>
                    <a:p>
                      <a:pPr algn="ctr"/>
                      <a:r>
                        <a:rPr lang="en-US" sz="1600" b="0" dirty="0" smtClean="0">
                          <a:solidFill>
                            <a:schemeClr val="tx1"/>
                          </a:solidFill>
                          <a:latin typeface="Calibri" pitchFamily="34" charset="0"/>
                          <a:cs typeface="Calibri" pitchFamily="34" charset="0"/>
                        </a:rPr>
                        <a:t>VIS006</a:t>
                      </a:r>
                    </a:p>
                    <a:p>
                      <a:pPr algn="ctr"/>
                      <a:r>
                        <a:rPr lang="en-US" sz="1600" b="0" dirty="0" smtClean="0">
                          <a:solidFill>
                            <a:schemeClr val="tx1"/>
                          </a:solidFill>
                          <a:latin typeface="Calibri" pitchFamily="34" charset="0"/>
                          <a:cs typeface="Calibri" pitchFamily="34" charset="0"/>
                        </a:rPr>
                        <a:t>VIS008</a:t>
                      </a:r>
                    </a:p>
                    <a:p>
                      <a:pPr algn="ctr"/>
                      <a:r>
                        <a:rPr lang="en-US" sz="1600" b="0" dirty="0" smtClean="0">
                          <a:solidFill>
                            <a:schemeClr val="tx1"/>
                          </a:solidFill>
                          <a:latin typeface="Calibri" pitchFamily="34" charset="0"/>
                          <a:cs typeface="Calibri" pitchFamily="34" charset="0"/>
                        </a:rPr>
                        <a:t>HRVIS</a:t>
                      </a:r>
                    </a:p>
                    <a:p>
                      <a:pPr algn="ctr"/>
                      <a:r>
                        <a:rPr lang="en-US" sz="1600" b="0" dirty="0" smtClean="0">
                          <a:solidFill>
                            <a:schemeClr val="tx1"/>
                          </a:solidFill>
                          <a:latin typeface="Calibri" pitchFamily="34" charset="0"/>
                          <a:cs typeface="Calibri" pitchFamily="34" charset="0"/>
                        </a:rPr>
                        <a:t>NIR016</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rowSpan="4">
                  <a:txBody>
                    <a:bodyPr/>
                    <a:lstStyle/>
                    <a:p>
                      <a:pPr algn="ctr"/>
                      <a:r>
                        <a:rPr lang="en-US" sz="1600" b="0" dirty="0" smtClean="0">
                          <a:solidFill>
                            <a:schemeClr val="tx1"/>
                          </a:solidFill>
                          <a:latin typeface="Calibri" pitchFamily="34" charset="0"/>
                          <a:cs typeface="Calibri" pitchFamily="34" charset="0"/>
                        </a:rPr>
                        <a:t>15 min repeat</a:t>
                      </a:r>
                      <a:r>
                        <a:rPr lang="en-US" sz="1600" b="0" baseline="0" dirty="0" smtClean="0">
                          <a:solidFill>
                            <a:schemeClr val="tx1"/>
                          </a:solidFill>
                          <a:latin typeface="Calibri" pitchFamily="34" charset="0"/>
                          <a:cs typeface="Calibri" pitchFamily="34" charset="0"/>
                        </a:rPr>
                        <a:t> cycle</a:t>
                      </a:r>
                      <a:endParaRPr lang="en-US" sz="1600" b="0" dirty="0" smtClean="0">
                        <a:solidFill>
                          <a:schemeClr val="tx1"/>
                        </a:solidFill>
                        <a:latin typeface="Calibri" pitchFamily="34" charset="0"/>
                        <a:cs typeface="Calibri" pitchFamily="34" charset="0"/>
                      </a:endParaRPr>
                    </a:p>
                    <a:p>
                      <a:pPr algn="ctr"/>
                      <a:endParaRPr lang="en-US" sz="1600" b="0" dirty="0" smtClean="0">
                        <a:solidFill>
                          <a:schemeClr val="tx1"/>
                        </a:solidFill>
                        <a:latin typeface="Calibri" pitchFamily="34" charset="0"/>
                        <a:cs typeface="Calibri" pitchFamily="34" charset="0"/>
                      </a:endParaRPr>
                    </a:p>
                    <a:p>
                      <a:pPr algn="ctr"/>
                      <a:r>
                        <a:rPr lang="en-US" sz="1600" b="0" dirty="0" smtClean="0">
                          <a:solidFill>
                            <a:schemeClr val="tx1"/>
                          </a:solidFill>
                          <a:latin typeface="Calibri" pitchFamily="34" charset="0"/>
                          <a:cs typeface="Calibri" pitchFamily="34" charset="0"/>
                        </a:rPr>
                        <a:t>18.4 deg</a:t>
                      </a:r>
                      <a:r>
                        <a:rPr lang="en-US" sz="1600" b="0" baseline="0" dirty="0" smtClean="0">
                          <a:solidFill>
                            <a:schemeClr val="tx1"/>
                          </a:solidFill>
                          <a:latin typeface="Calibri" pitchFamily="34" charset="0"/>
                          <a:cs typeface="Calibri" pitchFamily="34" charset="0"/>
                        </a:rPr>
                        <a:t> x 18.4 deg FOR</a:t>
                      </a:r>
                      <a:endParaRPr lang="en-US" sz="1600" b="0" dirty="0" smtClean="0">
                        <a:solidFill>
                          <a:schemeClr val="tx1"/>
                        </a:solidFill>
                        <a:latin typeface="Calibri" pitchFamily="34" charset="0"/>
                        <a:cs typeface="Calibri" pitchFamily="34" charset="0"/>
                      </a:endParaRPr>
                    </a:p>
                    <a:p>
                      <a:pPr algn="ctr"/>
                      <a:endParaRPr lang="en-US" sz="1600" b="0" dirty="0" smtClean="0">
                        <a:solidFill>
                          <a:schemeClr val="tx1"/>
                        </a:solidFill>
                        <a:latin typeface="Calibri" pitchFamily="34" charset="0"/>
                        <a:cs typeface="Calibri" pitchFamily="34" charset="0"/>
                      </a:endParaRPr>
                    </a:p>
                    <a:p>
                      <a:pPr algn="ctr"/>
                      <a:r>
                        <a:rPr lang="en-US" sz="1600" b="0" dirty="0" smtClean="0">
                          <a:solidFill>
                            <a:schemeClr val="tx1"/>
                          </a:solidFill>
                          <a:latin typeface="Calibri" pitchFamily="34" charset="0"/>
                          <a:cs typeface="Calibri" pitchFamily="34" charset="0"/>
                        </a:rPr>
                        <a:t>or</a:t>
                      </a:r>
                    </a:p>
                    <a:p>
                      <a:pPr algn="ctr"/>
                      <a:endParaRPr lang="en-US" sz="1600" b="0" dirty="0" smtClean="0">
                        <a:solidFill>
                          <a:schemeClr val="tx1"/>
                        </a:solidFill>
                        <a:latin typeface="Calibri" pitchFamily="34" charset="0"/>
                        <a:cs typeface="Calibri" pitchFamily="34" charset="0"/>
                      </a:endParaRPr>
                    </a:p>
                    <a:p>
                      <a:pPr algn="ctr"/>
                      <a:r>
                        <a:rPr lang="en-US" sz="1600" b="0" dirty="0" smtClean="0">
                          <a:solidFill>
                            <a:schemeClr val="tx1"/>
                          </a:solidFill>
                          <a:latin typeface="Calibri" pitchFamily="34" charset="0"/>
                          <a:cs typeface="Calibri" pitchFamily="34" charset="0"/>
                        </a:rPr>
                        <a:t>5 min cadence</a:t>
                      </a:r>
                      <a:r>
                        <a:rPr lang="en-US" sz="1600" b="0" baseline="0" dirty="0" smtClean="0">
                          <a:solidFill>
                            <a:schemeClr val="tx1"/>
                          </a:solidFill>
                          <a:latin typeface="Calibri" pitchFamily="34" charset="0"/>
                          <a:cs typeface="Calibri" pitchFamily="34" charset="0"/>
                        </a:rPr>
                        <a:t> (RSS, reduced FOR </a:t>
                      </a:r>
                      <a:r>
                        <a:rPr lang="en-US" sz="1600" b="0" baseline="0" dirty="0" err="1" smtClean="0">
                          <a:solidFill>
                            <a:schemeClr val="tx1"/>
                          </a:solidFill>
                          <a:latin typeface="Calibri" pitchFamily="34" charset="0"/>
                          <a:cs typeface="Calibri" pitchFamily="34" charset="0"/>
                        </a:rPr>
                        <a:t>centred</a:t>
                      </a:r>
                      <a:r>
                        <a:rPr lang="en-US" sz="1600" b="0" baseline="0" dirty="0" smtClean="0">
                          <a:solidFill>
                            <a:schemeClr val="tx1"/>
                          </a:solidFill>
                          <a:latin typeface="Calibri" pitchFamily="34" charset="0"/>
                          <a:cs typeface="Calibri" pitchFamily="34" charset="0"/>
                        </a:rPr>
                        <a:t> on Europe)</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r>
              <a:tr h="678039">
                <a:tc>
                  <a:txBody>
                    <a:bodyPr/>
                    <a:lstStyle/>
                    <a:p>
                      <a:pPr algn="ctr"/>
                      <a:r>
                        <a:rPr lang="en-US" sz="1600" b="0" dirty="0" err="1"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 9 (MSG2)</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r>
                        <a:rPr lang="en-US" sz="1600" b="0" dirty="0" smtClean="0">
                          <a:solidFill>
                            <a:schemeClr val="tx1"/>
                          </a:solidFill>
                          <a:latin typeface="Calibri" pitchFamily="34" charset="0"/>
                          <a:cs typeface="Calibri" pitchFamily="34" charset="0"/>
                        </a:rPr>
                        <a:t>2005-present</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endParaRPr lang="en-GB"/>
                    </a:p>
                  </a:txBody>
                  <a:tcPr/>
                </a:tc>
              </a:tr>
              <a:tr h="678039">
                <a:tc>
                  <a:txBody>
                    <a:bodyPr/>
                    <a:lstStyle/>
                    <a:p>
                      <a:pPr algn="ctr"/>
                      <a:r>
                        <a:rPr lang="en-US" sz="1600" b="0" dirty="0" err="1"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 10 (MSG3)</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r>
                        <a:rPr lang="en-US" sz="1600" b="0" dirty="0" smtClean="0">
                          <a:solidFill>
                            <a:schemeClr val="tx1"/>
                          </a:solidFill>
                          <a:latin typeface="Calibri" pitchFamily="34" charset="0"/>
                          <a:cs typeface="Calibri" pitchFamily="34" charset="0"/>
                        </a:rPr>
                        <a:t>2012-present</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endParaRPr lang="en-GB"/>
                    </a:p>
                  </a:txBody>
                  <a:tcPr/>
                </a:tc>
              </a:tr>
              <a:tr h="678039">
                <a:tc>
                  <a:txBody>
                    <a:bodyPr/>
                    <a:lstStyle/>
                    <a:p>
                      <a:pPr algn="ctr"/>
                      <a:r>
                        <a:rPr lang="en-US" sz="1600" b="0" dirty="0" smtClean="0">
                          <a:solidFill>
                            <a:schemeClr val="tx1"/>
                          </a:solidFill>
                          <a:latin typeface="Calibri" pitchFamily="34" charset="0"/>
                          <a:cs typeface="Calibri" pitchFamily="34" charset="0"/>
                        </a:rPr>
                        <a:t>COMING</a:t>
                      </a:r>
                      <a:r>
                        <a:rPr lang="en-US" sz="1600" b="0" baseline="0" dirty="0" smtClean="0">
                          <a:solidFill>
                            <a:schemeClr val="tx1"/>
                          </a:solidFill>
                          <a:latin typeface="Calibri" pitchFamily="34" charset="0"/>
                          <a:cs typeface="Calibri" pitchFamily="34" charset="0"/>
                        </a:rPr>
                        <a:t> SOON!</a:t>
                      </a:r>
                    </a:p>
                    <a:p>
                      <a:pPr algn="ctr"/>
                      <a:r>
                        <a:rPr lang="en-US" sz="1600" b="0" baseline="0" dirty="0" err="1"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 11 (MSG4)</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r>
                        <a:rPr lang="en-US" sz="1600" b="0" dirty="0" smtClean="0">
                          <a:solidFill>
                            <a:schemeClr val="tx1"/>
                          </a:solidFill>
                          <a:latin typeface="Calibri" pitchFamily="34" charset="0"/>
                          <a:cs typeface="Calibri" pitchFamily="34" charset="0"/>
                        </a:rPr>
                        <a:t>2015</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endParaRPr lang="en-GB"/>
                    </a:p>
                  </a:txBody>
                  <a:tcPr/>
                </a:tc>
              </a:tr>
            </a:tbl>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900" y="139700"/>
            <a:ext cx="1949573" cy="523220"/>
          </a:xfrm>
          <a:prstGeom prst="rect">
            <a:avLst/>
          </a:prstGeom>
          <a:noFill/>
        </p:spPr>
        <p:txBody>
          <a:bodyPr wrap="none" rtlCol="0">
            <a:spAutoFit/>
          </a:bodyPr>
          <a:lstStyle/>
          <a:p>
            <a:r>
              <a:rPr lang="en-US" sz="2800" dirty="0" smtClean="0">
                <a:latin typeface="Calibri" pitchFamily="34" charset="0"/>
                <a:cs typeface="Calibri" pitchFamily="34" charset="0"/>
              </a:rPr>
              <a:t>Conclusions</a:t>
            </a:r>
            <a:endParaRPr lang="en-GB" sz="2800" dirty="0">
              <a:latin typeface="Calibri" pitchFamily="34" charset="0"/>
              <a:cs typeface="Calibri" pitchFamily="34" charset="0"/>
            </a:endParaRPr>
          </a:p>
        </p:txBody>
      </p:sp>
      <p:sp>
        <p:nvSpPr>
          <p:cNvPr id="7" name="TextBox 6"/>
          <p:cNvSpPr txBox="1"/>
          <p:nvPr/>
        </p:nvSpPr>
        <p:spPr>
          <a:xfrm>
            <a:off x="254000" y="1193800"/>
            <a:ext cx="9321800" cy="3970318"/>
          </a:xfrm>
          <a:prstGeom prst="rect">
            <a:avLst/>
          </a:prstGeom>
          <a:noFill/>
        </p:spPr>
        <p:txBody>
          <a:bodyPr wrap="square" rtlCol="0">
            <a:spAutoFit/>
          </a:bodyPr>
          <a:lstStyle/>
          <a:p>
            <a:pPr algn="just"/>
            <a:r>
              <a:rPr lang="en-US" sz="1800" dirty="0" smtClean="0">
                <a:solidFill>
                  <a:schemeClr val="tx1"/>
                </a:solidFill>
                <a:latin typeface="Calibri" pitchFamily="34" charset="0"/>
                <a:cs typeface="Calibri" pitchFamily="34" charset="0"/>
              </a:rPr>
              <a:t>EUMETSAT Moon observation dataset:</a:t>
            </a:r>
            <a:endParaRPr lang="en-GB" sz="1800" dirty="0" smtClean="0">
              <a:solidFill>
                <a:schemeClr val="tx1"/>
              </a:solidFill>
              <a:latin typeface="Calibri" pitchFamily="34" charset="0"/>
              <a:cs typeface="Calibri" pitchFamily="34" charset="0"/>
            </a:endParaRPr>
          </a:p>
          <a:p>
            <a:pPr algn="just"/>
            <a:r>
              <a:rPr lang="en-US" sz="1800" b="0" dirty="0" err="1" smtClean="0">
                <a:solidFill>
                  <a:schemeClr val="tx1"/>
                </a:solidFill>
                <a:latin typeface="Calibri" pitchFamily="34" charset="0"/>
                <a:cs typeface="Calibri" pitchFamily="34" charset="0"/>
              </a:rPr>
              <a:t>Meteosat</a:t>
            </a:r>
            <a:r>
              <a:rPr lang="en-US" sz="1800" b="0" dirty="0" smtClean="0">
                <a:solidFill>
                  <a:schemeClr val="tx1"/>
                </a:solidFill>
                <a:latin typeface="Calibri" pitchFamily="34" charset="0"/>
                <a:cs typeface="Calibri" pitchFamily="34" charset="0"/>
              </a:rPr>
              <a:t> 7, </a:t>
            </a:r>
            <a:r>
              <a:rPr lang="en-US" sz="1800" b="0" dirty="0" err="1" smtClean="0">
                <a:solidFill>
                  <a:schemeClr val="tx1"/>
                </a:solidFill>
                <a:latin typeface="Calibri" pitchFamily="34" charset="0"/>
                <a:cs typeface="Calibri" pitchFamily="34" charset="0"/>
              </a:rPr>
              <a:t>Meteosat</a:t>
            </a:r>
            <a:r>
              <a:rPr lang="en-US" sz="1800" b="0" dirty="0" smtClean="0">
                <a:solidFill>
                  <a:schemeClr val="tx1"/>
                </a:solidFill>
                <a:latin typeface="Calibri" pitchFamily="34" charset="0"/>
                <a:cs typeface="Calibri" pitchFamily="34" charset="0"/>
              </a:rPr>
              <a:t> 8, Meteosat9, and </a:t>
            </a:r>
            <a:r>
              <a:rPr lang="en-US" sz="1800" b="0" dirty="0" err="1" smtClean="0">
                <a:solidFill>
                  <a:schemeClr val="tx1"/>
                </a:solidFill>
                <a:latin typeface="Calibri" pitchFamily="34" charset="0"/>
                <a:cs typeface="Calibri" pitchFamily="34" charset="0"/>
              </a:rPr>
              <a:t>Meteosat</a:t>
            </a:r>
            <a:r>
              <a:rPr lang="en-US" sz="1800" b="0" dirty="0" smtClean="0">
                <a:solidFill>
                  <a:schemeClr val="tx1"/>
                </a:solidFill>
                <a:latin typeface="Calibri" pitchFamily="34" charset="0"/>
                <a:cs typeface="Calibri" pitchFamily="34" charset="0"/>
              </a:rPr>
              <a:t> 10.</a:t>
            </a:r>
          </a:p>
          <a:p>
            <a:pPr algn="just"/>
            <a:endParaRPr lang="en-US" sz="1800" b="0" dirty="0" smtClean="0">
              <a:solidFill>
                <a:schemeClr val="tx1"/>
              </a:solidFill>
              <a:latin typeface="Calibri" pitchFamily="34" charset="0"/>
              <a:cs typeface="Calibri" pitchFamily="34" charset="0"/>
            </a:endParaRPr>
          </a:p>
          <a:p>
            <a:pPr algn="just"/>
            <a:r>
              <a:rPr lang="en-US" sz="1800" b="0" dirty="0" smtClean="0">
                <a:solidFill>
                  <a:schemeClr val="tx1"/>
                </a:solidFill>
                <a:latin typeface="Calibri" pitchFamily="34" charset="0"/>
                <a:cs typeface="Calibri" pitchFamily="34" charset="0"/>
              </a:rPr>
              <a:t>Unprecedented dataset for the completeness of the observational conditions: unique collection of observations covering a wide range of both phase and libration angles.</a:t>
            </a:r>
          </a:p>
          <a:p>
            <a:pPr algn="just"/>
            <a:endParaRPr lang="en-US" sz="1800" b="0" dirty="0" smtClean="0">
              <a:solidFill>
                <a:schemeClr val="tx1"/>
              </a:solidFill>
              <a:latin typeface="Calibri" pitchFamily="34" charset="0"/>
              <a:cs typeface="Calibri" pitchFamily="34" charset="0"/>
            </a:endParaRPr>
          </a:p>
          <a:p>
            <a:pPr algn="just"/>
            <a:r>
              <a:rPr lang="en-US" sz="1800" b="0" dirty="0" smtClean="0">
                <a:solidFill>
                  <a:schemeClr val="tx1"/>
                </a:solidFill>
                <a:latin typeface="Calibri" pitchFamily="34" charset="0"/>
                <a:cs typeface="Calibri" pitchFamily="34" charset="0"/>
              </a:rPr>
              <a:t>We keep extracting Moon observations on a monthly basis from all the EUMETSAT operational satellites; soon also MSG4 will be launched, and its observations will complement the existing archive.</a:t>
            </a:r>
          </a:p>
          <a:p>
            <a:pPr algn="just"/>
            <a:endParaRPr lang="en-US" sz="1800" b="0" dirty="0" smtClean="0">
              <a:solidFill>
                <a:schemeClr val="tx1"/>
              </a:solidFill>
              <a:latin typeface="Calibri" pitchFamily="34" charset="0"/>
              <a:cs typeface="Calibri" pitchFamily="34" charset="0"/>
            </a:endParaRPr>
          </a:p>
          <a:p>
            <a:pPr algn="just"/>
            <a:r>
              <a:rPr lang="en-US" sz="1800" dirty="0" smtClean="0">
                <a:solidFill>
                  <a:schemeClr val="tx1"/>
                </a:solidFill>
                <a:latin typeface="Calibri" pitchFamily="34" charset="0"/>
                <a:cs typeface="Calibri" pitchFamily="34" charset="0"/>
              </a:rPr>
              <a:t>GIRO calibration:</a:t>
            </a:r>
          </a:p>
          <a:p>
            <a:pPr algn="just"/>
            <a:r>
              <a:rPr lang="en-US" sz="1800" b="0" dirty="0" smtClean="0">
                <a:solidFill>
                  <a:schemeClr val="tx1"/>
                </a:solidFill>
                <a:latin typeface="Calibri" pitchFamily="34" charset="0"/>
                <a:cs typeface="Calibri" pitchFamily="34" charset="0"/>
              </a:rPr>
              <a:t>The GIRO calibration tool has been successfully tested on the Moon observation dataset available at EUMETSAT and it will be used in the future to monitor the satellite performances in an operational environment.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900" y="139700"/>
            <a:ext cx="4719818" cy="523220"/>
          </a:xfrm>
          <a:prstGeom prst="rect">
            <a:avLst/>
          </a:prstGeom>
          <a:noFill/>
        </p:spPr>
        <p:txBody>
          <a:bodyPr wrap="none" rtlCol="0">
            <a:spAutoFit/>
          </a:bodyPr>
          <a:lstStyle/>
          <a:p>
            <a:r>
              <a:rPr lang="en-US" sz="2800" dirty="0" smtClean="0">
                <a:latin typeface="Calibri" pitchFamily="34" charset="0"/>
                <a:cs typeface="Calibri" pitchFamily="34" charset="0"/>
              </a:rPr>
              <a:t>EUMETSAT operating satellites</a:t>
            </a:r>
            <a:endParaRPr lang="en-GB" sz="2800" dirty="0">
              <a:latin typeface="Calibri" pitchFamily="34" charset="0"/>
              <a:cs typeface="Calibri" pitchFamily="34" charset="0"/>
            </a:endParaRPr>
          </a:p>
        </p:txBody>
      </p:sp>
      <p:graphicFrame>
        <p:nvGraphicFramePr>
          <p:cNvPr id="4" name="Table 3"/>
          <p:cNvGraphicFramePr>
            <a:graphicFrameLocks noGrp="1"/>
          </p:cNvGraphicFramePr>
          <p:nvPr/>
        </p:nvGraphicFramePr>
        <p:xfrm>
          <a:off x="88900" y="960966"/>
          <a:ext cx="9601199" cy="5455920"/>
        </p:xfrm>
        <a:graphic>
          <a:graphicData uri="http://schemas.openxmlformats.org/drawingml/2006/table">
            <a:tbl>
              <a:tblPr firstRow="1" bandRow="1">
                <a:tableStyleId>{5C22544A-7EE6-4342-B048-85BDC9FD1C3A}</a:tableStyleId>
              </a:tblPr>
              <a:tblGrid>
                <a:gridCol w="1658389"/>
                <a:gridCol w="1451090"/>
                <a:gridCol w="2007524"/>
                <a:gridCol w="1778404"/>
                <a:gridCol w="1352896"/>
                <a:gridCol w="1352896"/>
              </a:tblGrid>
              <a:tr h="436034">
                <a:tc>
                  <a:txBody>
                    <a:bodyPr/>
                    <a:lstStyle/>
                    <a:p>
                      <a:pPr algn="ctr"/>
                      <a:r>
                        <a:rPr lang="en-US" sz="1800" b="0" dirty="0" smtClean="0">
                          <a:solidFill>
                            <a:schemeClr val="tx1"/>
                          </a:solidFill>
                          <a:latin typeface="Calibri" pitchFamily="34" charset="0"/>
                          <a:cs typeface="Calibri" pitchFamily="34" charset="0"/>
                        </a:rPr>
                        <a:t>Satellite</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Time</a:t>
                      </a:r>
                      <a:r>
                        <a:rPr lang="en-US" sz="1800" b="0" baseline="0" dirty="0" smtClean="0">
                          <a:solidFill>
                            <a:schemeClr val="tx1"/>
                          </a:solidFill>
                          <a:latin typeface="Calibri" pitchFamily="34" charset="0"/>
                          <a:cs typeface="Calibri" pitchFamily="34" charset="0"/>
                        </a:rPr>
                        <a:t> span</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Pixel</a:t>
                      </a:r>
                      <a:r>
                        <a:rPr lang="en-US" sz="1800" b="0" baseline="0" dirty="0" smtClean="0">
                          <a:solidFill>
                            <a:schemeClr val="tx1"/>
                          </a:solidFill>
                          <a:latin typeface="Calibri" pitchFamily="34" charset="0"/>
                          <a:cs typeface="Calibri" pitchFamily="34" charset="0"/>
                        </a:rPr>
                        <a:t> resolution at SSP</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Bands</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VIS/NIR</a:t>
                      </a:r>
                      <a:r>
                        <a:rPr lang="en-US" sz="1800" b="0" baseline="0" dirty="0" smtClean="0">
                          <a:solidFill>
                            <a:schemeClr val="tx1"/>
                          </a:solidFill>
                          <a:latin typeface="Calibri" pitchFamily="34" charset="0"/>
                          <a:cs typeface="Calibri" pitchFamily="34" charset="0"/>
                        </a:rPr>
                        <a:t> bands</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Service</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r>
              <a:tr h="678039">
                <a:tc>
                  <a:txBody>
                    <a:bodyPr/>
                    <a:lstStyle/>
                    <a:p>
                      <a:pPr algn="ctr"/>
                      <a:r>
                        <a:rPr lang="en-US" sz="1600" b="0" dirty="0" err="1"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 7 (MET7)</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1997</a:t>
                      </a:r>
                      <a:r>
                        <a:rPr lang="en-US" sz="1600" b="0" baseline="0" dirty="0" smtClean="0">
                          <a:solidFill>
                            <a:schemeClr val="tx1"/>
                          </a:solidFill>
                          <a:latin typeface="Calibri" pitchFamily="34" charset="0"/>
                          <a:cs typeface="Calibri" pitchFamily="34" charset="0"/>
                        </a:rPr>
                        <a:t>-present</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2.5 km</a:t>
                      </a:r>
                      <a:r>
                        <a:rPr lang="en-US" sz="1600" b="0" baseline="0" dirty="0" smtClean="0">
                          <a:solidFill>
                            <a:schemeClr val="tx1"/>
                          </a:solidFill>
                          <a:latin typeface="Calibri" pitchFamily="34" charset="0"/>
                          <a:cs typeface="Calibri" pitchFamily="34" charset="0"/>
                        </a:rPr>
                        <a:t> in </a:t>
                      </a:r>
                      <a:r>
                        <a:rPr lang="en-US" sz="1600" b="0" dirty="0" smtClean="0">
                          <a:solidFill>
                            <a:schemeClr val="tx1"/>
                          </a:solidFill>
                          <a:latin typeface="Calibri" pitchFamily="34" charset="0"/>
                          <a:cs typeface="Calibri" pitchFamily="34" charset="0"/>
                        </a:rPr>
                        <a:t>VIS</a:t>
                      </a:r>
                    </a:p>
                    <a:p>
                      <a:pPr algn="ctr"/>
                      <a:r>
                        <a:rPr lang="en-US" sz="1600" b="0" dirty="0" smtClean="0">
                          <a:solidFill>
                            <a:schemeClr val="tx1"/>
                          </a:solidFill>
                          <a:latin typeface="Calibri" pitchFamily="34" charset="0"/>
                          <a:cs typeface="Calibri" pitchFamily="34" charset="0"/>
                        </a:rPr>
                        <a:t>5 km in WV</a:t>
                      </a:r>
                      <a:r>
                        <a:rPr lang="en-US" sz="1600" b="0" baseline="0" dirty="0" smtClean="0">
                          <a:solidFill>
                            <a:schemeClr val="tx1"/>
                          </a:solidFill>
                          <a:latin typeface="Calibri" pitchFamily="34" charset="0"/>
                          <a:cs typeface="Calibri" pitchFamily="34" charset="0"/>
                        </a:rPr>
                        <a:t> and IR</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VIS (0.3-1.05 µm)</a:t>
                      </a:r>
                      <a:r>
                        <a:rPr lang="en-US" sz="1600" b="0" baseline="0" dirty="0" smtClean="0">
                          <a:solidFill>
                            <a:schemeClr val="tx1"/>
                          </a:solidFill>
                          <a:latin typeface="Calibri" pitchFamily="34" charset="0"/>
                          <a:cs typeface="Calibri" pitchFamily="34" charset="0"/>
                        </a:rPr>
                        <a:t> </a:t>
                      </a:r>
                    </a:p>
                    <a:p>
                      <a:pPr algn="ctr"/>
                      <a:r>
                        <a:rPr lang="en-US" sz="1600" b="0" baseline="0" dirty="0" smtClean="0">
                          <a:solidFill>
                            <a:schemeClr val="tx1"/>
                          </a:solidFill>
                          <a:latin typeface="Calibri" pitchFamily="34" charset="0"/>
                          <a:cs typeface="Calibri" pitchFamily="34" charset="0"/>
                        </a:rPr>
                        <a:t>WV (5.4-7.5 µm)</a:t>
                      </a:r>
                    </a:p>
                    <a:p>
                      <a:pPr algn="ctr"/>
                      <a:r>
                        <a:rPr lang="en-US" sz="1600" b="0" baseline="0" dirty="0" smtClean="0">
                          <a:solidFill>
                            <a:schemeClr val="tx1"/>
                          </a:solidFill>
                          <a:latin typeface="Calibri" pitchFamily="34" charset="0"/>
                          <a:cs typeface="Calibri" pitchFamily="34" charset="0"/>
                        </a:rPr>
                        <a:t>IR (10.0-13.1 µm)</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VIS</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30</a:t>
                      </a:r>
                      <a:r>
                        <a:rPr lang="en-US" sz="1600" b="0" baseline="0" dirty="0" smtClean="0">
                          <a:solidFill>
                            <a:schemeClr val="tx1"/>
                          </a:solidFill>
                          <a:latin typeface="Calibri" pitchFamily="34" charset="0"/>
                          <a:cs typeface="Calibri" pitchFamily="34" charset="0"/>
                        </a:rPr>
                        <a:t> min repeat cycle</a:t>
                      </a:r>
                    </a:p>
                    <a:p>
                      <a:pPr algn="ctr"/>
                      <a:endParaRPr lang="en-US" sz="1600" b="0" baseline="0" dirty="0" smtClean="0">
                        <a:solidFill>
                          <a:schemeClr val="tx1"/>
                        </a:solidFill>
                        <a:latin typeface="Calibri" pitchFamily="34" charset="0"/>
                        <a:cs typeface="Calibri" pitchFamily="34" charset="0"/>
                      </a:endParaRPr>
                    </a:p>
                    <a:p>
                      <a:pPr algn="ctr"/>
                      <a:r>
                        <a:rPr lang="en-US" sz="1600" b="0" baseline="0" dirty="0" smtClean="0">
                          <a:solidFill>
                            <a:schemeClr val="tx1"/>
                          </a:solidFill>
                          <a:latin typeface="Calibri" pitchFamily="34" charset="0"/>
                          <a:cs typeface="Calibri" pitchFamily="34" charset="0"/>
                        </a:rPr>
                        <a:t>18.4 deg x 18.4 deg FOR</a:t>
                      </a:r>
                    </a:p>
                    <a:p>
                      <a:pPr algn="ctr"/>
                      <a:endParaRPr lang="en-GB" sz="1600" b="0" dirty="0">
                        <a:solidFill>
                          <a:schemeClr val="tx1"/>
                        </a:solidFill>
                        <a:latin typeface="Calibri" pitchFamily="34" charset="0"/>
                        <a:cs typeface="Calibri" pitchFamily="34" charset="0"/>
                      </a:endParaRPr>
                    </a:p>
                  </a:txBody>
                  <a:tcPr>
                    <a:solidFill>
                      <a:srgbClr val="FFC000"/>
                    </a:solidFill>
                  </a:tcPr>
                </a:tc>
              </a:tr>
              <a:tr h="678039">
                <a:tc>
                  <a:txBody>
                    <a:bodyPr/>
                    <a:lstStyle/>
                    <a:p>
                      <a:pPr algn="ctr"/>
                      <a:r>
                        <a:rPr lang="en-US" sz="1600" b="0" dirty="0" err="1"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 8 (MSG1)</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r>
                        <a:rPr lang="en-US" sz="1600" b="0" dirty="0" smtClean="0">
                          <a:solidFill>
                            <a:schemeClr val="tx1"/>
                          </a:solidFill>
                          <a:latin typeface="Calibri" pitchFamily="34" charset="0"/>
                          <a:cs typeface="Calibri" pitchFamily="34" charset="0"/>
                        </a:rPr>
                        <a:t>2002-present</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rowSpan="4">
                  <a:txBody>
                    <a:bodyPr/>
                    <a:lstStyle/>
                    <a:p>
                      <a:pPr algn="ctr"/>
                      <a:r>
                        <a:rPr lang="en-US" sz="1600" dirty="0" smtClean="0">
                          <a:latin typeface="Calibri" pitchFamily="34" charset="0"/>
                          <a:cs typeface="Calibri" pitchFamily="34" charset="0"/>
                        </a:rPr>
                        <a:t>3</a:t>
                      </a:r>
                      <a:r>
                        <a:rPr lang="en-US" sz="1600" baseline="0" dirty="0" smtClean="0">
                          <a:latin typeface="Calibri" pitchFamily="34" charset="0"/>
                          <a:cs typeface="Calibri" pitchFamily="34" charset="0"/>
                        </a:rPr>
                        <a:t> km low-res</a:t>
                      </a:r>
                    </a:p>
                    <a:p>
                      <a:pPr algn="ctr"/>
                      <a:r>
                        <a:rPr lang="en-US" sz="1600" baseline="0" dirty="0" smtClean="0">
                          <a:latin typeface="Calibri" pitchFamily="34" charset="0"/>
                          <a:cs typeface="Calibri" pitchFamily="34" charset="0"/>
                        </a:rPr>
                        <a:t>1 km high-res</a:t>
                      </a:r>
                      <a:endParaRPr lang="en-GB" sz="1600" dirty="0">
                        <a:latin typeface="Calibri" pitchFamily="34" charset="0"/>
                        <a:cs typeface="Calibri" pitchFamily="34" charset="0"/>
                      </a:endParaRPr>
                    </a:p>
                  </a:txBody>
                  <a:tcPr>
                    <a:solidFill>
                      <a:schemeClr val="accent5">
                        <a:lumMod val="90000"/>
                      </a:schemeClr>
                    </a:solidFill>
                  </a:tcPr>
                </a:tc>
                <a:tc rowSpan="4">
                  <a:txBody>
                    <a:bodyPr/>
                    <a:lstStyle/>
                    <a:p>
                      <a:pPr algn="ctr"/>
                      <a:r>
                        <a:rPr lang="en-US" sz="1600" b="0" dirty="0" smtClean="0">
                          <a:solidFill>
                            <a:schemeClr val="tx1"/>
                          </a:solidFill>
                          <a:latin typeface="Calibri" pitchFamily="34" charset="0"/>
                          <a:cs typeface="Calibri" pitchFamily="34" charset="0"/>
                        </a:rPr>
                        <a:t>VIS006 (0.6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VIS008 (0.8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HRVIS (0.7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NIR016 (1.6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IR039 (3.9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IR062 (6.2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IR073 (7.3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IR097 (9.7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 </a:t>
                      </a:r>
                    </a:p>
                    <a:p>
                      <a:pPr algn="ctr"/>
                      <a:r>
                        <a:rPr lang="en-US" sz="1600" b="0" dirty="0" smtClean="0">
                          <a:solidFill>
                            <a:schemeClr val="tx1"/>
                          </a:solidFill>
                          <a:latin typeface="Calibri" pitchFamily="34" charset="0"/>
                          <a:cs typeface="Calibri" pitchFamily="34" charset="0"/>
                        </a:rPr>
                        <a:t>IR108 (10.8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IR120 (12.0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IR134 (13.4</a:t>
                      </a:r>
                      <a:r>
                        <a:rPr lang="en-US" sz="1600" b="0" baseline="0" dirty="0" smtClean="0">
                          <a:solidFill>
                            <a:schemeClr val="tx1"/>
                          </a:solidFill>
                          <a:latin typeface="Calibri" pitchFamily="34" charset="0"/>
                          <a:cs typeface="Calibri" pitchFamily="34" charset="0"/>
                        </a:rPr>
                        <a:t> µm</a:t>
                      </a:r>
                      <a:r>
                        <a:rPr lang="en-US" sz="1600" b="0" dirty="0" smtClean="0">
                          <a:solidFill>
                            <a:schemeClr val="tx1"/>
                          </a:solidFill>
                          <a:latin typeface="Calibri" pitchFamily="34" charset="0"/>
                          <a:cs typeface="Calibri" pitchFamily="34" charset="0"/>
                        </a:rPr>
                        <a:t>)</a:t>
                      </a:r>
                    </a:p>
                    <a:p>
                      <a:pPr algn="ctr"/>
                      <a:endParaRPr lang="en-US" sz="1600" b="1" dirty="0" smtClean="0">
                        <a:solidFill>
                          <a:schemeClr val="tx1"/>
                        </a:solidFill>
                        <a:latin typeface="Calibri" pitchFamily="34" charset="0"/>
                        <a:cs typeface="Calibri" pitchFamily="34" charset="0"/>
                      </a:endParaRPr>
                    </a:p>
                    <a:p>
                      <a:pPr algn="ctr"/>
                      <a:endParaRPr lang="en-GB" sz="1600" b="1" dirty="0">
                        <a:solidFill>
                          <a:schemeClr val="tx1"/>
                        </a:solidFill>
                        <a:latin typeface="Calibri" pitchFamily="34" charset="0"/>
                        <a:cs typeface="Calibri" pitchFamily="34" charset="0"/>
                      </a:endParaRPr>
                    </a:p>
                  </a:txBody>
                  <a:tcPr>
                    <a:solidFill>
                      <a:schemeClr val="accent5">
                        <a:lumMod val="90000"/>
                      </a:schemeClr>
                    </a:solidFill>
                  </a:tcPr>
                </a:tc>
                <a:tc rowSpan="4">
                  <a:txBody>
                    <a:bodyPr/>
                    <a:lstStyle/>
                    <a:p>
                      <a:pPr algn="ctr"/>
                      <a:r>
                        <a:rPr lang="en-US" sz="1600" b="0" dirty="0" smtClean="0">
                          <a:solidFill>
                            <a:schemeClr val="tx1"/>
                          </a:solidFill>
                          <a:latin typeface="Calibri" pitchFamily="34" charset="0"/>
                          <a:cs typeface="Calibri" pitchFamily="34" charset="0"/>
                        </a:rPr>
                        <a:t>VIS006</a:t>
                      </a:r>
                    </a:p>
                    <a:p>
                      <a:pPr algn="ctr"/>
                      <a:r>
                        <a:rPr lang="en-US" sz="1600" b="0" dirty="0" smtClean="0">
                          <a:solidFill>
                            <a:schemeClr val="tx1"/>
                          </a:solidFill>
                          <a:latin typeface="Calibri" pitchFamily="34" charset="0"/>
                          <a:cs typeface="Calibri" pitchFamily="34" charset="0"/>
                        </a:rPr>
                        <a:t>VIS008</a:t>
                      </a:r>
                    </a:p>
                    <a:p>
                      <a:pPr algn="ctr"/>
                      <a:r>
                        <a:rPr lang="en-US" sz="1600" b="0" dirty="0" smtClean="0">
                          <a:solidFill>
                            <a:schemeClr val="tx1"/>
                          </a:solidFill>
                          <a:latin typeface="Calibri" pitchFamily="34" charset="0"/>
                          <a:cs typeface="Calibri" pitchFamily="34" charset="0"/>
                        </a:rPr>
                        <a:t>HRVIS</a:t>
                      </a:r>
                    </a:p>
                    <a:p>
                      <a:pPr algn="ctr"/>
                      <a:r>
                        <a:rPr lang="en-US" sz="1600" b="0" dirty="0" smtClean="0">
                          <a:solidFill>
                            <a:schemeClr val="tx1"/>
                          </a:solidFill>
                          <a:latin typeface="Calibri" pitchFamily="34" charset="0"/>
                          <a:cs typeface="Calibri" pitchFamily="34" charset="0"/>
                        </a:rPr>
                        <a:t>NIR016</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rowSpan="4">
                  <a:txBody>
                    <a:bodyPr/>
                    <a:lstStyle/>
                    <a:p>
                      <a:pPr algn="ctr"/>
                      <a:r>
                        <a:rPr lang="en-US" sz="1600" b="0" dirty="0" smtClean="0">
                          <a:solidFill>
                            <a:schemeClr val="tx1"/>
                          </a:solidFill>
                          <a:latin typeface="Calibri" pitchFamily="34" charset="0"/>
                          <a:cs typeface="Calibri" pitchFamily="34" charset="0"/>
                        </a:rPr>
                        <a:t>15 min repeat</a:t>
                      </a:r>
                      <a:r>
                        <a:rPr lang="en-US" sz="1600" b="0" baseline="0" dirty="0" smtClean="0">
                          <a:solidFill>
                            <a:schemeClr val="tx1"/>
                          </a:solidFill>
                          <a:latin typeface="Calibri" pitchFamily="34" charset="0"/>
                          <a:cs typeface="Calibri" pitchFamily="34" charset="0"/>
                        </a:rPr>
                        <a:t> cycle</a:t>
                      </a:r>
                      <a:endParaRPr lang="en-US" sz="1600" b="0" dirty="0" smtClean="0">
                        <a:solidFill>
                          <a:schemeClr val="tx1"/>
                        </a:solidFill>
                        <a:latin typeface="Calibri" pitchFamily="34" charset="0"/>
                        <a:cs typeface="Calibri" pitchFamily="34" charset="0"/>
                      </a:endParaRPr>
                    </a:p>
                    <a:p>
                      <a:pPr algn="ctr"/>
                      <a:endParaRPr lang="en-US" sz="1600" b="0" dirty="0" smtClean="0">
                        <a:solidFill>
                          <a:schemeClr val="tx1"/>
                        </a:solidFill>
                        <a:latin typeface="Calibri" pitchFamily="34" charset="0"/>
                        <a:cs typeface="Calibri" pitchFamily="34" charset="0"/>
                      </a:endParaRPr>
                    </a:p>
                    <a:p>
                      <a:pPr algn="ctr"/>
                      <a:r>
                        <a:rPr lang="en-US" sz="1600" b="0" dirty="0" smtClean="0">
                          <a:solidFill>
                            <a:schemeClr val="tx1"/>
                          </a:solidFill>
                          <a:latin typeface="Calibri" pitchFamily="34" charset="0"/>
                          <a:cs typeface="Calibri" pitchFamily="34" charset="0"/>
                        </a:rPr>
                        <a:t>18.4 deg</a:t>
                      </a:r>
                      <a:r>
                        <a:rPr lang="en-US" sz="1600" b="0" baseline="0" dirty="0" smtClean="0">
                          <a:solidFill>
                            <a:schemeClr val="tx1"/>
                          </a:solidFill>
                          <a:latin typeface="Calibri" pitchFamily="34" charset="0"/>
                          <a:cs typeface="Calibri" pitchFamily="34" charset="0"/>
                        </a:rPr>
                        <a:t> x 18.4 deg FOR</a:t>
                      </a:r>
                      <a:endParaRPr lang="en-US" sz="1600" b="0" dirty="0" smtClean="0">
                        <a:solidFill>
                          <a:schemeClr val="tx1"/>
                        </a:solidFill>
                        <a:latin typeface="Calibri" pitchFamily="34" charset="0"/>
                        <a:cs typeface="Calibri" pitchFamily="34" charset="0"/>
                      </a:endParaRPr>
                    </a:p>
                    <a:p>
                      <a:pPr algn="ctr"/>
                      <a:endParaRPr lang="en-US" sz="1600" b="0" dirty="0" smtClean="0">
                        <a:solidFill>
                          <a:schemeClr val="tx1"/>
                        </a:solidFill>
                        <a:latin typeface="Calibri" pitchFamily="34" charset="0"/>
                        <a:cs typeface="Calibri" pitchFamily="34" charset="0"/>
                      </a:endParaRPr>
                    </a:p>
                    <a:p>
                      <a:pPr algn="ctr"/>
                      <a:r>
                        <a:rPr lang="en-US" sz="1600" b="0" dirty="0" smtClean="0">
                          <a:solidFill>
                            <a:schemeClr val="tx1"/>
                          </a:solidFill>
                          <a:latin typeface="Calibri" pitchFamily="34" charset="0"/>
                          <a:cs typeface="Calibri" pitchFamily="34" charset="0"/>
                        </a:rPr>
                        <a:t>or</a:t>
                      </a:r>
                    </a:p>
                    <a:p>
                      <a:pPr algn="ctr"/>
                      <a:endParaRPr lang="en-US" sz="1600" b="0" dirty="0" smtClean="0">
                        <a:solidFill>
                          <a:schemeClr val="tx1"/>
                        </a:solidFill>
                        <a:latin typeface="Calibri" pitchFamily="34" charset="0"/>
                        <a:cs typeface="Calibri" pitchFamily="34" charset="0"/>
                      </a:endParaRPr>
                    </a:p>
                    <a:p>
                      <a:pPr algn="ctr"/>
                      <a:r>
                        <a:rPr lang="en-US" sz="1600" b="0" dirty="0" smtClean="0">
                          <a:solidFill>
                            <a:schemeClr val="tx1"/>
                          </a:solidFill>
                          <a:latin typeface="Calibri" pitchFamily="34" charset="0"/>
                          <a:cs typeface="Calibri" pitchFamily="34" charset="0"/>
                        </a:rPr>
                        <a:t>5 min cadence</a:t>
                      </a:r>
                      <a:r>
                        <a:rPr lang="en-US" sz="1600" b="0" baseline="0" dirty="0" smtClean="0">
                          <a:solidFill>
                            <a:schemeClr val="tx1"/>
                          </a:solidFill>
                          <a:latin typeface="Calibri" pitchFamily="34" charset="0"/>
                          <a:cs typeface="Calibri" pitchFamily="34" charset="0"/>
                        </a:rPr>
                        <a:t> (RSS, reduced FOR </a:t>
                      </a:r>
                      <a:r>
                        <a:rPr lang="en-US" sz="1600" b="0" baseline="0" dirty="0" err="1" smtClean="0">
                          <a:solidFill>
                            <a:schemeClr val="tx1"/>
                          </a:solidFill>
                          <a:latin typeface="Calibri" pitchFamily="34" charset="0"/>
                          <a:cs typeface="Calibri" pitchFamily="34" charset="0"/>
                        </a:rPr>
                        <a:t>centred</a:t>
                      </a:r>
                      <a:r>
                        <a:rPr lang="en-US" sz="1600" b="0" baseline="0" dirty="0" smtClean="0">
                          <a:solidFill>
                            <a:schemeClr val="tx1"/>
                          </a:solidFill>
                          <a:latin typeface="Calibri" pitchFamily="34" charset="0"/>
                          <a:cs typeface="Calibri" pitchFamily="34" charset="0"/>
                        </a:rPr>
                        <a:t> on Europe)</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r>
              <a:tr h="678039">
                <a:tc>
                  <a:txBody>
                    <a:bodyPr/>
                    <a:lstStyle/>
                    <a:p>
                      <a:pPr algn="ctr"/>
                      <a:r>
                        <a:rPr lang="en-US" sz="1600" b="0" dirty="0" err="1"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 9 (MSG2)</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r>
                        <a:rPr lang="en-US" sz="1600" b="0" dirty="0" smtClean="0">
                          <a:solidFill>
                            <a:schemeClr val="tx1"/>
                          </a:solidFill>
                          <a:latin typeface="Calibri" pitchFamily="34" charset="0"/>
                          <a:cs typeface="Calibri" pitchFamily="34" charset="0"/>
                        </a:rPr>
                        <a:t>2005-present</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endParaRPr lang="en-GB"/>
                    </a:p>
                  </a:txBody>
                  <a:tcPr/>
                </a:tc>
              </a:tr>
              <a:tr h="678039">
                <a:tc>
                  <a:txBody>
                    <a:bodyPr/>
                    <a:lstStyle/>
                    <a:p>
                      <a:pPr algn="ctr"/>
                      <a:r>
                        <a:rPr lang="en-US" sz="1600" b="0" dirty="0" err="1"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 10 (MSG3)</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r>
                        <a:rPr lang="en-US" sz="1600" b="0" dirty="0" smtClean="0">
                          <a:solidFill>
                            <a:schemeClr val="tx1"/>
                          </a:solidFill>
                          <a:latin typeface="Calibri" pitchFamily="34" charset="0"/>
                          <a:cs typeface="Calibri" pitchFamily="34" charset="0"/>
                        </a:rPr>
                        <a:t>2012-present</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endParaRPr lang="en-GB"/>
                    </a:p>
                  </a:txBody>
                  <a:tcPr/>
                </a:tc>
              </a:tr>
              <a:tr h="678039">
                <a:tc>
                  <a:txBody>
                    <a:bodyPr/>
                    <a:lstStyle/>
                    <a:p>
                      <a:pPr algn="ctr"/>
                      <a:r>
                        <a:rPr lang="en-US" sz="1600" b="0" dirty="0" smtClean="0">
                          <a:solidFill>
                            <a:schemeClr val="tx1"/>
                          </a:solidFill>
                          <a:latin typeface="Calibri" pitchFamily="34" charset="0"/>
                          <a:cs typeface="Calibri" pitchFamily="34" charset="0"/>
                        </a:rPr>
                        <a:t>COMING</a:t>
                      </a:r>
                      <a:r>
                        <a:rPr lang="en-US" sz="1600" b="0" baseline="0" dirty="0" smtClean="0">
                          <a:solidFill>
                            <a:schemeClr val="tx1"/>
                          </a:solidFill>
                          <a:latin typeface="Calibri" pitchFamily="34" charset="0"/>
                          <a:cs typeface="Calibri" pitchFamily="34" charset="0"/>
                        </a:rPr>
                        <a:t> SOON!</a:t>
                      </a:r>
                    </a:p>
                    <a:p>
                      <a:pPr algn="ctr"/>
                      <a:r>
                        <a:rPr lang="en-US" sz="1600" b="0" baseline="0" dirty="0" err="1"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 11 (MSG4)</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r>
                        <a:rPr lang="en-US" sz="1600" b="0" dirty="0" smtClean="0">
                          <a:solidFill>
                            <a:schemeClr val="tx1"/>
                          </a:solidFill>
                          <a:latin typeface="Calibri" pitchFamily="34" charset="0"/>
                          <a:cs typeface="Calibri" pitchFamily="34" charset="0"/>
                        </a:rPr>
                        <a:t>2015</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endParaRPr lang="en-GB"/>
                    </a:p>
                  </a:txBody>
                  <a:tcPr/>
                </a:tc>
              </a:tr>
            </a:tbl>
          </a:graphicData>
        </a:graphic>
      </p:graphicFrame>
      <p:sp>
        <p:nvSpPr>
          <p:cNvPr id="6" name="TextBox 5"/>
          <p:cNvSpPr txBox="1"/>
          <p:nvPr/>
        </p:nvSpPr>
        <p:spPr>
          <a:xfrm>
            <a:off x="1244600" y="2654300"/>
            <a:ext cx="7632700" cy="1569660"/>
          </a:xfrm>
          <a:prstGeom prst="rect">
            <a:avLst/>
          </a:prstGeom>
          <a:ln w="38100">
            <a:solidFill>
              <a:schemeClr val="tx1"/>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2400" b="0" dirty="0" smtClean="0">
                <a:solidFill>
                  <a:schemeClr val="tx1"/>
                </a:solidFill>
                <a:latin typeface="Calibri" pitchFamily="34" charset="0"/>
                <a:cs typeface="Calibri" pitchFamily="34" charset="0"/>
              </a:rPr>
              <a:t>All satellites are spin-stabilized GEO satellites with no dedicated observation of the Moon, i.e., the Moon “enters” the FOR and the user must look for it in the Level 1.0 raw data since the </a:t>
            </a:r>
            <a:r>
              <a:rPr lang="en-US" sz="2400" b="0" u="sng" dirty="0" smtClean="0">
                <a:solidFill>
                  <a:schemeClr val="tx1"/>
                </a:solidFill>
                <a:latin typeface="Calibri" pitchFamily="34" charset="0"/>
                <a:cs typeface="Calibri" pitchFamily="34" charset="0"/>
              </a:rPr>
              <a:t>image </a:t>
            </a:r>
            <a:r>
              <a:rPr lang="en-US" sz="2400" b="0" u="sng" smtClean="0">
                <a:solidFill>
                  <a:schemeClr val="tx1"/>
                </a:solidFill>
                <a:latin typeface="Calibri" pitchFamily="34" charset="0"/>
                <a:cs typeface="Calibri" pitchFamily="34" charset="0"/>
              </a:rPr>
              <a:t>processing keeps </a:t>
            </a:r>
            <a:r>
              <a:rPr lang="en-US" sz="2400" b="0" u="sng" dirty="0" smtClean="0">
                <a:solidFill>
                  <a:schemeClr val="tx1"/>
                </a:solidFill>
                <a:latin typeface="Calibri" pitchFamily="34" charset="0"/>
                <a:cs typeface="Calibri" pitchFamily="34" charset="0"/>
              </a:rPr>
              <a:t>only the Earth.</a:t>
            </a:r>
            <a:endParaRPr lang="en-GB" sz="2400" b="0" dirty="0">
              <a:solidFill>
                <a:schemeClr val="tx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900" y="139700"/>
            <a:ext cx="4719818" cy="523220"/>
          </a:xfrm>
          <a:prstGeom prst="rect">
            <a:avLst/>
          </a:prstGeom>
          <a:noFill/>
        </p:spPr>
        <p:txBody>
          <a:bodyPr wrap="none" rtlCol="0">
            <a:spAutoFit/>
          </a:bodyPr>
          <a:lstStyle/>
          <a:p>
            <a:r>
              <a:rPr lang="en-US" sz="2800" dirty="0" smtClean="0">
                <a:latin typeface="Calibri" pitchFamily="34" charset="0"/>
                <a:cs typeface="Calibri" pitchFamily="34" charset="0"/>
              </a:rPr>
              <a:t>EUMETSAT operating satellites</a:t>
            </a:r>
            <a:endParaRPr lang="en-GB" sz="2800" dirty="0">
              <a:latin typeface="Calibri" pitchFamily="34" charset="0"/>
              <a:cs typeface="Calibri" pitchFamily="34" charset="0"/>
            </a:endParaRPr>
          </a:p>
        </p:txBody>
      </p:sp>
      <p:graphicFrame>
        <p:nvGraphicFramePr>
          <p:cNvPr id="4" name="Table 3"/>
          <p:cNvGraphicFramePr>
            <a:graphicFrameLocks noGrp="1"/>
          </p:cNvGraphicFramePr>
          <p:nvPr/>
        </p:nvGraphicFramePr>
        <p:xfrm>
          <a:off x="88900" y="960966"/>
          <a:ext cx="9601199" cy="5455920"/>
        </p:xfrm>
        <a:graphic>
          <a:graphicData uri="http://schemas.openxmlformats.org/drawingml/2006/table">
            <a:tbl>
              <a:tblPr firstRow="1" bandRow="1">
                <a:tableStyleId>{5C22544A-7EE6-4342-B048-85BDC9FD1C3A}</a:tableStyleId>
              </a:tblPr>
              <a:tblGrid>
                <a:gridCol w="1658389"/>
                <a:gridCol w="1451090"/>
                <a:gridCol w="2007524"/>
                <a:gridCol w="1778404"/>
                <a:gridCol w="1352896"/>
                <a:gridCol w="1352896"/>
              </a:tblGrid>
              <a:tr h="436034">
                <a:tc>
                  <a:txBody>
                    <a:bodyPr/>
                    <a:lstStyle/>
                    <a:p>
                      <a:pPr algn="ctr"/>
                      <a:r>
                        <a:rPr lang="en-US" sz="1800" b="0" dirty="0" smtClean="0">
                          <a:solidFill>
                            <a:schemeClr val="tx1"/>
                          </a:solidFill>
                          <a:latin typeface="Calibri" pitchFamily="34" charset="0"/>
                          <a:cs typeface="Calibri" pitchFamily="34" charset="0"/>
                        </a:rPr>
                        <a:t>Satellite</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Time</a:t>
                      </a:r>
                      <a:r>
                        <a:rPr lang="en-US" sz="1800" b="0" baseline="0" dirty="0" smtClean="0">
                          <a:solidFill>
                            <a:schemeClr val="tx1"/>
                          </a:solidFill>
                          <a:latin typeface="Calibri" pitchFamily="34" charset="0"/>
                          <a:cs typeface="Calibri" pitchFamily="34" charset="0"/>
                        </a:rPr>
                        <a:t> span</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Pixel</a:t>
                      </a:r>
                      <a:r>
                        <a:rPr lang="en-US" sz="1800" b="0" baseline="0" dirty="0" smtClean="0">
                          <a:solidFill>
                            <a:schemeClr val="tx1"/>
                          </a:solidFill>
                          <a:latin typeface="Calibri" pitchFamily="34" charset="0"/>
                          <a:cs typeface="Calibri" pitchFamily="34" charset="0"/>
                        </a:rPr>
                        <a:t> resolution at SSP</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Bands</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VIS/NIR</a:t>
                      </a:r>
                      <a:r>
                        <a:rPr lang="en-US" sz="1800" b="0" baseline="0" dirty="0" smtClean="0">
                          <a:solidFill>
                            <a:schemeClr val="tx1"/>
                          </a:solidFill>
                          <a:latin typeface="Calibri" pitchFamily="34" charset="0"/>
                          <a:cs typeface="Calibri" pitchFamily="34" charset="0"/>
                        </a:rPr>
                        <a:t> bands</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Service</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r>
              <a:tr h="678039">
                <a:tc>
                  <a:txBody>
                    <a:bodyPr/>
                    <a:lstStyle/>
                    <a:p>
                      <a:pPr algn="ctr"/>
                      <a:r>
                        <a:rPr lang="en-US" sz="1600" b="0" dirty="0" err="1"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 7 (MET7)</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1997</a:t>
                      </a:r>
                      <a:r>
                        <a:rPr lang="en-US" sz="1600" b="0" baseline="0" dirty="0" smtClean="0">
                          <a:solidFill>
                            <a:schemeClr val="tx1"/>
                          </a:solidFill>
                          <a:latin typeface="Calibri" pitchFamily="34" charset="0"/>
                          <a:cs typeface="Calibri" pitchFamily="34" charset="0"/>
                        </a:rPr>
                        <a:t>-present</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2.5 km</a:t>
                      </a:r>
                      <a:r>
                        <a:rPr lang="en-US" sz="1600" b="0" baseline="0" dirty="0" smtClean="0">
                          <a:solidFill>
                            <a:schemeClr val="tx1"/>
                          </a:solidFill>
                          <a:latin typeface="Calibri" pitchFamily="34" charset="0"/>
                          <a:cs typeface="Calibri" pitchFamily="34" charset="0"/>
                        </a:rPr>
                        <a:t> in </a:t>
                      </a:r>
                      <a:r>
                        <a:rPr lang="en-US" sz="1600" b="0" dirty="0" smtClean="0">
                          <a:solidFill>
                            <a:schemeClr val="tx1"/>
                          </a:solidFill>
                          <a:latin typeface="Calibri" pitchFamily="34" charset="0"/>
                          <a:cs typeface="Calibri" pitchFamily="34" charset="0"/>
                        </a:rPr>
                        <a:t>VIS</a:t>
                      </a:r>
                    </a:p>
                    <a:p>
                      <a:pPr algn="ctr"/>
                      <a:r>
                        <a:rPr lang="en-US" sz="1600" b="0" dirty="0" smtClean="0">
                          <a:solidFill>
                            <a:schemeClr val="tx1"/>
                          </a:solidFill>
                          <a:latin typeface="Calibri" pitchFamily="34" charset="0"/>
                          <a:cs typeface="Calibri" pitchFamily="34" charset="0"/>
                        </a:rPr>
                        <a:t>5 km in WV</a:t>
                      </a:r>
                      <a:r>
                        <a:rPr lang="en-US" sz="1600" b="0" baseline="0" dirty="0" smtClean="0">
                          <a:solidFill>
                            <a:schemeClr val="tx1"/>
                          </a:solidFill>
                          <a:latin typeface="Calibri" pitchFamily="34" charset="0"/>
                          <a:cs typeface="Calibri" pitchFamily="34" charset="0"/>
                        </a:rPr>
                        <a:t> and IR</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VIS (0.3-1.05 µm)</a:t>
                      </a:r>
                      <a:r>
                        <a:rPr lang="en-US" sz="1600" b="0" baseline="0" dirty="0" smtClean="0">
                          <a:solidFill>
                            <a:schemeClr val="tx1"/>
                          </a:solidFill>
                          <a:latin typeface="Calibri" pitchFamily="34" charset="0"/>
                          <a:cs typeface="Calibri" pitchFamily="34" charset="0"/>
                        </a:rPr>
                        <a:t> </a:t>
                      </a:r>
                    </a:p>
                    <a:p>
                      <a:pPr algn="ctr"/>
                      <a:r>
                        <a:rPr lang="en-US" sz="1600" b="0" baseline="0" dirty="0" smtClean="0">
                          <a:solidFill>
                            <a:schemeClr val="tx1"/>
                          </a:solidFill>
                          <a:latin typeface="Calibri" pitchFamily="34" charset="0"/>
                          <a:cs typeface="Calibri" pitchFamily="34" charset="0"/>
                        </a:rPr>
                        <a:t>WV (5.4-7.5 µm)</a:t>
                      </a:r>
                    </a:p>
                    <a:p>
                      <a:pPr algn="ctr"/>
                      <a:r>
                        <a:rPr lang="en-US" sz="1600" b="0" baseline="0" dirty="0" smtClean="0">
                          <a:solidFill>
                            <a:schemeClr val="tx1"/>
                          </a:solidFill>
                          <a:latin typeface="Calibri" pitchFamily="34" charset="0"/>
                          <a:cs typeface="Calibri" pitchFamily="34" charset="0"/>
                        </a:rPr>
                        <a:t>IR (10.0-13.1 µm)</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VIS</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30</a:t>
                      </a:r>
                      <a:r>
                        <a:rPr lang="en-US" sz="1600" b="0" baseline="0" dirty="0" smtClean="0">
                          <a:solidFill>
                            <a:schemeClr val="tx1"/>
                          </a:solidFill>
                          <a:latin typeface="Calibri" pitchFamily="34" charset="0"/>
                          <a:cs typeface="Calibri" pitchFamily="34" charset="0"/>
                        </a:rPr>
                        <a:t> min repeat cycle</a:t>
                      </a:r>
                    </a:p>
                    <a:p>
                      <a:pPr algn="ctr"/>
                      <a:endParaRPr lang="en-US" sz="1600" b="0" baseline="0" dirty="0" smtClean="0">
                        <a:solidFill>
                          <a:schemeClr val="tx1"/>
                        </a:solidFill>
                        <a:latin typeface="Calibri" pitchFamily="34" charset="0"/>
                        <a:cs typeface="Calibri" pitchFamily="34" charset="0"/>
                      </a:endParaRPr>
                    </a:p>
                    <a:p>
                      <a:pPr algn="ctr"/>
                      <a:r>
                        <a:rPr lang="en-US" sz="1600" b="0" baseline="0" dirty="0" smtClean="0">
                          <a:solidFill>
                            <a:schemeClr val="tx1"/>
                          </a:solidFill>
                          <a:latin typeface="Calibri" pitchFamily="34" charset="0"/>
                          <a:cs typeface="Calibri" pitchFamily="34" charset="0"/>
                        </a:rPr>
                        <a:t>18.4 deg x 18.4 deg FOR</a:t>
                      </a:r>
                    </a:p>
                    <a:p>
                      <a:pPr algn="ctr"/>
                      <a:endParaRPr lang="en-GB" sz="1600" b="0" dirty="0">
                        <a:solidFill>
                          <a:schemeClr val="tx1"/>
                        </a:solidFill>
                        <a:latin typeface="Calibri" pitchFamily="34" charset="0"/>
                        <a:cs typeface="Calibri" pitchFamily="34" charset="0"/>
                      </a:endParaRPr>
                    </a:p>
                  </a:txBody>
                  <a:tcPr>
                    <a:solidFill>
                      <a:srgbClr val="FFC000"/>
                    </a:solidFill>
                  </a:tcPr>
                </a:tc>
              </a:tr>
              <a:tr h="678039">
                <a:tc>
                  <a:txBody>
                    <a:bodyPr/>
                    <a:lstStyle/>
                    <a:p>
                      <a:pPr algn="ctr"/>
                      <a:r>
                        <a:rPr lang="en-US" sz="1600" b="0" dirty="0" err="1"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 8 (MSG1)</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r>
                        <a:rPr lang="en-US" sz="1600" b="0" dirty="0" smtClean="0">
                          <a:solidFill>
                            <a:schemeClr val="tx1"/>
                          </a:solidFill>
                          <a:latin typeface="Calibri" pitchFamily="34" charset="0"/>
                          <a:cs typeface="Calibri" pitchFamily="34" charset="0"/>
                        </a:rPr>
                        <a:t>2002-present</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rowSpan="4">
                  <a:txBody>
                    <a:bodyPr/>
                    <a:lstStyle/>
                    <a:p>
                      <a:pPr algn="ctr"/>
                      <a:r>
                        <a:rPr lang="en-US" sz="1600" dirty="0" smtClean="0">
                          <a:latin typeface="Calibri" pitchFamily="34" charset="0"/>
                          <a:cs typeface="Calibri" pitchFamily="34" charset="0"/>
                        </a:rPr>
                        <a:t>3</a:t>
                      </a:r>
                      <a:r>
                        <a:rPr lang="en-US" sz="1600" baseline="0" dirty="0" smtClean="0">
                          <a:latin typeface="Calibri" pitchFamily="34" charset="0"/>
                          <a:cs typeface="Calibri" pitchFamily="34" charset="0"/>
                        </a:rPr>
                        <a:t> km low-res</a:t>
                      </a:r>
                    </a:p>
                    <a:p>
                      <a:pPr algn="ctr"/>
                      <a:r>
                        <a:rPr lang="en-US" sz="1600" baseline="0" dirty="0" smtClean="0">
                          <a:latin typeface="Calibri" pitchFamily="34" charset="0"/>
                          <a:cs typeface="Calibri" pitchFamily="34" charset="0"/>
                        </a:rPr>
                        <a:t>1 km high-res</a:t>
                      </a:r>
                      <a:endParaRPr lang="en-GB" sz="1600" dirty="0">
                        <a:latin typeface="Calibri" pitchFamily="34" charset="0"/>
                        <a:cs typeface="Calibri" pitchFamily="34" charset="0"/>
                      </a:endParaRPr>
                    </a:p>
                  </a:txBody>
                  <a:tcPr>
                    <a:solidFill>
                      <a:schemeClr val="accent5">
                        <a:lumMod val="90000"/>
                      </a:schemeClr>
                    </a:solidFill>
                  </a:tcPr>
                </a:tc>
                <a:tc rowSpan="4">
                  <a:txBody>
                    <a:bodyPr/>
                    <a:lstStyle/>
                    <a:p>
                      <a:pPr algn="ctr"/>
                      <a:r>
                        <a:rPr lang="en-US" sz="1600" b="0" dirty="0" smtClean="0">
                          <a:solidFill>
                            <a:schemeClr val="tx1"/>
                          </a:solidFill>
                          <a:latin typeface="Calibri" pitchFamily="34" charset="0"/>
                          <a:cs typeface="Calibri" pitchFamily="34" charset="0"/>
                        </a:rPr>
                        <a:t>VIS006 (0.6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VIS008 (0.8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HRVIS (0.7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NIR016 (1.6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IR039 (3.9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IR062 (6.2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IR073 (7.3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IR097 (9.7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 </a:t>
                      </a:r>
                    </a:p>
                    <a:p>
                      <a:pPr algn="ctr"/>
                      <a:r>
                        <a:rPr lang="en-US" sz="1600" b="0" dirty="0" smtClean="0">
                          <a:solidFill>
                            <a:schemeClr val="tx1"/>
                          </a:solidFill>
                          <a:latin typeface="Calibri" pitchFamily="34" charset="0"/>
                          <a:cs typeface="Calibri" pitchFamily="34" charset="0"/>
                        </a:rPr>
                        <a:t>IR108 (10.8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IR120 (12.0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IR134 (13.4</a:t>
                      </a:r>
                      <a:r>
                        <a:rPr lang="en-US" sz="1600" b="0" baseline="0" dirty="0" smtClean="0">
                          <a:solidFill>
                            <a:schemeClr val="tx1"/>
                          </a:solidFill>
                          <a:latin typeface="Calibri" pitchFamily="34" charset="0"/>
                          <a:cs typeface="Calibri" pitchFamily="34" charset="0"/>
                        </a:rPr>
                        <a:t> µm</a:t>
                      </a:r>
                      <a:r>
                        <a:rPr lang="en-US" sz="1600" b="0" dirty="0" smtClean="0">
                          <a:solidFill>
                            <a:schemeClr val="tx1"/>
                          </a:solidFill>
                          <a:latin typeface="Calibri" pitchFamily="34" charset="0"/>
                          <a:cs typeface="Calibri" pitchFamily="34" charset="0"/>
                        </a:rPr>
                        <a:t>)</a:t>
                      </a:r>
                    </a:p>
                    <a:p>
                      <a:pPr algn="ctr"/>
                      <a:endParaRPr lang="en-US" sz="1600" b="1" dirty="0" smtClean="0">
                        <a:solidFill>
                          <a:schemeClr val="tx1"/>
                        </a:solidFill>
                        <a:latin typeface="Calibri" pitchFamily="34" charset="0"/>
                        <a:cs typeface="Calibri" pitchFamily="34" charset="0"/>
                      </a:endParaRPr>
                    </a:p>
                    <a:p>
                      <a:pPr algn="ctr"/>
                      <a:endParaRPr lang="en-GB" sz="1600" b="1" dirty="0">
                        <a:solidFill>
                          <a:schemeClr val="tx1"/>
                        </a:solidFill>
                        <a:latin typeface="Calibri" pitchFamily="34" charset="0"/>
                        <a:cs typeface="Calibri" pitchFamily="34" charset="0"/>
                      </a:endParaRPr>
                    </a:p>
                  </a:txBody>
                  <a:tcPr>
                    <a:solidFill>
                      <a:schemeClr val="accent5">
                        <a:lumMod val="90000"/>
                      </a:schemeClr>
                    </a:solidFill>
                  </a:tcPr>
                </a:tc>
                <a:tc rowSpan="4">
                  <a:txBody>
                    <a:bodyPr/>
                    <a:lstStyle/>
                    <a:p>
                      <a:pPr algn="ctr"/>
                      <a:r>
                        <a:rPr lang="en-US" sz="1600" b="0" dirty="0" smtClean="0">
                          <a:solidFill>
                            <a:schemeClr val="tx1"/>
                          </a:solidFill>
                          <a:latin typeface="Calibri" pitchFamily="34" charset="0"/>
                          <a:cs typeface="Calibri" pitchFamily="34" charset="0"/>
                        </a:rPr>
                        <a:t>VIS006</a:t>
                      </a:r>
                    </a:p>
                    <a:p>
                      <a:pPr algn="ctr"/>
                      <a:r>
                        <a:rPr lang="en-US" sz="1600" b="0" dirty="0" smtClean="0">
                          <a:solidFill>
                            <a:schemeClr val="tx1"/>
                          </a:solidFill>
                          <a:latin typeface="Calibri" pitchFamily="34" charset="0"/>
                          <a:cs typeface="Calibri" pitchFamily="34" charset="0"/>
                        </a:rPr>
                        <a:t>VIS008</a:t>
                      </a:r>
                    </a:p>
                    <a:p>
                      <a:pPr algn="ctr"/>
                      <a:r>
                        <a:rPr lang="en-US" sz="1600" b="0" dirty="0" smtClean="0">
                          <a:solidFill>
                            <a:schemeClr val="tx1"/>
                          </a:solidFill>
                          <a:latin typeface="Calibri" pitchFamily="34" charset="0"/>
                          <a:cs typeface="Calibri" pitchFamily="34" charset="0"/>
                        </a:rPr>
                        <a:t>HRVIS</a:t>
                      </a:r>
                    </a:p>
                    <a:p>
                      <a:pPr algn="ctr"/>
                      <a:r>
                        <a:rPr lang="en-US" sz="1600" b="0" dirty="0" smtClean="0">
                          <a:solidFill>
                            <a:schemeClr val="tx1"/>
                          </a:solidFill>
                          <a:latin typeface="Calibri" pitchFamily="34" charset="0"/>
                          <a:cs typeface="Calibri" pitchFamily="34" charset="0"/>
                        </a:rPr>
                        <a:t>NIR016</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rowSpan="4">
                  <a:txBody>
                    <a:bodyPr/>
                    <a:lstStyle/>
                    <a:p>
                      <a:pPr algn="ctr"/>
                      <a:r>
                        <a:rPr lang="en-US" sz="1600" b="0" dirty="0" smtClean="0">
                          <a:solidFill>
                            <a:schemeClr val="tx1"/>
                          </a:solidFill>
                          <a:latin typeface="Calibri" pitchFamily="34" charset="0"/>
                          <a:cs typeface="Calibri" pitchFamily="34" charset="0"/>
                        </a:rPr>
                        <a:t>15 min repeat</a:t>
                      </a:r>
                      <a:r>
                        <a:rPr lang="en-US" sz="1600" b="0" baseline="0" dirty="0" smtClean="0">
                          <a:solidFill>
                            <a:schemeClr val="tx1"/>
                          </a:solidFill>
                          <a:latin typeface="Calibri" pitchFamily="34" charset="0"/>
                          <a:cs typeface="Calibri" pitchFamily="34" charset="0"/>
                        </a:rPr>
                        <a:t> cycle</a:t>
                      </a:r>
                      <a:endParaRPr lang="en-US" sz="1600" b="0" dirty="0" smtClean="0">
                        <a:solidFill>
                          <a:schemeClr val="tx1"/>
                        </a:solidFill>
                        <a:latin typeface="Calibri" pitchFamily="34" charset="0"/>
                        <a:cs typeface="Calibri" pitchFamily="34" charset="0"/>
                      </a:endParaRPr>
                    </a:p>
                    <a:p>
                      <a:pPr algn="ctr"/>
                      <a:endParaRPr lang="en-US" sz="1600" b="0" dirty="0" smtClean="0">
                        <a:solidFill>
                          <a:schemeClr val="tx1"/>
                        </a:solidFill>
                        <a:latin typeface="Calibri" pitchFamily="34" charset="0"/>
                        <a:cs typeface="Calibri" pitchFamily="34" charset="0"/>
                      </a:endParaRPr>
                    </a:p>
                    <a:p>
                      <a:pPr algn="ctr"/>
                      <a:r>
                        <a:rPr lang="en-US" sz="1600" b="0" dirty="0" smtClean="0">
                          <a:solidFill>
                            <a:schemeClr val="tx1"/>
                          </a:solidFill>
                          <a:latin typeface="Calibri" pitchFamily="34" charset="0"/>
                          <a:cs typeface="Calibri" pitchFamily="34" charset="0"/>
                        </a:rPr>
                        <a:t>18.4 deg</a:t>
                      </a:r>
                      <a:r>
                        <a:rPr lang="en-US" sz="1600" b="0" baseline="0" dirty="0" smtClean="0">
                          <a:solidFill>
                            <a:schemeClr val="tx1"/>
                          </a:solidFill>
                          <a:latin typeface="Calibri" pitchFamily="34" charset="0"/>
                          <a:cs typeface="Calibri" pitchFamily="34" charset="0"/>
                        </a:rPr>
                        <a:t> x 18.4 deg FOR</a:t>
                      </a:r>
                      <a:endParaRPr lang="en-US" sz="1600" b="0" dirty="0" smtClean="0">
                        <a:solidFill>
                          <a:schemeClr val="tx1"/>
                        </a:solidFill>
                        <a:latin typeface="Calibri" pitchFamily="34" charset="0"/>
                        <a:cs typeface="Calibri" pitchFamily="34" charset="0"/>
                      </a:endParaRPr>
                    </a:p>
                    <a:p>
                      <a:pPr algn="ctr"/>
                      <a:endParaRPr lang="en-US" sz="1600" b="0" dirty="0" smtClean="0">
                        <a:solidFill>
                          <a:schemeClr val="tx1"/>
                        </a:solidFill>
                        <a:latin typeface="Calibri" pitchFamily="34" charset="0"/>
                        <a:cs typeface="Calibri" pitchFamily="34" charset="0"/>
                      </a:endParaRPr>
                    </a:p>
                    <a:p>
                      <a:pPr algn="ctr"/>
                      <a:r>
                        <a:rPr lang="en-US" sz="1600" b="0" dirty="0" smtClean="0">
                          <a:solidFill>
                            <a:schemeClr val="tx1"/>
                          </a:solidFill>
                          <a:latin typeface="Calibri" pitchFamily="34" charset="0"/>
                          <a:cs typeface="Calibri" pitchFamily="34" charset="0"/>
                        </a:rPr>
                        <a:t>or</a:t>
                      </a:r>
                    </a:p>
                    <a:p>
                      <a:pPr algn="ctr"/>
                      <a:endParaRPr lang="en-US" sz="1600" b="0" dirty="0" smtClean="0">
                        <a:solidFill>
                          <a:schemeClr val="tx1"/>
                        </a:solidFill>
                        <a:latin typeface="Calibri" pitchFamily="34" charset="0"/>
                        <a:cs typeface="Calibri" pitchFamily="34" charset="0"/>
                      </a:endParaRPr>
                    </a:p>
                    <a:p>
                      <a:pPr algn="ctr"/>
                      <a:r>
                        <a:rPr lang="en-US" sz="1600" b="0" dirty="0" smtClean="0">
                          <a:solidFill>
                            <a:schemeClr val="tx1"/>
                          </a:solidFill>
                          <a:latin typeface="Calibri" pitchFamily="34" charset="0"/>
                          <a:cs typeface="Calibri" pitchFamily="34" charset="0"/>
                        </a:rPr>
                        <a:t>5 min cadence</a:t>
                      </a:r>
                      <a:r>
                        <a:rPr lang="en-US" sz="1600" b="0" baseline="0" dirty="0" smtClean="0">
                          <a:solidFill>
                            <a:schemeClr val="tx1"/>
                          </a:solidFill>
                          <a:latin typeface="Calibri" pitchFamily="34" charset="0"/>
                          <a:cs typeface="Calibri" pitchFamily="34" charset="0"/>
                        </a:rPr>
                        <a:t> (RSS, reduced FOR </a:t>
                      </a:r>
                      <a:r>
                        <a:rPr lang="en-US" sz="1600" b="0" baseline="0" dirty="0" err="1" smtClean="0">
                          <a:solidFill>
                            <a:schemeClr val="tx1"/>
                          </a:solidFill>
                          <a:latin typeface="Calibri" pitchFamily="34" charset="0"/>
                          <a:cs typeface="Calibri" pitchFamily="34" charset="0"/>
                        </a:rPr>
                        <a:t>centred</a:t>
                      </a:r>
                      <a:r>
                        <a:rPr lang="en-US" sz="1600" b="0" baseline="0" dirty="0" smtClean="0">
                          <a:solidFill>
                            <a:schemeClr val="tx1"/>
                          </a:solidFill>
                          <a:latin typeface="Calibri" pitchFamily="34" charset="0"/>
                          <a:cs typeface="Calibri" pitchFamily="34" charset="0"/>
                        </a:rPr>
                        <a:t> on Europe)</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r>
              <a:tr h="678039">
                <a:tc>
                  <a:txBody>
                    <a:bodyPr/>
                    <a:lstStyle/>
                    <a:p>
                      <a:pPr algn="ctr"/>
                      <a:r>
                        <a:rPr lang="en-US" sz="1600" b="0" dirty="0" err="1"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 9 (MSG2)</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r>
                        <a:rPr lang="en-US" sz="1600" b="0" dirty="0" smtClean="0">
                          <a:solidFill>
                            <a:schemeClr val="tx1"/>
                          </a:solidFill>
                          <a:latin typeface="Calibri" pitchFamily="34" charset="0"/>
                          <a:cs typeface="Calibri" pitchFamily="34" charset="0"/>
                        </a:rPr>
                        <a:t>2005-present</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endParaRPr lang="en-GB"/>
                    </a:p>
                  </a:txBody>
                  <a:tcPr/>
                </a:tc>
              </a:tr>
              <a:tr h="678039">
                <a:tc>
                  <a:txBody>
                    <a:bodyPr/>
                    <a:lstStyle/>
                    <a:p>
                      <a:pPr algn="ctr"/>
                      <a:r>
                        <a:rPr lang="en-US" sz="1600" b="0" dirty="0" err="1"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 10 (MSG3)</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r>
                        <a:rPr lang="en-US" sz="1600" b="0" dirty="0" smtClean="0">
                          <a:solidFill>
                            <a:schemeClr val="tx1"/>
                          </a:solidFill>
                          <a:latin typeface="Calibri" pitchFamily="34" charset="0"/>
                          <a:cs typeface="Calibri" pitchFamily="34" charset="0"/>
                        </a:rPr>
                        <a:t>2012-present</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endParaRPr lang="en-GB"/>
                    </a:p>
                  </a:txBody>
                  <a:tcPr/>
                </a:tc>
              </a:tr>
              <a:tr h="678039">
                <a:tc>
                  <a:txBody>
                    <a:bodyPr/>
                    <a:lstStyle/>
                    <a:p>
                      <a:pPr algn="ctr"/>
                      <a:r>
                        <a:rPr lang="en-US" sz="1600" b="0" dirty="0" smtClean="0">
                          <a:solidFill>
                            <a:schemeClr val="tx1"/>
                          </a:solidFill>
                          <a:latin typeface="Calibri" pitchFamily="34" charset="0"/>
                          <a:cs typeface="Calibri" pitchFamily="34" charset="0"/>
                        </a:rPr>
                        <a:t>COMING</a:t>
                      </a:r>
                      <a:r>
                        <a:rPr lang="en-US" sz="1600" b="0" baseline="0" dirty="0" smtClean="0">
                          <a:solidFill>
                            <a:schemeClr val="tx1"/>
                          </a:solidFill>
                          <a:latin typeface="Calibri" pitchFamily="34" charset="0"/>
                          <a:cs typeface="Calibri" pitchFamily="34" charset="0"/>
                        </a:rPr>
                        <a:t> SOON!</a:t>
                      </a:r>
                    </a:p>
                    <a:p>
                      <a:pPr algn="ctr"/>
                      <a:r>
                        <a:rPr lang="en-US" sz="1600" b="0" baseline="0" dirty="0" err="1"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 11 (MSG4)</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r>
                        <a:rPr lang="en-US" sz="1600" b="0" dirty="0" smtClean="0">
                          <a:solidFill>
                            <a:schemeClr val="tx1"/>
                          </a:solidFill>
                          <a:latin typeface="Calibri" pitchFamily="34" charset="0"/>
                          <a:cs typeface="Calibri" pitchFamily="34" charset="0"/>
                        </a:rPr>
                        <a:t>2015</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endParaRPr lang="en-GB"/>
                    </a:p>
                  </a:txBody>
                  <a:tcPr/>
                </a:tc>
              </a:tr>
            </a:tbl>
          </a:graphicData>
        </a:graphic>
      </p:graphicFrame>
      <p:sp>
        <p:nvSpPr>
          <p:cNvPr id="6" name="TextBox 5"/>
          <p:cNvSpPr txBox="1"/>
          <p:nvPr/>
        </p:nvSpPr>
        <p:spPr>
          <a:xfrm>
            <a:off x="1244600" y="2286000"/>
            <a:ext cx="7632700" cy="2308324"/>
          </a:xfrm>
          <a:prstGeom prst="rect">
            <a:avLst/>
          </a:prstGeom>
          <a:ln w="38100">
            <a:solidFill>
              <a:schemeClr val="tx1"/>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2400" b="0" dirty="0" smtClean="0">
                <a:solidFill>
                  <a:schemeClr val="tx1"/>
                </a:solidFill>
                <a:latin typeface="Calibri" pitchFamily="34" charset="0"/>
                <a:cs typeface="Calibri" pitchFamily="34" charset="0"/>
              </a:rPr>
              <a:t>Currently the identification and extraction of the Moon is performed on a monthly basis; this process started in 2013. </a:t>
            </a:r>
          </a:p>
          <a:p>
            <a:pPr algn="ctr"/>
            <a:endParaRPr lang="en-US" sz="2400" b="0" dirty="0" smtClean="0">
              <a:solidFill>
                <a:schemeClr val="tx1"/>
              </a:solidFill>
              <a:latin typeface="Calibri" pitchFamily="34" charset="0"/>
              <a:cs typeface="Calibri" pitchFamily="34" charset="0"/>
            </a:endParaRPr>
          </a:p>
          <a:p>
            <a:pPr algn="ctr"/>
            <a:r>
              <a:rPr lang="en-US" sz="2400" b="0" dirty="0" smtClean="0">
                <a:solidFill>
                  <a:schemeClr val="tx1"/>
                </a:solidFill>
                <a:latin typeface="Calibri" pitchFamily="34" charset="0"/>
                <a:cs typeface="Calibri" pitchFamily="34" charset="0"/>
              </a:rPr>
              <a:t>For the data acquired before 2013 a systematic analysis of the operational data archive has been performed to look for the Moon.</a:t>
            </a:r>
            <a:endParaRPr lang="en-GB" sz="2400" b="0" dirty="0">
              <a:solidFill>
                <a:schemeClr val="tx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900" y="139700"/>
            <a:ext cx="9533315"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 MSGs</a:t>
            </a:r>
            <a:endParaRPr lang="en-GB" sz="2800" dirty="0">
              <a:latin typeface="Calibri" pitchFamily="34" charset="0"/>
              <a:cs typeface="Calibri" pitchFamily="34" charset="0"/>
            </a:endParaRPr>
          </a:p>
        </p:txBody>
      </p:sp>
      <p:pic>
        <p:nvPicPr>
          <p:cNvPr id="10" name="Picture 9" descr="IR_content.bmp"/>
          <p:cNvPicPr>
            <a:picLocks noChangeAspect="1"/>
          </p:cNvPicPr>
          <p:nvPr/>
        </p:nvPicPr>
        <p:blipFill>
          <a:blip r:embed="rId2" cstate="print"/>
          <a:stretch>
            <a:fillRect/>
          </a:stretch>
        </p:blipFill>
        <p:spPr>
          <a:xfrm>
            <a:off x="126350" y="1403350"/>
            <a:ext cx="4217050" cy="4124610"/>
          </a:xfrm>
          <a:prstGeom prst="rect">
            <a:avLst/>
          </a:prstGeom>
        </p:spPr>
      </p:pic>
      <p:sp>
        <p:nvSpPr>
          <p:cNvPr id="11" name="TextBox 10"/>
          <p:cNvSpPr txBox="1"/>
          <p:nvPr/>
        </p:nvSpPr>
        <p:spPr>
          <a:xfrm>
            <a:off x="384175" y="1073150"/>
            <a:ext cx="3744743" cy="276999"/>
          </a:xfrm>
          <a:prstGeom prst="rect">
            <a:avLst/>
          </a:prstGeom>
          <a:noFill/>
        </p:spPr>
        <p:txBody>
          <a:bodyPr wrap="none" rtlCol="0">
            <a:spAutoFit/>
          </a:bodyPr>
          <a:lstStyle/>
          <a:p>
            <a:r>
              <a:rPr lang="en-GB" sz="1200" b="0" dirty="0" smtClean="0">
                <a:solidFill>
                  <a:schemeClr val="tx1"/>
                </a:solidFill>
                <a:latin typeface="Calibri" pitchFamily="34" charset="0"/>
              </a:rPr>
              <a:t>IR087 </a:t>
            </a:r>
            <a:r>
              <a:rPr lang="en-GB" sz="1200" b="0" dirty="0" smtClean="0">
                <a:solidFill>
                  <a:schemeClr val="tx1"/>
                </a:solidFill>
                <a:latin typeface="Calibri" pitchFamily="34" charset="0"/>
              </a:rPr>
              <a:t>observation clipped between [min(</a:t>
            </a:r>
            <a:r>
              <a:rPr lang="en-GB" sz="1200" b="0" dirty="0" err="1" smtClean="0">
                <a:solidFill>
                  <a:schemeClr val="tx1"/>
                </a:solidFill>
                <a:latin typeface="Calibri" pitchFamily="34" charset="0"/>
              </a:rPr>
              <a:t>Im</a:t>
            </a:r>
            <a:r>
              <a:rPr lang="en-GB" sz="1200" b="0" dirty="0" smtClean="0">
                <a:solidFill>
                  <a:schemeClr val="tx1"/>
                </a:solidFill>
                <a:latin typeface="Calibri" pitchFamily="34" charset="0"/>
              </a:rPr>
              <a:t>), max(</a:t>
            </a:r>
            <a:r>
              <a:rPr lang="en-GB" sz="1200" b="0" dirty="0" err="1" smtClean="0">
                <a:solidFill>
                  <a:schemeClr val="tx1"/>
                </a:solidFill>
                <a:latin typeface="Calibri" pitchFamily="34" charset="0"/>
              </a:rPr>
              <a:t>Im</a:t>
            </a:r>
            <a:r>
              <a:rPr lang="en-GB" sz="1200" b="0" dirty="0" smtClean="0">
                <a:solidFill>
                  <a:schemeClr val="tx1"/>
                </a:solidFill>
                <a:latin typeface="Calibri" pitchFamily="34" charset="0"/>
              </a:rPr>
              <a:t>)/5]</a:t>
            </a:r>
            <a:endParaRPr lang="en-GB" sz="1200" b="0" dirty="0">
              <a:solidFill>
                <a:schemeClr val="tx1"/>
              </a:solidFill>
              <a:latin typeface="Calibri" pitchFamily="34" charset="0"/>
            </a:endParaRPr>
          </a:p>
        </p:txBody>
      </p:sp>
      <p:sp>
        <p:nvSpPr>
          <p:cNvPr id="12" name="TextBox 11"/>
          <p:cNvSpPr txBox="1"/>
          <p:nvPr/>
        </p:nvSpPr>
        <p:spPr>
          <a:xfrm>
            <a:off x="4460875" y="1006475"/>
            <a:ext cx="5400675" cy="5262979"/>
          </a:xfrm>
          <a:prstGeom prst="rect">
            <a:avLst/>
          </a:prstGeom>
          <a:noFill/>
        </p:spPr>
        <p:txBody>
          <a:bodyPr wrap="square" rtlCol="0">
            <a:spAutoFit/>
          </a:bodyPr>
          <a:lstStyle/>
          <a:p>
            <a:pPr algn="just"/>
            <a:r>
              <a:rPr lang="en-GB" sz="1600" b="0" u="sng" dirty="0" smtClean="0">
                <a:solidFill>
                  <a:schemeClr val="tx1"/>
                </a:solidFill>
                <a:latin typeface="Calibri" pitchFamily="34" charset="0"/>
              </a:rPr>
              <a:t>Step 1 – Spot the Earth</a:t>
            </a:r>
          </a:p>
          <a:p>
            <a:pPr algn="just"/>
            <a:r>
              <a:rPr lang="en-GB" sz="1600" b="0" dirty="0" smtClean="0">
                <a:solidFill>
                  <a:schemeClr val="tx1"/>
                </a:solidFill>
                <a:latin typeface="Calibri" pitchFamily="34" charset="0"/>
              </a:rPr>
              <a:t>Define a two-level image with 1 where the Level 1.0 pixel is above</a:t>
            </a:r>
          </a:p>
          <a:p>
            <a:pPr algn="just"/>
            <a:r>
              <a:rPr lang="en-GB" sz="1600" b="0" dirty="0" smtClean="0">
                <a:solidFill>
                  <a:schemeClr val="tx1"/>
                </a:solidFill>
                <a:latin typeface="Calibri" pitchFamily="34" charset="0"/>
              </a:rPr>
              <a:t>Space </a:t>
            </a:r>
            <a:r>
              <a:rPr lang="en-GB" sz="1600" b="0" dirty="0" smtClean="0">
                <a:solidFill>
                  <a:schemeClr val="tx1"/>
                </a:solidFill>
                <a:latin typeface="Calibri" pitchFamily="34" charset="0"/>
              </a:rPr>
              <a:t>Count</a:t>
            </a:r>
            <a:r>
              <a:rPr lang="en-GB" sz="1600" b="0" baseline="-25000" dirty="0" smtClean="0">
                <a:solidFill>
                  <a:schemeClr val="tx1"/>
                </a:solidFill>
                <a:latin typeface="Calibri" pitchFamily="34" charset="0"/>
              </a:rPr>
              <a:t>IR087</a:t>
            </a:r>
            <a:r>
              <a:rPr lang="en-GB" sz="1600" b="0" dirty="0" smtClean="0">
                <a:solidFill>
                  <a:schemeClr val="tx1"/>
                </a:solidFill>
                <a:latin typeface="Calibri" pitchFamily="34" charset="0"/>
              </a:rPr>
              <a:t> </a:t>
            </a:r>
            <a:r>
              <a:rPr lang="en-GB" sz="1600" b="0" dirty="0" smtClean="0">
                <a:solidFill>
                  <a:schemeClr val="tx1"/>
                </a:solidFill>
                <a:latin typeface="Calibri" pitchFamily="34" charset="0"/>
              </a:rPr>
              <a:t>+ </a:t>
            </a:r>
            <a:r>
              <a:rPr lang="en-GB" sz="1600" b="0" dirty="0" err="1" smtClean="0">
                <a:solidFill>
                  <a:schemeClr val="tx1"/>
                </a:solidFill>
                <a:latin typeface="Calibri" pitchFamily="34" charset="0"/>
              </a:rPr>
              <a:t>Std_dev</a:t>
            </a:r>
            <a:r>
              <a:rPr lang="en-GB" sz="1600" b="0" dirty="0" smtClean="0">
                <a:solidFill>
                  <a:schemeClr val="tx1"/>
                </a:solidFill>
                <a:latin typeface="Calibri" pitchFamily="34" charset="0"/>
              </a:rPr>
              <a:t> Space </a:t>
            </a:r>
            <a:r>
              <a:rPr lang="en-GB" sz="1600" b="0" dirty="0" smtClean="0">
                <a:solidFill>
                  <a:schemeClr val="tx1"/>
                </a:solidFill>
                <a:latin typeface="Calibri" pitchFamily="34" charset="0"/>
              </a:rPr>
              <a:t>Count</a:t>
            </a:r>
            <a:r>
              <a:rPr lang="en-GB" sz="1600" b="0" baseline="-25000" dirty="0" smtClean="0">
                <a:solidFill>
                  <a:schemeClr val="tx1"/>
                </a:solidFill>
                <a:latin typeface="Calibri" pitchFamily="34" charset="0"/>
              </a:rPr>
              <a:t>IR087</a:t>
            </a:r>
            <a:r>
              <a:rPr lang="en-GB" sz="1600" b="0" dirty="0" smtClean="0">
                <a:solidFill>
                  <a:schemeClr val="tx1"/>
                </a:solidFill>
                <a:latin typeface="Calibri" pitchFamily="34" charset="0"/>
              </a:rPr>
              <a:t> </a:t>
            </a:r>
            <a:r>
              <a:rPr lang="en-GB" sz="1600" b="0" dirty="0" smtClean="0">
                <a:solidFill>
                  <a:schemeClr val="tx1"/>
                </a:solidFill>
                <a:latin typeface="Calibri" pitchFamily="34" charset="0"/>
              </a:rPr>
              <a:t>(from the Trailer)</a:t>
            </a:r>
            <a:endParaRPr lang="en-GB" sz="1600" b="0" baseline="-25000" dirty="0" smtClean="0">
              <a:solidFill>
                <a:schemeClr val="tx1"/>
              </a:solidFill>
              <a:latin typeface="Calibri" pitchFamily="34" charset="0"/>
            </a:endParaRPr>
          </a:p>
          <a:p>
            <a:pPr algn="just"/>
            <a:r>
              <a:rPr lang="en-GB" sz="1600" b="0" dirty="0" smtClean="0">
                <a:solidFill>
                  <a:schemeClr val="tx1"/>
                </a:solidFill>
                <a:latin typeface="Calibri" pitchFamily="34" charset="0"/>
              </a:rPr>
              <a:t>and 0 elsewhere. The two-level image has two patches at 1 (the Earth and the Moon) and one region at 0 (the deep-space). </a:t>
            </a:r>
            <a:r>
              <a:rPr lang="en-GB" sz="1600" dirty="0" smtClean="0">
                <a:solidFill>
                  <a:schemeClr val="tx1"/>
                </a:solidFill>
                <a:latin typeface="Calibri" pitchFamily="34" charset="0"/>
              </a:rPr>
              <a:t>label_region.pro </a:t>
            </a:r>
            <a:r>
              <a:rPr lang="en-GB" sz="1600" b="0" dirty="0" smtClean="0">
                <a:solidFill>
                  <a:schemeClr val="tx1"/>
                </a:solidFill>
                <a:latin typeface="Calibri" pitchFamily="34" charset="0"/>
              </a:rPr>
              <a:t>allows one to spot the patches at 1, the largest one is (for sure) the Earth.</a:t>
            </a:r>
          </a:p>
          <a:p>
            <a:pPr algn="just"/>
            <a:endParaRPr lang="en-GB" sz="1600" dirty="0" smtClean="0">
              <a:solidFill>
                <a:schemeClr val="tx1"/>
              </a:solidFill>
              <a:latin typeface="Calibri" pitchFamily="34" charset="0"/>
            </a:endParaRPr>
          </a:p>
          <a:p>
            <a:pPr algn="just"/>
            <a:r>
              <a:rPr lang="en-GB" sz="1600" b="0" u="sng" dirty="0" smtClean="0">
                <a:solidFill>
                  <a:schemeClr val="tx1"/>
                </a:solidFill>
                <a:latin typeface="Calibri" pitchFamily="34" charset="0"/>
              </a:rPr>
              <a:t>Step 2 – Locate the off-Earth content of the image</a:t>
            </a:r>
          </a:p>
          <a:p>
            <a:pPr algn="just"/>
            <a:r>
              <a:rPr lang="en-GB" sz="1600" b="0" dirty="0" smtClean="0">
                <a:solidFill>
                  <a:schemeClr val="tx1"/>
                </a:solidFill>
                <a:latin typeface="Calibri" pitchFamily="34" charset="0"/>
              </a:rPr>
              <a:t>From Step 1 one gets the Earth patch; what is out of this patch is considered the off-Earth content of the Level 1.0 data (the Moon is in this part of the image).</a:t>
            </a:r>
          </a:p>
          <a:p>
            <a:pPr algn="just"/>
            <a:endParaRPr lang="en-GB" sz="1600" b="0" dirty="0">
              <a:solidFill>
                <a:schemeClr val="tx1"/>
              </a:solidFill>
              <a:latin typeface="Calibri" pitchFamily="34" charset="0"/>
            </a:endParaRPr>
          </a:p>
          <a:p>
            <a:pPr algn="just"/>
            <a:r>
              <a:rPr lang="en-GB" sz="1600" b="0" u="sng" dirty="0" smtClean="0">
                <a:solidFill>
                  <a:schemeClr val="tx1"/>
                </a:solidFill>
                <a:latin typeface="Calibri" pitchFamily="34" charset="0"/>
              </a:rPr>
              <a:t>Step 3 – Spot the Moon</a:t>
            </a:r>
          </a:p>
          <a:p>
            <a:pPr algn="just"/>
            <a:r>
              <a:rPr lang="en-GB" sz="1600" b="0" dirty="0" smtClean="0">
                <a:solidFill>
                  <a:schemeClr val="tx1"/>
                </a:solidFill>
                <a:latin typeface="Calibri" pitchFamily="34" charset="0"/>
              </a:rPr>
              <a:t>Use the off-Earth content of the Level 1.0 data to define a two-level image with 1 where the Level 1.0 pixel is above:</a:t>
            </a:r>
          </a:p>
          <a:p>
            <a:pPr algn="just"/>
            <a:r>
              <a:rPr lang="en-GB" sz="1600" b="0" dirty="0" smtClean="0">
                <a:solidFill>
                  <a:schemeClr val="tx1"/>
                </a:solidFill>
                <a:latin typeface="Calibri" pitchFamily="34" charset="0"/>
              </a:rPr>
              <a:t>Space </a:t>
            </a:r>
            <a:r>
              <a:rPr lang="en-GB" sz="1600" b="0" dirty="0" smtClean="0">
                <a:solidFill>
                  <a:schemeClr val="tx1"/>
                </a:solidFill>
                <a:latin typeface="Calibri" pitchFamily="34" charset="0"/>
              </a:rPr>
              <a:t>Count</a:t>
            </a:r>
            <a:r>
              <a:rPr lang="en-GB" sz="1600" b="0" baseline="-25000" dirty="0" smtClean="0">
                <a:solidFill>
                  <a:schemeClr val="tx1"/>
                </a:solidFill>
                <a:latin typeface="Calibri" pitchFamily="34" charset="0"/>
              </a:rPr>
              <a:t>IR087</a:t>
            </a:r>
            <a:r>
              <a:rPr lang="en-GB" sz="1600" b="0" dirty="0" smtClean="0">
                <a:solidFill>
                  <a:schemeClr val="tx1"/>
                </a:solidFill>
                <a:latin typeface="Calibri" pitchFamily="34" charset="0"/>
              </a:rPr>
              <a:t> </a:t>
            </a:r>
            <a:r>
              <a:rPr lang="en-GB" sz="1600" b="0" dirty="0" smtClean="0">
                <a:solidFill>
                  <a:schemeClr val="tx1"/>
                </a:solidFill>
                <a:latin typeface="Calibri" pitchFamily="34" charset="0"/>
              </a:rPr>
              <a:t>+ 3 x </a:t>
            </a:r>
            <a:r>
              <a:rPr lang="en-GB" sz="1600" b="0" dirty="0" err="1" smtClean="0">
                <a:solidFill>
                  <a:schemeClr val="tx1"/>
                </a:solidFill>
                <a:latin typeface="Calibri" pitchFamily="34" charset="0"/>
              </a:rPr>
              <a:t>Std_dev</a:t>
            </a:r>
            <a:r>
              <a:rPr lang="en-GB" sz="1600" b="0" dirty="0" smtClean="0">
                <a:solidFill>
                  <a:schemeClr val="tx1"/>
                </a:solidFill>
                <a:latin typeface="Calibri" pitchFamily="34" charset="0"/>
              </a:rPr>
              <a:t> Space </a:t>
            </a:r>
            <a:r>
              <a:rPr lang="en-GB" sz="1600" b="0" dirty="0" smtClean="0">
                <a:solidFill>
                  <a:schemeClr val="tx1"/>
                </a:solidFill>
                <a:latin typeface="Calibri" pitchFamily="34" charset="0"/>
              </a:rPr>
              <a:t>Count</a:t>
            </a:r>
            <a:r>
              <a:rPr lang="en-GB" sz="1600" b="0" baseline="-25000" dirty="0" smtClean="0">
                <a:solidFill>
                  <a:schemeClr val="tx1"/>
                </a:solidFill>
                <a:latin typeface="Calibri" pitchFamily="34" charset="0"/>
              </a:rPr>
              <a:t>IR087</a:t>
            </a:r>
            <a:r>
              <a:rPr lang="en-GB" sz="1600" b="0" dirty="0" smtClean="0">
                <a:solidFill>
                  <a:schemeClr val="tx1"/>
                </a:solidFill>
                <a:latin typeface="Calibri" pitchFamily="34" charset="0"/>
              </a:rPr>
              <a:t> </a:t>
            </a:r>
            <a:r>
              <a:rPr lang="en-GB" sz="1600" b="0" dirty="0" smtClean="0">
                <a:solidFill>
                  <a:schemeClr val="tx1"/>
                </a:solidFill>
                <a:latin typeface="Calibri" pitchFamily="34" charset="0"/>
              </a:rPr>
              <a:t>(from the </a:t>
            </a:r>
            <a:r>
              <a:rPr lang="en-GB" sz="1600" b="0" dirty="0" smtClean="0">
                <a:solidFill>
                  <a:schemeClr val="tx1"/>
                </a:solidFill>
                <a:latin typeface="Calibri" pitchFamily="34" charset="0"/>
              </a:rPr>
              <a:t>Trailer) and </a:t>
            </a:r>
            <a:r>
              <a:rPr lang="en-GB" sz="1600" b="0" dirty="0" smtClean="0">
                <a:solidFill>
                  <a:schemeClr val="tx1"/>
                </a:solidFill>
                <a:latin typeface="Calibri" pitchFamily="34" charset="0"/>
              </a:rPr>
              <a:t>0 elsewhere. </a:t>
            </a:r>
            <a:r>
              <a:rPr lang="en-GB" sz="1600" dirty="0" smtClean="0">
                <a:solidFill>
                  <a:schemeClr val="tx1"/>
                </a:solidFill>
                <a:latin typeface="Calibri" pitchFamily="34" charset="0"/>
              </a:rPr>
              <a:t>label_region.pro </a:t>
            </a:r>
            <a:r>
              <a:rPr lang="en-GB" sz="1600" b="0" dirty="0" smtClean="0">
                <a:solidFill>
                  <a:schemeClr val="tx1"/>
                </a:solidFill>
                <a:latin typeface="Calibri" pitchFamily="34" charset="0"/>
              </a:rPr>
              <a:t>allows one to spot the patches at 1, the largest one is (for sure) the Moon, the other patches are residuals pixels.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295400" y="1381125"/>
            <a:ext cx="7399547" cy="3829050"/>
          </a:xfrm>
          <a:prstGeom prst="rect">
            <a:avLst/>
          </a:prstGeom>
          <a:ln>
            <a:headEnd/>
            <a:tailEnd/>
          </a:ln>
        </p:spPr>
        <p:style>
          <a:lnRef idx="3">
            <a:schemeClr val="lt1"/>
          </a:lnRef>
          <a:fillRef idx="1">
            <a:schemeClr val="accent3"/>
          </a:fillRef>
          <a:effectRef idx="1">
            <a:schemeClr val="accent3"/>
          </a:effectRef>
          <a:fontRef idx="minor">
            <a:schemeClr val="lt1"/>
          </a:fontRef>
        </p:style>
      </p:pic>
      <p:sp>
        <p:nvSpPr>
          <p:cNvPr id="5" name="TextBox 4"/>
          <p:cNvSpPr txBox="1"/>
          <p:nvPr/>
        </p:nvSpPr>
        <p:spPr>
          <a:xfrm>
            <a:off x="1543051" y="5324475"/>
            <a:ext cx="7067550" cy="923330"/>
          </a:xfrm>
          <a:prstGeom prst="rect">
            <a:avLst/>
          </a:prstGeom>
          <a:noFill/>
        </p:spPr>
        <p:txBody>
          <a:bodyPr wrap="square" rtlCol="0">
            <a:spAutoFit/>
          </a:bodyPr>
          <a:lstStyle/>
          <a:p>
            <a:pPr algn="ctr"/>
            <a:r>
              <a:rPr lang="en-GB" sz="1800" b="0" dirty="0" smtClean="0">
                <a:solidFill>
                  <a:srgbClr val="002060"/>
                </a:solidFill>
                <a:latin typeface="Calibri" pitchFamily="34" charset="0"/>
              </a:rPr>
              <a:t>Knowing the relative position of the channels on the focal plane one can use the information obtained in the </a:t>
            </a:r>
            <a:r>
              <a:rPr lang="en-GB" sz="1800" b="0" dirty="0" smtClean="0">
                <a:solidFill>
                  <a:srgbClr val="002060"/>
                </a:solidFill>
                <a:latin typeface="Calibri" pitchFamily="34" charset="0"/>
              </a:rPr>
              <a:t>IR087 </a:t>
            </a:r>
            <a:r>
              <a:rPr lang="en-GB" sz="1800" b="0" dirty="0" smtClean="0">
                <a:solidFill>
                  <a:srgbClr val="002060"/>
                </a:solidFill>
                <a:latin typeface="Calibri" pitchFamily="34" charset="0"/>
              </a:rPr>
              <a:t>to spot the Moon in the Solar Channels (VIS006, VIS008, NIR016 and HRVIS)</a:t>
            </a:r>
            <a:r>
              <a:rPr lang="en-GB" sz="1800" b="0" dirty="0" smtClean="0">
                <a:solidFill>
                  <a:srgbClr val="002060"/>
                </a:solidFill>
                <a:latin typeface="+mn-lt"/>
              </a:rPr>
              <a:t> </a:t>
            </a:r>
            <a:endParaRPr lang="en-GB" sz="1800" b="0" dirty="0">
              <a:solidFill>
                <a:srgbClr val="002060"/>
              </a:solidFill>
              <a:latin typeface="+mn-lt"/>
            </a:endParaRPr>
          </a:p>
        </p:txBody>
      </p:sp>
      <p:sp>
        <p:nvSpPr>
          <p:cNvPr id="6" name="Oval 5"/>
          <p:cNvSpPr/>
          <p:nvPr/>
        </p:nvSpPr>
        <p:spPr bwMode="auto">
          <a:xfrm>
            <a:off x="5286375" y="3149600"/>
            <a:ext cx="771525" cy="770400"/>
          </a:xfrm>
          <a:prstGeom prst="ellipse">
            <a:avLst/>
          </a:prstGeom>
          <a:noFill/>
          <a:ln w="19050"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cxnSp>
        <p:nvCxnSpPr>
          <p:cNvPr id="11" name="Straight Arrow Connector 10"/>
          <p:cNvCxnSpPr/>
          <p:nvPr/>
        </p:nvCxnSpPr>
        <p:spPr bwMode="auto">
          <a:xfrm rot="10800000">
            <a:off x="3571875" y="2705100"/>
            <a:ext cx="1676402" cy="666752"/>
          </a:xfrm>
          <a:prstGeom prst="straightConnector1">
            <a:avLst/>
          </a:prstGeom>
          <a:solidFill>
            <a:schemeClr val="bg2"/>
          </a:solidFill>
          <a:ln w="19050"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rot="16200000" flipV="1">
            <a:off x="4738690" y="2719389"/>
            <a:ext cx="590549" cy="504823"/>
          </a:xfrm>
          <a:prstGeom prst="straightConnector1">
            <a:avLst/>
          </a:prstGeom>
          <a:solidFill>
            <a:schemeClr val="bg2"/>
          </a:solidFill>
          <a:ln w="19050" cap="flat" cmpd="sng" algn="ctr">
            <a:solidFill>
              <a:srgbClr val="FF0000"/>
            </a:solidFill>
            <a:prstDash val="solid"/>
            <a:round/>
            <a:headEnd type="none" w="med" len="med"/>
            <a:tailEnd type="arrow"/>
          </a:ln>
          <a:effectLst/>
        </p:spPr>
      </p:cxnSp>
      <p:cxnSp>
        <p:nvCxnSpPr>
          <p:cNvPr id="13" name="Straight Arrow Connector 12"/>
          <p:cNvCxnSpPr/>
          <p:nvPr/>
        </p:nvCxnSpPr>
        <p:spPr bwMode="auto">
          <a:xfrm rot="5400000" flipH="1" flipV="1">
            <a:off x="6000751" y="2705099"/>
            <a:ext cx="571501" cy="552454"/>
          </a:xfrm>
          <a:prstGeom prst="straightConnector1">
            <a:avLst/>
          </a:prstGeom>
          <a:solidFill>
            <a:schemeClr val="bg2"/>
          </a:solidFill>
          <a:ln w="19050"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flipV="1">
            <a:off x="5676106" y="2806700"/>
            <a:ext cx="0" cy="305594"/>
          </a:xfrm>
          <a:prstGeom prst="straightConnector1">
            <a:avLst/>
          </a:prstGeom>
          <a:solidFill>
            <a:schemeClr val="bg2"/>
          </a:solidFill>
          <a:ln w="19050" cap="flat" cmpd="sng" algn="ctr">
            <a:solidFill>
              <a:srgbClr val="FF0000"/>
            </a:solidFill>
            <a:prstDash val="solid"/>
            <a:round/>
            <a:headEnd type="none" w="med" len="med"/>
            <a:tailEnd type="arrow"/>
          </a:ln>
          <a:effectLst/>
        </p:spPr>
      </p:cxnSp>
      <p:sp>
        <p:nvSpPr>
          <p:cNvPr id="15" name="TextBox 14"/>
          <p:cNvSpPr txBox="1"/>
          <p:nvPr/>
        </p:nvSpPr>
        <p:spPr>
          <a:xfrm>
            <a:off x="88900" y="139700"/>
            <a:ext cx="9533315"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 MSGs</a:t>
            </a:r>
            <a:endParaRPr lang="en-GB" sz="2800" dirty="0">
              <a:latin typeface="Calibri" pitchFamily="34" charset="0"/>
              <a:cs typeface="Calibri" pitchFamily="34" charset="0"/>
            </a:endParaRPr>
          </a:p>
        </p:txBody>
      </p:sp>
      <p:sp>
        <p:nvSpPr>
          <p:cNvPr id="16" name="Oval 15"/>
          <p:cNvSpPr/>
          <p:nvPr/>
        </p:nvSpPr>
        <p:spPr bwMode="auto">
          <a:xfrm>
            <a:off x="2924175" y="1993900"/>
            <a:ext cx="771525" cy="770400"/>
          </a:xfrm>
          <a:prstGeom prst="ellipse">
            <a:avLst/>
          </a:prstGeom>
          <a:no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7" name="Oval 16"/>
          <p:cNvSpPr/>
          <p:nvPr/>
        </p:nvSpPr>
        <p:spPr bwMode="auto">
          <a:xfrm>
            <a:off x="4105275" y="1993900"/>
            <a:ext cx="771525" cy="770400"/>
          </a:xfrm>
          <a:prstGeom prst="ellipse">
            <a:avLst/>
          </a:prstGeom>
          <a:no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8" name="Oval 17"/>
          <p:cNvSpPr/>
          <p:nvPr/>
        </p:nvSpPr>
        <p:spPr bwMode="auto">
          <a:xfrm>
            <a:off x="5286375" y="1993900"/>
            <a:ext cx="771525" cy="770400"/>
          </a:xfrm>
          <a:prstGeom prst="ellipse">
            <a:avLst/>
          </a:prstGeom>
          <a:no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9" name="Oval 18"/>
          <p:cNvSpPr/>
          <p:nvPr/>
        </p:nvSpPr>
        <p:spPr bwMode="auto">
          <a:xfrm>
            <a:off x="6467475" y="1993900"/>
            <a:ext cx="771525" cy="770400"/>
          </a:xfrm>
          <a:prstGeom prst="ellipse">
            <a:avLst/>
          </a:prstGeom>
          <a:no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900" y="139700"/>
            <a:ext cx="9533315"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 MSGs</a:t>
            </a:r>
            <a:endParaRPr lang="en-GB" sz="2800" dirty="0">
              <a:latin typeface="Calibri" pitchFamily="34" charset="0"/>
              <a:cs typeface="Calibri" pitchFamily="34" charset="0"/>
            </a:endParaRPr>
          </a:p>
        </p:txBody>
      </p:sp>
      <p:pic>
        <p:nvPicPr>
          <p:cNvPr id="12" name="Picture 7" descr="H:\My Documents\Work\Calibration\Moon\Figures\LAB07_Moon_MSG2_200809161315_LowResHRVIS.gif"/>
          <p:cNvPicPr>
            <a:picLocks noChangeAspect="1" noChangeArrowheads="1"/>
          </p:cNvPicPr>
          <p:nvPr/>
        </p:nvPicPr>
        <p:blipFill>
          <a:blip r:embed="rId2" cstate="print"/>
          <a:srcRect/>
          <a:stretch>
            <a:fillRect/>
          </a:stretch>
        </p:blipFill>
        <p:spPr bwMode="auto">
          <a:xfrm>
            <a:off x="114300" y="995363"/>
            <a:ext cx="4859338" cy="5303837"/>
          </a:xfrm>
          <a:prstGeom prst="rect">
            <a:avLst/>
          </a:prstGeom>
          <a:noFill/>
          <a:ln w="9525">
            <a:noFill/>
            <a:miter lim="800000"/>
            <a:headEnd/>
            <a:tailEnd/>
          </a:ln>
        </p:spPr>
      </p:pic>
      <p:pic>
        <p:nvPicPr>
          <p:cNvPr id="13" name="Picture 2" descr="H:\My Documents\Work\Calibration\Moon\Figures\LAB07_Moon_MSG1_201201121450_LowResHRVIS.gif"/>
          <p:cNvPicPr>
            <a:picLocks noChangeAspect="1" noChangeArrowheads="1"/>
          </p:cNvPicPr>
          <p:nvPr/>
        </p:nvPicPr>
        <p:blipFill>
          <a:blip r:embed="rId3" cstate="print"/>
          <a:srcRect/>
          <a:stretch>
            <a:fillRect/>
          </a:stretch>
        </p:blipFill>
        <p:spPr bwMode="auto">
          <a:xfrm>
            <a:off x="5092699" y="2011363"/>
            <a:ext cx="4659313" cy="1813712"/>
          </a:xfrm>
          <a:prstGeom prst="rect">
            <a:avLst/>
          </a:prstGeom>
          <a:noFill/>
          <a:ln w="9525">
            <a:noFill/>
            <a:miter lim="800000"/>
            <a:headEnd/>
            <a:tailEnd/>
          </a:ln>
        </p:spPr>
      </p:pic>
      <p:sp>
        <p:nvSpPr>
          <p:cNvPr id="16" name="TextBox 15"/>
          <p:cNvSpPr txBox="1"/>
          <p:nvPr/>
        </p:nvSpPr>
        <p:spPr>
          <a:xfrm>
            <a:off x="635729" y="6299200"/>
            <a:ext cx="4059766" cy="369332"/>
          </a:xfrm>
          <a:prstGeom prst="rect">
            <a:avLst/>
          </a:prstGeom>
          <a:noFill/>
        </p:spPr>
        <p:txBody>
          <a:bodyPr wrap="none" rtlCol="0">
            <a:spAutoFit/>
          </a:bodyPr>
          <a:lstStyle/>
          <a:p>
            <a:pPr algn="ctr"/>
            <a:r>
              <a:rPr lang="en-US" sz="1800" b="0" dirty="0" smtClean="0">
                <a:solidFill>
                  <a:schemeClr val="tx1"/>
                </a:solidFill>
                <a:latin typeface="Calibri" pitchFamily="34" charset="0"/>
                <a:cs typeface="Calibri" pitchFamily="34" charset="0"/>
              </a:rPr>
              <a:t>Low-res observation and Moon detection</a:t>
            </a:r>
            <a:endParaRPr lang="en-GB" sz="1800" b="0" dirty="0">
              <a:solidFill>
                <a:schemeClr val="tx1"/>
              </a:solidFill>
              <a:latin typeface="Calibri" pitchFamily="34" charset="0"/>
              <a:cs typeface="Calibri" pitchFamily="34" charset="0"/>
            </a:endParaRPr>
          </a:p>
        </p:txBody>
      </p:sp>
      <p:sp>
        <p:nvSpPr>
          <p:cNvPr id="24" name="TextBox 23"/>
          <p:cNvSpPr txBox="1"/>
          <p:nvPr/>
        </p:nvSpPr>
        <p:spPr>
          <a:xfrm>
            <a:off x="5426940" y="3822700"/>
            <a:ext cx="4103945" cy="369332"/>
          </a:xfrm>
          <a:prstGeom prst="rect">
            <a:avLst/>
          </a:prstGeom>
          <a:noFill/>
        </p:spPr>
        <p:txBody>
          <a:bodyPr wrap="none" rtlCol="0">
            <a:spAutoFit/>
          </a:bodyPr>
          <a:lstStyle/>
          <a:p>
            <a:pPr algn="ctr"/>
            <a:r>
              <a:rPr lang="en-US" sz="1800" b="0" dirty="0" smtClean="0">
                <a:solidFill>
                  <a:schemeClr val="tx1"/>
                </a:solidFill>
                <a:latin typeface="Calibri" pitchFamily="34" charset="0"/>
                <a:cs typeface="Calibri" pitchFamily="34" charset="0"/>
              </a:rPr>
              <a:t>High-res observation and Moon detection</a:t>
            </a:r>
            <a:endParaRPr lang="en-GB" sz="1800" b="0" dirty="0">
              <a:solidFill>
                <a:schemeClr val="tx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900" y="139700"/>
            <a:ext cx="9533315"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 MSGs</a:t>
            </a:r>
            <a:endParaRPr lang="en-GB" sz="2800" dirty="0">
              <a:latin typeface="Calibri" pitchFamily="34" charset="0"/>
              <a:cs typeface="Calibri" pitchFamily="34" charset="0"/>
            </a:endParaRPr>
          </a:p>
        </p:txBody>
      </p:sp>
      <p:pic>
        <p:nvPicPr>
          <p:cNvPr id="5" name="Picture 4" descr="jitter.png"/>
          <p:cNvPicPr>
            <a:picLocks noChangeAspect="1"/>
          </p:cNvPicPr>
          <p:nvPr/>
        </p:nvPicPr>
        <p:blipFill>
          <a:blip r:embed="rId2" cstate="print"/>
          <a:stretch>
            <a:fillRect/>
          </a:stretch>
        </p:blipFill>
        <p:spPr>
          <a:xfrm>
            <a:off x="223596" y="1206500"/>
            <a:ext cx="5237403" cy="4838700"/>
          </a:xfrm>
          <a:prstGeom prst="rect">
            <a:avLst/>
          </a:prstGeom>
        </p:spPr>
      </p:pic>
      <p:sp>
        <p:nvSpPr>
          <p:cNvPr id="7" name="TextBox 6"/>
          <p:cNvSpPr txBox="1"/>
          <p:nvPr/>
        </p:nvSpPr>
        <p:spPr>
          <a:xfrm>
            <a:off x="5537200" y="1244600"/>
            <a:ext cx="4318000" cy="2031325"/>
          </a:xfrm>
          <a:prstGeom prst="rect">
            <a:avLst/>
          </a:prstGeom>
          <a:noFill/>
        </p:spPr>
        <p:txBody>
          <a:bodyPr wrap="square" rtlCol="0">
            <a:spAutoFit/>
          </a:bodyPr>
          <a:lstStyle/>
          <a:p>
            <a:r>
              <a:rPr lang="en-US" sz="1800" b="0" dirty="0" smtClean="0">
                <a:solidFill>
                  <a:schemeClr val="tx1"/>
                </a:solidFill>
                <a:latin typeface="Calibri" pitchFamily="34" charset="0"/>
                <a:cs typeface="Calibri" pitchFamily="34" charset="0"/>
              </a:rPr>
              <a:t>Complication due to acquisition anomalies:</a:t>
            </a:r>
          </a:p>
          <a:p>
            <a:r>
              <a:rPr lang="en-US" sz="1800" b="0" dirty="0" smtClean="0">
                <a:solidFill>
                  <a:schemeClr val="tx1"/>
                </a:solidFill>
                <a:latin typeface="Calibri" pitchFamily="34" charset="0"/>
                <a:cs typeface="Calibri" pitchFamily="34" charset="0"/>
              </a:rPr>
              <a:t>strong jitter in </a:t>
            </a:r>
            <a:r>
              <a:rPr lang="en-US" sz="1800" b="0" dirty="0" smtClean="0">
                <a:solidFill>
                  <a:schemeClr val="tx1"/>
                </a:solidFill>
                <a:latin typeface="Calibri" pitchFamily="34" charset="0"/>
                <a:cs typeface="Calibri" pitchFamily="34" charset="0"/>
              </a:rPr>
              <a:t>Level 1.0 </a:t>
            </a:r>
            <a:r>
              <a:rPr lang="en-US" sz="1800" b="0" dirty="0" smtClean="0">
                <a:solidFill>
                  <a:schemeClr val="tx1"/>
                </a:solidFill>
                <a:latin typeface="Calibri" pitchFamily="34" charset="0"/>
                <a:cs typeface="Calibri" pitchFamily="34" charset="0"/>
              </a:rPr>
              <a:t>data</a:t>
            </a:r>
          </a:p>
          <a:p>
            <a:endParaRPr lang="en-US" sz="1800" b="0" dirty="0" smtClean="0">
              <a:solidFill>
                <a:schemeClr val="tx1"/>
              </a:solidFill>
              <a:latin typeface="Calibri" pitchFamily="34" charset="0"/>
              <a:cs typeface="Calibri" pitchFamily="34" charset="0"/>
            </a:endParaRPr>
          </a:p>
          <a:p>
            <a:pPr algn="just"/>
            <a:r>
              <a:rPr lang="en-US" sz="1800" b="0" dirty="0" smtClean="0">
                <a:solidFill>
                  <a:schemeClr val="tx1"/>
                </a:solidFill>
                <a:latin typeface="Calibri" pitchFamily="34" charset="0"/>
                <a:cs typeface="Calibri" pitchFamily="34" charset="0"/>
              </a:rPr>
              <a:t>The shapes of both the Moon and the Earth are strongly affected by the anomaly, this can create problems in the identification and extraction! </a:t>
            </a:r>
            <a:endParaRPr lang="en-GB" sz="1800" b="0" dirty="0">
              <a:solidFill>
                <a:schemeClr val="tx1"/>
              </a:solidFill>
              <a:latin typeface="Calibri" pitchFamily="34" charset="0"/>
              <a:cs typeface="Calibri" pitchFamily="34" charset="0"/>
            </a:endParaRPr>
          </a:p>
        </p:txBody>
      </p:sp>
      <p:sp>
        <p:nvSpPr>
          <p:cNvPr id="8" name="TextBox 7"/>
          <p:cNvSpPr txBox="1"/>
          <p:nvPr/>
        </p:nvSpPr>
        <p:spPr>
          <a:xfrm>
            <a:off x="638175" y="6115050"/>
            <a:ext cx="4249818" cy="461665"/>
          </a:xfrm>
          <a:prstGeom prst="rect">
            <a:avLst/>
          </a:prstGeom>
          <a:noFill/>
        </p:spPr>
        <p:txBody>
          <a:bodyPr wrap="none" rtlCol="0">
            <a:spAutoFit/>
          </a:bodyPr>
          <a:lstStyle/>
          <a:p>
            <a:pPr algn="ctr"/>
            <a:r>
              <a:rPr lang="en-GB" sz="1200" b="0" dirty="0" smtClean="0">
                <a:solidFill>
                  <a:schemeClr val="tx1"/>
                </a:solidFill>
                <a:latin typeface="Calibri" pitchFamily="34" charset="0"/>
              </a:rPr>
              <a:t>IR087 </a:t>
            </a:r>
            <a:r>
              <a:rPr lang="en-GB" sz="1200" b="0" dirty="0" smtClean="0">
                <a:solidFill>
                  <a:schemeClr val="tx1"/>
                </a:solidFill>
                <a:latin typeface="Calibri" pitchFamily="34" charset="0"/>
              </a:rPr>
              <a:t>observation clipped between [min(</a:t>
            </a:r>
            <a:r>
              <a:rPr lang="en-GB" sz="1200" b="0" dirty="0" err="1" smtClean="0">
                <a:solidFill>
                  <a:schemeClr val="tx1"/>
                </a:solidFill>
                <a:latin typeface="Calibri" pitchFamily="34" charset="0"/>
              </a:rPr>
              <a:t>Im</a:t>
            </a:r>
            <a:r>
              <a:rPr lang="en-GB" sz="1200" b="0" dirty="0" smtClean="0">
                <a:solidFill>
                  <a:schemeClr val="tx1"/>
                </a:solidFill>
                <a:latin typeface="Calibri" pitchFamily="34" charset="0"/>
              </a:rPr>
              <a:t>), max(</a:t>
            </a:r>
            <a:r>
              <a:rPr lang="en-GB" sz="1200" b="0" dirty="0" err="1" smtClean="0">
                <a:solidFill>
                  <a:schemeClr val="tx1"/>
                </a:solidFill>
                <a:latin typeface="Calibri" pitchFamily="34" charset="0"/>
              </a:rPr>
              <a:t>Im</a:t>
            </a:r>
            <a:r>
              <a:rPr lang="en-GB" sz="1200" b="0" dirty="0" smtClean="0">
                <a:solidFill>
                  <a:schemeClr val="tx1"/>
                </a:solidFill>
                <a:latin typeface="Calibri" pitchFamily="34" charset="0"/>
              </a:rPr>
              <a:t>)/5] affected</a:t>
            </a:r>
          </a:p>
          <a:p>
            <a:pPr algn="ctr"/>
            <a:r>
              <a:rPr lang="en-US" sz="1200" b="0" dirty="0" smtClean="0">
                <a:solidFill>
                  <a:schemeClr val="tx1"/>
                </a:solidFill>
                <a:latin typeface="Calibri" pitchFamily="34" charset="0"/>
              </a:rPr>
              <a:t>by the high jitter</a:t>
            </a:r>
            <a:endParaRPr lang="en-GB" sz="1200" b="0" dirty="0">
              <a:solidFill>
                <a:schemeClr val="tx1"/>
              </a:solidFill>
              <a:latin typeface="Calibri"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Viewgraph_Landscape_Template[1]">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Viewgraph_Landscape_Template[1]</Template>
  <TotalTime>634</TotalTime>
  <Words>2094</Words>
  <Application>Microsoft Office PowerPoint</Application>
  <PresentationFormat>A4 Paper (210x297 mm)</PresentationFormat>
  <Paragraphs>403</Paragraphs>
  <Slides>30</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Viewgraph_Landscape_Template[1]</vt:lpstr>
      <vt:lpstr>Clip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Bartolomeo Viticchie</dc:creator>
  <cp:lastModifiedBy>Bartolomeo Viticchie</cp:lastModifiedBy>
  <cp:revision>67</cp:revision>
  <cp:lastPrinted>2006-03-06T14:11:17Z</cp:lastPrinted>
  <dcterms:created xsi:type="dcterms:W3CDTF">2014-11-25T17:15:23Z</dcterms:created>
  <dcterms:modified xsi:type="dcterms:W3CDTF">2014-11-27T13:15:53Z</dcterms:modified>
</cp:coreProperties>
</file>