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90" r:id="rId4"/>
    <p:sldId id="285" r:id="rId5"/>
    <p:sldId id="287" r:id="rId6"/>
    <p:sldId id="292" r:id="rId7"/>
    <p:sldId id="288" r:id="rId8"/>
    <p:sldId id="283" r:id="rId9"/>
    <p:sldId id="269" r:id="rId10"/>
    <p:sldId id="271" r:id="rId11"/>
    <p:sldId id="293" r:id="rId12"/>
    <p:sldId id="294" r:id="rId13"/>
    <p:sldId id="300" r:id="rId14"/>
    <p:sldId id="296" r:id="rId15"/>
    <p:sldId id="272" r:id="rId16"/>
    <p:sldId id="265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A73AB-90D7-41F8-82F4-6AF9306B2437}" type="datetimeFigureOut">
              <a:rPr lang="en-GB" smtClean="0"/>
              <a:pPr/>
              <a:t>14/11/30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768A2-5386-44FD-8176-D319AE4D2C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7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768E-40E4-4069-845C-5EFA484BC519}" type="datetime1">
              <a:rPr lang="en-US" smtClean="0"/>
              <a:pPr/>
              <a:t>14/11/30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Lunar Calibration Workshop, 1-4 December 2014, Darmstadt, Germany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D51D-046B-4CF9-B318-A5E11547E089}" type="datetime1">
              <a:rPr lang="en-US" smtClean="0"/>
              <a:pPr/>
              <a:t>14/11/30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Lunar Calibration Workshop, 1-4 December 2014, Darmstadt,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1"/>
            <a:ext cx="6553200" cy="582136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5A05-1126-4ECA-B35D-AABECE85C724}" type="datetime1">
              <a:rPr lang="en-US" smtClean="0"/>
              <a:pPr/>
              <a:t>14/11/30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Lunar Calibration Workshop, 1-4 December 2014, Darmstadt, Germany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0D8F-B329-467F-8293-E2B2D39E5037}" type="datetime1">
              <a:rPr lang="en-US" smtClean="0"/>
              <a:pPr/>
              <a:t>14/11/30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Lunar Calibration Workshop, 1-4 December 2014, Darmstadt, Germany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49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Lunar Calibration Workshop, 1-4 December 2014, Darmstadt, Germany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C0C9-F3E4-4CFA-8611-BDCB666932FA}" type="datetime1">
              <a:rPr lang="en-US" smtClean="0"/>
              <a:pPr/>
              <a:t>14/11/30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3DF6EF-46C6-4C91-8314-5D8E17B47717}" type="datetime1">
              <a:rPr lang="en-US" smtClean="0"/>
              <a:pPr/>
              <a:t>14/11/30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Lunar Calibration Workshop, 1-4 December 2014, Darmstadt, Germany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2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1"/>
            <a:ext cx="4040188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7716-3C00-4217-905F-9270631ECEF2}" type="datetime1">
              <a:rPr lang="en-US" smtClean="0"/>
              <a:pPr/>
              <a:t>14/11/30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Lunar Calibration Workshop, 1-4 December 2014, Darmstadt, Germany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300A-4D8A-43FE-9B39-D04369A908E6}" type="datetime1">
              <a:rPr lang="en-US" smtClean="0"/>
              <a:pPr/>
              <a:t>14/11/30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Lunar Calibration Workshop, 1-4 December 2014, Darmstadt, Germany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593B-7365-41DB-9729-BBAEBD0E1DE0}" type="datetime1">
              <a:rPr lang="en-US" smtClean="0"/>
              <a:pPr/>
              <a:t>14/11/30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Lunar Calibration Workshop, 1-4 December 2014, Darmstadt, Germany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1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0214-5EEE-4B8A-9079-99DF2A591325}" type="datetime1">
              <a:rPr lang="en-US" smtClean="0"/>
              <a:pPr/>
              <a:t>14/11/30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Lunar Calibration Workshop, 1-4 December 2014, Darmstadt, Germany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3C77231-E196-4030-AE93-8DFCAE01B0B5}" type="datetime1">
              <a:rPr lang="en-US" smtClean="0"/>
              <a:pPr/>
              <a:t>14/11/30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Lunar Calibration Workshop, 1-4 December 2014, Darmstadt, Germany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6E75C0D-DA78-4DF6-A634-B0E057CE4540}" type="datetime1">
              <a:rPr lang="en-US" smtClean="0"/>
              <a:pPr/>
              <a:t>14/11/30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Lunar Calibration Workshop, 1-4 December 2014, Darmstadt, Germany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36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38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9.wmf"/><Relationship Id="rId10" Type="http://schemas.openxmlformats.org/officeDocument/2006/relationships/image" Target="../media/image4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377"/>
            <a:ext cx="7772400" cy="1470025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chemeClr val="tx1"/>
                </a:solidFill>
              </a:rPr>
              <a:t>JMA lunar calibration report</a:t>
            </a:r>
            <a:br>
              <a:rPr lang="en-IE" dirty="0" smtClean="0">
                <a:solidFill>
                  <a:schemeClr val="tx1"/>
                </a:solidFill>
              </a:rPr>
            </a:br>
            <a:r>
              <a:rPr lang="en-IE" dirty="0" smtClean="0">
                <a:solidFill>
                  <a:schemeClr val="tx1"/>
                </a:solidFill>
              </a:rPr>
              <a:t>[MTSAT-2 and GMS-5]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810000"/>
            <a:ext cx="5791200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i="1" u="sng" dirty="0" smtClean="0"/>
              <a:t>Masaya Takahashi</a:t>
            </a:r>
            <a:r>
              <a:rPr lang="en-GB" sz="2400" i="1" u="sng" baseline="30000" dirty="0" smtClean="0"/>
              <a:t>1</a:t>
            </a:r>
            <a:r>
              <a:rPr lang="en-GB" sz="2400" i="1" dirty="0" smtClean="0"/>
              <a:t>, Bartolomeo Viticchie</a:t>
            </a:r>
            <a:r>
              <a:rPr lang="en-GB" sz="2400" i="1" baseline="30000" dirty="0" smtClean="0"/>
              <a:t>2</a:t>
            </a:r>
            <a:r>
              <a:rPr lang="en-GB" sz="2400" i="1" dirty="0" smtClean="0"/>
              <a:t>, and Sebastien Wagner</a:t>
            </a:r>
            <a:r>
              <a:rPr lang="en-GB" sz="2400" i="1" baseline="30000" dirty="0" smtClean="0"/>
              <a:t>2</a:t>
            </a:r>
            <a:endParaRPr lang="en-GB" sz="2400" i="1" dirty="0" smtClean="0"/>
          </a:p>
          <a:p>
            <a:pPr algn="ctr">
              <a:lnSpc>
                <a:spcPct val="120000"/>
              </a:lnSpc>
            </a:pPr>
            <a:r>
              <a:rPr lang="en-GB" sz="2000" i="1" baseline="30000" dirty="0" smtClean="0"/>
              <a:t>1</a:t>
            </a:r>
            <a:r>
              <a:rPr lang="en-GB" sz="2000" i="1" dirty="0" smtClean="0"/>
              <a:t>Japan Meteorological Agency, </a:t>
            </a:r>
            <a:r>
              <a:rPr lang="en-GB" sz="2000" i="1" baseline="30000" dirty="0" smtClean="0"/>
              <a:t>2</a:t>
            </a:r>
            <a:r>
              <a:rPr lang="en-GB" sz="2000" i="1" dirty="0" smtClean="0"/>
              <a:t>EUMETSAT</a:t>
            </a:r>
            <a:endParaRPr lang="en-GB" sz="2000" dirty="0" smtClean="0"/>
          </a:p>
          <a:p>
            <a:pPr algn="ctr"/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5232940"/>
            <a:ext cx="5791200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000" dirty="0" smtClean="0"/>
              <a:t>Acknowledgement: </a:t>
            </a:r>
            <a:r>
              <a:rPr lang="en-GB" sz="2000" i="1" dirty="0" smtClean="0"/>
              <a:t>Tom Stone (USGS)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\\fsw0644\user4\Takahashi\DesktopW7\Dev\EumWork\WindowsWork\Documents\Presentation\20140923_eumconf2014\presentation\fig\dcc\MTSAT2+Imager+VIS-Aqua+MODIS_GEOLEOIR_RAC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2584" y="3209937"/>
            <a:ext cx="7061916" cy="3101963"/>
          </a:xfrm>
          <a:prstGeom prst="rect">
            <a:avLst/>
          </a:prstGeom>
          <a:noFill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4318000" y="93980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266988" y="4444714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slope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[%]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695" y="2184400"/>
            <a:ext cx="817127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GB" dirty="0" smtClean="0">
                <a:solidFill>
                  <a:srgbClr val="0000FF"/>
                </a:solidFill>
              </a:rPr>
              <a:t>Lunar </a:t>
            </a:r>
            <a:r>
              <a:rPr lang="en-GB" dirty="0" smtClean="0">
                <a:solidFill>
                  <a:srgbClr val="0000FF"/>
                </a:solidFill>
              </a:rPr>
              <a:t>calibration</a:t>
            </a:r>
            <a:endParaRPr lang="en-GB" dirty="0" smtClean="0">
              <a:solidFill>
                <a:srgbClr val="0000FF"/>
              </a:solidFill>
            </a:endParaRPr>
          </a:p>
          <a:p>
            <a:pPr marL="355600" indent="-174625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/>
              <a:t>Good agreements with </a:t>
            </a:r>
            <a:r>
              <a:rPr lang="en-GB" dirty="0" smtClean="0">
                <a:solidFill>
                  <a:srgbClr val="00B050"/>
                </a:solidFill>
              </a:rPr>
              <a:t>RTM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DCC, </a:t>
            </a:r>
            <a:r>
              <a:rPr lang="en-GB" u="sng" dirty="0" smtClean="0"/>
              <a:t>the smallest uncertainty</a:t>
            </a:r>
            <a:r>
              <a:rPr lang="en-GB" dirty="0" smtClean="0"/>
              <a:t> of a regression 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0084" y="3302000"/>
            <a:ext cx="372826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Hatch: 95% confidence interval of a linear regression line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2800" y="29845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Time series of MTSAT-2/Imager calibration slope difference (</a:t>
            </a:r>
            <a:r>
              <a:rPr lang="en-GB" sz="1200" b="1" dirty="0" smtClean="0"/>
              <a:t>each method is </a:t>
            </a:r>
            <a:r>
              <a:rPr lang="en-GB" sz="1200" b="1" u="sng" dirty="0" smtClean="0"/>
              <a:t>rescaled at  the first calibration result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309264" y="4989834"/>
            <a:ext cx="1691736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GB" sz="1400" dirty="0" smtClean="0"/>
              <a:t>Annual drift [%/yr]</a:t>
            </a:r>
          </a:p>
          <a:p>
            <a:pPr indent="266700"/>
            <a:r>
              <a:rPr lang="en-GB" sz="1400" dirty="0" smtClean="0">
                <a:solidFill>
                  <a:srgbClr val="FF0000"/>
                </a:solidFill>
              </a:rPr>
              <a:t>DCC: 3.07 ± </a:t>
            </a:r>
            <a:r>
              <a:rPr lang="en-GB" sz="1400" b="1" dirty="0" smtClean="0">
                <a:solidFill>
                  <a:srgbClr val="FF0000"/>
                </a:solidFill>
              </a:rPr>
              <a:t>0.16</a:t>
            </a:r>
          </a:p>
          <a:p>
            <a:pPr indent="266700"/>
            <a:r>
              <a:rPr lang="en-GB" sz="1400" b="1" dirty="0" smtClean="0">
                <a:solidFill>
                  <a:srgbClr val="0070C0"/>
                </a:solidFill>
              </a:rPr>
              <a:t>Moon: 2.71 ± 0.15</a:t>
            </a:r>
          </a:p>
          <a:p>
            <a:pPr indent="266700"/>
            <a:r>
              <a:rPr lang="en-GB" sz="1400" dirty="0" smtClean="0">
                <a:solidFill>
                  <a:srgbClr val="00B050"/>
                </a:solidFill>
              </a:rPr>
              <a:t>RTM: 3.69 ± </a:t>
            </a:r>
            <a:r>
              <a:rPr lang="en-GB" sz="1400" b="1" dirty="0" smtClean="0">
                <a:solidFill>
                  <a:srgbClr val="00B050"/>
                </a:solidFill>
              </a:rPr>
              <a:t>0.62</a:t>
            </a:r>
            <a:endParaRPr lang="en-GB" sz="1400" b="1" dirty="0">
              <a:solidFill>
                <a:srgbClr val="00B050"/>
              </a:solidFill>
            </a:endParaRPr>
          </a:p>
        </p:txBody>
      </p:sp>
      <p:sp>
        <p:nvSpPr>
          <p:cNvPr id="2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14800" y="8382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t">
            <a:noAutofit/>
          </a:bodyPr>
          <a:lstStyle/>
          <a:p>
            <a:pPr algn="l"/>
            <a:r>
              <a:rPr lang="en-GB" sz="2400" dirty="0" smtClean="0">
                <a:latin typeface="Calibri" pitchFamily="34" charset="0"/>
                <a:cs typeface="Calibri" pitchFamily="34" charset="0"/>
              </a:rPr>
              <a:t>Calibration slope vs. the ROLO (on the relative scale)</a:t>
            </a:r>
            <a:br>
              <a:rPr lang="en-GB" sz="2400" dirty="0" smtClean="0">
                <a:latin typeface="Calibri" pitchFamily="34" charset="0"/>
                <a:cs typeface="Calibri" pitchFamily="34" charset="0"/>
              </a:rPr>
            </a:br>
            <a:r>
              <a:rPr lang="en-GB" sz="24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A way to monitor the instrument drift and compare with other calibration results</a:t>
            </a:r>
            <a:endParaRPr lang="en-GB" sz="1800" dirty="0"/>
          </a:p>
        </p:txBody>
      </p:sp>
      <p:sp>
        <p:nvSpPr>
          <p:cNvPr id="25" name="Rectangle 24"/>
          <p:cNvSpPr/>
          <p:nvPr/>
        </p:nvSpPr>
        <p:spPr>
          <a:xfrm>
            <a:off x="457200" y="1059480"/>
            <a:ext cx="8382000" cy="11176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172200" y="1056384"/>
            <a:ext cx="2667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12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PIX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Oversampling factor</a:t>
            </a:r>
          </a:p>
          <a:p>
            <a:pPr marL="355600" marR="0" lvl="0" indent="-35560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Ω</a:t>
            </a:r>
            <a:r>
              <a:rPr kumimoji="0" lang="en-US" sz="12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PIX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 Pixel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solid angle [sr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-1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]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355600" marR="0" lvl="0" indent="-35560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</a:t>
            </a:r>
            <a:r>
              <a:rPr kumimoji="0" lang="en-GB" sz="1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: Digital count of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the Moon pixel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Off</a:t>
            </a:r>
            <a:r>
              <a:rPr kumimoji="0" lang="en-GB" sz="12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: Averaged deep space DC</a:t>
            </a: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GB" sz="1200" i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PIX</a:t>
            </a:r>
            <a:r>
              <a:rPr lang="en-GB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:  Number of the Moon pixels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73600" y="1427780"/>
            <a:ext cx="1459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[W m</a:t>
            </a:r>
            <a:r>
              <a:rPr lang="en-GB" sz="1400" baseline="30000" dirty="0" smtClean="0"/>
              <a:t>-2</a:t>
            </a:r>
            <a:r>
              <a:rPr lang="en-GB" sz="1400" dirty="0" smtClean="0"/>
              <a:t> µm</a:t>
            </a:r>
            <a:r>
              <a:rPr lang="en-GB" sz="1400" baseline="30000" dirty="0" smtClean="0"/>
              <a:t>-1</a:t>
            </a:r>
            <a:r>
              <a:rPr lang="en-GB" sz="1400" dirty="0" smtClean="0"/>
              <a:t> DC</a:t>
            </a:r>
            <a:r>
              <a:rPr lang="en-GB" sz="1400" baseline="30000" dirty="0" smtClean="0"/>
              <a:t>-1</a:t>
            </a:r>
            <a:r>
              <a:rPr lang="en-GB" sz="1400" dirty="0" smtClean="0"/>
              <a:t>]</a:t>
            </a:r>
            <a:endParaRPr lang="en-GB" sz="1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33400" y="1288080"/>
          <a:ext cx="409675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4" imgW="2882880" imgH="482400" progId="Equation.3">
                  <p:embed/>
                </p:oleObj>
              </mc:Choice>
              <mc:Fallback>
                <p:oleObj name="Equation" r:id="rId4" imgW="2882880" imgH="482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88080"/>
                        <a:ext cx="409675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GMS-5/VISSR lunar calibration: </a:t>
            </a:r>
            <a:r>
              <a:rPr lang="en-US" sz="3200" b="1" dirty="0" smtClean="0"/>
              <a:t>general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422400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Spin stabilized GEO satellite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Satellite position: from </a:t>
            </a:r>
            <a:r>
              <a:rPr lang="en-US" b="1" dirty="0" smtClean="0"/>
              <a:t>telemetry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Located at ~ </a:t>
            </a:r>
            <a:r>
              <a:rPr lang="en-US" b="1" dirty="0" smtClean="0">
                <a:solidFill>
                  <a:srgbClr val="0070C0"/>
                </a:solidFill>
              </a:rPr>
              <a:t>140 E</a:t>
            </a:r>
          </a:p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Instrument: VIS/IR optical imager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dirty="0" smtClean="0"/>
              <a:t>1</a:t>
            </a:r>
            <a:r>
              <a:rPr lang="en-US" dirty="0" smtClean="0"/>
              <a:t> broad visible channel (similar to SEVIRI HRV)</a:t>
            </a:r>
          </a:p>
          <a:p>
            <a:pPr marL="723900" indent="-279400">
              <a:lnSpc>
                <a:spcPct val="120000"/>
              </a:lnSpc>
              <a:buFont typeface="Wingdings" pitchFamily="2" charset="2"/>
              <a:buChar char="ü"/>
            </a:pPr>
            <a:r>
              <a:rPr lang="en-US" b="1" dirty="0" smtClean="0"/>
              <a:t>1.25 km </a:t>
            </a:r>
            <a:r>
              <a:rPr lang="en-US" dirty="0" smtClean="0"/>
              <a:t>horizontal resolution at SSP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</a:rPr>
              <a:t>4</a:t>
            </a:r>
            <a:r>
              <a:rPr lang="en-GB" dirty="0" smtClean="0"/>
              <a:t> detectors for N-S direction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dirty="0" smtClean="0"/>
              <a:t>6-bit</a:t>
            </a:r>
            <a:r>
              <a:rPr lang="en-US" dirty="0" smtClean="0"/>
              <a:t> (64 digital counts)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Scanning: </a:t>
            </a:r>
            <a:r>
              <a:rPr lang="en-US" b="1" dirty="0" smtClean="0">
                <a:solidFill>
                  <a:srgbClr val="0070C0"/>
                </a:solidFill>
              </a:rPr>
              <a:t>E-W</a:t>
            </a:r>
            <a:r>
              <a:rPr lang="en-US" dirty="0" smtClean="0"/>
              <a:t> direction</a:t>
            </a:r>
            <a:endParaRPr lang="en-GB" dirty="0" smtClean="0"/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dirty="0" smtClean="0"/>
              <a:t>Hourly</a:t>
            </a:r>
            <a:r>
              <a:rPr lang="en-US" dirty="0" smtClean="0"/>
              <a:t> Full-disk observation</a:t>
            </a:r>
            <a:endParaRPr lang="en-GB" sz="2000" dirty="0" smtClean="0"/>
          </a:p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GB" sz="2000" dirty="0" smtClean="0"/>
              <a:t>The Moon acquisition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/>
              <a:t>NO </a:t>
            </a:r>
            <a:r>
              <a:rPr lang="en-GB" dirty="0" err="1" smtClean="0"/>
              <a:t>maneuver</a:t>
            </a:r>
            <a:r>
              <a:rPr lang="en-GB" dirty="0" smtClean="0"/>
              <a:t>, </a:t>
            </a:r>
            <a:r>
              <a:rPr lang="en-GB" b="1" dirty="0" smtClean="0"/>
              <a:t>unscheduled</a:t>
            </a:r>
            <a:endParaRPr lang="en-GB" dirty="0" smtClean="0"/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70C0"/>
                </a:solidFill>
              </a:rPr>
              <a:t>0-3</a:t>
            </a:r>
            <a:r>
              <a:rPr lang="en-US" u="sng" dirty="0" smtClean="0"/>
              <a:t> lunar observations / month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3300" y="1409700"/>
            <a:ext cx="38100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Visible channel calibration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dirty="0" smtClean="0"/>
              <a:t>Constant</a:t>
            </a:r>
            <a:r>
              <a:rPr lang="en-US" dirty="0" smtClean="0"/>
              <a:t> pre-launch values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Post launch cal. </a:t>
            </a:r>
            <a:r>
              <a:rPr lang="en-US" sz="1400" b="1" dirty="0" smtClean="0"/>
              <a:t>(not operationally used)</a:t>
            </a:r>
            <a:endParaRPr lang="en-US" b="1" dirty="0" smtClean="0"/>
          </a:p>
          <a:p>
            <a:pPr marL="622300" indent="-2667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600" u="sng" dirty="0" smtClean="0"/>
              <a:t>Vicarious calibration using RTM</a:t>
            </a:r>
          </a:p>
          <a:p>
            <a:pPr marL="622300" indent="-2667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600" u="sng" dirty="0" smtClean="0"/>
              <a:t>Inter-calibration using deep convective clouds (DCCs)</a:t>
            </a:r>
          </a:p>
        </p:txBody>
      </p:sp>
      <p:pic>
        <p:nvPicPr>
          <p:cNvPr id="1027" name="Picture 3" descr="\\fsw0644\user4\Takahashi\DesktopW7\Dev\EumWork\WindowsWork\Documents\Presentation\20141201_lunarcalws\presentation\fig\gms5_rad_199605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2099" y="3759200"/>
            <a:ext cx="2524101" cy="22652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8200" y="3505200"/>
            <a:ext cx="365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count                         Radiance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914900" y="5994400"/>
            <a:ext cx="312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GMS-5/VISSR VIS 1996-05-02T00:53:40Z</a:t>
            </a:r>
            <a:endParaRPr lang="en-GB" sz="1400" dirty="0"/>
          </a:p>
        </p:txBody>
      </p:sp>
      <p:pic>
        <p:nvPicPr>
          <p:cNvPr id="1026" name="Picture 2" descr="\\fsw0644\user4\Takahashi\DesktopW7\Dev\EumWork\WindowsWork\Documents\Presentation\20141201_lunarcalws\presentation\fig\gms5_dc_199605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2560" y="3841337"/>
            <a:ext cx="2491740" cy="2200497"/>
          </a:xfrm>
          <a:prstGeom prst="rect">
            <a:avLst/>
          </a:prstGeom>
          <a:noFill/>
        </p:spPr>
      </p:pic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638800" y="544036"/>
            <a:ext cx="3187700" cy="142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01152" y="555632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Absolute phase angle [deg]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1672972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Full moon</a:t>
            </a:r>
            <a:endParaRPr lang="en-GB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81327" y="1515501"/>
            <a:ext cx="864000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50957" y="1709461"/>
            <a:ext cx="1397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Low illumination</a:t>
            </a:r>
            <a:endParaRPr lang="en-GB" sz="1400" dirty="0"/>
          </a:p>
        </p:txBody>
      </p:sp>
      <p:pic>
        <p:nvPicPr>
          <p:cNvPr id="29" name="Picture 5" descr="\\fsw0644\user4\Takahashi\DesktopW7\Dev\EumWork\WindowsWork\Documents\Presentation\20140923_eumconf2014\presentation\fig\lunar\MTSAT2+Imager_phase_an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6977780" y="-7423"/>
            <a:ext cx="233959" cy="203736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917125" y="1079838"/>
            <a:ext cx="240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2       18      34      50     66     82     98</a:t>
            </a:r>
            <a:endParaRPr lang="en-GB" sz="1200" dirty="0"/>
          </a:p>
        </p:txBody>
      </p:sp>
      <p:sp>
        <p:nvSpPr>
          <p:cNvPr id="31" name="Oval 30"/>
          <p:cNvSpPr/>
          <p:nvPr/>
        </p:nvSpPr>
        <p:spPr>
          <a:xfrm>
            <a:off x="7823200" y="1344136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975600" y="1306036"/>
            <a:ext cx="2413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010400" y="1509236"/>
            <a:ext cx="11775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870712" y="1341667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01752" y="345948"/>
            <a:ext cx="4575048" cy="7589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GMS-5/VISSR lunar calibration: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dataset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0200" y="1652501"/>
            <a:ext cx="5080000" cy="451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30000"/>
              </a:lnSpc>
              <a:buFont typeface="Wingdings" pitchFamily="2" charset="2"/>
              <a:buChar char="q"/>
            </a:pPr>
            <a:r>
              <a:rPr lang="en-GB" sz="2000" dirty="0" smtClean="0"/>
              <a:t>Lunar observation: L1A equivalent data</a:t>
            </a:r>
          </a:p>
          <a:p>
            <a:pPr marL="355600" indent="-1778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Conversion of DC to radiance/reflectivity</a:t>
            </a:r>
          </a:p>
          <a:p>
            <a:pPr marL="723900" indent="-279400">
              <a:lnSpc>
                <a:spcPct val="130000"/>
              </a:lnSpc>
              <a:buFont typeface="Wingdings" pitchFamily="2" charset="2"/>
              <a:buChar char="ü"/>
            </a:pPr>
            <a:r>
              <a:rPr lang="en-US" dirty="0" smtClean="0"/>
              <a:t>Based on</a:t>
            </a:r>
            <a:r>
              <a:rPr lang="en-US" b="1" dirty="0" smtClean="0"/>
              <a:t> LUT</a:t>
            </a:r>
            <a:r>
              <a:rPr lang="en-US" dirty="0" smtClean="0"/>
              <a:t>, no calibration equation </a:t>
            </a:r>
          </a:p>
          <a:p>
            <a:pPr marL="723900" indent="-279400">
              <a:lnSpc>
                <a:spcPct val="130000"/>
              </a:lnSpc>
              <a:buFont typeface="Wingdings" pitchFamily="2" charset="2"/>
              <a:buChar char="ü"/>
            </a:pPr>
            <a:r>
              <a:rPr lang="en-US" dirty="0" smtClean="0"/>
              <a:t>Equalized DC </a:t>
            </a:r>
            <a:r>
              <a:rPr lang="en-US" u="sng" dirty="0" smtClean="0"/>
              <a:t>does not exist</a:t>
            </a:r>
          </a:p>
          <a:p>
            <a:pPr marL="723900" indent="-279400">
              <a:lnSpc>
                <a:spcPct val="130000"/>
              </a:lnSpc>
              <a:buFont typeface="Wingdings" pitchFamily="2" charset="2"/>
              <a:buChar char="ü"/>
            </a:pPr>
            <a:r>
              <a:rPr lang="en-US" dirty="0" smtClean="0"/>
              <a:t>Radiance: derived using </a:t>
            </a:r>
            <a:r>
              <a:rPr lang="en-US" u="sng" dirty="0" smtClean="0"/>
              <a:t>calibration coefficients for each detector</a:t>
            </a:r>
          </a:p>
          <a:p>
            <a:pPr marL="355600" indent="-1778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Oversampling: </a:t>
            </a:r>
            <a:r>
              <a:rPr lang="en-US" b="1" u="sng" dirty="0" smtClean="0"/>
              <a:t>1.475</a:t>
            </a:r>
            <a:r>
              <a:rPr lang="en-US" dirty="0" smtClean="0"/>
              <a:t> for E-W direction</a:t>
            </a:r>
          </a:p>
          <a:p>
            <a:pPr marL="355600" indent="-1778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Dark signal correction: N/A</a:t>
            </a:r>
            <a:endParaRPr lang="en-GB" dirty="0" smtClean="0"/>
          </a:p>
          <a:p>
            <a:pPr marL="355600" indent="-1778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48</a:t>
            </a:r>
            <a:r>
              <a:rPr lang="en-GB" dirty="0" smtClean="0"/>
              <a:t> of total </a:t>
            </a:r>
            <a:r>
              <a:rPr lang="en-GB" sz="2000" b="1" dirty="0" smtClean="0"/>
              <a:t>50</a:t>
            </a:r>
            <a:r>
              <a:rPr lang="en-GB" dirty="0" smtClean="0"/>
              <a:t> useful lunar observations for the ROLO model  (Jul. 1995-Feb. 2003)</a:t>
            </a:r>
          </a:p>
          <a:p>
            <a:pPr marL="266700" indent="-266700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000" dirty="0" smtClean="0"/>
              <a:t>Computation of observables</a:t>
            </a:r>
          </a:p>
          <a:p>
            <a:pPr marL="355600" indent="-177800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 smtClean="0"/>
              <a:t>Radiance</a:t>
            </a:r>
            <a:r>
              <a:rPr lang="en-US" dirty="0" smtClean="0"/>
              <a:t> for the Moon </a:t>
            </a:r>
            <a:r>
              <a:rPr lang="en-US" dirty="0" smtClean="0"/>
              <a:t>masking</a:t>
            </a:r>
            <a:endParaRPr lang="en-US" dirty="0" smtClean="0"/>
          </a:p>
        </p:txBody>
      </p:sp>
      <p:pic>
        <p:nvPicPr>
          <p:cNvPr id="17409" name="Picture 1" descr="\\fsw0644\user4\Takahashi\DesktopW7\Dev\EumWork\WindowsWork\Documents\Presentation\20141201_lunarcalws\presentation\fig\moonpos_GMS5+VISS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2258536"/>
            <a:ext cx="3429000" cy="3048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815984" y="5471636"/>
            <a:ext cx="2883516" cy="73866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GB" sz="1400" dirty="0" smtClean="0"/>
              <a:t>Positions of the Moon </a:t>
            </a:r>
            <a:r>
              <a:rPr lang="en-GB" sz="1400" dirty="0" err="1" smtClean="0"/>
              <a:t>wrt</a:t>
            </a:r>
            <a:r>
              <a:rPr lang="en-GB" sz="1400" dirty="0" smtClean="0"/>
              <a:t>. the centre of the Earth for GMS-5/VISSR</a:t>
            </a:r>
          </a:p>
          <a:p>
            <a:pPr algn="ctr"/>
            <a:r>
              <a:rPr lang="en-GB" sz="1400" dirty="0" smtClean="0"/>
              <a:t>(Jul. 1995-Feb.2003)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758123" y="5230336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Pixel number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Digital counts handling in the GMS-5/VISSR lunar calibration</a:t>
            </a:r>
            <a:endParaRPr lang="en-GB" sz="24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0" y="1625600"/>
            <a:ext cx="8034020" cy="1158753"/>
          </a:xfrm>
          <a:prstGeom prst="rect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90632" y="1320800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Sanity check file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916805"/>
            <a:ext cx="73152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GB" sz="1600" dirty="0" smtClean="0"/>
              <a:t>Observed Irradiance: consistent, but not identical due to the Moon mask method</a:t>
            </a:r>
          </a:p>
          <a:p>
            <a:pPr marL="4445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Radiance</a:t>
            </a:r>
            <a:r>
              <a:rPr lang="en-US" sz="1600" dirty="0" smtClean="0"/>
              <a:t> for “User”, </a:t>
            </a:r>
            <a:r>
              <a:rPr lang="en-US" sz="1600" b="1" dirty="0" smtClean="0">
                <a:solidFill>
                  <a:srgbClr val="0070C0"/>
                </a:solidFill>
              </a:rPr>
              <a:t>DC</a:t>
            </a:r>
            <a:r>
              <a:rPr lang="en-US" sz="1600" dirty="0" smtClean="0"/>
              <a:t> for “</a:t>
            </a:r>
            <a:r>
              <a:rPr lang="en-US" sz="1600" dirty="0" err="1" smtClean="0"/>
              <a:t>Imgt</a:t>
            </a:r>
            <a:r>
              <a:rPr lang="en-US" sz="1600" dirty="0" smtClean="0"/>
              <a:t> Processing”</a:t>
            </a:r>
          </a:p>
          <a:p>
            <a:pPr marL="4445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/>
              <a:t>DC cannot be used because </a:t>
            </a:r>
            <a:r>
              <a:rPr lang="en-US" sz="1600" u="sng" dirty="0" smtClean="0"/>
              <a:t>detectors are not equalized at count level</a:t>
            </a:r>
            <a:endParaRPr lang="en-GB" sz="1600" u="sng" dirty="0" smtClean="0"/>
          </a:p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GB" sz="1600" dirty="0" smtClean="0"/>
              <a:t>Observed DC, DC Offset and Total number of pixels: NO meaning in GMS-5/VISSR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400" y="4508500"/>
            <a:ext cx="2121694" cy="160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4400" y="4508500"/>
            <a:ext cx="2121694" cy="160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444206"/>
            <a:ext cx="2057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88117" y="6057900"/>
            <a:ext cx="5806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   Digital count                                   Detector signal [V]                                        Digital count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52836" y="5112965"/>
            <a:ext cx="876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Reflectivity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951535" y="5112966"/>
            <a:ext cx="876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Reflectivity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993169" y="5128732"/>
            <a:ext cx="1339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Detector signal [V]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98600" y="4558268"/>
            <a:ext cx="511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                                        (b)                                       (c)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190876" y="4279900"/>
            <a:ext cx="4715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GMS-5/VISSR VIS channel detector#2 signal-DC-reflectivity relationships</a:t>
            </a:r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995913" y="6375484"/>
            <a:ext cx="19575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(Figures: Hashimoto et al.  2008)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 anchor="t">
            <a:no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Phase angle dependence in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Irr</a:t>
            </a:r>
            <a:endParaRPr lang="en-GB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914400"/>
            <a:ext cx="7315200" cy="812800"/>
            <a:chOff x="711200" y="863600"/>
            <a:chExt cx="7315200" cy="812800"/>
          </a:xfrm>
        </p:grpSpPr>
        <p:sp>
          <p:nvSpPr>
            <p:cNvPr id="13" name="Rectangle 12"/>
            <p:cNvSpPr/>
            <p:nvPr/>
          </p:nvSpPr>
          <p:spPr>
            <a:xfrm>
              <a:off x="711200" y="863600"/>
              <a:ext cx="7315200" cy="81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67728" y="989706"/>
              <a:ext cx="3609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Difference between the observed Irradiance and the ROLO Irradiance (in %)</a:t>
              </a:r>
              <a:endPara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4427" y="975631"/>
              <a:ext cx="3467099" cy="623675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949483" y="1828800"/>
            <a:ext cx="6365717" cy="1634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9875" indent="-269875">
              <a:lnSpc>
                <a:spcPct val="110000"/>
              </a:lnSpc>
              <a:buFont typeface="Wingdings" pitchFamily="2" charset="2"/>
              <a:buChar char="q"/>
            </a:pPr>
            <a:r>
              <a:rPr lang="en-GB" sz="2000" dirty="0" smtClean="0"/>
              <a:t>Clear phase angle dependence in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cs typeface="Times New Roman" pitchFamily="18" charset="0"/>
              </a:rPr>
              <a:t>may be caused by:</a:t>
            </a:r>
          </a:p>
          <a:p>
            <a:pPr marL="533400" indent="-266700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Incorrect computation of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en-GB" i="1" baseline="-25000" dirty="0" err="1" smtClean="0"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3400" indent="-266700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Stray light effect, scan mirror angle dependence</a:t>
            </a:r>
          </a:p>
          <a:p>
            <a:pPr marL="533400" indent="-266700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ROLO model </a:t>
            </a:r>
          </a:p>
          <a:p>
            <a:pPr marL="533400" indent="-266700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…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765396" y="3403599"/>
            <a:ext cx="3187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 series of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en-GB" sz="1600" dirty="0" smtClean="0"/>
              <a:t> for GMS-5/VISSR</a:t>
            </a:r>
            <a:endParaRPr lang="en-GB" sz="1600" dirty="0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  <p:pic>
        <p:nvPicPr>
          <p:cNvPr id="5123" name="Picture 3" descr="\\fsw0644\user4\Takahashi\DesktopW7\Dev\EumWork\WindowsWork\Documents\Presentation\20141201_lunarcalws\presentation\fig\GMS5+VISSR_delta_ir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" y="3657600"/>
            <a:ext cx="5494217" cy="2705100"/>
          </a:xfrm>
          <a:prstGeom prst="rect">
            <a:avLst/>
          </a:prstGeom>
          <a:noFill/>
        </p:spPr>
      </p:pic>
      <p:pic>
        <p:nvPicPr>
          <p:cNvPr id="17" name="Picture 2" descr="\\fsw0644\user4\Takahashi\DesktopW7\Dev\EumWork\WindowsWork\GSICS\Lunar\GMS5\SecondResult\WoDstr\scat_GMS5+VISSR_phase_ang_delta_ir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9944" y="3661165"/>
            <a:ext cx="2665456" cy="251103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 rot="16200000">
            <a:off x="-113609" y="4702653"/>
            <a:ext cx="93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[%]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5794847" y="4466444"/>
            <a:ext cx="833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1400" i="1" dirty="0" err="1" smtClean="0"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[%]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6754613" y="6073001"/>
            <a:ext cx="1957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Moon phase angle [deg]</a:t>
            </a:r>
            <a:endParaRPr lang="en-GB" sz="1200" dirty="0"/>
          </a:p>
        </p:txBody>
      </p:sp>
      <p:pic>
        <p:nvPicPr>
          <p:cNvPr id="22" name="Picture 2" descr="\\fsw0644\user4\Takahashi\DesktopW7\Dev\EumWork\WindowsWork\GSICS\Lunar\GMS5\SecondResult\WoDstr\scat_GMS5+VISSR_phase_ang_delta_ir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9100" y="1981200"/>
            <a:ext cx="838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85900"/>
            <a:ext cx="7543800" cy="481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ct val="130000"/>
              </a:lnSpc>
              <a:buFont typeface="Wingdings" pitchFamily="2" charset="2"/>
              <a:buChar char="q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unar calibration using the GIRO application</a:t>
            </a:r>
          </a:p>
          <a:p>
            <a:pPr marL="450850" indent="-180975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b="1" dirty="0" smtClean="0">
                <a:latin typeface="Calibri" pitchFamily="34" charset="0"/>
                <a:cs typeface="Calibri" pitchFamily="34" charset="0"/>
              </a:rPr>
              <a:t>MTSAT-2/Imager</a:t>
            </a:r>
          </a:p>
          <a:p>
            <a:pPr marL="812800" indent="-2794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62 lunar observations (Jul. 2010 – Dec. 2013)</a:t>
            </a:r>
          </a:p>
          <a:p>
            <a:pPr marL="812800" indent="-2794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Calibration trend (annual drift) : consistent with other calibration method in terms of the uncertainty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450850" indent="-180975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b="1" dirty="0" smtClean="0">
                <a:latin typeface="Calibri" pitchFamily="34" charset="0"/>
                <a:cs typeface="Calibri" pitchFamily="34" charset="0"/>
              </a:rPr>
              <a:t>GMS-5/VISSR</a:t>
            </a:r>
          </a:p>
          <a:p>
            <a:pPr marL="812800" indent="-2794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48 lunar observations (Jul. 1995 – Feb. 2003)</a:t>
            </a:r>
          </a:p>
          <a:p>
            <a:pPr marL="812800" indent="-2794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Need for the further investigation (phase angle dependence, detector equalization, usage of detector signals instead of digital counts, etc.)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266700" indent="-266700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Future plans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533400" indent="-2667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Application of GIRO apps.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GB" b="1" dirty="0" err="1" smtClean="0">
                <a:latin typeface="Calibri" pitchFamily="34" charset="0"/>
                <a:cs typeface="Calibri" pitchFamily="34" charset="0"/>
              </a:rPr>
              <a:t>Himawari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-8/AHI 6 VIS/NIR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bands</a:t>
            </a:r>
          </a:p>
          <a:p>
            <a:pPr marL="533400" indent="-2667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Combination of multiple calibration methods (DCC, desert, …)</a:t>
            </a:r>
          </a:p>
          <a:p>
            <a:pPr marL="812800" indent="-2794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Will be discussed/developed within the GSCIS framework</a:t>
            </a:r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 and future plans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362200"/>
            <a:ext cx="8534400" cy="75895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Thank you for your attention</a:t>
            </a:r>
            <a:endParaRPr lang="en-GB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565648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>Correction of phase angle dependence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 descr="\\fsw0644\user4\Takahashi\DesktopW7\Dev\EumWork\WindowsWork\GSICS\Lunar\GMS5\SecondResult\WoDstr\GMS5_vical_refldiff_tser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0" y="4102100"/>
            <a:ext cx="5029200" cy="2143593"/>
          </a:xfrm>
          <a:prstGeom prst="rect">
            <a:avLst/>
          </a:prstGeom>
          <a:noFill/>
        </p:spPr>
      </p:pic>
      <p:pic>
        <p:nvPicPr>
          <p:cNvPr id="4099" name="Picture 3" descr="\\fsw0644\user4\Takahashi\DesktopW7\Dev\EumWork\WindowsWork\GSICS\Lunar\GMS5\SecondResult\WoDstr\GMS5+VISSR_delta_irr_phcor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5100" y="1574800"/>
            <a:ext cx="4899285" cy="2428407"/>
          </a:xfrm>
          <a:prstGeom prst="rect">
            <a:avLst/>
          </a:prstGeom>
          <a:noFill/>
        </p:spPr>
      </p:pic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  <p:pic>
        <p:nvPicPr>
          <p:cNvPr id="9" name="Picture 2" descr="\\fsw0644\user4\Takahashi\DesktopW7\Dev\EumWork\WindowsWork\GSICS\Lunar\GMS5\SecondResult\WoDstr\scat_GMS5+VISSR_phase_ang_delta_ir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" y="3251200"/>
            <a:ext cx="1905000" cy="160701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16200000">
            <a:off x="352246" y="3859846"/>
            <a:ext cx="740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1200" i="1" dirty="0" err="1" smtClean="0"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 [%]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1140239" y="4838784"/>
            <a:ext cx="17299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The Moon phase angle [deg]</a:t>
            </a:r>
            <a:endParaRPr lang="en-GB" sz="10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8881" y="1771180"/>
          <a:ext cx="1905219" cy="29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6" imgW="1307880" imgH="203040" progId="Equation.3">
                  <p:embed/>
                </p:oleObj>
              </mc:Choice>
              <mc:Fallback>
                <p:oleObj name="Equation" r:id="rId6" imgW="13078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881" y="1771180"/>
                        <a:ext cx="1905219" cy="2959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418880" y="2167410"/>
          <a:ext cx="2705320" cy="34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8" imgW="1815840" imgH="228600" progId="Equation.3">
                  <p:embed/>
                </p:oleObj>
              </mc:Choice>
              <mc:Fallback>
                <p:oleObj name="Equation" r:id="rId8" imgW="18158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880" y="2167410"/>
                        <a:ext cx="2705320" cy="340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7201" y="2590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g            </a:t>
            </a:r>
            <a:r>
              <a:rPr lang="en-US" sz="1400" dirty="0" smtClean="0"/>
              <a:t>:  the Moon phase angle [deg]</a:t>
            </a:r>
          </a:p>
          <a:p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ΔIrr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CORR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/>
              <a:t>: 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ΔIrr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/>
              <a:t>w/ phase angle correction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72200" y="1612901"/>
            <a:ext cx="2667000" cy="307777"/>
          </a:xfrm>
          <a:prstGeom prst="rect">
            <a:avLst/>
          </a:prstGeom>
          <a:solidFill>
            <a:srgbClr val="0070C0"/>
          </a:solidFill>
        </p:spPr>
        <p:txBody>
          <a:bodyPr wrap="square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GIRO</a:t>
            </a:r>
            <a:r>
              <a:rPr lang="en-US" sz="1400" dirty="0" smtClean="0">
                <a:solidFill>
                  <a:schemeClr val="bg1"/>
                </a:solidFill>
              </a:rPr>
              <a:t> (w/ phase angle correction)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78300" y="4114800"/>
            <a:ext cx="3348289" cy="184666"/>
          </a:xfrm>
          <a:prstGeom prst="rect">
            <a:avLst/>
          </a:prstGeom>
          <a:solidFill>
            <a:srgbClr val="00B050"/>
          </a:solidFill>
        </p:spPr>
        <p:txBody>
          <a:bodyPr wrap="none" tIns="0" bIns="0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Vicarious calibration using RTM and Terra/MODIS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3178805" y="2345696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ΔIrr</a:t>
            </a:r>
            <a:r>
              <a:rPr lang="en-US" sz="1100" i="1" baseline="-25000" dirty="0" err="1" smtClean="0">
                <a:latin typeface="Times New Roman" pitchFamily="18" charset="0"/>
                <a:cs typeface="Times New Roman" pitchFamily="18" charset="0"/>
              </a:rPr>
              <a:t>CORR</a:t>
            </a:r>
            <a:r>
              <a:rPr lang="en-US" sz="11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/>
              <a:t> [%]</a:t>
            </a:r>
            <a:endParaRPr lang="en-GB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4245498" y="3149600"/>
            <a:ext cx="2637902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Drift: -0.58±0.11 [%/year]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6800" y="4318000"/>
            <a:ext cx="2637902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Drift: -0.52±0.28 [%/year]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8300" y="5364270"/>
            <a:ext cx="3429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GB" dirty="0" smtClean="0"/>
              <a:t>Good agreement in annual drift</a:t>
            </a:r>
          </a:p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US" dirty="0" smtClean="0"/>
              <a:t>Uncertainty is still large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55600" y="1612900"/>
            <a:ext cx="3276600" cy="3543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" descr="\\fsw0644\user4\Takahashi\DesktopW7\Dev\EumWork\WindowsWork\Documents\Presentation\20141201_lunarcalws\presentation\fig\GMS5+VISSR_delta_irr.png"/>
          <p:cNvPicPr>
            <a:picLocks noChangeAspect="1" noChangeArrowheads="1"/>
          </p:cNvPicPr>
          <p:nvPr/>
        </p:nvPicPr>
        <p:blipFill>
          <a:blip r:embed="rId10" cstate="print"/>
          <a:srcRect l="2277" t="9600" r="11200" b="4000"/>
          <a:stretch>
            <a:fillRect/>
          </a:stretch>
        </p:blipFill>
        <p:spPr bwMode="auto">
          <a:xfrm>
            <a:off x="6286500" y="228600"/>
            <a:ext cx="2543619" cy="12700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7692343" y="190500"/>
            <a:ext cx="1134157" cy="184666"/>
          </a:xfrm>
          <a:prstGeom prst="rect">
            <a:avLst/>
          </a:prstGeom>
          <a:solidFill>
            <a:srgbClr val="0070C0"/>
          </a:solidFill>
        </p:spPr>
        <p:txBody>
          <a:bodyPr wrap="none" tIns="0" bIns="0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w/o correction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682752"/>
          </a:xfrm>
        </p:spPr>
        <p:txBody>
          <a:bodyPr anchor="t">
            <a:normAutofit/>
          </a:bodyPr>
          <a:lstStyle/>
          <a:p>
            <a:r>
              <a:rPr lang="en-GB" sz="3600" dirty="0" smtClean="0"/>
              <a:t>Contents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87425" y="1905000"/>
            <a:ext cx="6099175" cy="3124200"/>
          </a:xfrm>
        </p:spPr>
        <p:txBody>
          <a:bodyPr/>
          <a:lstStyle/>
          <a:p>
            <a:pPr marL="444500" indent="-444500">
              <a:buFont typeface="Wingdings" pitchFamily="2" charset="2"/>
              <a:buChar char="q"/>
            </a:pPr>
            <a:r>
              <a:rPr lang="en-US" dirty="0" smtClean="0"/>
              <a:t>Introduction</a:t>
            </a:r>
            <a:endParaRPr lang="en-GB" dirty="0" smtClean="0"/>
          </a:p>
          <a:p>
            <a:pPr marL="444500" indent="-444500">
              <a:buFont typeface="Wingdings" pitchFamily="2" charset="2"/>
              <a:buChar char="q"/>
            </a:pPr>
            <a:r>
              <a:rPr lang="en-US" dirty="0" smtClean="0"/>
              <a:t>MTSAT-2/Imager lunar calibration</a:t>
            </a:r>
          </a:p>
          <a:p>
            <a:pPr marL="444500" indent="-444500">
              <a:buFont typeface="Wingdings" pitchFamily="2" charset="2"/>
              <a:buChar char="q"/>
            </a:pPr>
            <a:r>
              <a:rPr lang="en-US" dirty="0" smtClean="0"/>
              <a:t>GMS-5/VISSR lunar calibration</a:t>
            </a:r>
            <a:endParaRPr lang="en-GB" dirty="0" smtClean="0"/>
          </a:p>
          <a:p>
            <a:pPr marL="444500" indent="-444500">
              <a:buFont typeface="Wingdings" pitchFamily="2" charset="2"/>
              <a:buChar char="q"/>
            </a:pPr>
            <a:r>
              <a:rPr lang="en-GB" dirty="0" smtClean="0"/>
              <a:t>Summary and future plans</a:t>
            </a:r>
            <a:endParaRPr lang="en-GB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JMA geostationary (GEO) satellites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601505" y="3605663"/>
            <a:ext cx="6120681" cy="2088232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2470" y="1467251"/>
            <a:ext cx="5013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 i="1" dirty="0">
                <a:solidFill>
                  <a:srgbClr val="4B4B4B"/>
                </a:solidFill>
              </a:rPr>
              <a:t>GMS (</a:t>
            </a:r>
            <a:r>
              <a:rPr lang="en-US" altLang="ja-JP" sz="2000" b="1" i="1" u="sng" dirty="0">
                <a:solidFill>
                  <a:srgbClr val="4B4B4B"/>
                </a:solidFill>
              </a:rPr>
              <a:t>G</a:t>
            </a:r>
            <a:r>
              <a:rPr lang="en-US" altLang="ja-JP" sz="2000" b="1" i="1" dirty="0">
                <a:solidFill>
                  <a:srgbClr val="4B4B4B"/>
                </a:solidFill>
              </a:rPr>
              <a:t>eostationary </a:t>
            </a:r>
            <a:r>
              <a:rPr lang="en-US" altLang="ja-JP" sz="2000" b="1" i="1" u="sng" dirty="0">
                <a:solidFill>
                  <a:srgbClr val="4B4B4B"/>
                </a:solidFill>
              </a:rPr>
              <a:t>M</a:t>
            </a:r>
            <a:r>
              <a:rPr lang="en-US" altLang="ja-JP" sz="2000" b="1" i="1" dirty="0">
                <a:solidFill>
                  <a:srgbClr val="4B4B4B"/>
                </a:solidFill>
              </a:rPr>
              <a:t>eteorological </a:t>
            </a:r>
            <a:r>
              <a:rPr lang="en-US" altLang="ja-JP" sz="2000" b="1" i="1" u="sng" dirty="0">
                <a:solidFill>
                  <a:srgbClr val="4B4B4B"/>
                </a:solidFill>
              </a:rPr>
              <a:t>S</a:t>
            </a:r>
            <a:r>
              <a:rPr lang="en-US" altLang="ja-JP" sz="2000" b="1" i="1" dirty="0">
                <a:solidFill>
                  <a:srgbClr val="4B4B4B"/>
                </a:solidFill>
              </a:rPr>
              <a:t>atellite</a:t>
            </a:r>
            <a:r>
              <a:rPr lang="en-US" altLang="ja-JP" sz="2000" dirty="0">
                <a:solidFill>
                  <a:srgbClr val="4B4B4B"/>
                </a:solidFill>
              </a:rPr>
              <a:t>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83908" y="3589739"/>
            <a:ext cx="6310287" cy="0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 type="none" w="lg" len="lg"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555345" y="3445276"/>
            <a:ext cx="0" cy="288925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498770" y="5588401"/>
            <a:ext cx="0" cy="287338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695170" y="5605864"/>
            <a:ext cx="0" cy="287337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491970" y="3445276"/>
            <a:ext cx="0" cy="287338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584170" y="3446864"/>
            <a:ext cx="0" cy="287337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3723995" y="3446864"/>
            <a:ext cx="0" cy="287337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4876520" y="3446864"/>
            <a:ext cx="0" cy="287337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412024" y="3805639"/>
            <a:ext cx="5607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b="1" i="1" dirty="0">
                <a:solidFill>
                  <a:srgbClr val="0070C0"/>
                </a:solidFill>
              </a:rPr>
              <a:t>MTSAT</a:t>
            </a:r>
            <a:r>
              <a:rPr kumimoji="0" lang="ja-JP" altLang="en-US" sz="2000" b="1" i="1" dirty="0">
                <a:solidFill>
                  <a:srgbClr val="0070C0"/>
                </a:solidFill>
              </a:rPr>
              <a:t> </a:t>
            </a:r>
            <a:r>
              <a:rPr lang="en-US" altLang="ja-JP" sz="2000" b="1" i="1" dirty="0">
                <a:solidFill>
                  <a:srgbClr val="0070C0"/>
                </a:solidFill>
              </a:rPr>
              <a:t>(</a:t>
            </a:r>
            <a:r>
              <a:rPr lang="en-US" altLang="ja-JP" sz="2000" b="1" i="1" u="sng" dirty="0">
                <a:solidFill>
                  <a:srgbClr val="0070C0"/>
                </a:solidFill>
              </a:rPr>
              <a:t>M</a:t>
            </a:r>
            <a:r>
              <a:rPr lang="en-US" altLang="ja-JP" sz="2000" b="1" i="1" dirty="0">
                <a:solidFill>
                  <a:srgbClr val="0070C0"/>
                </a:solidFill>
              </a:rPr>
              <a:t>ulti-functional </a:t>
            </a:r>
            <a:r>
              <a:rPr lang="en-US" altLang="ja-JP" sz="2000" b="1" i="1" u="sng" dirty="0">
                <a:solidFill>
                  <a:srgbClr val="0070C0"/>
                </a:solidFill>
              </a:rPr>
              <a:t>T</a:t>
            </a:r>
            <a:r>
              <a:rPr lang="en-US" altLang="ja-JP" sz="2000" b="1" i="1" dirty="0">
                <a:solidFill>
                  <a:srgbClr val="0070C0"/>
                </a:solidFill>
              </a:rPr>
              <a:t>ransport </a:t>
            </a:r>
            <a:r>
              <a:rPr lang="en-US" altLang="ja-JP" sz="2000" b="1" i="1" u="sng" dirty="0">
                <a:solidFill>
                  <a:srgbClr val="0070C0"/>
                </a:solidFill>
              </a:rPr>
              <a:t>SAT</a:t>
            </a:r>
            <a:r>
              <a:rPr lang="en-US" altLang="ja-JP" sz="2000" b="1" i="1" dirty="0">
                <a:solidFill>
                  <a:srgbClr val="0070C0"/>
                </a:solidFill>
              </a:rPr>
              <a:t>ellite</a:t>
            </a:r>
            <a:r>
              <a:rPr lang="en-US" altLang="ja-JP" sz="2000" b="1" dirty="0">
                <a:solidFill>
                  <a:srgbClr val="0070C0"/>
                </a:solidFill>
              </a:rPr>
              <a:t> ) </a:t>
            </a:r>
          </a:p>
        </p:txBody>
      </p:sp>
      <p:sp>
        <p:nvSpPr>
          <p:cNvPr id="18" name="Text Box 103"/>
          <p:cNvSpPr txBox="1">
            <a:spLocks noChangeArrowheads="1"/>
          </p:cNvSpPr>
          <p:nvPr/>
        </p:nvSpPr>
        <p:spPr bwMode="auto">
          <a:xfrm>
            <a:off x="5858091" y="2215806"/>
            <a:ext cx="21602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4B4B4B"/>
                </a:solidFill>
              </a:rPr>
              <a:t>Back-up operation of </a:t>
            </a:r>
            <a:r>
              <a:rPr lang="en-US" altLang="ja-JP" sz="1200" dirty="0" smtClean="0">
                <a:solidFill>
                  <a:srgbClr val="4B4B4B"/>
                </a:solidFill>
              </a:rPr>
              <a:t>GMS-5 w/ </a:t>
            </a:r>
            <a:r>
              <a:rPr lang="en-US" altLang="ja-JP" sz="1200" dirty="0">
                <a:solidFill>
                  <a:srgbClr val="4B4B4B"/>
                </a:solidFill>
              </a:rPr>
              <a:t>GOES-9 by </a:t>
            </a:r>
            <a:r>
              <a:rPr lang="en-US" altLang="ja-JP" sz="1200" dirty="0" smtClean="0">
                <a:solidFill>
                  <a:srgbClr val="4B4B4B"/>
                </a:solidFill>
              </a:rPr>
              <a:t>NOAA/NESDIS: </a:t>
            </a:r>
          </a:p>
          <a:p>
            <a:r>
              <a:rPr lang="en-US" altLang="ja-JP" sz="1200" dirty="0" smtClean="0">
                <a:solidFill>
                  <a:srgbClr val="4B4B4B"/>
                </a:solidFill>
              </a:rPr>
              <a:t>2003/05/22-2005/06/28</a:t>
            </a:r>
            <a:endParaRPr lang="en-US" altLang="ja-JP" sz="1200" dirty="0">
              <a:solidFill>
                <a:srgbClr val="4B4B4B"/>
              </a:solidFill>
            </a:endParaRPr>
          </a:p>
        </p:txBody>
      </p:sp>
      <p:sp>
        <p:nvSpPr>
          <p:cNvPr id="19" name="Rectangle 105"/>
          <p:cNvSpPr>
            <a:spLocks noChangeArrowheads="1"/>
          </p:cNvSpPr>
          <p:nvPr/>
        </p:nvSpPr>
        <p:spPr bwMode="auto">
          <a:xfrm>
            <a:off x="6146123" y="1818856"/>
            <a:ext cx="9425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i="1" dirty="0">
                <a:solidFill>
                  <a:srgbClr val="4B4B4B"/>
                </a:solidFill>
              </a:rPr>
              <a:t>(GOES-9)</a:t>
            </a:r>
          </a:p>
        </p:txBody>
      </p:sp>
      <p:grpSp>
        <p:nvGrpSpPr>
          <p:cNvPr id="17" name="グループ化 66"/>
          <p:cNvGrpSpPr>
            <a:grpSpLocks/>
          </p:cNvGrpSpPr>
          <p:nvPr/>
        </p:nvGrpSpPr>
        <p:grpSpPr bwMode="auto">
          <a:xfrm>
            <a:off x="1347508" y="1779989"/>
            <a:ext cx="1081087" cy="1711325"/>
            <a:chOff x="1042988" y="1332000"/>
            <a:chExt cx="1080740" cy="1711238"/>
          </a:xfrm>
        </p:grpSpPr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042988" y="2735263"/>
              <a:ext cx="9794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Aug 1981</a:t>
              </a:r>
            </a:p>
          </p:txBody>
        </p:sp>
        <p:pic>
          <p:nvPicPr>
            <p:cNvPr id="22" name="Picture 21" descr="GMS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187450" y="1773238"/>
              <a:ext cx="895350" cy="10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258819" y="1332000"/>
              <a:ext cx="756994" cy="33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i="1" dirty="0">
                  <a:solidFill>
                    <a:schemeClr val="accent3">
                      <a:lumMod val="50000"/>
                    </a:schemeClr>
                  </a:solidFill>
                </a:rPr>
                <a:t>GMS-2</a:t>
              </a:r>
            </a:p>
          </p:txBody>
        </p:sp>
        <p:sp>
          <p:nvSpPr>
            <p:cNvPr id="24" name="テキスト ボックス 48"/>
            <p:cNvSpPr txBox="1">
              <a:spLocks noChangeArrowheads="1"/>
            </p:cNvSpPr>
            <p:nvPr/>
          </p:nvSpPr>
          <p:spPr bwMode="auto">
            <a:xfrm>
              <a:off x="1101706" y="1568525"/>
              <a:ext cx="1022022" cy="27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ja-JP" sz="1200" b="1" dirty="0">
                  <a:solidFill>
                    <a:schemeClr val="accent3">
                      <a:lumMod val="50000"/>
                    </a:schemeClr>
                  </a:solidFill>
                </a:rPr>
                <a:t>(Himawari-2)</a:t>
              </a:r>
              <a:endParaRPr lang="ja-JP" alt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グループ化 67"/>
          <p:cNvGrpSpPr>
            <a:grpSpLocks/>
          </p:cNvGrpSpPr>
          <p:nvPr/>
        </p:nvGrpSpPr>
        <p:grpSpPr bwMode="auto">
          <a:xfrm>
            <a:off x="2500033" y="1779989"/>
            <a:ext cx="1023937" cy="1711325"/>
            <a:chOff x="2195513" y="1332000"/>
            <a:chExt cx="1023937" cy="1711238"/>
          </a:xfrm>
        </p:grpSpPr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2224088" y="2735263"/>
              <a:ext cx="9794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Aug 1984</a:t>
              </a:r>
            </a:p>
          </p:txBody>
        </p:sp>
        <p:pic>
          <p:nvPicPr>
            <p:cNvPr id="27" name="Picture 25" descr="GMS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68538" y="1773238"/>
              <a:ext cx="823912" cy="10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2268538" y="1332000"/>
              <a:ext cx="758825" cy="33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i="1" dirty="0">
                  <a:solidFill>
                    <a:schemeClr val="accent3">
                      <a:lumMod val="50000"/>
                    </a:schemeClr>
                  </a:solidFill>
                </a:rPr>
                <a:t>GMS-3</a:t>
              </a:r>
            </a:p>
          </p:txBody>
        </p:sp>
        <p:sp>
          <p:nvSpPr>
            <p:cNvPr id="29" name="テキスト ボックス 50"/>
            <p:cNvSpPr txBox="1">
              <a:spLocks noChangeArrowheads="1"/>
            </p:cNvSpPr>
            <p:nvPr/>
          </p:nvSpPr>
          <p:spPr bwMode="auto">
            <a:xfrm>
              <a:off x="2195513" y="1568525"/>
              <a:ext cx="1023937" cy="27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ja-JP" sz="1200" b="1" dirty="0">
                  <a:solidFill>
                    <a:schemeClr val="accent3">
                      <a:lumMod val="50000"/>
                    </a:schemeClr>
                  </a:solidFill>
                </a:rPr>
                <a:t>(Himawari-3)</a:t>
              </a:r>
              <a:endParaRPr lang="ja-JP" alt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グループ化 68"/>
          <p:cNvGrpSpPr>
            <a:grpSpLocks/>
          </p:cNvGrpSpPr>
          <p:nvPr/>
        </p:nvGrpSpPr>
        <p:grpSpPr bwMode="auto">
          <a:xfrm>
            <a:off x="3533495" y="1779989"/>
            <a:ext cx="1055688" cy="1706562"/>
            <a:chOff x="3228975" y="1332000"/>
            <a:chExt cx="1054993" cy="1706475"/>
          </a:xfrm>
        </p:grpSpPr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28975" y="2730500"/>
              <a:ext cx="9604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Sep 1989</a:t>
              </a:r>
            </a:p>
          </p:txBody>
        </p:sp>
        <p:pic>
          <p:nvPicPr>
            <p:cNvPr id="32" name="Picture 26" descr="GMS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348038" y="1773238"/>
              <a:ext cx="792162" cy="10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309885" y="1332000"/>
              <a:ext cx="758325" cy="33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i="1" dirty="0">
                  <a:solidFill>
                    <a:schemeClr val="accent3">
                      <a:lumMod val="50000"/>
                    </a:schemeClr>
                  </a:solidFill>
                </a:rPr>
                <a:t>GMS-4</a:t>
              </a:r>
            </a:p>
          </p:txBody>
        </p:sp>
        <p:sp>
          <p:nvSpPr>
            <p:cNvPr id="34" name="テキスト ボックス 51"/>
            <p:cNvSpPr txBox="1">
              <a:spLocks noChangeArrowheads="1"/>
            </p:cNvSpPr>
            <p:nvPr/>
          </p:nvSpPr>
          <p:spPr bwMode="auto">
            <a:xfrm>
              <a:off x="3260704" y="1568525"/>
              <a:ext cx="1023264" cy="27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ja-JP" sz="1200" b="1" dirty="0">
                  <a:solidFill>
                    <a:schemeClr val="accent3">
                      <a:lumMod val="50000"/>
                    </a:schemeClr>
                  </a:solidFill>
                </a:rPr>
                <a:t>(Himawari-4)</a:t>
              </a:r>
              <a:endParaRPr lang="ja-JP" alt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グループ化 69"/>
          <p:cNvGrpSpPr>
            <a:grpSpLocks/>
          </p:cNvGrpSpPr>
          <p:nvPr/>
        </p:nvGrpSpPr>
        <p:grpSpPr bwMode="auto">
          <a:xfrm>
            <a:off x="4697133" y="1772051"/>
            <a:ext cx="1023937" cy="1714500"/>
            <a:chOff x="4392613" y="1323975"/>
            <a:chExt cx="1023937" cy="1714500"/>
          </a:xfrm>
        </p:grpSpPr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4427538" y="2730500"/>
              <a:ext cx="9509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Mar 1995</a:t>
              </a:r>
            </a:p>
          </p:txBody>
        </p:sp>
        <p:pic>
          <p:nvPicPr>
            <p:cNvPr id="37" name="Picture 27" descr="GMS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500563" y="1773238"/>
              <a:ext cx="846137" cy="10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4500563" y="1323975"/>
              <a:ext cx="7588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i="1" dirty="0">
                  <a:solidFill>
                    <a:schemeClr val="accent3">
                      <a:lumMod val="50000"/>
                    </a:schemeClr>
                  </a:solidFill>
                </a:rPr>
                <a:t>GMS-5</a:t>
              </a:r>
            </a:p>
          </p:txBody>
        </p:sp>
        <p:sp>
          <p:nvSpPr>
            <p:cNvPr id="39" name="テキスト ボックス 52"/>
            <p:cNvSpPr txBox="1">
              <a:spLocks noChangeArrowheads="1"/>
            </p:cNvSpPr>
            <p:nvPr/>
          </p:nvSpPr>
          <p:spPr bwMode="auto">
            <a:xfrm>
              <a:off x="4392613" y="1568450"/>
              <a:ext cx="1023937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ja-JP" sz="1200" b="1" dirty="0">
                  <a:solidFill>
                    <a:schemeClr val="accent3">
                      <a:lumMod val="50000"/>
                    </a:schemeClr>
                  </a:solidFill>
                </a:rPr>
                <a:t>(Himawari-5)</a:t>
              </a:r>
              <a:endParaRPr lang="ja-JP" alt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グループ化 72"/>
          <p:cNvGrpSpPr>
            <a:grpSpLocks/>
          </p:cNvGrpSpPr>
          <p:nvPr/>
        </p:nvGrpSpPr>
        <p:grpSpPr bwMode="auto">
          <a:xfrm>
            <a:off x="471208" y="4092976"/>
            <a:ext cx="1164965" cy="2016125"/>
            <a:chOff x="166291" y="3644900"/>
            <a:chExt cx="1165349" cy="2016125"/>
          </a:xfrm>
        </p:grpSpPr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166291" y="5353050"/>
              <a:ext cx="9493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Feb 2005</a:t>
              </a:r>
            </a:p>
          </p:txBody>
        </p:sp>
        <p:pic>
          <p:nvPicPr>
            <p:cNvPr id="42" name="Picture 34" descr="MTSAT-1R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59191" y="4138017"/>
              <a:ext cx="1072449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79388" y="3644900"/>
              <a:ext cx="10522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b="1" i="1" dirty="0">
                  <a:solidFill>
                    <a:srgbClr val="0070C0"/>
                  </a:solidFill>
                </a:rPr>
                <a:t>MTSAT-1R</a:t>
              </a:r>
            </a:p>
          </p:txBody>
        </p:sp>
        <p:sp>
          <p:nvSpPr>
            <p:cNvPr id="44" name="テキスト ボックス 53"/>
            <p:cNvSpPr txBox="1">
              <a:spLocks noChangeArrowheads="1"/>
            </p:cNvSpPr>
            <p:nvPr/>
          </p:nvSpPr>
          <p:spPr bwMode="auto">
            <a:xfrm>
              <a:off x="179388" y="3872855"/>
              <a:ext cx="10236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1200" b="1" dirty="0">
                  <a:solidFill>
                    <a:srgbClr val="0070C0"/>
                  </a:solidFill>
                </a:rPr>
                <a:t>(Himawari-6)</a:t>
              </a:r>
              <a:endParaRPr lang="ja-JP" altLang="en-US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0" name="グループ化 73"/>
          <p:cNvGrpSpPr>
            <a:grpSpLocks/>
          </p:cNvGrpSpPr>
          <p:nvPr/>
        </p:nvGrpSpPr>
        <p:grpSpPr bwMode="auto">
          <a:xfrm>
            <a:off x="1623733" y="4092976"/>
            <a:ext cx="1092200" cy="2016125"/>
            <a:chOff x="1318419" y="3644900"/>
            <a:chExt cx="1092994" cy="2016125"/>
          </a:xfrm>
        </p:grpSpPr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1318419" y="5353050"/>
              <a:ext cx="9493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Feb 2006</a:t>
              </a:r>
            </a:p>
          </p:txBody>
        </p:sp>
        <p:pic>
          <p:nvPicPr>
            <p:cNvPr id="47" name="Picture 37" descr="mtsat-2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403350" y="4145954"/>
              <a:ext cx="1008063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1403350" y="3644900"/>
              <a:ext cx="9366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b="1" i="1" dirty="0">
                  <a:solidFill>
                    <a:srgbClr val="0070C0"/>
                  </a:solidFill>
                </a:rPr>
                <a:t>MTSAT-2</a:t>
              </a:r>
            </a:p>
          </p:txBody>
        </p:sp>
        <p:sp>
          <p:nvSpPr>
            <p:cNvPr id="49" name="テキスト ボックス 54"/>
            <p:cNvSpPr txBox="1">
              <a:spLocks noChangeArrowheads="1"/>
            </p:cNvSpPr>
            <p:nvPr/>
          </p:nvSpPr>
          <p:spPr bwMode="auto">
            <a:xfrm>
              <a:off x="1331913" y="3860800"/>
              <a:ext cx="102235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1200" b="1" dirty="0">
                  <a:solidFill>
                    <a:srgbClr val="0070C0"/>
                  </a:solidFill>
                </a:rPr>
                <a:t>(Himawari-7)</a:t>
              </a:r>
              <a:endParaRPr lang="ja-JP" altLang="en-US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5" name="グループ化 63"/>
          <p:cNvGrpSpPr>
            <a:grpSpLocks/>
          </p:cNvGrpSpPr>
          <p:nvPr/>
        </p:nvGrpSpPr>
        <p:grpSpPr bwMode="auto">
          <a:xfrm>
            <a:off x="385483" y="1779989"/>
            <a:ext cx="1035050" cy="1736725"/>
            <a:chOff x="80963" y="1332000"/>
            <a:chExt cx="1034653" cy="1736638"/>
          </a:xfrm>
        </p:grpSpPr>
        <p:pic>
          <p:nvPicPr>
            <p:cNvPr id="51" name="Picture 3" descr="GMS1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79388" y="1778000"/>
              <a:ext cx="849312" cy="100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80963" y="2760663"/>
              <a:ext cx="8905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Jul 1977</a:t>
              </a:r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318997" y="1332000"/>
              <a:ext cx="652212" cy="33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i="1" dirty="0">
                  <a:solidFill>
                    <a:schemeClr val="accent3">
                      <a:lumMod val="50000"/>
                    </a:schemeClr>
                  </a:solidFill>
                </a:rPr>
                <a:t>GMS</a:t>
              </a:r>
            </a:p>
          </p:txBody>
        </p:sp>
        <p:sp>
          <p:nvSpPr>
            <p:cNvPr id="54" name="テキスト ボックス 51"/>
            <p:cNvSpPr txBox="1">
              <a:spLocks noChangeArrowheads="1"/>
            </p:cNvSpPr>
            <p:nvPr/>
          </p:nvSpPr>
          <p:spPr bwMode="auto">
            <a:xfrm>
              <a:off x="146025" y="1568525"/>
              <a:ext cx="969591" cy="276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ja-JP" sz="1200" b="1" dirty="0">
                  <a:solidFill>
                    <a:schemeClr val="accent3">
                      <a:lumMod val="50000"/>
                    </a:schemeClr>
                  </a:solidFill>
                </a:rPr>
                <a:t>(Himawari)</a:t>
              </a:r>
              <a:endParaRPr lang="ja-JP" altLang="en-US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55" name="Line 5"/>
          <p:cNvSpPr>
            <a:spLocks noChangeShapeType="1"/>
          </p:cNvSpPr>
          <p:nvPr/>
        </p:nvSpPr>
        <p:spPr bwMode="auto">
          <a:xfrm>
            <a:off x="457200" y="5731276"/>
            <a:ext cx="6192979" cy="0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>
            <a:off x="555345" y="5605864"/>
            <a:ext cx="0" cy="287337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5884185" y="5605864"/>
            <a:ext cx="0" cy="287337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kumimoji="0" lang="ja-JP" altLang="en-US" dirty="0"/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3970820" y="4300059"/>
            <a:ext cx="24479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200" b="1" i="1" dirty="0">
                <a:solidFill>
                  <a:srgbClr val="00B050"/>
                </a:solidFill>
              </a:rPr>
              <a:t>Himawari</a:t>
            </a:r>
            <a:endParaRPr lang="en-US" altLang="ja-JP" sz="2200" b="1" dirty="0">
              <a:solidFill>
                <a:srgbClr val="00B050"/>
              </a:solidFill>
            </a:endParaRP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4201907" y="5320475"/>
            <a:ext cx="550863" cy="30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2014</a:t>
            </a:r>
          </a:p>
        </p:txBody>
      </p:sp>
      <p:pic>
        <p:nvPicPr>
          <p:cNvPr id="61" name="Picture 325" descr="\\Jz200822\衛星課共有\[ 班 ]運用管理班\90　ポンチ絵素材\無題.gif"/>
          <p:cNvPicPr>
            <a:picLocks noChangeAspect="1" noChangeArrowheads="1"/>
          </p:cNvPicPr>
          <p:nvPr/>
        </p:nvPicPr>
        <p:blipFill>
          <a:blip r:embed="rId9" cstate="screen"/>
          <a:srcRect r="68700" b="50252"/>
          <a:stretch>
            <a:fillRect/>
          </a:stretch>
        </p:blipFill>
        <p:spPr bwMode="auto">
          <a:xfrm>
            <a:off x="3661012" y="5357301"/>
            <a:ext cx="1146175" cy="118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38"/>
          <p:cNvSpPr>
            <a:spLocks noChangeArrowheads="1"/>
          </p:cNvSpPr>
          <p:nvPr/>
        </p:nvSpPr>
        <p:spPr bwMode="auto">
          <a:xfrm>
            <a:off x="3841867" y="4596459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i="1" dirty="0">
                <a:solidFill>
                  <a:srgbClr val="00B050"/>
                </a:solidFill>
              </a:rPr>
              <a:t>Himawari-8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5595260" y="5320375"/>
            <a:ext cx="550863" cy="30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2016</a:t>
            </a:r>
          </a:p>
        </p:txBody>
      </p:sp>
      <p:pic>
        <p:nvPicPr>
          <p:cNvPr id="65" name="Picture 325" descr="\\Jz200822\衛星課共有\[ 班 ]運用管理班\90　ポンチ絵素材\無題.gif"/>
          <p:cNvPicPr>
            <a:picLocks noChangeAspect="1" noChangeArrowheads="1"/>
          </p:cNvPicPr>
          <p:nvPr/>
        </p:nvPicPr>
        <p:blipFill>
          <a:blip r:embed="rId9" cstate="screen"/>
          <a:srcRect r="68700" b="50252"/>
          <a:stretch>
            <a:fillRect/>
          </a:stretch>
        </p:blipFill>
        <p:spPr bwMode="auto">
          <a:xfrm>
            <a:off x="4953056" y="5333855"/>
            <a:ext cx="1146175" cy="118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38"/>
          <p:cNvSpPr>
            <a:spLocks noChangeArrowheads="1"/>
          </p:cNvSpPr>
          <p:nvPr/>
        </p:nvSpPr>
        <p:spPr bwMode="auto">
          <a:xfrm>
            <a:off x="5245118" y="4608182"/>
            <a:ext cx="1189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 i="1" dirty="0">
                <a:solidFill>
                  <a:srgbClr val="00B050"/>
                </a:solidFill>
              </a:rPr>
              <a:t>Himawari-9</a:t>
            </a: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760133" y="3075389"/>
            <a:ext cx="6477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NASDA</a:t>
            </a: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1839633" y="3075389"/>
            <a:ext cx="6477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NASDA</a:t>
            </a: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 bwMode="auto">
          <a:xfrm>
            <a:off x="2847695" y="3075389"/>
            <a:ext cx="6477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NASDA</a:t>
            </a: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3855758" y="3075389"/>
            <a:ext cx="6477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NASDA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5079720" y="3075389"/>
            <a:ext cx="6477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NASDA</a:t>
            </a:r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1060170" y="5451876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SS/L</a:t>
            </a:r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auto">
          <a:xfrm>
            <a:off x="1504670" y="5439176"/>
            <a:ext cx="86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ja-JP" altLang="en-US" sz="800" b="1" dirty="0">
                <a:solidFill>
                  <a:schemeClr val="bg1"/>
                </a:solidFill>
                <a:latin typeface="+mn-lt"/>
                <a:ea typeface="+mn-ea"/>
              </a:rPr>
              <a:t>Ⓒ</a:t>
            </a:r>
            <a:r>
              <a:rPr lang="en-US" altLang="ja-JP" sz="800" b="1" dirty="0">
                <a:solidFill>
                  <a:schemeClr val="bg1"/>
                </a:solidFill>
                <a:latin typeface="+mn-lt"/>
                <a:ea typeface="+mn-ea"/>
              </a:rPr>
              <a:t>MELCO</a:t>
            </a:r>
          </a:p>
        </p:txBody>
      </p:sp>
      <p:graphicFrame>
        <p:nvGraphicFramePr>
          <p:cNvPr id="6" name="Group 100"/>
          <p:cNvGraphicFramePr>
            <a:graphicFrameLocks/>
          </p:cNvGraphicFramePr>
          <p:nvPr/>
        </p:nvGraphicFramePr>
        <p:xfrm>
          <a:off x="6866203" y="2885583"/>
          <a:ext cx="1944216" cy="3240715"/>
        </p:xfrm>
        <a:graphic>
          <a:graphicData uri="http://schemas.openxmlformats.org/drawingml/2006/table">
            <a:tbl>
              <a:tblPr/>
              <a:tblGrid>
                <a:gridCol w="936104"/>
                <a:gridCol w="1008112"/>
              </a:tblGrid>
              <a:tr h="1605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Satellite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Operation period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1174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GMS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1978 – 1981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GMS-2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1981 – 1984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GMS-3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1984 – 1989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GMS-4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1989 – 1995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GMS-5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1995 – 2003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GOES-9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2003 – 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MTSAT-1R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2005 – 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MTSAT-2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2010 – 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1258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Himawari-8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2015 – 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Himawari-9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17" charset="-128"/>
                          <a:cs typeface="Arial" charset="0"/>
                        </a:rPr>
                        <a:t>2022 – 2029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3733799" y="4879387"/>
            <a:ext cx="152400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600" dirty="0" smtClean="0">
                <a:solidFill>
                  <a:srgbClr val="FF0000"/>
                </a:solidFill>
              </a:rPr>
              <a:t>launched on</a:t>
            </a:r>
          </a:p>
          <a:p>
            <a:pPr algn="ctr">
              <a:lnSpc>
                <a:spcPct val="8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7 Oct. 2014!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3700" y="1793240"/>
          <a:ext cx="8331199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199"/>
                <a:gridCol w="685800"/>
                <a:gridCol w="1066800"/>
                <a:gridCol w="762000"/>
                <a:gridCol w="1143000"/>
                <a:gridCol w="1143000"/>
                <a:gridCol w="1295400"/>
                <a:gridCol w="1143000"/>
              </a:tblGrid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Satellite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SSP Lon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H.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Reso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. of VIS/NIR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at SSP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# of bands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Operation</a:t>
                      </a:r>
                      <a:endParaRPr lang="en-GB" sz="18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Period</a:t>
                      </a:r>
                      <a:r>
                        <a:rPr lang="en-GB" sz="16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used in this study</a:t>
                      </a:r>
                      <a:endParaRPr lang="en-GB" sz="16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# of Obs.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(for ROLO/total)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Phage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angle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Himawari-8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~140 E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0.5/1/2km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VIS:3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NIR:3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IR:10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2015 – 2022 (planned) 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 at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present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MTSAT-2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145 E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1km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VIS:1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IR:4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2010 – 2015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2010 –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2013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62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/98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[-138,147]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MTSAT-1R</a:t>
                      </a:r>
                      <a:endParaRPr lang="en-GB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140 E</a:t>
                      </a:r>
                      <a:endParaRPr lang="en-GB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1km</a:t>
                      </a:r>
                      <a:endParaRPr lang="en-GB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VIS:1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IR:4</a:t>
                      </a:r>
                      <a:endParaRPr lang="en-GB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2005-2014</a:t>
                      </a: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(Incl.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back-up operation)</a:t>
                      </a:r>
                      <a:endParaRPr lang="en-GB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N/A due to its</a:t>
                      </a:r>
                      <a:r>
                        <a:rPr lang="en-GB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scanning pattern</a:t>
                      </a:r>
                      <a:endParaRPr lang="en-GB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GMS-5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140 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1.25km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VIS:1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IR:3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1995 –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2003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1995 –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2003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48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/50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[-94,96]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534400" cy="606552"/>
          </a:xfrm>
        </p:spPr>
        <p:txBody>
          <a:bodyPr anchor="t">
            <a:normAutofit/>
          </a:bodyPr>
          <a:lstStyle/>
          <a:p>
            <a:r>
              <a:rPr lang="en-GB" sz="2800" dirty="0" smtClean="0"/>
              <a:t>Lunar observations of JMA GEO satellites</a:t>
            </a: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9162" y="5384800"/>
            <a:ext cx="5870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# of lunar observations for MTSAT-2 and GMS-5 will increase</a:t>
            </a:r>
          </a:p>
          <a:p>
            <a:r>
              <a:rPr lang="en-GB" sz="1600" dirty="0" smtClean="0"/>
              <a:t>Lunar observations for past GMS satellites will be extracted in future</a:t>
            </a:r>
            <a:endParaRPr lang="en-GB" sz="1600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fsw0644\user4\Takahashi\DesktopW7\Dev\EumWork\WindowsWork\Documents\Presentation\20141201_lunarcalws\presentation\fig\gms5mt2ms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616095" cy="4572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534400" cy="606552"/>
          </a:xfrm>
        </p:spPr>
        <p:txBody>
          <a:bodyPr anchor="t">
            <a:normAutofit/>
          </a:bodyPr>
          <a:lstStyle/>
          <a:p>
            <a:r>
              <a:rPr lang="en-GB" sz="3200" dirty="0" smtClean="0"/>
              <a:t>Spectral Response Functions</a:t>
            </a:r>
            <a:endParaRPr lang="en-GB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3000" y="1714500"/>
            <a:ext cx="164910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MTSAT-2/Imager</a:t>
            </a:r>
          </a:p>
          <a:p>
            <a:r>
              <a:rPr lang="en-GB" sz="1600" b="1" dirty="0" smtClean="0">
                <a:solidFill>
                  <a:srgbClr val="0000FF"/>
                </a:solidFill>
              </a:rPr>
              <a:t>GMS-5/VISSR</a:t>
            </a:r>
          </a:p>
          <a:p>
            <a:r>
              <a:rPr lang="en-GB" sz="1600" b="1" dirty="0" smtClean="0">
                <a:solidFill>
                  <a:srgbClr val="00B050"/>
                </a:solidFill>
              </a:rPr>
              <a:t>MSG-3/SEVIRI</a:t>
            </a:r>
            <a:endParaRPr lang="en-GB" sz="1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3048000" algn="l"/>
              </a:tabLst>
            </a:pPr>
            <a:r>
              <a:rPr lang="en-US" sz="2800" dirty="0" smtClean="0"/>
              <a:t>MTSAT-2/Imager lunar calibration: </a:t>
            </a:r>
            <a:r>
              <a:rPr lang="en-US" sz="2800" b="1" dirty="0" smtClean="0"/>
              <a:t>general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11300"/>
            <a:ext cx="403860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3-axis stabilized GEO satellite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Satellite position: from </a:t>
            </a:r>
            <a:r>
              <a:rPr lang="en-US" b="1" dirty="0" smtClean="0"/>
              <a:t>telemetry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Located at ~ </a:t>
            </a:r>
            <a:r>
              <a:rPr lang="en-US" b="1" dirty="0" smtClean="0">
                <a:solidFill>
                  <a:srgbClr val="0070C0"/>
                </a:solidFill>
              </a:rPr>
              <a:t>145 E</a:t>
            </a:r>
          </a:p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Instrument: VIS/IR optical imager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Similar to GOES/Imager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dirty="0" smtClean="0"/>
              <a:t>1</a:t>
            </a:r>
            <a:r>
              <a:rPr lang="en-US" dirty="0" smtClean="0"/>
              <a:t> visible channel (0.68µm)</a:t>
            </a:r>
          </a:p>
          <a:p>
            <a:pPr marL="723900" indent="-2794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600" b="1" dirty="0" smtClean="0"/>
              <a:t>1 km </a:t>
            </a:r>
            <a:r>
              <a:rPr lang="en-US" sz="1600" dirty="0" smtClean="0"/>
              <a:t>horizontal resolution at SSP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</a:rPr>
              <a:t>8</a:t>
            </a:r>
            <a:r>
              <a:rPr lang="en-GB" dirty="0" smtClean="0"/>
              <a:t> detectors for N-S direction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10-bit (1024 digital counts)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Scanning: </a:t>
            </a:r>
            <a:r>
              <a:rPr lang="en-US" b="1" dirty="0" smtClean="0">
                <a:solidFill>
                  <a:srgbClr val="0070C0"/>
                </a:solidFill>
              </a:rPr>
              <a:t>E-W</a:t>
            </a:r>
            <a:r>
              <a:rPr lang="en-US" dirty="0" smtClean="0"/>
              <a:t> direction</a:t>
            </a:r>
            <a:endParaRPr lang="en-GB" dirty="0" smtClean="0"/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dirty="0" smtClean="0"/>
              <a:t>Hourly</a:t>
            </a:r>
            <a:r>
              <a:rPr lang="en-US" dirty="0" smtClean="0"/>
              <a:t> Full-disk obs. + NH/SH obs.</a:t>
            </a:r>
          </a:p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GB" sz="2000" dirty="0" smtClean="0"/>
              <a:t>The Moon acquisition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/>
              <a:t>NO </a:t>
            </a:r>
            <a:r>
              <a:rPr lang="en-GB" dirty="0" err="1" smtClean="0"/>
              <a:t>maneuver</a:t>
            </a:r>
            <a:r>
              <a:rPr lang="en-GB" dirty="0" smtClean="0"/>
              <a:t>, </a:t>
            </a:r>
            <a:r>
              <a:rPr lang="en-GB" b="1" dirty="0" smtClean="0"/>
              <a:t>unscheduled</a:t>
            </a:r>
            <a:endParaRPr lang="en-GB" dirty="0" smtClean="0"/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70C0"/>
                </a:solidFill>
              </a:rPr>
              <a:t>2-5</a:t>
            </a:r>
            <a:r>
              <a:rPr lang="en-US" u="sng" dirty="0" smtClean="0"/>
              <a:t> lunar observations / month</a:t>
            </a:r>
            <a:endParaRPr lang="en-GB" dirty="0" smtClean="0"/>
          </a:p>
        </p:txBody>
      </p:sp>
      <p:pic>
        <p:nvPicPr>
          <p:cNvPr id="3074" name="Picture 2" descr="\\fsw0644\user4\Takahashi\DesktopW7\Dev\EumWork\WindowsWork\Documents\Presentation\20141201_lunarcalws\presentation\fig\mraw2_lunarobs_2012020904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4889436"/>
            <a:ext cx="2004506" cy="1282764"/>
          </a:xfrm>
          <a:prstGeom prst="rect">
            <a:avLst/>
          </a:prstGeom>
          <a:noFill/>
        </p:spPr>
      </p:pic>
      <p:pic>
        <p:nvPicPr>
          <p:cNvPr id="3075" name="Picture 3" descr="E:\asmng\Project\gsics\LunarCal\Data\Fig\png\mraw2_lunarobs_201210242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929" y="4881264"/>
            <a:ext cx="2015271" cy="12909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21200" y="5915223"/>
            <a:ext cx="1880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2012-02-09T04:15Z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2705" y="5915223"/>
            <a:ext cx="1880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2012-10-24T22:00Z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  <p:pic>
        <p:nvPicPr>
          <p:cNvPr id="11" name="Picture 2" descr="http://asmng.dpc.kishou.go.jp/~msysen19/gsics/branches/r1667_selectLunarObs/LunarCal/Save/Fig/sml/VIS/MRAW2_VIS_201009240215_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21" y="3670300"/>
            <a:ext cx="4031268" cy="11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965466" y="4594423"/>
            <a:ext cx="16705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2010-09-24T02:30Z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7100" y="1516574"/>
            <a:ext cx="38100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Visible channel calibration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dirty="0" smtClean="0"/>
              <a:t>Constant</a:t>
            </a:r>
            <a:r>
              <a:rPr lang="en-US" dirty="0" smtClean="0"/>
              <a:t> pre-launch values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Post launch cal. </a:t>
            </a:r>
            <a:r>
              <a:rPr lang="en-US" sz="1400" b="1" dirty="0" smtClean="0"/>
              <a:t>(not operationally used)</a:t>
            </a:r>
            <a:endParaRPr lang="en-US" b="1" dirty="0" smtClean="0"/>
          </a:p>
          <a:p>
            <a:pPr marL="622300" indent="-2667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600" u="sng" dirty="0" smtClean="0"/>
              <a:t>Vicarious calibration using RTM</a:t>
            </a:r>
          </a:p>
          <a:p>
            <a:pPr marL="622300" indent="-2667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600" u="sng" dirty="0" smtClean="0"/>
              <a:t>Inter-calibration using deep convective clouds (DCCs)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fsw0644\user4\Takahashi\DesktopW7\Dev\EumWork\WindowsWork\Documents\Presentation\20140923_eumconf2014\presentation\fig\lunar\moonpos_MTSAT2+Ima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70500" y="2273300"/>
            <a:ext cx="3495377" cy="3289302"/>
          </a:xfrm>
          <a:prstGeom prst="rect">
            <a:avLst/>
          </a:prstGeom>
          <a:noFill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" y="1605538"/>
            <a:ext cx="5422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Manual extraction of lunar observations</a:t>
            </a:r>
          </a:p>
          <a:p>
            <a:pPr marL="520700" indent="-342900">
              <a:lnSpc>
                <a:spcPct val="120000"/>
              </a:lnSpc>
              <a:buFont typeface="+mj-lt"/>
              <a:buAutoNum type="arabicParenR"/>
            </a:pPr>
            <a:r>
              <a:rPr lang="en-US" u="sng" dirty="0" smtClean="0"/>
              <a:t>Predict the Moon position </a:t>
            </a:r>
            <a:r>
              <a:rPr lang="en-US" dirty="0" smtClean="0"/>
              <a:t>using JPL DE405</a:t>
            </a:r>
          </a:p>
          <a:p>
            <a:pPr marL="520700" indent="-342900">
              <a:lnSpc>
                <a:spcPct val="12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IR (10.8µm) </a:t>
            </a:r>
            <a:r>
              <a:rPr lang="en-US" dirty="0" smtClean="0"/>
              <a:t>image is used to find the Moon</a:t>
            </a:r>
          </a:p>
          <a:p>
            <a:pPr marL="520700" indent="-342900">
              <a:lnSpc>
                <a:spcPct val="120000"/>
              </a:lnSpc>
              <a:buFont typeface="+mj-lt"/>
              <a:buAutoNum type="arabicParenR"/>
            </a:pPr>
            <a:r>
              <a:rPr lang="en-GB" sz="2000" b="1" dirty="0" smtClean="0">
                <a:solidFill>
                  <a:srgbClr val="0070C0"/>
                </a:solidFill>
              </a:rPr>
              <a:t>62</a:t>
            </a:r>
            <a:r>
              <a:rPr lang="en-GB" dirty="0" smtClean="0"/>
              <a:t> of total </a:t>
            </a:r>
            <a:r>
              <a:rPr lang="en-GB" sz="2000" b="1" dirty="0" smtClean="0"/>
              <a:t>98</a:t>
            </a:r>
            <a:r>
              <a:rPr lang="en-GB" dirty="0" smtClean="0"/>
              <a:t> observations for the ROLO model</a:t>
            </a:r>
          </a:p>
          <a:p>
            <a:pPr marL="520700" indent="12700">
              <a:lnSpc>
                <a:spcPct val="120000"/>
              </a:lnSpc>
            </a:pPr>
            <a:r>
              <a:rPr lang="en-GB" sz="1600" dirty="0" smtClean="0"/>
              <a:t>(Jul. 2010-Dec.2013)</a:t>
            </a:r>
            <a:endParaRPr lang="en-GB" dirty="0" smtClean="0"/>
          </a:p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GB" sz="2000" dirty="0" smtClean="0"/>
              <a:t>Lunar observation: L1A equivalent data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u="sng" dirty="0" smtClean="0"/>
              <a:t>Converted to L1B equivalent </a:t>
            </a:r>
            <a:r>
              <a:rPr lang="en-US" dirty="0" smtClean="0"/>
              <a:t>DC/radiance (i.e., detector equalization using pre-launch values)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Oversampling: </a:t>
            </a:r>
            <a:r>
              <a:rPr lang="en-US" b="1" dirty="0" smtClean="0">
                <a:solidFill>
                  <a:srgbClr val="0070C0"/>
                </a:solidFill>
              </a:rPr>
              <a:t>1.75</a:t>
            </a:r>
            <a:r>
              <a:rPr lang="en-US" dirty="0" smtClean="0"/>
              <a:t>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E-W direction</a:t>
            </a:r>
          </a:p>
          <a:p>
            <a:pPr marL="723900" indent="-190500">
              <a:lnSpc>
                <a:spcPct val="120000"/>
              </a:lnSpc>
            </a:pPr>
            <a:r>
              <a:rPr lang="en-US" sz="1600" dirty="0" smtClean="0"/>
              <a:t>( = IFOV:28µrad / sampling width: 16µrad </a:t>
            </a:r>
            <a:r>
              <a:rPr lang="en-US" dirty="0" smtClean="0"/>
              <a:t>)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Dark signal correction: N/A</a:t>
            </a:r>
            <a:endParaRPr lang="en-GB" dirty="0" smtClean="0"/>
          </a:p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000" dirty="0" smtClean="0"/>
              <a:t>Computation of observables</a:t>
            </a:r>
          </a:p>
          <a:p>
            <a:pPr marL="3556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u="sng" dirty="0" smtClean="0"/>
              <a:t>Same method used in the GIRO </a:t>
            </a:r>
            <a:r>
              <a:rPr lang="en-US" u="sng" dirty="0" err="1" smtClean="0"/>
              <a:t>imagette</a:t>
            </a:r>
            <a:r>
              <a:rPr lang="en-US" u="sng" dirty="0" smtClean="0"/>
              <a:t> processing</a:t>
            </a:r>
            <a:endParaRPr lang="en-GB" u="sng" dirty="0" smtClean="0"/>
          </a:p>
          <a:p>
            <a:pPr marL="355600" indent="-177800">
              <a:lnSpc>
                <a:spcPct val="120000"/>
              </a:lnSpc>
            </a:pPr>
            <a:endParaRPr lang="en-GB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727700" y="5372100"/>
            <a:ext cx="2883516" cy="73866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GB" sz="1400" dirty="0" smtClean="0"/>
              <a:t>Positions of the Moon </a:t>
            </a:r>
            <a:r>
              <a:rPr lang="en-GB" sz="1400" dirty="0" err="1" smtClean="0"/>
              <a:t>wrt</a:t>
            </a:r>
            <a:r>
              <a:rPr lang="en-GB" sz="1400" dirty="0" smtClean="0"/>
              <a:t>. the centre of the Earth for MTSAT-2/Imager (Jul.2010 – Dec.2013)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96640" y="3014246"/>
            <a:ext cx="1002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Earth disk</a:t>
            </a:r>
            <a:endParaRPr lang="en-GB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459856" y="2596802"/>
            <a:ext cx="152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588000" y="543383"/>
            <a:ext cx="3222227" cy="1361617"/>
            <a:chOff x="5588000" y="468796"/>
            <a:chExt cx="3222227" cy="1361617"/>
          </a:xfrm>
        </p:grpSpPr>
        <p:sp>
          <p:nvSpPr>
            <p:cNvPr id="27" name="Rectangle 26"/>
            <p:cNvSpPr/>
            <p:nvPr/>
          </p:nvSpPr>
          <p:spPr>
            <a:xfrm>
              <a:off x="5588000" y="469901"/>
              <a:ext cx="3187700" cy="1358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3052" y="468796"/>
              <a:ext cx="24384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Absolute phase angle [deg]</a:t>
              </a:r>
              <a:endParaRPr lang="en-GB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76900" y="1522636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Full moon</a:t>
              </a:r>
              <a:endParaRPr lang="en-GB" sz="14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143227" y="1428665"/>
              <a:ext cx="864000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412857" y="1482925"/>
              <a:ext cx="13973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Low illumination</a:t>
              </a:r>
              <a:endParaRPr lang="en-GB" sz="1400" dirty="0"/>
            </a:p>
          </p:txBody>
        </p:sp>
        <p:pic>
          <p:nvPicPr>
            <p:cNvPr id="29" name="Picture 5" descr="\\fsw0644\user4\Takahashi\DesktopW7\Dev\EumWork\WindowsWork\Documents\Presentation\20140923_eumconf2014\presentation\fig\lunar\MTSAT2+Imager_phase_ang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5400000">
              <a:off x="6939680" y="-94259"/>
              <a:ext cx="233959" cy="203736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5879025" y="993002"/>
              <a:ext cx="2464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0       30     60      90     120   150   180</a:t>
              </a:r>
              <a:endParaRPr lang="en-GB" sz="12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917927" y="12573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70327" y="1219200"/>
              <a:ext cx="2413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7083027" y="1422400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908812" y="1254831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301752" y="345948"/>
            <a:ext cx="4575048" cy="7589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MTSAT-2/Imager lunar calibration: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dataset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71500" y="2616201"/>
            <a:ext cx="8001000" cy="372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11200" y="863600"/>
            <a:ext cx="73152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 descr="\\fsw0644\user4\Takahashi\DesktopW7\Dev\EumWork\WindowsWork\Documents\Presentation\20140923_eumconf2014\presentation\fig\lunar\MTSAT2+Imager_irr_diff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2933284"/>
            <a:ext cx="7670800" cy="33278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2800" i="1" dirty="0" err="1" smtClean="0"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(Calibration + Instrument drift)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67728" y="989706"/>
            <a:ext cx="360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Difference between the observed Irradiance and the ROLO Irradiance (in %)</a:t>
            </a:r>
            <a:endParaRPr lang="en-GB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27" y="975631"/>
            <a:ext cx="3467099" cy="623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0838" y="1802865"/>
            <a:ext cx="6069803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GB" dirty="0" smtClean="0"/>
              <a:t>Visible calibration coefficients for MTSAT-2/Imager</a:t>
            </a:r>
          </a:p>
          <a:p>
            <a:pPr marL="541338" indent="-271463"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0070C0"/>
                </a:solidFill>
              </a:rPr>
              <a:t>Constant pre-launch values -&gt; </a:t>
            </a:r>
            <a:r>
              <a:rPr lang="el-GR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1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en-GB" sz="1600" b="1" dirty="0" smtClean="0">
                <a:solidFill>
                  <a:srgbClr val="0070C0"/>
                </a:solidFill>
              </a:rPr>
              <a:t> shows only </a:t>
            </a:r>
            <a:r>
              <a:rPr lang="en-GB" sz="1600" b="1" u="sng" dirty="0" smtClean="0">
                <a:solidFill>
                  <a:srgbClr val="0070C0"/>
                </a:solidFill>
              </a:rPr>
              <a:t>instrument drift</a:t>
            </a:r>
            <a:endParaRPr lang="en-GB" sz="1600" b="1" u="sng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1714" y="2583379"/>
            <a:ext cx="388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series of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en-GB" dirty="0" smtClean="0"/>
              <a:t> for MTSAT-2/Imager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21176453">
            <a:off x="2611486" y="5074810"/>
            <a:ext cx="102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Outliers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21184450">
            <a:off x="1780251" y="5408487"/>
            <a:ext cx="3210861" cy="3810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176834" y="4316664"/>
            <a:ext cx="93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sz="1600" i="1" dirty="0" err="1" smtClean="0"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[%]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14" name="TextBox 6"/>
          <p:cNvSpPr txBox="1"/>
          <p:nvPr/>
        </p:nvSpPr>
        <p:spPr>
          <a:xfrm>
            <a:off x="3953420" y="3048000"/>
            <a:ext cx="372826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Hatch: 95% confidence interval of a linear regression line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\\fsw0644\user4\Takahashi\DesktopW7\Dev\EumWork\WindowsWork\Documents\Presentation\20140923_eumconf2014\presentation\fig\lunar\MTSAT2+Imager_irr_diff.png"/>
          <p:cNvPicPr>
            <a:picLocks noChangeAspect="1" noChangeArrowheads="1"/>
          </p:cNvPicPr>
          <p:nvPr/>
        </p:nvPicPr>
        <p:blipFill>
          <a:blip r:embed="rId2" cstate="screen"/>
          <a:srcRect r="8457"/>
          <a:stretch>
            <a:fillRect/>
          </a:stretch>
        </p:blipFill>
        <p:spPr bwMode="auto">
          <a:xfrm>
            <a:off x="5715000" y="228600"/>
            <a:ext cx="3175000" cy="14782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15900"/>
            <a:ext cx="5184648" cy="758952"/>
          </a:xfrm>
        </p:spPr>
        <p:txBody>
          <a:bodyPr anchor="t">
            <a:noAutofit/>
          </a:bodyPr>
          <a:lstStyle/>
          <a:p>
            <a:pPr algn="l"/>
            <a:r>
              <a:rPr lang="en-GB" sz="2600" dirty="0" smtClean="0"/>
              <a:t>Outliers caused by incorrect extraction of lunar observations</a:t>
            </a:r>
            <a:endParaRPr lang="en-GB" sz="26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84408" y="11430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Case #1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1721" y="1262320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</a:rPr>
              <a:t>Case #2</a:t>
            </a:r>
            <a:endParaRPr lang="en-GB" sz="1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000" y="1915029"/>
            <a:ext cx="3091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Case #1: Careless extraction</a:t>
            </a:r>
          </a:p>
        </p:txBody>
      </p:sp>
      <p:pic>
        <p:nvPicPr>
          <p:cNvPr id="4098" name="Picture 2" descr="E:\asmng\Project\gsics\LunarCal\Save\Fig\sml\IR1\MRAW2_IR1_201010190000_s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35661" y="1981200"/>
            <a:ext cx="1821121" cy="15748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099" name="Picture 3" descr="E:\asmng\Project\gsics\LunarCal\Save\Fig\sml\VIS\MRAW2_VIS_201010190000_s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06863" y="1981200"/>
            <a:ext cx="1723197" cy="15748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9900" y="2290870"/>
            <a:ext cx="4038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20000"/>
              </a:lnSpc>
              <a:buFont typeface="Wingdings" pitchFamily="2" charset="2"/>
              <a:buChar char="q"/>
            </a:pPr>
            <a:r>
              <a:rPr lang="en-GB" dirty="0" smtClean="0"/>
              <a:t>Incomplete lunar disk image</a:t>
            </a:r>
          </a:p>
          <a:p>
            <a:pPr marL="355600" indent="-174625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/>
              <a:t>Root cause of significant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44260" y="309987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VIS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970" y="2756438"/>
            <a:ext cx="1417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 smtClean="0"/>
              <a:t>IR1</a:t>
            </a:r>
          </a:p>
          <a:p>
            <a:pPr algn="r"/>
            <a:r>
              <a:rPr lang="en-GB" sz="2400" b="1" dirty="0" smtClean="0"/>
              <a:t>(10.8 µm)</a:t>
            </a:r>
            <a:endParaRPr lang="en-GB" sz="2400" b="1" dirty="0"/>
          </a:p>
        </p:txBody>
      </p:sp>
      <p:sp>
        <p:nvSpPr>
          <p:cNvPr id="14" name="Oval 13"/>
          <p:cNvSpPr/>
          <p:nvPr/>
        </p:nvSpPr>
        <p:spPr>
          <a:xfrm rot="1322790">
            <a:off x="4414311" y="2645009"/>
            <a:ext cx="609600" cy="22238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3" descr="E:\asmng\Project\gsics\LunarCal\Save\Fig\sml\VIS\MRAW2_VIS_201010190000_s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2273300"/>
            <a:ext cx="990600" cy="91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402261" y="2336800"/>
            <a:ext cx="432516" cy="354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4984345" y="2311400"/>
            <a:ext cx="1417916" cy="2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84345" y="2641603"/>
            <a:ext cx="1417916" cy="50799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34000" cy="365760"/>
          </a:xfrm>
        </p:spPr>
        <p:txBody>
          <a:bodyPr/>
          <a:lstStyle/>
          <a:p>
            <a:r>
              <a:rPr lang="en-US" dirty="0" smtClean="0"/>
              <a:t>Lunar Calibration Workshop, 1-4 December 2014, Darmstadt, Germany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" y="3606800"/>
            <a:ext cx="579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0" indent="-1079500"/>
            <a:r>
              <a:rPr lang="en-GB" sz="2000" dirty="0" smtClean="0">
                <a:solidFill>
                  <a:srgbClr val="7030A0"/>
                </a:solidFill>
              </a:rPr>
              <a:t>Case #2: Reasonable extraction at a glance</a:t>
            </a:r>
          </a:p>
        </p:txBody>
      </p:sp>
      <p:pic>
        <p:nvPicPr>
          <p:cNvPr id="26" name="Picture 2" descr="E:\asmng\Project\gsics\LunarCal\Save\Fig\sml\IR1\MRAW2_IR1_201204050015_s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00700" y="4673600"/>
            <a:ext cx="2255302" cy="1536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7" name="Picture 3" descr="E:\asmng\Project\gsics\LunarCal\Data\Fig\png\mraw2_lunarobs_201204050015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49753" y="4673600"/>
            <a:ext cx="2186609" cy="152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8" name="Picture 4" descr="E:\asmng\Project\gsics\LunarCal\Save\Fig\sml\VIS\MRAW2_VIS_201204050015_s.png"/>
          <p:cNvPicPr>
            <a:picLocks noChangeAspect="1" noChangeArrowheads="1"/>
          </p:cNvPicPr>
          <p:nvPr/>
        </p:nvPicPr>
        <p:blipFill>
          <a:blip r:embed="rId8" cstate="screen">
            <a:lum bright="40000" contrast="40000"/>
          </a:blip>
          <a:srcRect/>
          <a:stretch>
            <a:fillRect/>
          </a:stretch>
        </p:blipFill>
        <p:spPr bwMode="auto">
          <a:xfrm>
            <a:off x="3314163" y="4680157"/>
            <a:ext cx="2096037" cy="1517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5602134" y="5575300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IR1</a:t>
            </a:r>
          </a:p>
          <a:p>
            <a:r>
              <a:rPr lang="en-GB" b="1" dirty="0" smtClean="0"/>
              <a:t>(10.8 µm)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39923" y="575328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VIS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20813436">
            <a:off x="2501110" y="4772383"/>
            <a:ext cx="609600" cy="1373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69900" y="3925955"/>
            <a:ext cx="76962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GB" dirty="0" smtClean="0"/>
              <a:t>East portion of the Moon: behind the Earth</a:t>
            </a:r>
          </a:p>
          <a:p>
            <a:pPr marL="269875" indent="-269875">
              <a:lnSpc>
                <a:spcPct val="120000"/>
              </a:lnSpc>
              <a:buFont typeface="Wingdings" pitchFamily="2" charset="2"/>
              <a:buChar char="q"/>
            </a:pPr>
            <a:r>
              <a:rPr lang="en-GB" dirty="0" smtClean="0"/>
              <a:t>Difficult to find out the Earth edge from VIS image during the night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3354</TotalTime>
  <Words>1945</Words>
  <Application>Microsoft Macintosh PowerPoint</Application>
  <PresentationFormat>画面に合わせる (4:3)</PresentationFormat>
  <Paragraphs>325</Paragraphs>
  <Slides>17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Civic</vt:lpstr>
      <vt:lpstr>Equation</vt:lpstr>
      <vt:lpstr>JMA lunar calibration report [MTSAT-2 and GMS-5]</vt:lpstr>
      <vt:lpstr>Contents</vt:lpstr>
      <vt:lpstr>JMA geostationary (GEO) satellites</vt:lpstr>
      <vt:lpstr>Lunar observations of JMA GEO satellites</vt:lpstr>
      <vt:lpstr>Spectral Response Functions</vt:lpstr>
      <vt:lpstr>MTSAT-2/Imager lunar calibration: general</vt:lpstr>
      <vt:lpstr>PowerPoint プレゼンテーション</vt:lpstr>
      <vt:lpstr>ΔIrr (Calibration + Instrument drift)</vt:lpstr>
      <vt:lpstr>Outliers caused by incorrect extraction of lunar observations</vt:lpstr>
      <vt:lpstr>Calibration slope vs. the ROLO (on the relative scale) - A way to monitor the instrument drift and compare with other calibration results</vt:lpstr>
      <vt:lpstr>GMS-5/VISSR lunar calibration: general</vt:lpstr>
      <vt:lpstr>PowerPoint プレゼンテーション</vt:lpstr>
      <vt:lpstr>Digital counts handling in the GMS-5/VISSR lunar calibration</vt:lpstr>
      <vt:lpstr>Phase angle dependence in ΔIrr</vt:lpstr>
      <vt:lpstr>Summary and future plans</vt:lpstr>
      <vt:lpstr>Thank you for your attention</vt:lpstr>
      <vt:lpstr>Correction of phase angle dependence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Visible channel calibration of JMA’s geostationary satellites using the Moon images</dc:title>
  <dc:creator>Masaya Takahashi</dc:creator>
  <cp:lastModifiedBy>Takahashi Masaya</cp:lastModifiedBy>
  <cp:revision>279</cp:revision>
  <dcterms:created xsi:type="dcterms:W3CDTF">2006-08-16T00:00:00Z</dcterms:created>
  <dcterms:modified xsi:type="dcterms:W3CDTF">2014-12-01T07:06:53Z</dcterms:modified>
</cp:coreProperties>
</file>