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8" r:id="rId3"/>
    <p:sldId id="479" r:id="rId4"/>
    <p:sldId id="490" r:id="rId5"/>
    <p:sldId id="480" r:id="rId6"/>
    <p:sldId id="481" r:id="rId7"/>
    <p:sldId id="485" r:id="rId8"/>
    <p:sldId id="493" r:id="rId9"/>
    <p:sldId id="484" r:id="rId10"/>
    <p:sldId id="483" r:id="rId11"/>
    <p:sldId id="492" r:id="rId12"/>
    <p:sldId id="486" r:id="rId13"/>
    <p:sldId id="487" r:id="rId14"/>
    <p:sldId id="494" r:id="rId15"/>
    <p:sldId id="488" r:id="rId16"/>
    <p:sldId id="491" r:id="rId17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79132" autoAdjust="0"/>
  </p:normalViewPr>
  <p:slideViewPr>
    <p:cSldViewPr snapToGrid="0">
      <p:cViewPr varScale="1">
        <p:scale>
          <a:sx n="46" d="100"/>
          <a:sy n="46" d="100"/>
        </p:scale>
        <p:origin x="-9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wardwu\Desktop\GIRO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wardwu\Desktop\GIRO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wardwu\Desktop\GIRO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wardwu\Desktop\GIRO_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wardwu\Desktop\GIRO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23769769742637"/>
          <c:y val="5.3116834971899701E-2"/>
          <c:w val="0.8777961790920713"/>
          <c:h val="0.67173569405519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Pix_Num!$A$2</c:f>
              <c:strCache>
                <c:ptCount val="1"/>
                <c:pt idx="0">
                  <c:v>2013/10/23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Pix_Num!$B$2:$T$2</c:f>
              <c:numCache>
                <c:formatCode>General</c:formatCode>
                <c:ptCount val="19"/>
                <c:pt idx="0">
                  <c:v>39</c:v>
                </c:pt>
                <c:pt idx="1">
                  <c:v>71</c:v>
                </c:pt>
                <c:pt idx="2">
                  <c:v>376</c:v>
                </c:pt>
                <c:pt idx="3">
                  <c:v>98</c:v>
                </c:pt>
                <c:pt idx="4">
                  <c:v>105</c:v>
                </c:pt>
                <c:pt idx="5">
                  <c:v>371</c:v>
                </c:pt>
                <c:pt idx="6">
                  <c:v>104</c:v>
                </c:pt>
                <c:pt idx="7">
                  <c:v>373</c:v>
                </c:pt>
                <c:pt idx="8">
                  <c:v>105</c:v>
                </c:pt>
                <c:pt idx="9">
                  <c:v>99</c:v>
                </c:pt>
                <c:pt idx="10">
                  <c:v>106</c:v>
                </c:pt>
                <c:pt idx="11">
                  <c:v>380</c:v>
                </c:pt>
                <c:pt idx="12">
                  <c:v>71</c:v>
                </c:pt>
                <c:pt idx="13">
                  <c:v>106</c:v>
                </c:pt>
                <c:pt idx="14">
                  <c:v>30</c:v>
                </c:pt>
                <c:pt idx="15">
                  <c:v>109</c:v>
                </c:pt>
                <c:pt idx="16">
                  <c:v>60</c:v>
                </c:pt>
                <c:pt idx="17">
                  <c:v>144</c:v>
                </c:pt>
                <c:pt idx="18">
                  <c:v>99</c:v>
                </c:pt>
              </c:numCache>
            </c:numRef>
          </c:val>
        </c:ser>
        <c:ser>
          <c:idx val="1"/>
          <c:order val="1"/>
          <c:tx>
            <c:strRef>
              <c:f>Pix_Num!$A$3</c:f>
              <c:strCache>
                <c:ptCount val="1"/>
                <c:pt idx="0">
                  <c:v>2013/11/21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Pix_Num!$B$3:$T$3</c:f>
              <c:numCache>
                <c:formatCode>General</c:formatCode>
                <c:ptCount val="19"/>
                <c:pt idx="0">
                  <c:v>114</c:v>
                </c:pt>
                <c:pt idx="1">
                  <c:v>111</c:v>
                </c:pt>
                <c:pt idx="2">
                  <c:v>383</c:v>
                </c:pt>
                <c:pt idx="3">
                  <c:v>110</c:v>
                </c:pt>
                <c:pt idx="4">
                  <c:v>110</c:v>
                </c:pt>
                <c:pt idx="5">
                  <c:v>380</c:v>
                </c:pt>
                <c:pt idx="6">
                  <c:v>109</c:v>
                </c:pt>
                <c:pt idx="7">
                  <c:v>382</c:v>
                </c:pt>
                <c:pt idx="8">
                  <c:v>111</c:v>
                </c:pt>
                <c:pt idx="9">
                  <c:v>112</c:v>
                </c:pt>
                <c:pt idx="10">
                  <c:v>111</c:v>
                </c:pt>
                <c:pt idx="11">
                  <c:v>388</c:v>
                </c:pt>
                <c:pt idx="12">
                  <c:v>112</c:v>
                </c:pt>
                <c:pt idx="13">
                  <c:v>105</c:v>
                </c:pt>
                <c:pt idx="14">
                  <c:v>100</c:v>
                </c:pt>
                <c:pt idx="15">
                  <c:v>113</c:v>
                </c:pt>
                <c:pt idx="16">
                  <c:v>138</c:v>
                </c:pt>
                <c:pt idx="17">
                  <c:v>145</c:v>
                </c:pt>
                <c:pt idx="18">
                  <c:v>112</c:v>
                </c:pt>
              </c:numCache>
            </c:numRef>
          </c:val>
        </c:ser>
        <c:ser>
          <c:idx val="2"/>
          <c:order val="2"/>
          <c:tx>
            <c:strRef>
              <c:f>Pix_Num!$A$4</c:f>
              <c:strCache>
                <c:ptCount val="1"/>
                <c:pt idx="0">
                  <c:v>2013/12/21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Pix_Num!$B$4:$T$4</c:f>
              <c:numCache>
                <c:formatCode>General</c:formatCode>
                <c:ptCount val="19"/>
                <c:pt idx="0">
                  <c:v>116</c:v>
                </c:pt>
                <c:pt idx="1">
                  <c:v>113</c:v>
                </c:pt>
                <c:pt idx="2">
                  <c:v>407</c:v>
                </c:pt>
                <c:pt idx="3">
                  <c:v>113</c:v>
                </c:pt>
                <c:pt idx="4">
                  <c:v>113</c:v>
                </c:pt>
                <c:pt idx="5">
                  <c:v>403</c:v>
                </c:pt>
                <c:pt idx="6">
                  <c:v>113</c:v>
                </c:pt>
                <c:pt idx="7">
                  <c:v>403</c:v>
                </c:pt>
                <c:pt idx="8">
                  <c:v>113</c:v>
                </c:pt>
                <c:pt idx="9">
                  <c:v>114</c:v>
                </c:pt>
                <c:pt idx="10">
                  <c:v>113</c:v>
                </c:pt>
                <c:pt idx="11">
                  <c:v>407</c:v>
                </c:pt>
                <c:pt idx="12">
                  <c:v>113</c:v>
                </c:pt>
                <c:pt idx="13">
                  <c:v>54</c:v>
                </c:pt>
                <c:pt idx="14">
                  <c:v>113</c:v>
                </c:pt>
                <c:pt idx="15">
                  <c:v>92</c:v>
                </c:pt>
                <c:pt idx="16">
                  <c:v>137</c:v>
                </c:pt>
                <c:pt idx="17">
                  <c:v>155</c:v>
                </c:pt>
                <c:pt idx="18">
                  <c:v>118</c:v>
                </c:pt>
              </c:numCache>
            </c:numRef>
          </c:val>
        </c:ser>
        <c:ser>
          <c:idx val="3"/>
          <c:order val="3"/>
          <c:tx>
            <c:strRef>
              <c:f>Pix_Num!$A$5</c:f>
              <c:strCache>
                <c:ptCount val="1"/>
                <c:pt idx="0">
                  <c:v>2014/1/20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Pix_Num!$B$5:$T$5</c:f>
              <c:numCache>
                <c:formatCode>General</c:formatCode>
                <c:ptCount val="19"/>
                <c:pt idx="0">
                  <c:v>38</c:v>
                </c:pt>
                <c:pt idx="1">
                  <c:v>68</c:v>
                </c:pt>
                <c:pt idx="2">
                  <c:v>391</c:v>
                </c:pt>
                <c:pt idx="3">
                  <c:v>94</c:v>
                </c:pt>
                <c:pt idx="4">
                  <c:v>110</c:v>
                </c:pt>
                <c:pt idx="5">
                  <c:v>389</c:v>
                </c:pt>
                <c:pt idx="6">
                  <c:v>110</c:v>
                </c:pt>
                <c:pt idx="7">
                  <c:v>390</c:v>
                </c:pt>
                <c:pt idx="8">
                  <c:v>110</c:v>
                </c:pt>
                <c:pt idx="9">
                  <c:v>94</c:v>
                </c:pt>
                <c:pt idx="10">
                  <c:v>111</c:v>
                </c:pt>
                <c:pt idx="11">
                  <c:v>393</c:v>
                </c:pt>
                <c:pt idx="12">
                  <c:v>67</c:v>
                </c:pt>
                <c:pt idx="13">
                  <c:v>109</c:v>
                </c:pt>
                <c:pt idx="14">
                  <c:v>0</c:v>
                </c:pt>
                <c:pt idx="15">
                  <c:v>110</c:v>
                </c:pt>
                <c:pt idx="16">
                  <c:v>64</c:v>
                </c:pt>
                <c:pt idx="17">
                  <c:v>145</c:v>
                </c:pt>
                <c:pt idx="18">
                  <c:v>95</c:v>
                </c:pt>
              </c:numCache>
            </c:numRef>
          </c:val>
        </c:ser>
        <c:ser>
          <c:idx val="4"/>
          <c:order val="4"/>
          <c:tx>
            <c:strRef>
              <c:f>Pix_Num!$A$6</c:f>
              <c:strCache>
                <c:ptCount val="1"/>
                <c:pt idx="0">
                  <c:v>2014/6/17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Pix_Num!$B$6:$T$6</c:f>
              <c:numCache>
                <c:formatCode>General</c:formatCode>
                <c:ptCount val="19"/>
                <c:pt idx="0">
                  <c:v>93</c:v>
                </c:pt>
                <c:pt idx="1">
                  <c:v>112</c:v>
                </c:pt>
                <c:pt idx="2">
                  <c:v>416</c:v>
                </c:pt>
                <c:pt idx="3">
                  <c:v>115</c:v>
                </c:pt>
                <c:pt idx="4">
                  <c:v>114</c:v>
                </c:pt>
                <c:pt idx="5">
                  <c:v>411</c:v>
                </c:pt>
                <c:pt idx="6">
                  <c:v>114</c:v>
                </c:pt>
                <c:pt idx="7">
                  <c:v>413</c:v>
                </c:pt>
                <c:pt idx="8">
                  <c:v>115</c:v>
                </c:pt>
                <c:pt idx="9">
                  <c:v>115</c:v>
                </c:pt>
                <c:pt idx="10">
                  <c:v>114</c:v>
                </c:pt>
                <c:pt idx="11">
                  <c:v>413</c:v>
                </c:pt>
                <c:pt idx="12">
                  <c:v>111</c:v>
                </c:pt>
                <c:pt idx="13">
                  <c:v>113</c:v>
                </c:pt>
                <c:pt idx="14">
                  <c:v>65</c:v>
                </c:pt>
                <c:pt idx="15">
                  <c:v>115</c:v>
                </c:pt>
                <c:pt idx="16">
                  <c:v>102</c:v>
                </c:pt>
                <c:pt idx="17">
                  <c:v>145</c:v>
                </c:pt>
                <c:pt idx="18">
                  <c:v>119</c:v>
                </c:pt>
              </c:numCache>
            </c:numRef>
          </c:val>
        </c:ser>
        <c:ser>
          <c:idx val="5"/>
          <c:order val="5"/>
          <c:tx>
            <c:strRef>
              <c:f>Pix_Num!$A$7</c:f>
              <c:strCache>
                <c:ptCount val="1"/>
                <c:pt idx="0">
                  <c:v>2014/7/16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Pix_Num!$B$7:$T$7</c:f>
              <c:numCache>
                <c:formatCode>General</c:formatCode>
                <c:ptCount val="19"/>
                <c:pt idx="0">
                  <c:v>79</c:v>
                </c:pt>
                <c:pt idx="1">
                  <c:v>113</c:v>
                </c:pt>
                <c:pt idx="2">
                  <c:v>460</c:v>
                </c:pt>
                <c:pt idx="3">
                  <c:v>122</c:v>
                </c:pt>
                <c:pt idx="4">
                  <c:v>123</c:v>
                </c:pt>
                <c:pt idx="5">
                  <c:v>452</c:v>
                </c:pt>
                <c:pt idx="6">
                  <c:v>122</c:v>
                </c:pt>
                <c:pt idx="7">
                  <c:v>454</c:v>
                </c:pt>
                <c:pt idx="8">
                  <c:v>123</c:v>
                </c:pt>
                <c:pt idx="9">
                  <c:v>123</c:v>
                </c:pt>
                <c:pt idx="10">
                  <c:v>123</c:v>
                </c:pt>
                <c:pt idx="11">
                  <c:v>459</c:v>
                </c:pt>
                <c:pt idx="12">
                  <c:v>112</c:v>
                </c:pt>
                <c:pt idx="13">
                  <c:v>122</c:v>
                </c:pt>
                <c:pt idx="14">
                  <c:v>39</c:v>
                </c:pt>
                <c:pt idx="15">
                  <c:v>128</c:v>
                </c:pt>
                <c:pt idx="16">
                  <c:v>93</c:v>
                </c:pt>
                <c:pt idx="17">
                  <c:v>165</c:v>
                </c:pt>
                <c:pt idx="18">
                  <c:v>130</c:v>
                </c:pt>
              </c:numCache>
            </c:numRef>
          </c:val>
        </c:ser>
        <c:ser>
          <c:idx val="6"/>
          <c:order val="6"/>
          <c:tx>
            <c:strRef>
              <c:f>Pix_Num!$A$8</c:f>
              <c:strCache>
                <c:ptCount val="1"/>
                <c:pt idx="0">
                  <c:v>2014/8/14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Pix_Num!$B$8:$T$8</c:f>
              <c:numCache>
                <c:formatCode>General</c:formatCode>
                <c:ptCount val="19"/>
                <c:pt idx="0">
                  <c:v>127</c:v>
                </c:pt>
                <c:pt idx="1">
                  <c:v>124</c:v>
                </c:pt>
                <c:pt idx="2">
                  <c:v>469</c:v>
                </c:pt>
                <c:pt idx="3">
                  <c:v>124</c:v>
                </c:pt>
                <c:pt idx="4">
                  <c:v>123</c:v>
                </c:pt>
                <c:pt idx="5">
                  <c:v>463</c:v>
                </c:pt>
                <c:pt idx="6">
                  <c:v>123</c:v>
                </c:pt>
                <c:pt idx="7">
                  <c:v>466</c:v>
                </c:pt>
                <c:pt idx="8">
                  <c:v>124</c:v>
                </c:pt>
                <c:pt idx="9">
                  <c:v>125</c:v>
                </c:pt>
                <c:pt idx="10">
                  <c:v>124</c:v>
                </c:pt>
                <c:pt idx="11">
                  <c:v>470</c:v>
                </c:pt>
                <c:pt idx="12">
                  <c:v>125</c:v>
                </c:pt>
                <c:pt idx="13">
                  <c:v>118</c:v>
                </c:pt>
                <c:pt idx="14">
                  <c:v>107</c:v>
                </c:pt>
                <c:pt idx="15">
                  <c:v>132</c:v>
                </c:pt>
                <c:pt idx="16">
                  <c:v>157</c:v>
                </c:pt>
                <c:pt idx="17">
                  <c:v>164</c:v>
                </c:pt>
                <c:pt idx="18">
                  <c:v>133</c:v>
                </c:pt>
              </c:numCache>
            </c:numRef>
          </c:val>
        </c:ser>
        <c:ser>
          <c:idx val="7"/>
          <c:order val="7"/>
          <c:tx>
            <c:strRef>
              <c:f>Pix_Num!$A$9</c:f>
              <c:strCache>
                <c:ptCount val="1"/>
                <c:pt idx="0">
                  <c:v>2014/9/12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Pix_Num!$B$9:$T$9</c:f>
              <c:numCache>
                <c:formatCode>General</c:formatCode>
                <c:ptCount val="19"/>
                <c:pt idx="0">
                  <c:v>128</c:v>
                </c:pt>
                <c:pt idx="1">
                  <c:v>124</c:v>
                </c:pt>
                <c:pt idx="2">
                  <c:v>447</c:v>
                </c:pt>
                <c:pt idx="3">
                  <c:v>123</c:v>
                </c:pt>
                <c:pt idx="4">
                  <c:v>123</c:v>
                </c:pt>
                <c:pt idx="5">
                  <c:v>441</c:v>
                </c:pt>
                <c:pt idx="6">
                  <c:v>105</c:v>
                </c:pt>
                <c:pt idx="7">
                  <c:v>445</c:v>
                </c:pt>
                <c:pt idx="8">
                  <c:v>124</c:v>
                </c:pt>
                <c:pt idx="9">
                  <c:v>124</c:v>
                </c:pt>
                <c:pt idx="10">
                  <c:v>125</c:v>
                </c:pt>
                <c:pt idx="11">
                  <c:v>380</c:v>
                </c:pt>
                <c:pt idx="12">
                  <c:v>124</c:v>
                </c:pt>
                <c:pt idx="13">
                  <c:v>39</c:v>
                </c:pt>
                <c:pt idx="14">
                  <c:v>124</c:v>
                </c:pt>
                <c:pt idx="15">
                  <c:v>77</c:v>
                </c:pt>
                <c:pt idx="16">
                  <c:v>153</c:v>
                </c:pt>
                <c:pt idx="17">
                  <c:v>165</c:v>
                </c:pt>
                <c:pt idx="18">
                  <c:v>127</c:v>
                </c:pt>
              </c:numCache>
            </c:numRef>
          </c:val>
        </c:ser>
        <c:ser>
          <c:idx val="8"/>
          <c:order val="8"/>
          <c:tx>
            <c:strRef>
              <c:f>Pix_Num!$A$10</c:f>
              <c:strCache>
                <c:ptCount val="1"/>
                <c:pt idx="0">
                  <c:v>2014/10/12</c:v>
                </c:pt>
              </c:strCache>
            </c:strRef>
          </c:tx>
          <c:invertIfNegative val="0"/>
          <c:cat>
            <c:numRef>
              <c:f>Pix_Num!$B$11:$T$11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11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4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6</c:v>
                </c:pt>
                <c:pt idx="18">
                  <c:v>7</c:v>
                </c:pt>
              </c:numCache>
            </c:numRef>
          </c:cat>
          <c:val>
            <c:numRef>
              <c:f>Pix_Num!$B$10:$T$10</c:f>
              <c:numCache>
                <c:formatCode>General</c:formatCode>
                <c:ptCount val="19"/>
                <c:pt idx="0">
                  <c:v>36</c:v>
                </c:pt>
                <c:pt idx="1">
                  <c:v>69</c:v>
                </c:pt>
                <c:pt idx="2">
                  <c:v>412</c:v>
                </c:pt>
                <c:pt idx="3">
                  <c:v>100</c:v>
                </c:pt>
                <c:pt idx="4">
                  <c:v>114</c:v>
                </c:pt>
                <c:pt idx="5">
                  <c:v>406</c:v>
                </c:pt>
                <c:pt idx="6">
                  <c:v>114</c:v>
                </c:pt>
                <c:pt idx="7">
                  <c:v>409</c:v>
                </c:pt>
                <c:pt idx="8">
                  <c:v>114</c:v>
                </c:pt>
                <c:pt idx="9">
                  <c:v>101</c:v>
                </c:pt>
                <c:pt idx="10">
                  <c:v>114</c:v>
                </c:pt>
                <c:pt idx="11">
                  <c:v>413</c:v>
                </c:pt>
                <c:pt idx="12">
                  <c:v>68</c:v>
                </c:pt>
                <c:pt idx="13">
                  <c:v>114</c:v>
                </c:pt>
                <c:pt idx="14">
                  <c:v>0</c:v>
                </c:pt>
                <c:pt idx="15">
                  <c:v>119</c:v>
                </c:pt>
                <c:pt idx="16">
                  <c:v>57</c:v>
                </c:pt>
                <c:pt idx="17">
                  <c:v>154</c:v>
                </c:pt>
                <c:pt idx="18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12640"/>
        <c:axId val="28501120"/>
      </c:barChart>
      <c:catAx>
        <c:axId val="13131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band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501120"/>
        <c:crosses val="autoZero"/>
        <c:auto val="1"/>
        <c:lblAlgn val="ctr"/>
        <c:lblOffset val="100"/>
        <c:noMultiLvlLbl val="0"/>
      </c:catAx>
      <c:valAx>
        <c:axId val="28501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moon</a:t>
                </a:r>
                <a:r>
                  <a:rPr lang="en-US" altLang="zh-CN" baseline="0"/>
                  <a:t> pix number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"/>
              <c:y val="0.238316057950383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31264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t"/>
      <c:layout>
        <c:manualLayout>
          <c:xMode val="edge"/>
          <c:yMode val="edge"/>
          <c:x val="0.15310104309250505"/>
          <c:y val="0.85875706214689262"/>
          <c:w val="0.68002855064803636"/>
          <c:h val="0.130568085768939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Ratio!$E$1</c:f>
              <c:strCache>
                <c:ptCount val="1"/>
                <c:pt idx="0">
                  <c:v>MERSI</c:v>
                </c:pt>
              </c:strCache>
            </c:strRef>
          </c:tx>
          <c:cat>
            <c:numRef>
              <c:f>Ratio!$M$2:$R$2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Ratio!$M$3:$R$3</c:f>
              <c:numCache>
                <c:formatCode>0.00E+00</c:formatCode>
                <c:ptCount val="6"/>
                <c:pt idx="0">
                  <c:v>1.1469E-3</c:v>
                </c:pt>
                <c:pt idx="1">
                  <c:v>1.2623999999999999E-3</c:v>
                </c:pt>
                <c:pt idx="2">
                  <c:v>1.3295E-3</c:v>
                </c:pt>
                <c:pt idx="3">
                  <c:v>9.9478999999999995E-4</c:v>
                </c:pt>
                <c:pt idx="4">
                  <c:v>3.7770000000000002E-4</c:v>
                </c:pt>
                <c:pt idx="5">
                  <c:v>1.6178000000000001E-4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Ratio!$E$14</c:f>
              <c:strCache>
                <c:ptCount val="1"/>
                <c:pt idx="0">
                  <c:v>ROLO</c:v>
                </c:pt>
              </c:strCache>
            </c:strRef>
          </c:tx>
          <c:cat>
            <c:numRef>
              <c:f>Ratio!$M$2:$R$2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Ratio!$E$16:$J$16</c:f>
              <c:numCache>
                <c:formatCode>General</c:formatCode>
                <c:ptCount val="6"/>
                <c:pt idx="0">
                  <c:v>1.05657041018914E-3</c:v>
                </c:pt>
                <c:pt idx="1">
                  <c:v>1.1773865466523301E-3</c:v>
                </c:pt>
                <c:pt idx="2">
                  <c:v>1.1816442415740699E-3</c:v>
                </c:pt>
                <c:pt idx="3" formatCode="0.00E+00">
                  <c:v>8.7514369001168298E-4</c:v>
                </c:pt>
                <c:pt idx="4" formatCode="0.00E+00">
                  <c:v>3.4781123666461901E-4</c:v>
                </c:pt>
                <c:pt idx="5" formatCode="0.00E+00">
                  <c:v>1.4937316042777499E-4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65760"/>
        <c:axId val="120567680"/>
      </c:lineChart>
      <c:catAx>
        <c:axId val="12056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Band</a:t>
                </a:r>
              </a:p>
              <a:p>
                <a:pPr>
                  <a:defRPr/>
                </a:pPr>
                <a:r>
                  <a:rPr lang="en-US" altLang="en-US"/>
                  <a:t>2013-10-23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567680"/>
        <c:crosses val="autoZero"/>
        <c:auto val="1"/>
        <c:lblAlgn val="ctr"/>
        <c:lblOffset val="100"/>
        <c:noMultiLvlLbl val="0"/>
      </c:catAx>
      <c:valAx>
        <c:axId val="120567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Irradiance (W/m2 um)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056576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Ratio!$M$15</c:f>
              <c:strCache>
                <c:ptCount val="1"/>
                <c:pt idx="0">
                  <c:v>band 1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Ratio!$M$16:$M$24</c:f>
              <c:numCache>
                <c:formatCode>0.00E+00</c:formatCode>
                <c:ptCount val="9"/>
                <c:pt idx="0">
                  <c:v>1.0854932041819056</c:v>
                </c:pt>
                <c:pt idx="1">
                  <c:v>1.1063298270706139</c:v>
                </c:pt>
                <c:pt idx="2">
                  <c:v>1.1656859084472098</c:v>
                </c:pt>
                <c:pt idx="3">
                  <c:v>1.1285142595501696</c:v>
                </c:pt>
                <c:pt idx="4">
                  <c:v>0.9246561846578103</c:v>
                </c:pt>
                <c:pt idx="5">
                  <c:v>0.95782767766273214</c:v>
                </c:pt>
                <c:pt idx="6">
                  <c:v>0.9131212727273863</c:v>
                </c:pt>
                <c:pt idx="7">
                  <c:v>1.0264562761026339</c:v>
                </c:pt>
                <c:pt idx="8">
                  <c:v>1.0265461685807267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Ratio!$N$15</c:f>
              <c:strCache>
                <c:ptCount val="1"/>
                <c:pt idx="0">
                  <c:v>band 2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Ratio!$N$16:$N$24</c:f>
              <c:numCache>
                <c:formatCode>0.00E+00</c:formatCode>
                <c:ptCount val="9"/>
                <c:pt idx="0">
                  <c:v>1.0722052189142037</c:v>
                </c:pt>
                <c:pt idx="1">
                  <c:v>1.0943632449334328</c:v>
                </c:pt>
                <c:pt idx="2">
                  <c:v>1.1529485265742894</c:v>
                </c:pt>
                <c:pt idx="3">
                  <c:v>1.1160429458443888</c:v>
                </c:pt>
                <c:pt idx="4">
                  <c:v>0.91199841688442729</c:v>
                </c:pt>
                <c:pt idx="5">
                  <c:v>0.94595623074570656</c:v>
                </c:pt>
                <c:pt idx="6">
                  <c:v>0.90234769792555891</c:v>
                </c:pt>
                <c:pt idx="7">
                  <c:v>1.0129745731623279</c:v>
                </c:pt>
                <c:pt idx="8">
                  <c:v>1.0127380987332057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Ratio!$O$15</c:f>
              <c:strCache>
                <c:ptCount val="1"/>
                <c:pt idx="0">
                  <c:v>band 3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Ratio!$O$16:$O$24</c:f>
              <c:numCache>
                <c:formatCode>0.00E+00</c:formatCode>
                <c:ptCount val="9"/>
                <c:pt idx="0">
                  <c:v>1.1251271349056557</c:v>
                </c:pt>
                <c:pt idx="1">
                  <c:v>1.1490177242324735</c:v>
                </c:pt>
                <c:pt idx="2">
                  <c:v>1.2094264081398061</c:v>
                </c:pt>
                <c:pt idx="3">
                  <c:v>1.1706672514385608</c:v>
                </c:pt>
                <c:pt idx="4">
                  <c:v>0.95742202324894499</c:v>
                </c:pt>
                <c:pt idx="5">
                  <c:v>0.99291724622817867</c:v>
                </c:pt>
                <c:pt idx="6">
                  <c:v>0.94746006596809984</c:v>
                </c:pt>
                <c:pt idx="7">
                  <c:v>1.0629724180018387</c:v>
                </c:pt>
                <c:pt idx="8">
                  <c:v>1.0624712055411922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Ratio!$P$15</c:f>
              <c:strCache>
                <c:ptCount val="1"/>
                <c:pt idx="0">
                  <c:v>band 4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Ratio!$P$16:$P$24</c:f>
              <c:numCache>
                <c:formatCode>0.00E+00</c:formatCode>
                <c:ptCount val="9"/>
                <c:pt idx="0">
                  <c:v>1.1367161888429085</c:v>
                </c:pt>
                <c:pt idx="1">
                  <c:v>1.1608157911925083</c:v>
                </c:pt>
                <c:pt idx="2">
                  <c:v>1.2203690531735867</c:v>
                </c:pt>
                <c:pt idx="3">
                  <c:v>1.1810855170972441</c:v>
                </c:pt>
                <c:pt idx="4">
                  <c:v>0.96837960066902051</c:v>
                </c:pt>
                <c:pt idx="5">
                  <c:v>1.0035923397727791</c:v>
                </c:pt>
                <c:pt idx="6">
                  <c:v>0.95784010364556083</c:v>
                </c:pt>
                <c:pt idx="7">
                  <c:v>1.0741677114813033</c:v>
                </c:pt>
                <c:pt idx="8">
                  <c:v>1.0734667274908634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Ratio!$Q$15</c:f>
              <c:strCache>
                <c:ptCount val="1"/>
                <c:pt idx="0">
                  <c:v>band 6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Ratio!$Q$16:$Q$24</c:f>
              <c:numCache>
                <c:formatCode>0.00E+00</c:formatCode>
                <c:ptCount val="9"/>
                <c:pt idx="0">
                  <c:v>1.0859338635002227</c:v>
                </c:pt>
                <c:pt idx="1">
                  <c:v>1.1081608326760588</c:v>
                </c:pt>
                <c:pt idx="2">
                  <c:v>1.161878943934344</c:v>
                </c:pt>
                <c:pt idx="3">
                  <c:v>1.1251797541461295</c:v>
                </c:pt>
                <c:pt idx="4">
                  <c:v>0.9271689164754795</c:v>
                </c:pt>
                <c:pt idx="5">
                  <c:v>0.95814436724530216</c:v>
                </c:pt>
                <c:pt idx="6">
                  <c:v>0.91554973279068408</c:v>
                </c:pt>
                <c:pt idx="7">
                  <c:v>1.0249680954684257</c:v>
                </c:pt>
                <c:pt idx="8">
                  <c:v>1.023993487780879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Ratio!$R$15</c:f>
              <c:strCache>
                <c:ptCount val="1"/>
                <c:pt idx="0">
                  <c:v>band 7</c:v>
                </c:pt>
              </c:strCache>
            </c:strRef>
          </c:tx>
          <c:cat>
            <c:numRef>
              <c:f>Ratio!$L$16:$L$24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Ratio!$R$16:$R$24</c:f>
              <c:numCache>
                <c:formatCode>0.00E+00</c:formatCode>
                <c:ptCount val="9"/>
                <c:pt idx="0">
                  <c:v>1.0830593631191461</c:v>
                </c:pt>
                <c:pt idx="1">
                  <c:v>1.1065558369128217</c:v>
                </c:pt>
                <c:pt idx="2">
                  <c:v>1.1610191193499295</c:v>
                </c:pt>
                <c:pt idx="3">
                  <c:v>1.1268900854282085</c:v>
                </c:pt>
                <c:pt idx="4">
                  <c:v>0.93015561962179227</c:v>
                </c:pt>
                <c:pt idx="5">
                  <c:v>0.95447265168263806</c:v>
                </c:pt>
                <c:pt idx="6">
                  <c:v>0.91050472833620189</c:v>
                </c:pt>
                <c:pt idx="7">
                  <c:v>1.0189399704320761</c:v>
                </c:pt>
                <c:pt idx="8">
                  <c:v>1.0186214597697871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95072"/>
        <c:axId val="121396608"/>
      </c:lineChart>
      <c:dateAx>
        <c:axId val="121395072"/>
        <c:scaling>
          <c:orientation val="minMax"/>
        </c:scaling>
        <c:delete val="0"/>
        <c:axPos val="b"/>
        <c:numFmt formatCode="yyyy/m;@" sourceLinked="0"/>
        <c:majorTickMark val="out"/>
        <c:minorTickMark val="none"/>
        <c:tickLblPos val="nextTo"/>
        <c:crossAx val="121396608"/>
        <c:crosses val="autoZero"/>
        <c:auto val="0"/>
        <c:lblOffset val="100"/>
        <c:baseTimeUnit val="months"/>
      </c:dateAx>
      <c:valAx>
        <c:axId val="121396608"/>
        <c:scaling>
          <c:orientation val="minMax"/>
          <c:min val="0.8500000000000000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 dirty="0" smtClean="0"/>
                  <a:t>Ratio(MERSI/ROLO)</a:t>
                </a:r>
                <a:endParaRPr lang="en-US" alt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139507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Ratio!$L$16</c:f>
              <c:strCache>
                <c:ptCount val="1"/>
                <c:pt idx="0">
                  <c:v>2013/10/23</c:v>
                </c:pt>
              </c:strCache>
            </c:strRef>
          </c:tx>
          <c:cat>
            <c:strRef>
              <c:f>Ratio!$M$15:$R$15</c:f>
              <c:strCache>
                <c:ptCount val="6"/>
                <c:pt idx="0">
                  <c:v>band 1</c:v>
                </c:pt>
                <c:pt idx="1">
                  <c:v>band 2</c:v>
                </c:pt>
                <c:pt idx="2">
                  <c:v>band 3</c:v>
                </c:pt>
                <c:pt idx="3">
                  <c:v>band 4</c:v>
                </c:pt>
                <c:pt idx="4">
                  <c:v>band 6</c:v>
                </c:pt>
                <c:pt idx="5">
                  <c:v>band 7</c:v>
                </c:pt>
              </c:strCache>
            </c:strRef>
          </c:cat>
          <c:val>
            <c:numRef>
              <c:f>Ratio!$M$16:$R$16</c:f>
              <c:numCache>
                <c:formatCode>0.00E+00</c:formatCode>
                <c:ptCount val="6"/>
                <c:pt idx="0">
                  <c:v>1.0854932041819056</c:v>
                </c:pt>
                <c:pt idx="1">
                  <c:v>1.0722052189142037</c:v>
                </c:pt>
                <c:pt idx="2">
                  <c:v>1.1251271349056557</c:v>
                </c:pt>
                <c:pt idx="3">
                  <c:v>1.1367161888429085</c:v>
                </c:pt>
                <c:pt idx="4">
                  <c:v>1.0859338635002227</c:v>
                </c:pt>
                <c:pt idx="5">
                  <c:v>1.0830593631191461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52480"/>
        <c:axId val="31254400"/>
      </c:lineChart>
      <c:catAx>
        <c:axId val="3125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1254400"/>
        <c:crosses val="autoZero"/>
        <c:auto val="1"/>
        <c:lblAlgn val="ctr"/>
        <c:lblOffset val="100"/>
        <c:noMultiLvlLbl val="0"/>
      </c:catAx>
      <c:valAx>
        <c:axId val="31254400"/>
        <c:scaling>
          <c:orientation val="minMax"/>
        </c:scaling>
        <c:delete val="0"/>
        <c:axPos val="l"/>
        <c:majorGridlines/>
        <c:numFmt formatCode="#,##0.00_);[Red]\(#,##0.00\)" sourceLinked="0"/>
        <c:majorTickMark val="out"/>
        <c:minorTickMark val="none"/>
        <c:tickLblPos val="nextTo"/>
        <c:crossAx val="3125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Ratio!$M$28</c:f>
              <c:strCache>
                <c:ptCount val="1"/>
                <c:pt idx="0">
                  <c:v>band 1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Ratio!$M$29:$M$37</c:f>
              <c:numCache>
                <c:formatCode>0.000_ </c:formatCode>
                <c:ptCount val="9"/>
                <c:pt idx="0">
                  <c:v>1</c:v>
                </c:pt>
                <c:pt idx="1">
                  <c:v>1.0191955350880451</c:v>
                </c:pt>
                <c:pt idx="2">
                  <c:v>1.0738767446505961</c:v>
                </c:pt>
                <c:pt idx="3">
                  <c:v>1.0396327265822796</c:v>
                </c:pt>
                <c:pt idx="4">
                  <c:v>0.85183046848707633</c:v>
                </c:pt>
                <c:pt idx="5">
                  <c:v>0.88238938205477746</c:v>
                </c:pt>
                <c:pt idx="6">
                  <c:v>0.84120404366379298</c:v>
                </c:pt>
                <c:pt idx="7">
                  <c:v>0.94561280729181019</c:v>
                </c:pt>
                <c:pt idx="8">
                  <c:v>0.94569561985825135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Ratio!$N$28</c:f>
              <c:strCache>
                <c:ptCount val="1"/>
                <c:pt idx="0">
                  <c:v>band 2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Ratio!$N$29:$N$37</c:f>
              <c:numCache>
                <c:formatCode>0.000_ </c:formatCode>
                <c:ptCount val="9"/>
                <c:pt idx="0">
                  <c:v>1</c:v>
                </c:pt>
                <c:pt idx="1">
                  <c:v>1.02066584421373</c:v>
                </c:pt>
                <c:pt idx="2">
                  <c:v>1.075305833468944</c:v>
                </c:pt>
                <c:pt idx="3">
                  <c:v>1.0408855750343935</c:v>
                </c:pt>
                <c:pt idx="4">
                  <c:v>0.85058196024076993</c:v>
                </c:pt>
                <c:pt idx="5">
                  <c:v>0.88225296245400997</c:v>
                </c:pt>
                <c:pt idx="6">
                  <c:v>0.84158114697421882</c:v>
                </c:pt>
                <c:pt idx="7">
                  <c:v>0.94475810721024345</c:v>
                </c:pt>
                <c:pt idx="8">
                  <c:v>0.9445375576130669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Ratio!$O$28</c:f>
              <c:strCache>
                <c:ptCount val="1"/>
                <c:pt idx="0">
                  <c:v>band 3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Ratio!$O$29:$O$37</c:f>
              <c:numCache>
                <c:formatCode>0.000_ </c:formatCode>
                <c:ptCount val="9"/>
                <c:pt idx="0">
                  <c:v>1</c:v>
                </c:pt>
                <c:pt idx="1">
                  <c:v>1.0212336798088342</c:v>
                </c:pt>
                <c:pt idx="2">
                  <c:v>1.0749242202226497</c:v>
                </c:pt>
                <c:pt idx="3">
                  <c:v>1.0404755294935835</c:v>
                </c:pt>
                <c:pt idx="4">
                  <c:v>0.85094563409425439</c:v>
                </c:pt>
                <c:pt idx="5">
                  <c:v>0.88249337823626206</c:v>
                </c:pt>
                <c:pt idx="6">
                  <c:v>0.84209156154388398</c:v>
                </c:pt>
                <c:pt idx="7">
                  <c:v>0.94475760562913735</c:v>
                </c:pt>
                <c:pt idx="8">
                  <c:v>0.94431213378413692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Ratio!$P$28</c:f>
              <c:strCache>
                <c:ptCount val="1"/>
                <c:pt idx="0">
                  <c:v>band 4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Ratio!$P$29:$P$37</c:f>
              <c:numCache>
                <c:formatCode>0.000_ </c:formatCode>
                <c:ptCount val="9"/>
                <c:pt idx="0">
                  <c:v>1</c:v>
                </c:pt>
                <c:pt idx="1">
                  <c:v>1.0212010725158507</c:v>
                </c:pt>
                <c:pt idx="2">
                  <c:v>1.0735916890704535</c:v>
                </c:pt>
                <c:pt idx="3">
                  <c:v>1.0390328990559201</c:v>
                </c:pt>
                <c:pt idx="4">
                  <c:v>0.85190974684257648</c:v>
                </c:pt>
                <c:pt idx="5">
                  <c:v>0.88288734657184786</c:v>
                </c:pt>
                <c:pt idx="6">
                  <c:v>0.84263786602755253</c:v>
                </c:pt>
                <c:pt idx="7">
                  <c:v>0.9449744114005495</c:v>
                </c:pt>
                <c:pt idx="8">
                  <c:v>0.94435773680989943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Ratio!$Q$28</c:f>
              <c:strCache>
                <c:ptCount val="1"/>
                <c:pt idx="0">
                  <c:v>band 6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Ratio!$Q$29:$Q$37</c:f>
              <c:numCache>
                <c:formatCode>0.000_ </c:formatCode>
                <c:ptCount val="9"/>
                <c:pt idx="0">
                  <c:v>1</c:v>
                </c:pt>
                <c:pt idx="1">
                  <c:v>1.0204680689339527</c:v>
                </c:pt>
                <c:pt idx="2">
                  <c:v>1.0699352722911986</c:v>
                </c:pt>
                <c:pt idx="3">
                  <c:v>1.0361402217621321</c:v>
                </c:pt>
                <c:pt idx="4">
                  <c:v>0.85379869588650081</c:v>
                </c:pt>
                <c:pt idx="5">
                  <c:v>0.88232294751079532</c:v>
                </c:pt>
                <c:pt idx="6">
                  <c:v>0.84309898011620144</c:v>
                </c:pt>
                <c:pt idx="7">
                  <c:v>0.94385867309148108</c:v>
                </c:pt>
                <c:pt idx="8">
                  <c:v>0.94296118962558617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Ratio!$R$28</c:f>
              <c:strCache>
                <c:ptCount val="1"/>
                <c:pt idx="0">
                  <c:v>band 7</c:v>
                </c:pt>
              </c:strCache>
            </c:strRef>
          </c:tx>
          <c:cat>
            <c:numRef>
              <c:f>Ratio!$L$29:$L$37</c:f>
              <c:numCache>
                <c:formatCode>m/d/yyyy</c:formatCode>
                <c:ptCount val="9"/>
                <c:pt idx="0">
                  <c:v>41570</c:v>
                </c:pt>
                <c:pt idx="1">
                  <c:v>41599</c:v>
                </c:pt>
                <c:pt idx="2">
                  <c:v>41629</c:v>
                </c:pt>
                <c:pt idx="3">
                  <c:v>41659</c:v>
                </c:pt>
                <c:pt idx="4">
                  <c:v>41807</c:v>
                </c:pt>
                <c:pt idx="5">
                  <c:v>41836</c:v>
                </c:pt>
                <c:pt idx="6">
                  <c:v>41865</c:v>
                </c:pt>
                <c:pt idx="7">
                  <c:v>41894</c:v>
                </c:pt>
                <c:pt idx="8">
                  <c:v>41924</c:v>
                </c:pt>
              </c:numCache>
            </c:numRef>
          </c:cat>
          <c:val>
            <c:numRef>
              <c:f>Ratio!$R$29:$R$37</c:f>
              <c:numCache>
                <c:formatCode>0.000_ </c:formatCode>
                <c:ptCount val="9"/>
                <c:pt idx="0">
                  <c:v>1</c:v>
                </c:pt>
                <c:pt idx="1">
                  <c:v>1.0216945391857444</c:v>
                </c:pt>
                <c:pt idx="2">
                  <c:v>1.0719810555963101</c:v>
                </c:pt>
                <c:pt idx="3">
                  <c:v>1.0404693628083621</c:v>
                </c:pt>
                <c:pt idx="4">
                  <c:v>0.85882237972902964</c:v>
                </c:pt>
                <c:pt idx="5">
                  <c:v>0.88127454891651924</c:v>
                </c:pt>
                <c:pt idx="6">
                  <c:v>0.84067850696013824</c:v>
                </c:pt>
                <c:pt idx="7">
                  <c:v>0.94079789633837796</c:v>
                </c:pt>
                <c:pt idx="8">
                  <c:v>0.94050381212366641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62144"/>
        <c:axId val="121488512"/>
      </c:lineChart>
      <c:dateAx>
        <c:axId val="121462144"/>
        <c:scaling>
          <c:orientation val="minMax"/>
        </c:scaling>
        <c:delete val="0"/>
        <c:axPos val="b"/>
        <c:numFmt formatCode="yyyy/m;@" sourceLinked="0"/>
        <c:majorTickMark val="out"/>
        <c:minorTickMark val="none"/>
        <c:tickLblPos val="nextTo"/>
        <c:crossAx val="121488512"/>
        <c:crosses val="autoZero"/>
        <c:auto val="1"/>
        <c:lblOffset val="100"/>
        <c:baseTimeUnit val="months"/>
      </c:dateAx>
      <c:valAx>
        <c:axId val="121488512"/>
        <c:scaling>
          <c:orientation val="minMax"/>
          <c:max val="1.2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Ratio </a:t>
                </a:r>
                <a:r>
                  <a:rPr lang="en-US" altLang="zh-CN" sz="1000" b="1" i="0" u="none" strike="noStrike" baseline="0">
                    <a:effectLst/>
                  </a:rPr>
                  <a:t>Normalized by 1st date</a:t>
                </a:r>
                <a:endParaRPr lang="en-US" altLang="en-US"/>
              </a:p>
            </c:rich>
          </c:tx>
          <c:layout/>
          <c:overlay val="0"/>
        </c:title>
        <c:numFmt formatCode="0.00_ " sourceLinked="0"/>
        <c:majorTickMark val="out"/>
        <c:minorTickMark val="none"/>
        <c:tickLblPos val="nextTo"/>
        <c:crossAx val="121462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9T11:47:14.474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8A39-4B66-40F9-9797-EF861D4756A6}" type="datetimeFigureOut">
              <a:rPr lang="zh-CN" altLang="en-US" smtClean="0"/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F279-D0E2-4C24-B05D-D3914DDE60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D3E4E2-DF2B-4EF2-9EE7-4218A16BD0DF}" type="datetimeFigureOut">
              <a:rPr lang="zh-CN" altLang="en-US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82283D5-16F1-4DEC-ACB6-DC5ED83148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CCB67502-C5BA-4A83-A362-F55AFE9DB017}" type="slidenum">
              <a:rPr lang="zh-CN" altLang="en-US">
                <a:latin typeface="Calibri" pitchFamily="34" charset="0"/>
              </a:rPr>
              <a:pPr/>
              <a:t>1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13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27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7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800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zh-CN" sz="1200" kern="1200" dirty="0" smtClean="0">
              <a:solidFill>
                <a:schemeClr val="accent1">
                  <a:satMod val="150000"/>
                </a:schemeClr>
              </a:solidFill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0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7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35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72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1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3D5-16F1-4DEC-ACB6-DC5ED83148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47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84138" y="6491288"/>
            <a:ext cx="902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200" smtClean="0">
                <a:solidFill>
                  <a:schemeClr val="bg1"/>
                </a:solidFill>
              </a:rPr>
              <a:t>1</a:t>
            </a:r>
            <a:r>
              <a:rPr lang="en-US" altLang="zh-CN" sz="1200" baseline="30000" smtClean="0">
                <a:solidFill>
                  <a:schemeClr val="bg1"/>
                </a:solidFill>
              </a:rPr>
              <a:t>st</a:t>
            </a:r>
            <a:r>
              <a:rPr lang="en-US" altLang="zh-CN" sz="1200" smtClean="0">
                <a:solidFill>
                  <a:schemeClr val="bg1"/>
                </a:solidFill>
              </a:rPr>
              <a:t> International Strategic Consultative Discussion on Chinese Meteorological Satellite, 18,Nov, 2014,Shanghai,China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07CD46-39D7-463B-A624-71396885167B}" type="datetimeFigureOut">
              <a:rPr lang="en-US" altLang="zh-CN"/>
              <a:pPr>
                <a:defRPr/>
              </a:pPr>
              <a:t>12/2/2014</a:t>
            </a:fld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D808-12A2-4F90-A386-A3E3166351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64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A02-A88F-4CB9-AF27-C6365F1916E6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3C19-6785-41AB-9BD0-87AFE35679C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89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A8E2-1D4F-42A3-96AD-E7B723026451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990F-B2BD-4463-A234-411BFAF5F8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1353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F46F8F-DB89-4907-A891-70A511696C0F}" type="datetimeFigureOut">
              <a:rPr lang="zh-CN" altLang="en-US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楷体" pitchFamily="2" charset="-122"/>
              </a:defRPr>
            </a:lvl1pPr>
          </a:lstStyle>
          <a:p>
            <a:fld id="{FFEFBF2F-1538-4E6A-AA98-37AC835D17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83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496050"/>
            <a:ext cx="9144000" cy="361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6B4F05-971D-4A0C-B62A-3747F688FE41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291AF4-9F4C-4336-9AC7-24E81DA60F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02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46F-B7BD-4D49-97B2-E9481395BD3F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1B87-5CBE-4DFE-BE5E-1F9DC8A753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523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CAB2-FF1E-47C9-92E9-B67890379F80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435F-2F8D-436B-BEC5-2B2CC429D1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453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570F-972C-4234-A576-F575F0A8A8DF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71601-8DA7-4E3A-9C52-26ECD3F3C0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87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BDBA-E46F-4CDE-96CD-4E4BA35094D2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35CE-1335-4436-86B4-B725C37EE2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8074-AF1A-44C3-8A26-FC1F78596553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B0CC9-5024-4B33-A056-D8B277FFAA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4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E3D7-62DB-4A8D-B563-9DDACDCA88B5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7F1E1544-F18B-40D9-88B1-D8BFD7B4B3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27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1288EB-8981-4452-BBB8-7B253EBA3E60}" type="datetimeFigureOut">
              <a:rPr lang="en-US" altLang="zh-CN"/>
              <a:pPr>
                <a:defRPr/>
              </a:pPr>
              <a:t>12/2/2014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ea typeface="宋体" charset="-122"/>
              </a:defRPr>
            </a:lvl1pPr>
          </a:lstStyle>
          <a:p>
            <a:fld id="{5818B148-0BF2-40EB-913C-24522166A08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Picture 5" descr="E:\文档\局徽01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98" y="345695"/>
            <a:ext cx="745254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/>
          <p:cNvSpPr txBox="1">
            <a:spLocks/>
          </p:cNvSpPr>
          <p:nvPr userDrawn="1"/>
        </p:nvSpPr>
        <p:spPr>
          <a:xfrm>
            <a:off x="8679001" y="6498845"/>
            <a:ext cx="65170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fld id="{B61BD808-12A2-4F90-A386-A3E31663519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日期占位符 3"/>
          <p:cNvSpPr txBox="1">
            <a:spLocks/>
          </p:cNvSpPr>
          <p:nvPr userDrawn="1"/>
        </p:nvSpPr>
        <p:spPr>
          <a:xfrm>
            <a:off x="7565425" y="6558062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07CD46-39D7-463B-A624-71396885167B}" type="datetimeFigureOut">
              <a:rPr lang="en-US" altLang="zh-CN" smtClean="0"/>
              <a:pPr>
                <a:defRPr/>
              </a:pPr>
              <a:t>12/2/2014</a:t>
            </a:fld>
            <a:endParaRPr lang="en-US" altLang="zh-CN" dirty="0"/>
          </a:p>
        </p:txBody>
      </p:sp>
      <p:sp>
        <p:nvSpPr>
          <p:cNvPr id="15" name="矩形 8"/>
          <p:cNvSpPr>
            <a:spLocks noChangeArrowheads="1"/>
          </p:cNvSpPr>
          <p:nvPr userDrawn="1"/>
        </p:nvSpPr>
        <p:spPr bwMode="auto">
          <a:xfrm>
            <a:off x="0" y="6545853"/>
            <a:ext cx="5436705" cy="2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latin typeface="Arial Black" pitchFamily="34" charset="0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Arial Black" pitchFamily="34" charset="0"/>
              </a:rPr>
              <a:t>GSICS – Lunar calibration workshop</a:t>
            </a:r>
            <a:endParaRPr lang="en-US" altLang="zh-CN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26" r:id="rId4"/>
    <p:sldLayoutId id="2147483827" r:id="rId5"/>
    <p:sldLayoutId id="2147483828" r:id="rId6"/>
    <p:sldLayoutId id="2147483833" r:id="rId7"/>
    <p:sldLayoutId id="2147483834" r:id="rId8"/>
    <p:sldLayoutId id="2147483835" r:id="rId9"/>
    <p:sldLayoutId id="2147483829" r:id="rId10"/>
    <p:sldLayoutId id="2147483836" r:id="rId11"/>
    <p:sldLayoutId id="214748383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530600"/>
            <a:ext cx="9144000" cy="285908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67" name="标题 15"/>
          <p:cNvSpPr txBox="1">
            <a:spLocks/>
          </p:cNvSpPr>
          <p:nvPr/>
        </p:nvSpPr>
        <p:spPr bwMode="auto">
          <a:xfrm>
            <a:off x="-39688" y="2262188"/>
            <a:ext cx="916622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n-US" altLang="zh-CN" sz="3600" dirty="0" smtClean="0"/>
              <a:t>FY-3C/MERSI Lunar Data</a:t>
            </a:r>
            <a:endParaRPr lang="zh-CN" altLang="en-US" sz="3600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499871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4998718"/>
            <a:ext cx="912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5"/>
          <p:cNvSpPr txBox="1">
            <a:spLocks noChangeArrowheads="1"/>
          </p:cNvSpPr>
          <p:nvPr/>
        </p:nvSpPr>
        <p:spPr bwMode="auto">
          <a:xfrm>
            <a:off x="702071" y="3931858"/>
            <a:ext cx="805100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</a:rPr>
              <a:t>Wu Ronghua</a:t>
            </a:r>
          </a:p>
          <a:p>
            <a:pPr algn="ctr" eaLnBrk="1" hangingPunct="1"/>
            <a:endParaRPr lang="en-US" altLang="zh-CN" sz="36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</a:rPr>
              <a:t>CMA</a:t>
            </a:r>
          </a:p>
          <a:p>
            <a:pPr algn="ctr" eaLnBrk="1" hangingPunct="1"/>
            <a:r>
              <a:rPr lang="en-US" altLang="zh-CN" sz="2800" dirty="0" smtClean="0">
                <a:solidFill>
                  <a:schemeClr val="bg1"/>
                </a:solidFill>
              </a:rPr>
              <a:t>National Satellite Meteorological Centre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MERSI-Lunar-Geometry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17" y="4232396"/>
            <a:ext cx="6144483" cy="2133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Oversampling consideration</a:t>
            </a:r>
            <a:endParaRPr lang="zh-CN" altLang="en-US" dirty="0"/>
          </a:p>
        </p:txBody>
      </p:sp>
      <p:pic>
        <p:nvPicPr>
          <p:cNvPr id="4" name="图片 3" descr="D:\文献2013年\任务20 FY3C 月亮定标\月亮定标扫描结构示意图-过采样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58" y="1539271"/>
            <a:ext cx="2736809" cy="228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98803"/>
              </p:ext>
            </p:extLst>
          </p:nvPr>
        </p:nvGraphicFramePr>
        <p:xfrm>
          <a:off x="902435" y="1663810"/>
          <a:ext cx="2203074" cy="52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6" imgW="1040948" imgH="241195" progId="Equation.DSMT4">
                  <p:embed/>
                </p:oleObj>
              </mc:Choice>
              <mc:Fallback>
                <p:oleObj name="Equation" r:id="rId6" imgW="104094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435" y="1663810"/>
                        <a:ext cx="2203074" cy="525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32914" y="2131699"/>
            <a:ext cx="4114800" cy="25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3412" indent="-514350">
              <a:buFont typeface="+mj-lt"/>
              <a:buAutoNum type="arabicPeriod"/>
            </a:pPr>
            <a:r>
              <a:rPr lang="en-US" altLang="zh-CN" dirty="0"/>
              <a:t>pixel length on the moon ground is about </a:t>
            </a:r>
            <a:r>
              <a:rPr lang="en-US" altLang="zh-CN" dirty="0" smtClean="0"/>
              <a:t>460km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/>
              <a:t>distance </a:t>
            </a:r>
            <a:r>
              <a:rPr lang="en-US" altLang="zh-CN" dirty="0" smtClean="0"/>
              <a:t>between satellite footprint </a:t>
            </a:r>
            <a:r>
              <a:rPr lang="en-US" altLang="zh-CN" dirty="0"/>
              <a:t>about 180km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3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Moon Images</a:t>
            </a:r>
            <a:endParaRPr lang="zh-CN" altLang="en-US" dirty="0"/>
          </a:p>
        </p:txBody>
      </p:sp>
      <p:pic>
        <p:nvPicPr>
          <p:cNvPr id="9" name="内容占位符 8" descr="C:\Users\howard\Desktop\MERSI焦平面布置图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8810"/>
            <a:ext cx="8229600" cy="296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5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" y="6174508"/>
            <a:ext cx="3598608" cy="4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57" y="6206343"/>
            <a:ext cx="2507226" cy="4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23" y="6122004"/>
            <a:ext cx="1004878" cy="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en-US" altLang="zh-CN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07731" y="1614114"/>
            <a:ext cx="8669546" cy="25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3412" indent="-514350">
              <a:buFont typeface="+mj-lt"/>
              <a:buAutoNum type="arabicPeriod"/>
            </a:pPr>
            <a:r>
              <a:rPr lang="en-US" altLang="zh-CN" dirty="0"/>
              <a:t>not all bands images contain the whole lunar disk </a:t>
            </a:r>
            <a:endParaRPr lang="en-US" altLang="zh-CN" dirty="0" smtClean="0"/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band 1\2\3\4\6\7 are collected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5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Moon images info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341063"/>
              </p:ext>
            </p:extLst>
          </p:nvPr>
        </p:nvGraphicFramePr>
        <p:xfrm>
          <a:off x="241535" y="3147426"/>
          <a:ext cx="3325913" cy="3161522"/>
        </p:xfrm>
        <a:graphic>
          <a:graphicData uri="http://schemas.openxmlformats.org/drawingml/2006/table">
            <a:tbl>
              <a:tblPr/>
              <a:tblGrid>
                <a:gridCol w="694421"/>
                <a:gridCol w="657873"/>
                <a:gridCol w="657873"/>
                <a:gridCol w="657873"/>
                <a:gridCol w="657873"/>
              </a:tblGrid>
              <a:tr h="972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Absolutely Phase angle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Selenographic longitude (sun)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Selenographic longitude (observer)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Selenographic latitude (observer)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2013/10/23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-46.43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2013/11/21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-1.35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2013/12/21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-3.92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2014/1/20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-50.18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-5.84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2014/6/17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57.08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-54.6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2014/7/16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-45.34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-3.96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2014/8/14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47.39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2014/9/12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-42.66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56.22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2014/10/12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49.58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-43.74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180599"/>
              </p:ext>
            </p:extLst>
          </p:nvPr>
        </p:nvGraphicFramePr>
        <p:xfrm>
          <a:off x="3609975" y="3121115"/>
          <a:ext cx="5534025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207731" y="1614114"/>
            <a:ext cx="8669546" cy="25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Phase angle range [43.18 57.08]</a:t>
            </a:r>
            <a:endParaRPr lang="en-US" altLang="zh-CN" dirty="0" smtClean="0"/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Moon pixel number varies 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7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Operation of the GIRO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1075" y="4273327"/>
            <a:ext cx="2729349" cy="1917281"/>
          </a:xfrm>
        </p:spPr>
        <p:txBody>
          <a:bodyPr/>
          <a:lstStyle/>
          <a:p>
            <a:r>
              <a:rPr lang="en-US" altLang="zh-CN" sz="2000" dirty="0" smtClean="0"/>
              <a:t>Irradiance (MERSI)&gt;(ROLO)</a:t>
            </a:r>
          </a:p>
          <a:p>
            <a:r>
              <a:rPr lang="en-US" altLang="zh-CN" sz="2000" dirty="0" smtClean="0"/>
              <a:t>Ratio between MRESI and ROLO (band 3 4) (band1 2 6 7)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85972"/>
              </p:ext>
            </p:extLst>
          </p:nvPr>
        </p:nvGraphicFramePr>
        <p:xfrm>
          <a:off x="157462" y="1531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932386"/>
              </p:ext>
            </p:extLst>
          </p:nvPr>
        </p:nvGraphicFramePr>
        <p:xfrm>
          <a:off x="4572000" y="15495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331854" y="4335573"/>
            <a:ext cx="3657600" cy="191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000" dirty="0" smtClean="0"/>
              <a:t>Ratio is  not stable</a:t>
            </a:r>
          </a:p>
          <a:p>
            <a:r>
              <a:rPr lang="en-US" altLang="zh-CN" sz="2000" dirty="0" smtClean="0"/>
              <a:t>All bands vary in a same </a:t>
            </a:r>
            <a:r>
              <a:rPr lang="en-US" altLang="zh-CN" sz="2000" dirty="0"/>
              <a:t>p</a:t>
            </a:r>
            <a:r>
              <a:rPr lang="en-US" altLang="zh-CN" sz="2000" dirty="0" smtClean="0"/>
              <a:t>attern</a:t>
            </a:r>
          </a:p>
          <a:p>
            <a:r>
              <a:rPr lang="en-US" altLang="zh-CN" sz="2000" dirty="0" smtClean="0"/>
              <a:t>Degradation from 2013.10;</a:t>
            </a:r>
          </a:p>
          <a:p>
            <a:r>
              <a:rPr lang="en-US" altLang="zh-CN" sz="2000" dirty="0" smtClean="0"/>
              <a:t>Enhance in two separate periods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zh-CN" altLang="en-US" dirty="0"/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490944"/>
              </p:ext>
            </p:extLst>
          </p:nvPr>
        </p:nvGraphicFramePr>
        <p:xfrm>
          <a:off x="0" y="3731040"/>
          <a:ext cx="2324637" cy="276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63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Operation of the GIRO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4825"/>
            <a:ext cx="3769743" cy="2178989"/>
          </a:xfrm>
        </p:spPr>
        <p:txBody>
          <a:bodyPr/>
          <a:lstStyle/>
          <a:p>
            <a:r>
              <a:rPr lang="en-US" altLang="zh-CN" sz="2800" dirty="0" smtClean="0"/>
              <a:t>Normalized by the first data(2013.10)</a:t>
            </a:r>
          </a:p>
          <a:p>
            <a:r>
              <a:rPr lang="en-US" altLang="zh-CN" sz="2800" dirty="0" smtClean="0"/>
              <a:t>All bands change in a same way</a:t>
            </a:r>
          </a:p>
          <a:p>
            <a:endParaRPr lang="zh-CN" altLang="en-US" sz="2800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70388"/>
              </p:ext>
            </p:extLst>
          </p:nvPr>
        </p:nvGraphicFramePr>
        <p:xfrm>
          <a:off x="4270075" y="1660585"/>
          <a:ext cx="4442604" cy="241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29296" y="4078310"/>
            <a:ext cx="3769743" cy="217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800" dirty="0" smtClean="0"/>
              <a:t>It seams some phase angle dependency</a:t>
            </a:r>
          </a:p>
          <a:p>
            <a:r>
              <a:rPr lang="en-US" altLang="zh-CN" sz="2800" dirty="0" smtClean="0"/>
              <a:t>Wild value (2014.8)</a:t>
            </a:r>
          </a:p>
          <a:p>
            <a:endParaRPr lang="en-US" altLang="zh-CN" sz="2800" dirty="0" smtClean="0"/>
          </a:p>
        </p:txBody>
      </p:sp>
      <p:pic>
        <p:nvPicPr>
          <p:cNvPr id="10242" name="Picture 2" descr="C:\Users\howardwu\Desktop\PA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4078310"/>
            <a:ext cx="3515933" cy="2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Feedback for discussions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299" y="1326252"/>
            <a:ext cx="8678172" cy="4625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How to deal with those images containing part of moon?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Which factors should be considered when deciding to use multiple scans image or multiple detectors image?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When the oversample factor smaller than 1, is it suitable to use multiple scans image method</a:t>
            </a:r>
            <a:r>
              <a:rPr lang="en-US" altLang="zh-CN" sz="2800" dirty="0" smtClean="0"/>
              <a:t>?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593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9062" indent="0" algn="ctr">
              <a:buNone/>
            </a:pPr>
            <a:r>
              <a:rPr lang="en-US" altLang="zh-CN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US" altLang="zh-CN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zh-CN" altLang="en-US" sz="6000" dirty="0">
              <a:latin typeface="Verdana" panose="020B0604030504040204" pitchFamily="34" charset="0"/>
              <a:ea typeface="汉仪娃娃篆简" panose="02010600000101010101" pitchFamily="2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74237"/>
            <a:ext cx="8229600" cy="49265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General description of the sensor (spectral bands, orbit, resolution, etc.)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Description of the Moon acquisition (</a:t>
            </a:r>
            <a:r>
              <a:rPr lang="en-IE" altLang="zh-CN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maneuver</a:t>
            </a: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Example of an image: how does the Moon look like?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Dark signal correction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Absolute calibration (calibration methods)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Integration step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Oversampling consideration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Satellite position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Operation of the GIRO: status and calibration results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E" altLang="zh-CN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- Feedback for discussions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80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General description of </a:t>
            </a:r>
            <a:r>
              <a:rPr lang="en-US" altLang="zh-CN" dirty="0"/>
              <a:t>MERSI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1917759"/>
            <a:ext cx="5341256" cy="238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72114" y="4733530"/>
            <a:ext cx="5225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Real instrument photograph of two MERSI modules. (1) Left is </a:t>
            </a:r>
            <a:r>
              <a:rPr lang="en-US" altLang="zh-CN" dirty="0" smtClean="0"/>
              <a:t>the VOC </a:t>
            </a:r>
            <a:r>
              <a:rPr lang="en-US" altLang="zh-CN" dirty="0"/>
              <a:t>seeing from the front.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2) Right is the instrument main optical–mechanical</a:t>
            </a:r>
          </a:p>
          <a:p>
            <a:r>
              <a:rPr lang="en-US" altLang="zh-CN" dirty="0"/>
              <a:t>component.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06155"/>
            <a:ext cx="2627086" cy="39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943428" y="3108468"/>
            <a:ext cx="1059543" cy="766846"/>
          </a:xfrm>
          <a:prstGeom prst="borderCallout1">
            <a:avLst>
              <a:gd name="adj1" fmla="val 44885"/>
              <a:gd name="adj2" fmla="val 108729"/>
              <a:gd name="adj3" fmla="val 9431"/>
              <a:gd name="adj4" fmla="val 290122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description of MERSI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231"/>
            <a:ext cx="5469148" cy="36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52" y="1817339"/>
            <a:ext cx="3872248" cy="435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43" y="3568837"/>
            <a:ext cx="6138930" cy="3085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341" y="152400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Description of the Moon acquisition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4825"/>
            <a:ext cx="4235570" cy="4625975"/>
          </a:xfrm>
        </p:spPr>
        <p:txBody>
          <a:bodyPr/>
          <a:lstStyle/>
          <a:p>
            <a:r>
              <a:rPr lang="en-US" altLang="zh-CN" dirty="0"/>
              <a:t>SV is on the right side along track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70</a:t>
            </a:r>
            <a:r>
              <a:rPr lang="zh-CN" altLang="en-US" dirty="0" smtClean="0">
                <a:latin typeface="宋体"/>
                <a:ea typeface="宋体"/>
              </a:rPr>
              <a:t>゜</a:t>
            </a:r>
            <a:r>
              <a:rPr lang="en-US" altLang="zh-CN" dirty="0" smtClean="0"/>
              <a:t> to nadir</a:t>
            </a:r>
          </a:p>
          <a:p>
            <a:r>
              <a:rPr lang="en-US" altLang="zh-CN" dirty="0"/>
              <a:t>24 </a:t>
            </a:r>
            <a:r>
              <a:rPr lang="en-US" altLang="zh-CN" dirty="0" smtClean="0"/>
              <a:t>samples(@1000m)</a:t>
            </a:r>
          </a:p>
          <a:p>
            <a:r>
              <a:rPr lang="en-US" altLang="zh-CN" dirty="0" smtClean="0"/>
              <a:t>96samples(@250m)</a:t>
            </a:r>
            <a:endParaRPr lang="en-US" altLang="zh-CN" dirty="0"/>
          </a:p>
          <a:p>
            <a:r>
              <a:rPr lang="en-US" altLang="zh-CN" dirty="0"/>
              <a:t>SV scans construct </a:t>
            </a:r>
            <a:r>
              <a:rPr lang="en-US" altLang="zh-CN" dirty="0" smtClean="0"/>
              <a:t>a circle </a:t>
            </a:r>
            <a:endParaRPr lang="zh-CN" altLang="en-US" dirty="0"/>
          </a:p>
        </p:txBody>
      </p:sp>
      <p:pic>
        <p:nvPicPr>
          <p:cNvPr id="4" name="图片 3" descr="D:\文献2013年\任务20 FY3C 月亮定标\月亮定标扫描结构示意图-冷空与对地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04" y="1849915"/>
            <a:ext cx="2760345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MERSI-Lunar-Geomet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781730"/>
            <a:ext cx="5191125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Example of an image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geometry relationship of the sun-moon-satellite is very </a:t>
            </a:r>
            <a:r>
              <a:rPr lang="en-US" altLang="zh-CN" dirty="0" smtClean="0"/>
              <a:t>similar</a:t>
            </a:r>
          </a:p>
          <a:p>
            <a:r>
              <a:rPr lang="en-US" altLang="zh-CN" dirty="0"/>
              <a:t>phase angle varies not too much around </a:t>
            </a:r>
            <a:r>
              <a:rPr lang="en-US" altLang="zh-CN" dirty="0" smtClean="0"/>
              <a:t>50</a:t>
            </a:r>
            <a:r>
              <a:rPr lang="zh-CN" altLang="en-US" dirty="0" smtClean="0">
                <a:latin typeface="宋体"/>
                <a:ea typeface="宋体"/>
              </a:rPr>
              <a:t>゜</a:t>
            </a:r>
            <a:endParaRPr lang="zh-CN" altLang="en-US" dirty="0"/>
          </a:p>
        </p:txBody>
      </p:sp>
      <p:pic>
        <p:nvPicPr>
          <p:cNvPr id="4" name="图片 3" descr="Moon_20131023_0530-Band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4273571"/>
            <a:ext cx="10504804" cy="592002"/>
          </a:xfrm>
          <a:prstGeom prst="rect">
            <a:avLst/>
          </a:prstGeom>
          <a:noFill/>
        </p:spPr>
      </p:pic>
      <p:pic>
        <p:nvPicPr>
          <p:cNvPr id="5" name="图片 4" descr="Moon_20131023_0530-Band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3" r="43130"/>
          <a:stretch/>
        </p:blipFill>
        <p:spPr bwMode="auto">
          <a:xfrm>
            <a:off x="3286832" y="5245825"/>
            <a:ext cx="3652218" cy="161217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282438" y="4164835"/>
            <a:ext cx="1305241" cy="821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286832" y="4865573"/>
            <a:ext cx="995607" cy="380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05521" y="4865573"/>
            <a:ext cx="1109829" cy="380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Absolute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7" name="图片 108" descr="DSC04884-SMALL_mersi_Solar Cal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2" y="1990270"/>
            <a:ext cx="3850654" cy="25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9042" y="4987133"/>
            <a:ext cx="34331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photo of the pre-launch calibration for FY-3C/MERSI  at Dali, on March, 2013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96331"/>
              </p:ext>
            </p:extLst>
          </p:nvPr>
        </p:nvGraphicFramePr>
        <p:xfrm>
          <a:off x="4022237" y="5233353"/>
          <a:ext cx="4822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5" imgW="1955800" imgH="279400" progId="Equation.DSMT4">
                  <p:embed/>
                </p:oleObj>
              </mc:Choice>
              <mc:Fallback>
                <p:oleObj name="Equation" r:id="rId5" imgW="1955800" imgH="279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237" y="5233353"/>
                        <a:ext cx="48228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1" name="图片 47" descr="FY3C_MERSI_SRBCCal__b1_ref_ 4day 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60" y="1990269"/>
            <a:ext cx="3398191" cy="25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Absolute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4825"/>
            <a:ext cx="3988807" cy="4625975"/>
          </a:xfrm>
        </p:spPr>
        <p:txBody>
          <a:bodyPr/>
          <a:lstStyle/>
          <a:p>
            <a:r>
              <a:rPr lang="en-US" altLang="zh-CN" dirty="0" smtClean="0"/>
              <a:t>Multi-source calibration data to regress coefficient</a:t>
            </a:r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07" y="1519283"/>
            <a:ext cx="4504810" cy="253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28" y="4053239"/>
            <a:ext cx="3151365" cy="23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al NonlinearCoeff using SNO betweenFY3C+MERSI andAQUA+MODIS2014@Band1-Prelan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7" y="3481434"/>
            <a:ext cx="3154362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Integration step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Extract </a:t>
            </a:r>
            <a:r>
              <a:rPr lang="en-US" altLang="zh-CN" dirty="0"/>
              <a:t>reference detector data </a:t>
            </a:r>
            <a:r>
              <a:rPr lang="en-US" altLang="zh-CN" dirty="0" smtClean="0"/>
              <a:t>from </a:t>
            </a:r>
            <a:r>
              <a:rPr lang="en-US" altLang="zh-CN" dirty="0"/>
              <a:t>each SV scan to rebuild moon </a:t>
            </a:r>
            <a:r>
              <a:rPr lang="en-US" altLang="zh-CN" dirty="0" smtClean="0"/>
              <a:t>image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 smtClean="0"/>
              <a:t>Make </a:t>
            </a:r>
            <a:r>
              <a:rPr lang="en-US" altLang="zh-CN" dirty="0"/>
              <a:t>moon </a:t>
            </a:r>
            <a:r>
              <a:rPr lang="en-US" altLang="zh-CN" dirty="0" smtClean="0"/>
              <a:t>mask using mean </a:t>
            </a:r>
            <a:r>
              <a:rPr lang="en-US" altLang="zh-CN" dirty="0"/>
              <a:t>of dark digital number (DN) as the threshold </a:t>
            </a:r>
            <a:endParaRPr lang="en-US" altLang="zh-CN" dirty="0" smtClean="0"/>
          </a:p>
          <a:p>
            <a:pPr marL="633412" indent="-514350">
              <a:buFont typeface="+mj-lt"/>
              <a:buAutoNum type="arabicPeriod"/>
            </a:pPr>
            <a:r>
              <a:rPr lang="en-US" altLang="zh-CN" dirty="0"/>
              <a:t>Calculate </a:t>
            </a:r>
            <a:r>
              <a:rPr lang="en-US" altLang="zh-CN" dirty="0" smtClean="0"/>
              <a:t>radiance </a:t>
            </a:r>
            <a:r>
              <a:rPr lang="en-US" altLang="zh-CN" dirty="0"/>
              <a:t>of each moon pixel using calibration formula and coefficients.</a:t>
            </a:r>
          </a:p>
          <a:p>
            <a:pPr marL="633412" indent="-514350">
              <a:buFont typeface="+mj-lt"/>
              <a:buAutoNum type="arabicPeriod"/>
            </a:pPr>
            <a:r>
              <a:rPr lang="en-US" altLang="zh-CN" dirty="0"/>
              <a:t>Calculate the irradiance and integrate all of moon pixels.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6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（c-02)_国家卫星气 象中心_draft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（c-02)_国家卫星气 象中心_draft</Template>
  <TotalTime>4103</TotalTime>
  <Words>540</Words>
  <Application>Microsoft Office PowerPoint</Application>
  <PresentationFormat>全屏显示(4:3)</PresentationFormat>
  <Paragraphs>142</Paragraphs>
  <Slides>16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（c-02)_国家卫星气 象中心_draft</vt:lpstr>
      <vt:lpstr>Equation</vt:lpstr>
      <vt:lpstr>PowerPoint 演示文稿</vt:lpstr>
      <vt:lpstr>content</vt:lpstr>
      <vt:lpstr>General description of MERSI</vt:lpstr>
      <vt:lpstr>General description of MERSI</vt:lpstr>
      <vt:lpstr>Description of the Moon acquisition</vt:lpstr>
      <vt:lpstr>Example of an image</vt:lpstr>
      <vt:lpstr>Absolute calibration</vt:lpstr>
      <vt:lpstr>Absolute calibration</vt:lpstr>
      <vt:lpstr>Integration step </vt:lpstr>
      <vt:lpstr>Oversampling consideration</vt:lpstr>
      <vt:lpstr>Moon Images</vt:lpstr>
      <vt:lpstr>Moon images info</vt:lpstr>
      <vt:lpstr>Operation of the GIRO</vt:lpstr>
      <vt:lpstr>Operation of the GIRO</vt:lpstr>
      <vt:lpstr>Feedback for discussions</vt:lpstr>
      <vt:lpstr>PowerPoint 演示文稿</vt:lpstr>
    </vt:vector>
  </TitlesOfParts>
  <Company>nsmc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howardwu</dc:creator>
  <cp:lastModifiedBy>howardwu</cp:lastModifiedBy>
  <cp:revision>140</cp:revision>
  <cp:lastPrinted>2014-11-30T02:05:04Z</cp:lastPrinted>
  <dcterms:created xsi:type="dcterms:W3CDTF">2014-11-27T07:19:10Z</dcterms:created>
  <dcterms:modified xsi:type="dcterms:W3CDTF">2014-12-02T05:59:35Z</dcterms:modified>
</cp:coreProperties>
</file>