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714" r:id="rId2"/>
    <p:sldId id="715" r:id="rId3"/>
    <p:sldId id="717" r:id="rId4"/>
    <p:sldId id="716" r:id="rId5"/>
    <p:sldId id="721" r:id="rId6"/>
    <p:sldId id="718" r:id="rId7"/>
    <p:sldId id="719" r:id="rId8"/>
    <p:sldId id="720" r:id="rId9"/>
    <p:sldId id="678" r:id="rId10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>
          <p15:clr>
            <a:srgbClr val="A4A3A4"/>
          </p15:clr>
        </p15:guide>
        <p15:guide id="2" pos="214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8000"/>
    <a:srgbClr val="5F5F5F"/>
    <a:srgbClr val="333333"/>
    <a:srgbClr val="FF3300"/>
    <a:srgbClr val="CC3300"/>
    <a:srgbClr val="800080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29" autoAdjust="0"/>
    <p:restoredTop sz="91694" autoAdjust="0"/>
  </p:normalViewPr>
  <p:slideViewPr>
    <p:cSldViewPr snapToGrid="0">
      <p:cViewPr varScale="1">
        <p:scale>
          <a:sx n="66" d="100"/>
          <a:sy n="66" d="100"/>
        </p:scale>
        <p:origin x="48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88" d="100"/>
          <a:sy n="88" d="100"/>
        </p:scale>
        <p:origin x="-2874" y="-108"/>
      </p:cViewPr>
      <p:guideLst>
        <p:guide orient="horz" pos="3126"/>
        <p:guide pos="2142"/>
      </p:guideLst>
    </p:cSldViewPr>
  </p:notes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>
            <a:lvl1pPr defTabSz="92233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>
            <a:lvl1pPr algn="r" defTabSz="92233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b" anchorCtr="0" compatLnSpc="1">
            <a:prstTxWarp prst="textNoShape">
              <a:avLst/>
            </a:prstTxWarp>
          </a:bodyPr>
          <a:lstStyle>
            <a:lvl1pPr defTabSz="92233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975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b" anchorCtr="0" compatLnSpc="1">
            <a:prstTxWarp prst="textNoShape">
              <a:avLst/>
            </a:prstTxWarp>
          </a:bodyPr>
          <a:lstStyle>
            <a:lvl1pPr algn="r" defTabSz="922338">
              <a:defRPr sz="1200"/>
            </a:lvl1pPr>
          </a:lstStyle>
          <a:p>
            <a:pPr>
              <a:defRPr/>
            </a:pPr>
            <a:fld id="{5D828D66-AEB5-4DE2-AE3C-788B6F5E35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7271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>
            <a:lvl1pPr defTabSz="92233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>
            <a:lvl1pPr algn="r" defTabSz="92233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6125"/>
            <a:ext cx="4962525" cy="37226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6463"/>
            <a:ext cx="5438775" cy="446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99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b" anchorCtr="0" compatLnSpc="1">
            <a:prstTxWarp prst="textNoShape">
              <a:avLst/>
            </a:prstTxWarp>
          </a:bodyPr>
          <a:lstStyle>
            <a:lvl1pPr defTabSz="92233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975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b" anchorCtr="0" compatLnSpc="1">
            <a:prstTxWarp prst="textNoShape">
              <a:avLst/>
            </a:prstTxWarp>
          </a:bodyPr>
          <a:lstStyle>
            <a:lvl1pPr algn="r" defTabSz="922338">
              <a:defRPr sz="1200"/>
            </a:lvl1pPr>
          </a:lstStyle>
          <a:p>
            <a:pPr>
              <a:defRPr/>
            </a:pPr>
            <a:fld id="{D2E840EC-3661-47EA-B292-7ED791E1B5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91408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9AD4F94-4851-4065-BA9C-947A644B85B9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6907873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616E1F4-C91A-4F44-BD9C-370F412BC276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0694931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F0C06C-A120-4CEF-A9AD-F4118C12BC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157037-F5AB-4234-8B75-84F7F4C5E2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C6CA05-B660-4EEB-890E-A679DF02DE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28AC38-E0E8-49D7-B2FE-71FD7C42C0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C94469-C24B-4485-9554-864CA5BFE2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866AD1-022E-4E0E-AE7E-C7A6C4DD8D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0EA962-5ACB-4E0A-B99B-F2A901C157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4831DE-8CB6-4B98-B2F1-D4EBA8FF18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F3BB8C-0C0C-4EAB-9830-DC513CDAB6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8B3AD7-A00B-4A91-9B8B-0BA01B14E5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5D3E82-9912-4669-9E99-524028854B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629400" y="6400800"/>
            <a:ext cx="21336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/>
            </a:lvl1pPr>
          </a:lstStyle>
          <a:p>
            <a:pPr>
              <a:defRPr/>
            </a:pPr>
            <a:fld id="{47E33C82-C2A6-478E-8FB2-E20C8DB414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57200" y="1600200"/>
            <a:ext cx="82296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v"/>
              <a:defRPr/>
            </a:pPr>
            <a:endParaRPr lang="en-GB" sz="3200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457200" y="6400800"/>
            <a:ext cx="564673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r>
              <a:rPr lang="it-IT" sz="1000" b="1" dirty="0"/>
              <a:t>GSICS </a:t>
            </a:r>
            <a:r>
              <a:rPr lang="en-GB" sz="1000" b="1" dirty="0" smtClean="0"/>
              <a:t>Agency</a:t>
            </a:r>
            <a:r>
              <a:rPr lang="en-GB" sz="1000" b="1" baseline="0" dirty="0" smtClean="0"/>
              <a:t> Report</a:t>
            </a:r>
            <a:endParaRPr lang="en-US" sz="1000" b="1" dirty="0"/>
          </a:p>
        </p:txBody>
      </p:sp>
      <p:sp>
        <p:nvSpPr>
          <p:cNvPr id="1035" name="Line 11"/>
          <p:cNvSpPr>
            <a:spLocks noChangeShapeType="1"/>
          </p:cNvSpPr>
          <p:nvPr/>
        </p:nvSpPr>
        <p:spPr bwMode="auto">
          <a:xfrm flipV="1">
            <a:off x="457200" y="6324600"/>
            <a:ext cx="822960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1037" name="Rectangle 13"/>
          <p:cNvSpPr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defRPr/>
            </a:pPr>
            <a:endParaRPr lang="en-GB" sz="1400"/>
          </a:p>
        </p:txBody>
      </p:sp>
      <p:pic>
        <p:nvPicPr>
          <p:cNvPr id="2" name="Picture 18" descr="GLOGO_small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7971413" y="854075"/>
            <a:ext cx="4102100" cy="410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3" name="Picture 19" descr="GLOGO_small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8123813" y="1006475"/>
            <a:ext cx="4102100" cy="410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4" name="Picture 20" descr="GLOGO_small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7866638" y="815975"/>
            <a:ext cx="4102100" cy="410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2" descr="C:\Users\miu\Dropbox\gsics_WG_logo.jpg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366183" y="330201"/>
            <a:ext cx="2815396" cy="719666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Wingdings" pitchFamily="2" charset="2"/>
        <a:buChar char="v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600"/>
        </a:buClr>
        <a:buFont typeface="Wingdings" pitchFamily="2" charset="2"/>
        <a:buChar char="§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gsics.wmo.int/" TargetMode="External"/><Relationship Id="rId7" Type="http://schemas.openxmlformats.org/officeDocument/2006/relationships/hyperlink" Target="http://gsics.atmos.umd.edu/wiki/Home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gsics.eumetsat.int/" TargetMode="External"/><Relationship Id="rId5" Type="http://schemas.openxmlformats.org/officeDocument/2006/relationships/hyperlink" Target="https://www.star.nesdis.noaa.gov/smcd/GCC/ProductCatalog.php" TargetMode="External"/><Relationship Id="rId4" Type="http://schemas.openxmlformats.org/officeDocument/2006/relationships/hyperlink" Target="http://www.star.nesdis.noaa.gov/smcd/GCC/index.php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7C66A421-960F-40DF-BDE6-CED4FB09D906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668338" y="1727200"/>
            <a:ext cx="7772400" cy="165981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IE" sz="3200" dirty="0" smtClean="0">
                <a:solidFill>
                  <a:srgbClr val="FF0000"/>
                </a:solidFill>
              </a:rPr>
              <a:t/>
            </a:r>
            <a:br>
              <a:rPr lang="en-IE" sz="3200" dirty="0" smtClean="0">
                <a:solidFill>
                  <a:srgbClr val="FF0000"/>
                </a:solidFill>
              </a:rPr>
            </a:br>
            <a:r>
              <a:rPr lang="en-IE" sz="3200" i="1" dirty="0" err="1" smtClean="0">
                <a:solidFill>
                  <a:srgbClr val="FF0000"/>
                </a:solidFill>
              </a:rPr>
              <a:t>YourOrganisation</a:t>
            </a:r>
            <a:r>
              <a:rPr lang="en-IE" sz="3200" dirty="0" smtClean="0">
                <a:solidFill>
                  <a:srgbClr val="0000FF"/>
                </a:solidFill>
              </a:rPr>
              <a:t> Agency Report </a:t>
            </a:r>
            <a:br>
              <a:rPr lang="en-IE" sz="3200" dirty="0" smtClean="0">
                <a:solidFill>
                  <a:srgbClr val="0000FF"/>
                </a:solidFill>
              </a:rPr>
            </a:br>
            <a:r>
              <a:rPr lang="en-IE" sz="3200" i="1" dirty="0" smtClean="0">
                <a:solidFill>
                  <a:srgbClr val="FF0000"/>
                </a:solidFill>
              </a:rPr>
              <a:t>Year</a:t>
            </a:r>
            <a:endParaRPr lang="en-US" sz="3200" i="1" dirty="0" smtClean="0">
              <a:solidFill>
                <a:srgbClr val="FF0000"/>
              </a:solidFill>
            </a:endParaRP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64457" y="2900136"/>
            <a:ext cx="8142513" cy="28765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spcBef>
                <a:spcPct val="100000"/>
              </a:spcBef>
              <a:spcAft>
                <a:spcPct val="100000"/>
              </a:spcAft>
            </a:pPr>
            <a:endParaRPr lang="en-US" sz="2800" b="1" dirty="0" smtClean="0">
              <a:solidFill>
                <a:schemeClr val="accent2"/>
              </a:solidFill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zh-CN" sz="2000" i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Authors Name(s)</a:t>
            </a:r>
          </a:p>
          <a:p>
            <a:pPr eaLnBrk="1" hangingPunct="1">
              <a:lnSpc>
                <a:spcPct val="80000"/>
              </a:lnSpc>
            </a:pPr>
            <a:endParaRPr lang="en-US" altLang="zh-CN" sz="2000" b="1" dirty="0" smtClean="0">
              <a:latin typeface="Times New Roman" pitchFamily="18" charset="0"/>
              <a:ea typeface="宋体" pitchFamily="2" charset="-122"/>
            </a:endParaRPr>
          </a:p>
          <a:p>
            <a:pPr eaLnBrk="1" hangingPunct="1">
              <a:lnSpc>
                <a:spcPct val="80000"/>
              </a:lnSpc>
            </a:pPr>
            <a:endParaRPr lang="en-US" altLang="zh-CN" sz="2000" dirty="0" smtClean="0">
              <a:latin typeface="Times New Roman" pitchFamily="18" charset="0"/>
              <a:ea typeface="宋体" pitchFamily="2" charset="-122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zh-CN" sz="2000" b="1" dirty="0" smtClean="0">
                <a:latin typeface="Times New Roman" pitchFamily="18" charset="0"/>
                <a:ea typeface="宋体" pitchFamily="2" charset="-122"/>
              </a:rPr>
              <a:t>CMA, CNES, </a:t>
            </a:r>
            <a:r>
              <a:rPr lang="en-US" altLang="zh-CN" sz="2000" b="1" dirty="0" smtClean="0">
                <a:latin typeface="Times New Roman" pitchFamily="18" charset="0"/>
                <a:ea typeface="宋体" pitchFamily="2" charset="-122"/>
              </a:rPr>
              <a:t>ESA, EUMETSAT</a:t>
            </a:r>
            <a:r>
              <a:rPr lang="en-US" altLang="zh-CN" sz="2000" b="1" dirty="0" smtClean="0">
                <a:latin typeface="Times New Roman" pitchFamily="18" charset="0"/>
                <a:ea typeface="宋体" pitchFamily="2" charset="-122"/>
              </a:rPr>
              <a:t>, </a:t>
            </a:r>
            <a:r>
              <a:rPr lang="en-US" altLang="zh-CN" sz="2000" b="1" dirty="0" smtClean="0">
                <a:latin typeface="Times New Roman" pitchFamily="18" charset="0"/>
                <a:ea typeface="宋体" pitchFamily="2" charset="-122"/>
              </a:rPr>
              <a:t>IMD, ISRO</a:t>
            </a:r>
            <a:r>
              <a:rPr lang="en-US" altLang="zh-CN" sz="2000" b="1" dirty="0" smtClean="0">
                <a:latin typeface="Times New Roman" pitchFamily="18" charset="0"/>
                <a:ea typeface="宋体" pitchFamily="2" charset="-122"/>
              </a:rPr>
              <a:t>, </a:t>
            </a:r>
            <a:r>
              <a:rPr lang="en-US" altLang="zh-CN" sz="2000" b="1" dirty="0" smtClean="0">
                <a:latin typeface="Times New Roman" pitchFamily="18" charset="0"/>
                <a:ea typeface="宋体" pitchFamily="2" charset="-122"/>
              </a:rPr>
              <a:t>JAXA</a:t>
            </a:r>
            <a:r>
              <a:rPr lang="en-US" altLang="zh-CN" sz="2000" b="1" dirty="0" smtClean="0">
                <a:latin typeface="Times New Roman" pitchFamily="18" charset="0"/>
                <a:ea typeface="宋体" pitchFamily="2" charset="-122"/>
              </a:rPr>
              <a:t>, </a:t>
            </a:r>
            <a:r>
              <a:rPr lang="en-US" altLang="zh-CN" sz="2000" b="1" dirty="0" smtClean="0">
                <a:latin typeface="Times New Roman" pitchFamily="18" charset="0"/>
                <a:ea typeface="宋体" pitchFamily="2" charset="-122"/>
              </a:rPr>
              <a:t>JMA, KMA, NASA, NIST, NOAA, </a:t>
            </a:r>
            <a:r>
              <a:rPr lang="en-US" altLang="zh-CN" sz="2000" b="1" dirty="0" smtClean="0">
                <a:latin typeface="Times New Roman" pitchFamily="18" charset="0"/>
                <a:ea typeface="宋体" pitchFamily="2" charset="-122"/>
              </a:rPr>
              <a:t>ROSCOSMOS, </a:t>
            </a:r>
            <a:r>
              <a:rPr lang="en-GB" altLang="zh-CN" sz="2000" b="1" dirty="0" smtClean="0">
                <a:latin typeface="Times New Roman" pitchFamily="18" charset="0"/>
                <a:ea typeface="宋体" pitchFamily="2" charset="-122"/>
              </a:rPr>
              <a:t>ROSHYDROMET</a:t>
            </a:r>
            <a:r>
              <a:rPr lang="en-GB" altLang="zh-CN" sz="2000" b="1" dirty="0" smtClean="0">
                <a:latin typeface="Times New Roman" pitchFamily="18" charset="0"/>
                <a:ea typeface="宋体" pitchFamily="2" charset="-122"/>
              </a:rPr>
              <a:t>, USGS, </a:t>
            </a:r>
            <a:r>
              <a:rPr lang="en-US" altLang="zh-CN" sz="2000" b="1" dirty="0" smtClean="0">
                <a:latin typeface="Times New Roman" pitchFamily="18" charset="0"/>
                <a:ea typeface="宋体" pitchFamily="2" charset="-122"/>
              </a:rPr>
              <a:t>WMO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19060" y="351661"/>
            <a:ext cx="5673013" cy="457200"/>
          </a:xfrm>
        </p:spPr>
        <p:txBody>
          <a:bodyPr/>
          <a:lstStyle/>
          <a:p>
            <a:r>
              <a:rPr lang="en-GB" sz="2400" dirty="0" smtClean="0"/>
              <a:t>Presentation Overview</a:t>
            </a:r>
            <a:endParaRPr lang="en-GB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75823"/>
            <a:ext cx="8783053" cy="5074582"/>
          </a:xfrm>
        </p:spPr>
        <p:txBody>
          <a:bodyPr/>
          <a:lstStyle/>
          <a:p>
            <a:pPr lvl="0"/>
            <a:r>
              <a:rPr lang="en-GB" sz="2000" dirty="0" smtClean="0"/>
              <a:t>Agency’s GSICS Activities, Action &amp; Achievements Summary</a:t>
            </a:r>
          </a:p>
          <a:p>
            <a:pPr marL="0" lvl="0" indent="0">
              <a:buNone/>
            </a:pPr>
            <a:endParaRPr lang="en-GB" sz="2000" dirty="0" smtClean="0"/>
          </a:p>
          <a:p>
            <a:pPr lvl="0"/>
            <a:r>
              <a:rPr lang="en-GB" sz="2000" dirty="0" smtClean="0"/>
              <a:t>Agency’s support to GDWG Activities</a:t>
            </a:r>
          </a:p>
          <a:p>
            <a:pPr lvl="0"/>
            <a:endParaRPr lang="en-GB" sz="2000" dirty="0"/>
          </a:p>
          <a:p>
            <a:r>
              <a:rPr lang="en-GB" sz="2000" dirty="0"/>
              <a:t>Agency’s support to </a:t>
            </a:r>
            <a:r>
              <a:rPr lang="en-GB" sz="2000" dirty="0" smtClean="0"/>
              <a:t>GRWG Activities</a:t>
            </a:r>
          </a:p>
          <a:p>
            <a:pPr marL="0" lvl="0" indent="0">
              <a:buNone/>
            </a:pPr>
            <a:endParaRPr lang="en-GB" sz="2000" dirty="0" smtClean="0"/>
          </a:p>
          <a:p>
            <a:pPr lvl="0"/>
            <a:r>
              <a:rPr lang="en-GB" sz="2000" dirty="0" smtClean="0"/>
              <a:t>Agency’s </a:t>
            </a:r>
            <a:r>
              <a:rPr lang="en-GB" sz="2000" dirty="0"/>
              <a:t>I</a:t>
            </a:r>
            <a:r>
              <a:rPr lang="en-GB" sz="2000" dirty="0" smtClean="0"/>
              <a:t>nstruments Updates &amp; Planned launches – relevant to GSICS if any</a:t>
            </a:r>
          </a:p>
          <a:p>
            <a:pPr marL="0" lvl="0" indent="0">
              <a:buNone/>
            </a:pPr>
            <a:endParaRPr lang="en-GB" sz="2000" dirty="0" smtClean="0"/>
          </a:p>
          <a:p>
            <a:r>
              <a:rPr lang="en-GB" sz="2000" dirty="0" smtClean="0"/>
              <a:t>Introduce/Confirm the Agency’s Personnel supporting GSICS </a:t>
            </a:r>
            <a:endParaRPr lang="en-GB" sz="2000" dirty="0"/>
          </a:p>
          <a:p>
            <a:pPr marL="0" lvl="0" indent="0">
              <a:buNone/>
            </a:pPr>
            <a:endParaRPr lang="en-GB" sz="2000" dirty="0"/>
          </a:p>
          <a:p>
            <a:pPr lvl="0"/>
            <a:r>
              <a:rPr lang="en-GB" sz="2000" dirty="0" smtClean="0"/>
              <a:t>Agency’s GSICS activities to be discussed in this joint meeting.</a:t>
            </a:r>
          </a:p>
          <a:p>
            <a:pPr lvl="0"/>
            <a:endParaRPr lang="en-GB" sz="1200" dirty="0" smtClean="0"/>
          </a:p>
          <a:p>
            <a:pPr marL="0" indent="0">
              <a:buNone/>
            </a:pPr>
            <a:endParaRPr lang="en-GB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28AC38-E0E8-49D7-B2FE-71FD7C42C09E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19060" y="264694"/>
            <a:ext cx="5673013" cy="757989"/>
          </a:xfrm>
        </p:spPr>
        <p:txBody>
          <a:bodyPr/>
          <a:lstStyle/>
          <a:p>
            <a:pPr lvl="0"/>
            <a:r>
              <a:rPr lang="en-GB" sz="2400" dirty="0"/>
              <a:t>Agency’s GSICS Activities, Action &amp; Achievements 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9249" y="1133713"/>
            <a:ext cx="8602824" cy="4950506"/>
          </a:xfrm>
        </p:spPr>
        <p:txBody>
          <a:bodyPr/>
          <a:lstStyle/>
          <a:p>
            <a:pPr lvl="0"/>
            <a:r>
              <a:rPr lang="en-GB" sz="2000" i="1" dirty="0" smtClean="0"/>
              <a:t>A maximum of 2 slides providing an overview of:</a:t>
            </a:r>
          </a:p>
          <a:p>
            <a:pPr lvl="0"/>
            <a:endParaRPr lang="en-GB" sz="2000" i="1" dirty="0"/>
          </a:p>
          <a:p>
            <a:pPr lvl="1"/>
            <a:r>
              <a:rPr lang="en-GB" sz="1600" i="1" dirty="0" smtClean="0"/>
              <a:t>Current GSICS Activities</a:t>
            </a:r>
          </a:p>
          <a:p>
            <a:pPr lvl="1"/>
            <a:r>
              <a:rPr lang="en-GB" sz="1600" i="1" dirty="0" smtClean="0"/>
              <a:t>Agency’s Actions Statuses</a:t>
            </a:r>
          </a:p>
          <a:p>
            <a:pPr lvl="1"/>
            <a:r>
              <a:rPr lang="en-GB" sz="1600" i="1" dirty="0" smtClean="0"/>
              <a:t>Agency’s achievements</a:t>
            </a:r>
          </a:p>
          <a:p>
            <a:pPr marL="0" lvl="0" indent="0">
              <a:buNone/>
            </a:pPr>
            <a:endParaRPr lang="en-GB" sz="2000" dirty="0" smtClean="0"/>
          </a:p>
          <a:p>
            <a:pPr marL="0" indent="0">
              <a:buNone/>
            </a:pPr>
            <a:endParaRPr lang="en-GB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28AC38-E0E8-49D7-B2FE-71FD7C42C09E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941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19060" y="433137"/>
            <a:ext cx="5673013" cy="589546"/>
          </a:xfrm>
        </p:spPr>
        <p:txBody>
          <a:bodyPr/>
          <a:lstStyle/>
          <a:p>
            <a:pPr lvl="0"/>
            <a:r>
              <a:rPr lang="en-GB" sz="2400" dirty="0"/>
              <a:t>Support to GDWG Activities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9249" y="1133713"/>
            <a:ext cx="8602824" cy="4950506"/>
          </a:xfrm>
        </p:spPr>
        <p:txBody>
          <a:bodyPr/>
          <a:lstStyle/>
          <a:p>
            <a:pPr lvl="0"/>
            <a:r>
              <a:rPr lang="en-GB" sz="2000" i="1" dirty="0" smtClean="0"/>
              <a:t>A maximum of 1 slide highlighting your agency’s support to GDWG.</a:t>
            </a:r>
          </a:p>
          <a:p>
            <a:pPr lvl="0"/>
            <a:endParaRPr lang="en-GB" sz="2000" dirty="0"/>
          </a:p>
          <a:p>
            <a:pPr lvl="1"/>
            <a:r>
              <a:rPr lang="en-GB" sz="1600" i="1" dirty="0" smtClean="0"/>
              <a:t>Summary of the tasks your agency’s supports in the GDWG.</a:t>
            </a:r>
          </a:p>
          <a:p>
            <a:pPr lvl="1"/>
            <a:r>
              <a:rPr lang="en-GB" sz="1600" i="1" dirty="0" smtClean="0"/>
              <a:t>Overview of the resources and time taken for this support.</a:t>
            </a:r>
          </a:p>
          <a:p>
            <a:pPr lvl="1"/>
            <a:r>
              <a:rPr lang="en-GB" sz="1600" i="1" dirty="0" smtClean="0"/>
              <a:t>Identify issues with this support, if any</a:t>
            </a:r>
            <a:r>
              <a:rPr lang="en-GB" sz="1600" dirty="0" smtClean="0"/>
              <a:t>.</a:t>
            </a:r>
          </a:p>
          <a:p>
            <a:pPr marL="0" lvl="0" indent="0">
              <a:buNone/>
            </a:pPr>
            <a:endParaRPr lang="en-GB" sz="2000" dirty="0" smtClean="0"/>
          </a:p>
          <a:p>
            <a:pPr lvl="0"/>
            <a:endParaRPr lang="en-GB" sz="1200" dirty="0" smtClean="0"/>
          </a:p>
          <a:p>
            <a:pPr marL="0" indent="0">
              <a:buNone/>
            </a:pPr>
            <a:endParaRPr lang="en-GB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28AC38-E0E8-49D7-B2FE-71FD7C42C09E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174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19060" y="433137"/>
            <a:ext cx="5673013" cy="589546"/>
          </a:xfrm>
        </p:spPr>
        <p:txBody>
          <a:bodyPr/>
          <a:lstStyle/>
          <a:p>
            <a:pPr lvl="0"/>
            <a:r>
              <a:rPr lang="en-GB" sz="2400" dirty="0"/>
              <a:t>Support to </a:t>
            </a:r>
            <a:r>
              <a:rPr lang="en-GB" sz="2400" dirty="0" smtClean="0"/>
              <a:t>GRWG </a:t>
            </a:r>
            <a:r>
              <a:rPr lang="en-GB" sz="2400" dirty="0"/>
              <a:t>Activities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9249" y="1133713"/>
            <a:ext cx="8602824" cy="4950506"/>
          </a:xfrm>
        </p:spPr>
        <p:txBody>
          <a:bodyPr/>
          <a:lstStyle/>
          <a:p>
            <a:pPr lvl="0"/>
            <a:r>
              <a:rPr lang="en-GB" sz="2000" i="1" dirty="0" smtClean="0"/>
              <a:t>A maximum of 1 slide highlighting your agency’s support to GRWG.</a:t>
            </a:r>
          </a:p>
          <a:p>
            <a:pPr lvl="0"/>
            <a:endParaRPr lang="en-GB" sz="2000" dirty="0"/>
          </a:p>
          <a:p>
            <a:pPr lvl="1"/>
            <a:r>
              <a:rPr lang="en-GB" sz="1600" i="1" dirty="0" smtClean="0"/>
              <a:t>Summary of the tasks your agency’s supports in the GRWG.</a:t>
            </a:r>
          </a:p>
          <a:p>
            <a:pPr lvl="1"/>
            <a:r>
              <a:rPr lang="en-GB" sz="1600" i="1" dirty="0" smtClean="0"/>
              <a:t>Overview of the resources and time taken for this support.</a:t>
            </a:r>
          </a:p>
          <a:p>
            <a:pPr lvl="1"/>
            <a:r>
              <a:rPr lang="en-GB" sz="1600" i="1" dirty="0" smtClean="0"/>
              <a:t>Identify issues with this support, if any</a:t>
            </a:r>
            <a:r>
              <a:rPr lang="en-GB" sz="1600" dirty="0" smtClean="0"/>
              <a:t>.</a:t>
            </a:r>
          </a:p>
          <a:p>
            <a:pPr marL="0" lvl="0" indent="0">
              <a:buNone/>
            </a:pPr>
            <a:endParaRPr lang="en-GB" sz="2000" dirty="0" smtClean="0"/>
          </a:p>
          <a:p>
            <a:pPr lvl="0"/>
            <a:endParaRPr lang="en-GB" sz="1200" dirty="0" smtClean="0"/>
          </a:p>
          <a:p>
            <a:pPr marL="0" indent="0">
              <a:buNone/>
            </a:pPr>
            <a:endParaRPr lang="en-GB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28AC38-E0E8-49D7-B2FE-71FD7C42C09E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143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19060" y="264694"/>
            <a:ext cx="5792593" cy="757989"/>
          </a:xfrm>
        </p:spPr>
        <p:txBody>
          <a:bodyPr/>
          <a:lstStyle/>
          <a:p>
            <a:pPr lvl="0"/>
            <a:r>
              <a:rPr lang="en-GB" sz="2400" dirty="0"/>
              <a:t>Agency’s </a:t>
            </a:r>
            <a:r>
              <a:rPr lang="en-GB" sz="2400" dirty="0" smtClean="0"/>
              <a:t>Instruments Updates </a:t>
            </a:r>
            <a:r>
              <a:rPr lang="en-GB" sz="2400" dirty="0"/>
              <a:t>&amp; Planned launches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9249" y="1133713"/>
            <a:ext cx="8602824" cy="4950506"/>
          </a:xfrm>
        </p:spPr>
        <p:txBody>
          <a:bodyPr/>
          <a:lstStyle/>
          <a:p>
            <a:pPr lvl="0"/>
            <a:r>
              <a:rPr lang="en-GB" sz="2000" i="1" dirty="0" smtClean="0"/>
              <a:t>A maximum of 1 slide summarising</a:t>
            </a:r>
            <a:r>
              <a:rPr lang="en-GB" sz="2000" dirty="0" smtClean="0"/>
              <a:t>:</a:t>
            </a:r>
          </a:p>
          <a:p>
            <a:pPr lvl="0"/>
            <a:endParaRPr lang="en-GB" sz="2000" dirty="0"/>
          </a:p>
          <a:p>
            <a:pPr lvl="1"/>
            <a:r>
              <a:rPr lang="en-GB" sz="1600" i="1" dirty="0" smtClean="0"/>
              <a:t>Summary of </a:t>
            </a:r>
            <a:r>
              <a:rPr lang="en-GB" sz="1600" i="1" dirty="0"/>
              <a:t>c</a:t>
            </a:r>
            <a:r>
              <a:rPr lang="en-GB" sz="1600" i="1" dirty="0" smtClean="0"/>
              <a:t>urrent and/or future instruments that is/are of interest to GSICS activities.</a:t>
            </a:r>
          </a:p>
          <a:p>
            <a:pPr lvl="1"/>
            <a:r>
              <a:rPr lang="en-GB" sz="1600" i="1" dirty="0" smtClean="0"/>
              <a:t>Introduction of new satellites/programmes than may be of interest to GSICS for side and/or future discussion with the partners.</a:t>
            </a:r>
          </a:p>
          <a:p>
            <a:pPr marL="0" lvl="0" indent="0">
              <a:buNone/>
            </a:pPr>
            <a:endParaRPr lang="en-GB" sz="2000" dirty="0" smtClean="0"/>
          </a:p>
          <a:p>
            <a:endParaRPr lang="en-GB" sz="2000" dirty="0" smtClean="0"/>
          </a:p>
          <a:p>
            <a:pPr lvl="0"/>
            <a:endParaRPr lang="en-GB" sz="1200" dirty="0" smtClean="0"/>
          </a:p>
          <a:p>
            <a:pPr marL="0" indent="0">
              <a:buNone/>
            </a:pPr>
            <a:endParaRPr lang="en-GB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28AC38-E0E8-49D7-B2FE-71FD7C42C09E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414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19060" y="264694"/>
            <a:ext cx="5792593" cy="757989"/>
          </a:xfrm>
        </p:spPr>
        <p:txBody>
          <a:bodyPr/>
          <a:lstStyle/>
          <a:p>
            <a:pPr lvl="0"/>
            <a:r>
              <a:rPr lang="en-GB" sz="2400" dirty="0"/>
              <a:t>Introduce/Confirm the Agency’s Personnel supporting GSICS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9249" y="1133713"/>
            <a:ext cx="8602824" cy="4950506"/>
          </a:xfrm>
        </p:spPr>
        <p:txBody>
          <a:bodyPr/>
          <a:lstStyle/>
          <a:p>
            <a:pPr lvl="0"/>
            <a:r>
              <a:rPr lang="en-GB" sz="2000" i="1" dirty="0" smtClean="0"/>
              <a:t>A maximum of 1 slide summarising:</a:t>
            </a:r>
          </a:p>
          <a:p>
            <a:pPr lvl="0"/>
            <a:endParaRPr lang="en-GB" sz="2000" dirty="0"/>
          </a:p>
          <a:p>
            <a:pPr lvl="1"/>
            <a:r>
              <a:rPr lang="en-GB" sz="1600" i="1" dirty="0" smtClean="0"/>
              <a:t>GRWG members, summarise their expertise for support GSICS.</a:t>
            </a:r>
          </a:p>
          <a:p>
            <a:pPr lvl="1"/>
            <a:r>
              <a:rPr lang="en-GB" sz="1600" i="1" dirty="0" smtClean="0"/>
              <a:t>GDWG </a:t>
            </a:r>
            <a:r>
              <a:rPr lang="en-GB" sz="1600" i="1" dirty="0"/>
              <a:t>members, summarise their expertise for support GSICS</a:t>
            </a:r>
            <a:r>
              <a:rPr lang="en-GB" sz="1600" i="1" dirty="0" smtClean="0"/>
              <a:t>.</a:t>
            </a:r>
          </a:p>
          <a:p>
            <a:pPr lvl="1"/>
            <a:r>
              <a:rPr lang="en-GB" sz="1600" i="1" dirty="0" smtClean="0"/>
              <a:t>Provide key agency personnel support GSICS activities in your organisation.</a:t>
            </a:r>
          </a:p>
          <a:p>
            <a:pPr lvl="0"/>
            <a:endParaRPr lang="en-GB" sz="2000" dirty="0" smtClean="0"/>
          </a:p>
          <a:p>
            <a:pPr lvl="0"/>
            <a:endParaRPr lang="en-GB" sz="2000" dirty="0"/>
          </a:p>
          <a:p>
            <a:pPr lvl="0"/>
            <a:endParaRPr lang="en-GB" sz="1200" dirty="0" smtClean="0"/>
          </a:p>
          <a:p>
            <a:pPr marL="0" indent="0">
              <a:buNone/>
            </a:pPr>
            <a:endParaRPr lang="en-GB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28AC38-E0E8-49D7-B2FE-71FD7C42C09E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135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19060" y="264694"/>
            <a:ext cx="5792593" cy="757989"/>
          </a:xfrm>
        </p:spPr>
        <p:txBody>
          <a:bodyPr/>
          <a:lstStyle/>
          <a:p>
            <a:pPr lvl="0"/>
            <a:r>
              <a:rPr lang="en-GB" sz="2400" dirty="0"/>
              <a:t>Agency’s GSICS activities to be discussed in this joint meeting.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9249" y="1133713"/>
            <a:ext cx="8602824" cy="4950506"/>
          </a:xfrm>
        </p:spPr>
        <p:txBody>
          <a:bodyPr/>
          <a:lstStyle/>
          <a:p>
            <a:pPr lvl="0"/>
            <a:r>
              <a:rPr lang="en-GB" sz="2000" i="1" dirty="0" smtClean="0"/>
              <a:t>A maximum of 1 slide summarising:</a:t>
            </a:r>
          </a:p>
          <a:p>
            <a:pPr lvl="0"/>
            <a:endParaRPr lang="en-GB" sz="2000" i="1" dirty="0"/>
          </a:p>
          <a:p>
            <a:pPr lvl="1"/>
            <a:r>
              <a:rPr lang="en-GB" sz="1600" i="1" dirty="0" smtClean="0"/>
              <a:t>Summarise the GSICS agenda items in this joint meeting that are especially of interest to your agency.</a:t>
            </a:r>
          </a:p>
          <a:p>
            <a:pPr lvl="1"/>
            <a:r>
              <a:rPr lang="en-GB" sz="1600" i="1" dirty="0" smtClean="0"/>
              <a:t>Identify any agency’s activities that are not directly relevant to GSICS but may be of interest to the GSICS community.</a:t>
            </a:r>
          </a:p>
          <a:p>
            <a:pPr lvl="0"/>
            <a:endParaRPr lang="en-GB" sz="2000" dirty="0"/>
          </a:p>
          <a:p>
            <a:pPr marL="0" lvl="0" indent="0">
              <a:buNone/>
            </a:pPr>
            <a:endParaRPr lang="en-GB" sz="2000" dirty="0" smtClean="0"/>
          </a:p>
          <a:p>
            <a:pPr marL="0" lvl="0" indent="0">
              <a:buNone/>
            </a:pPr>
            <a:endParaRPr lang="en-GB" sz="2000" dirty="0"/>
          </a:p>
          <a:p>
            <a:pPr lvl="0"/>
            <a:endParaRPr lang="en-GB" sz="1200" dirty="0" smtClean="0"/>
          </a:p>
          <a:p>
            <a:pPr marL="0" indent="0">
              <a:buNone/>
            </a:pPr>
            <a:endParaRPr lang="en-GB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28AC38-E0E8-49D7-B2FE-71FD7C42C09E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432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0BB25FD9-27DC-4523-A484-31120BF8BAAC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181739" y="439510"/>
            <a:ext cx="5962261" cy="54927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GB" sz="3200" dirty="0" smtClean="0">
                <a:solidFill>
                  <a:schemeClr val="tx1"/>
                </a:solidFill>
              </a:rPr>
              <a:t>Thank you for your attention</a:t>
            </a:r>
          </a:p>
        </p:txBody>
      </p:sp>
      <p:sp>
        <p:nvSpPr>
          <p:cNvPr id="12292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57200" y="1350963"/>
            <a:ext cx="8229600" cy="477520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en-GB" sz="2400" b="1" dirty="0" smtClean="0">
                <a:solidFill>
                  <a:schemeClr val="accent2"/>
                </a:solidFill>
              </a:rPr>
              <a:t>WMO GSICS Portal 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en-GB" sz="2400" b="1" dirty="0" smtClean="0">
                <a:solidFill>
                  <a:schemeClr val="accent2"/>
                </a:solidFill>
                <a:hlinkClick r:id="rId3"/>
              </a:rPr>
              <a:t>http://gsics.wmo.int</a:t>
            </a:r>
            <a:endParaRPr lang="en-GB" sz="2400" b="1" dirty="0" smtClean="0">
              <a:solidFill>
                <a:schemeClr val="accent2"/>
              </a:solidFill>
            </a:endParaRPr>
          </a:p>
          <a:p>
            <a:pPr algn="ctr" eaLnBrk="1" hangingPunct="1">
              <a:buFont typeface="Wingdings" pitchFamily="2" charset="2"/>
              <a:buNone/>
            </a:pPr>
            <a:endParaRPr lang="en-GB" sz="2400" b="1" dirty="0" smtClean="0">
              <a:solidFill>
                <a:schemeClr val="accent2"/>
              </a:solidFill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en-GB" sz="2400" b="1" dirty="0" smtClean="0">
                <a:solidFill>
                  <a:schemeClr val="accent2"/>
                </a:solidFill>
              </a:rPr>
              <a:t>GSICS Coordination Centre </a:t>
            </a:r>
            <a:r>
              <a:rPr lang="en-GB" sz="2000" b="1" dirty="0" smtClean="0">
                <a:solidFill>
                  <a:schemeClr val="accent2"/>
                </a:solidFill>
                <a:hlinkClick r:id="rId4"/>
              </a:rPr>
              <a:t>http://www.star.nesdis.noaa.gov/smcd/GCC/index.php</a:t>
            </a:r>
            <a:endParaRPr lang="en-GB" sz="2000" b="1" dirty="0" smtClean="0">
              <a:solidFill>
                <a:schemeClr val="accent2"/>
              </a:solidFill>
            </a:endParaRPr>
          </a:p>
          <a:p>
            <a:pPr algn="ctr" eaLnBrk="1" hangingPunct="1">
              <a:buFont typeface="Wingdings" pitchFamily="2" charset="2"/>
              <a:buNone/>
            </a:pPr>
            <a:endParaRPr lang="en-GB" sz="2400" b="1" dirty="0" smtClean="0">
              <a:solidFill>
                <a:schemeClr val="accent2"/>
              </a:solidFill>
            </a:endParaRPr>
          </a:p>
          <a:p>
            <a:pPr algn="ctr" eaLnBrk="1" hangingPunct="1">
              <a:buNone/>
            </a:pPr>
            <a:r>
              <a:rPr lang="en-GB" sz="2400" b="1" dirty="0" smtClean="0">
                <a:solidFill>
                  <a:schemeClr val="accent2"/>
                </a:solidFill>
              </a:rPr>
              <a:t>GSICS Product </a:t>
            </a:r>
            <a:r>
              <a:rPr lang="en-GB" sz="2400" b="1" dirty="0" err="1" smtClean="0">
                <a:solidFill>
                  <a:schemeClr val="accent2"/>
                </a:solidFill>
              </a:rPr>
              <a:t>Catalog</a:t>
            </a:r>
            <a:r>
              <a:rPr lang="en-GB" sz="2400" b="1" dirty="0" smtClean="0">
                <a:solidFill>
                  <a:schemeClr val="accent2"/>
                </a:solidFill>
              </a:rPr>
              <a:t> </a:t>
            </a:r>
            <a:r>
              <a:rPr lang="en-GB" sz="1800" b="1" dirty="0" smtClean="0">
                <a:solidFill>
                  <a:schemeClr val="accent2"/>
                </a:solidFill>
                <a:hlinkClick r:id="rId5"/>
              </a:rPr>
              <a:t>https://www.star.nesdis.noaa.gov/smcd/GCC/ProductCatalog.php</a:t>
            </a:r>
            <a:endParaRPr lang="en-GB" sz="1800" b="1" dirty="0" smtClean="0">
              <a:solidFill>
                <a:schemeClr val="accent2"/>
              </a:solidFill>
            </a:endParaRPr>
          </a:p>
          <a:p>
            <a:pPr algn="ctr" eaLnBrk="1" hangingPunct="1">
              <a:buFont typeface="Wingdings" pitchFamily="2" charset="2"/>
              <a:buNone/>
            </a:pPr>
            <a:endParaRPr lang="en-GB" sz="2400" b="1" dirty="0" smtClean="0">
              <a:solidFill>
                <a:schemeClr val="accent2"/>
              </a:solidFill>
              <a:hlinkClick r:id="rId6"/>
            </a:endParaRPr>
          </a:p>
          <a:p>
            <a:pPr algn="ctr" eaLnBrk="1" hangingPunct="1">
              <a:buNone/>
            </a:pPr>
            <a:r>
              <a:rPr lang="en-GB" sz="2400" b="1" dirty="0" smtClean="0">
                <a:solidFill>
                  <a:schemeClr val="accent2"/>
                </a:solidFill>
              </a:rPr>
              <a:t>GSICS Wiki</a:t>
            </a:r>
            <a:endParaRPr lang="en-GB" sz="2400" b="1" dirty="0" smtClean="0">
              <a:solidFill>
                <a:schemeClr val="accent2"/>
              </a:solidFill>
              <a:hlinkClick r:id="rId6"/>
            </a:endParaRPr>
          </a:p>
          <a:p>
            <a:pPr algn="ctr" eaLnBrk="1" hangingPunct="1">
              <a:buNone/>
            </a:pPr>
            <a:r>
              <a:rPr lang="en-GB" sz="2400" b="1" dirty="0" smtClean="0">
                <a:solidFill>
                  <a:schemeClr val="accent2"/>
                </a:solidFill>
                <a:hlinkClick r:id="rId7"/>
              </a:rPr>
              <a:t>http://gsics.atmos.umd.edu/wiki/Home</a:t>
            </a:r>
            <a:endParaRPr lang="en-GB" sz="2400" b="1" dirty="0" smtClean="0">
              <a:solidFill>
                <a:schemeClr val="accent2"/>
              </a:solidFill>
            </a:endParaRPr>
          </a:p>
          <a:p>
            <a:pPr algn="ctr" eaLnBrk="1" hangingPunct="1">
              <a:buFont typeface="Wingdings" pitchFamily="2" charset="2"/>
              <a:buNone/>
            </a:pPr>
            <a:endParaRPr lang="en-GB" sz="2400" b="1" dirty="0" smtClean="0">
              <a:solidFill>
                <a:schemeClr val="accent2"/>
              </a:solidFill>
            </a:endParaRPr>
          </a:p>
          <a:p>
            <a:pPr algn="ctr" eaLnBrk="1" hangingPunct="1">
              <a:buFont typeface="Wingdings" pitchFamily="2" charset="2"/>
              <a:buNone/>
            </a:pPr>
            <a:endParaRPr lang="en-GB" sz="5400" b="1" dirty="0" smtClean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31219</TotalTime>
  <Words>390</Words>
  <Application>Microsoft Office PowerPoint</Application>
  <PresentationFormat>画面に合わせる (4:3)</PresentationFormat>
  <Paragraphs>82</Paragraphs>
  <Slides>9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9</vt:i4>
      </vt:variant>
    </vt:vector>
  </HeadingPairs>
  <TitlesOfParts>
    <vt:vector size="14" baseType="lpstr">
      <vt:lpstr>宋体</vt:lpstr>
      <vt:lpstr>Arial</vt:lpstr>
      <vt:lpstr>Times New Roman</vt:lpstr>
      <vt:lpstr>Wingdings</vt:lpstr>
      <vt:lpstr>Default Design</vt:lpstr>
      <vt:lpstr> YourOrganisation Agency Report  Year</vt:lpstr>
      <vt:lpstr>Presentation Overview</vt:lpstr>
      <vt:lpstr>Agency’s GSICS Activities, Action &amp; Achievements Summary</vt:lpstr>
      <vt:lpstr>Support to GDWG Activities</vt:lpstr>
      <vt:lpstr>Support to GRWG Activities</vt:lpstr>
      <vt:lpstr>Agency’s Instruments Updates &amp; Planned launches</vt:lpstr>
      <vt:lpstr>Introduce/Confirm the Agency’s Personnel supporting GSICS</vt:lpstr>
      <vt:lpstr>Agency’s GSICS activities to be discussed in this joint meeting.</vt:lpstr>
      <vt:lpstr>Thank you for your attention</vt:lpstr>
    </vt:vector>
  </TitlesOfParts>
  <Company>NOAA / NESDIS / ORA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GSICS GEO-LEO ATBD</dc:title>
  <dc:subject>SPIE 2009 tALK</dc:subject>
  <dc:creator>Fred Wu</dc:creator>
  <cp:lastModifiedBy>MSC</cp:lastModifiedBy>
  <cp:revision>831</cp:revision>
  <dcterms:created xsi:type="dcterms:W3CDTF">2004-06-10T15:46:18Z</dcterms:created>
  <dcterms:modified xsi:type="dcterms:W3CDTF">2019-02-11T06:14:20Z</dcterms:modified>
</cp:coreProperties>
</file>