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9" r:id="rId16"/>
    <p:sldId id="268" r:id="rId17"/>
    <p:sldId id="275" r:id="rId18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FF66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4646" autoAdjust="0"/>
  </p:normalViewPr>
  <p:slideViewPr>
    <p:cSldViewPr>
      <p:cViewPr>
        <p:scale>
          <a:sx n="75" d="100"/>
          <a:sy n="75" d="100"/>
        </p:scale>
        <p:origin x="-187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619105E-B024-487A-9A29-2046C716F5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CCB80CCC-CEF2-4F83-9C7B-53BE192690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7EC131-70B7-4AD1-9EF8-8EFF58364B07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BA4A94-CDC1-40BA-AAD2-6B814A856850}" type="slidenum">
              <a:rPr lang="en-US"/>
              <a:pPr/>
              <a:t>2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88EC2-F931-4A2B-BCB0-D0475C681964}" type="slidenum">
              <a:rPr lang="en-US"/>
              <a:pPr/>
              <a:t>3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21 September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EUMETSAT Conference, Cordoba, Spain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D5EEC-42EB-4313-BF75-FDB9F1953971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21 September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EUMETSAT Conference, Cordoba, Spain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90074-6692-4DC6-B06C-52436E1EAC53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5613" y="76200"/>
            <a:ext cx="21971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1138" y="76200"/>
            <a:ext cx="6442075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21 September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EUMETSAT Conference, Cordoba, Spain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85B87-826B-4DF4-9664-6AF8013B76C8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10-12. November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CM-SAF – IBM, Norrköping, SMHI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A0C20-96C1-47D5-9FD6-78888FAE4BBF}" type="slidenum">
              <a:rPr lang="en-GB"/>
              <a:pPr/>
              <a:t>‹#›</a:t>
            </a:fld>
            <a:r>
              <a:rPr lang="en-GB"/>
              <a:t>Norrkoping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10-12. November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CM-SAF – IBM, Norrköping, SMHI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D7D8B-2727-423A-AF7F-BEE598289399}" type="slidenum">
              <a:rPr lang="en-GB"/>
              <a:pPr/>
              <a:t>‹#›</a:t>
            </a:fld>
            <a:r>
              <a:rPr lang="en-GB"/>
              <a:t>Norrkoping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10-12. November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CM-SAF – IBM, Norrköping, SMHI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490B6-877C-4BA8-91F5-E1C590E34BF7}" type="slidenum">
              <a:rPr lang="en-GB"/>
              <a:pPr/>
              <a:t>‹#›</a:t>
            </a:fld>
            <a:r>
              <a:rPr lang="en-GB"/>
              <a:t>Norrkoping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1138" y="1524000"/>
            <a:ext cx="4319587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524000"/>
            <a:ext cx="431958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10-12. November 2008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CM-SAF – IBM, Norrköping, SMHI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9645D-F29B-434C-977B-F6B3276C141B}" type="slidenum">
              <a:rPr lang="en-GB"/>
              <a:pPr/>
              <a:t>‹#›</a:t>
            </a:fld>
            <a:r>
              <a:rPr lang="en-GB"/>
              <a:t>Norrkoping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10-12. November 2008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CM-SAF – IBM, Norrköping, SMHI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0B20B-AA22-46AD-B088-5AA476DDF18D}" type="slidenum">
              <a:rPr lang="en-GB"/>
              <a:pPr/>
              <a:t>‹#›</a:t>
            </a:fld>
            <a:r>
              <a:rPr lang="en-GB"/>
              <a:t>Norrkoping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10-12. November 2008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CM-SAF – IBM, Norrköping, SMHI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53E59-E5FF-48A7-9661-F30A93EC0BE1}" type="slidenum">
              <a:rPr lang="en-GB"/>
              <a:pPr/>
              <a:t>‹#›</a:t>
            </a:fld>
            <a:r>
              <a:rPr lang="en-GB"/>
              <a:t>Norrkoping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10-12. November 2008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CM-SAF – IBM, Norrköping, SMHI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F30B5-ECC6-4E25-ADEC-2224DB3F8EED}" type="slidenum">
              <a:rPr lang="en-GB"/>
              <a:pPr/>
              <a:t>‹#›</a:t>
            </a:fld>
            <a:r>
              <a:rPr lang="en-GB"/>
              <a:t>Norrkoping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10-12. November 2008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CM-SAF – IBM, Norrköping, SMHI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231AB-3932-4AAE-8C6C-458C45031187}" type="slidenum">
              <a:rPr lang="en-GB"/>
              <a:pPr/>
              <a:t>‹#›</a:t>
            </a:fld>
            <a:r>
              <a:rPr lang="en-GB"/>
              <a:t>Norrkoping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21 September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EUMETSAT Conference, Cordoba, Spain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A13DD-7B33-4A11-93E4-E4EC366F570C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10-12. November 2008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CM-SAF – IBM, Norrköping, SMHI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ACE0F-9C55-4D7B-AB9F-49A5C0083BD3}" type="slidenum">
              <a:rPr lang="en-GB"/>
              <a:pPr/>
              <a:t>‹#›</a:t>
            </a:fld>
            <a:r>
              <a:rPr lang="en-GB"/>
              <a:t>Norrkoping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10-12. November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CM-SAF – IBM, Norrköping, SMHI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73675-2D32-4063-8447-C255BE8BAD31}" type="slidenum">
              <a:rPr lang="en-GB"/>
              <a:pPr/>
              <a:t>‹#›</a:t>
            </a:fld>
            <a:r>
              <a:rPr lang="en-GB"/>
              <a:t>Norrkoping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5613" y="76200"/>
            <a:ext cx="21971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1138" y="76200"/>
            <a:ext cx="6442075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10-12. November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CM-SAF – IBM, Norrköping, SMHI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5762E-74E0-4142-8DA6-F21017D76419}" type="slidenum">
              <a:rPr lang="en-GB"/>
              <a:pPr/>
              <a:t>‹#›</a:t>
            </a:fld>
            <a:r>
              <a:rPr lang="en-GB"/>
              <a:t>Norrkoping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21 September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EUMETSAT Conference, Cordoba, Spain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41E09-A808-4EF1-98C2-FC677B2D9DFC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1138" y="1524000"/>
            <a:ext cx="4319587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524000"/>
            <a:ext cx="431958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21 September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EUMETSAT Conference, Cordoba, Spain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F1D1D-EB2F-4F33-9672-CA340DA71805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21 September 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EUMETSAT Conference, Cordoba, Spain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CDDC4-E668-41CF-BF57-9DA6989D0008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21 September 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EUMETSAT Conference, Cordoba, Spain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276FA-8813-4E6B-88C9-16C3E24AF143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21 September 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EUMETSAT Conference, Cordoba, Spain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203F7-CD6C-4BEC-9917-1B23421C7CE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21 September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EUMETSAT Conference, Cordoba, Spain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C9CA4-A941-4E9E-845C-FE60B8FC1819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21 September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EUMETSAT Conference, Cordoba, Spain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C1FCA-61A4-4E0B-B6C7-1ECAE228413E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1138" y="76200"/>
            <a:ext cx="8791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58" tIns="43629" rIns="87258" bIns="436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/>
            </a:r>
            <a:br>
              <a:rPr lang="de-DE" smtClean="0"/>
            </a:br>
            <a:endParaRPr lang="de-DE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1138" y="1524000"/>
            <a:ext cx="87915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58" tIns="43629" rIns="87258" bIns="43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1138" y="6477000"/>
            <a:ext cx="23796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58" tIns="43629" rIns="87258" bIns="43629" numCol="1" anchor="t" anchorCtr="0" compatLnSpc="1">
            <a:prstTxWarp prst="textNoShape">
              <a:avLst/>
            </a:prstTxWarp>
          </a:bodyPr>
          <a:lstStyle>
            <a:lvl1pPr defTabSz="873125">
              <a:defRPr sz="700">
                <a:latin typeface="+mn-lt"/>
              </a:defRPr>
            </a:lvl1pPr>
          </a:lstStyle>
          <a:p>
            <a:r>
              <a:rPr lang="en-GB"/>
              <a:t>21 September 2010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2425" y="6489700"/>
            <a:ext cx="30083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58" tIns="43629" rIns="87258" bIns="43629" numCol="1" anchor="t" anchorCtr="0" compatLnSpc="1">
            <a:prstTxWarp prst="textNoShape">
              <a:avLst/>
            </a:prstTxWarp>
          </a:bodyPr>
          <a:lstStyle>
            <a:lvl1pPr algn="ctr" defTabSz="873125">
              <a:defRPr sz="700">
                <a:latin typeface="+mn-lt"/>
              </a:defRPr>
            </a:lvl1pPr>
          </a:lstStyle>
          <a:p>
            <a:r>
              <a:rPr lang="en-GB"/>
              <a:t>EUMETSAT Conference, Cordoba, Spain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11888" y="6478588"/>
            <a:ext cx="27384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58" tIns="43629" rIns="87258" bIns="43629" numCol="1" anchor="t" anchorCtr="0" compatLnSpc="1">
            <a:prstTxWarp prst="textNoShape">
              <a:avLst/>
            </a:prstTxWarp>
          </a:bodyPr>
          <a:lstStyle>
            <a:lvl1pPr algn="r" defTabSz="873125">
              <a:defRPr sz="700">
                <a:latin typeface="+mn-lt"/>
              </a:defRPr>
            </a:lvl1pPr>
          </a:lstStyle>
          <a:p>
            <a:fld id="{74672636-5E8C-42C7-8C43-310B16559775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352425" y="990600"/>
            <a:ext cx="8440738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387350" y="6337300"/>
            <a:ext cx="843915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07" name="Picture 11" descr="CMSAFLogo_hor_noTagline_gradient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6225" y="254000"/>
            <a:ext cx="1684338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4108" name="Picture 12" descr="logo_dwd_claim_trans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6838" y="227013"/>
            <a:ext cx="2301875" cy="609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/>
  <p:txStyles>
    <p:titleStyle>
      <a:lvl1pPr algn="ctr" defTabSz="873125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3125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ctr" defTabSz="873125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ctr" defTabSz="873125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ctr" defTabSz="873125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ctr" defTabSz="873125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ctr" defTabSz="873125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ctr" defTabSz="873125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ctr" defTabSz="873125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27025" indent="-327025" algn="l" defTabSz="873125" rtl="0" fontAlgn="base">
        <a:spcBef>
          <a:spcPct val="20000"/>
        </a:spcBef>
        <a:spcAft>
          <a:spcPct val="0"/>
        </a:spcAft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708025" indent="-271463" algn="l" defTabSz="873125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092200" indent="-219075" algn="l" defTabSz="873125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3pPr>
      <a:lvl4pPr marL="1527175" indent="-217488" algn="l" defTabSz="873125" rtl="0" fontAlgn="base">
        <a:spcBef>
          <a:spcPct val="20000"/>
        </a:spcBef>
        <a:spcAft>
          <a:spcPct val="0"/>
        </a:spcAft>
        <a:buChar char="o"/>
        <a:defRPr sz="1500">
          <a:solidFill>
            <a:schemeClr val="tx1"/>
          </a:solidFill>
          <a:latin typeface="+mn-lt"/>
        </a:defRPr>
      </a:lvl4pPr>
      <a:lvl5pPr marL="1963738" indent="-220663" algn="l" defTabSz="873125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2420938" indent="-220663" algn="l" defTabSz="873125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878138" indent="-220663" algn="l" defTabSz="873125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3335338" indent="-220663" algn="l" defTabSz="873125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792538" indent="-220663" algn="l" defTabSz="873125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1138" y="76200"/>
            <a:ext cx="8791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49" tIns="43624" rIns="87249" bIns="43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/>
            </a:r>
            <a:br>
              <a:rPr lang="de-DE" smtClean="0"/>
            </a:br>
            <a:endParaRPr lang="de-DE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1138" y="1524000"/>
            <a:ext cx="87915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49" tIns="43624" rIns="87249" bIns="436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1138" y="6477000"/>
            <a:ext cx="23796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49" tIns="43624" rIns="87249" bIns="43624" numCol="1" anchor="t" anchorCtr="0" compatLnSpc="1">
            <a:prstTxWarp prst="textNoShape">
              <a:avLst/>
            </a:prstTxWarp>
          </a:bodyPr>
          <a:lstStyle>
            <a:lvl1pPr defTabSz="873125">
              <a:defRPr sz="700">
                <a:latin typeface="+mn-lt"/>
              </a:defRPr>
            </a:lvl1pPr>
          </a:lstStyle>
          <a:p>
            <a:r>
              <a:rPr lang="en-GB"/>
              <a:t>10-12. November 2008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11438" y="6499225"/>
            <a:ext cx="3006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49" tIns="43624" rIns="87249" bIns="43624" numCol="1" anchor="t" anchorCtr="0" compatLnSpc="1">
            <a:prstTxWarp prst="textNoShape">
              <a:avLst/>
            </a:prstTxWarp>
          </a:bodyPr>
          <a:lstStyle>
            <a:lvl1pPr algn="ctr" defTabSz="873125">
              <a:defRPr sz="700">
                <a:latin typeface="+mn-lt"/>
              </a:defRPr>
            </a:lvl1pPr>
          </a:lstStyle>
          <a:p>
            <a:r>
              <a:rPr lang="en-GB"/>
              <a:t>CM-SAF – IBM, Norrköping, SMHI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4495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49" tIns="43624" rIns="87249" bIns="43624" numCol="1" anchor="t" anchorCtr="0" compatLnSpc="1">
            <a:prstTxWarp prst="textNoShape">
              <a:avLst/>
            </a:prstTxWarp>
          </a:bodyPr>
          <a:lstStyle>
            <a:lvl1pPr algn="r" defTabSz="873125">
              <a:defRPr sz="700">
                <a:latin typeface="+mn-lt"/>
              </a:defRPr>
            </a:lvl1pPr>
          </a:lstStyle>
          <a:p>
            <a:fld id="{F112247F-87BB-4043-A4F9-6DF966AFDC82}" type="slidenum">
              <a:rPr lang="en-GB"/>
              <a:pPr/>
              <a:t>‹#›</a:t>
            </a:fld>
            <a:r>
              <a:rPr lang="en-GB"/>
              <a:t>Norrkoping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52425" y="990600"/>
            <a:ext cx="8440738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152" name="Picture 8" descr="SAF-Logo_we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2413" y="0"/>
            <a:ext cx="842962" cy="914400"/>
          </a:xfrm>
          <a:prstGeom prst="rect">
            <a:avLst/>
          </a:prstGeom>
          <a:noFill/>
        </p:spPr>
      </p:pic>
      <p:pic>
        <p:nvPicPr>
          <p:cNvPr id="6153" name="Picture 9" descr="DWD_Logo_bla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94688" y="115888"/>
            <a:ext cx="625475" cy="792162"/>
          </a:xfrm>
          <a:prstGeom prst="rect">
            <a:avLst/>
          </a:prstGeom>
          <a:noFill/>
        </p:spPr>
      </p:pic>
      <p:pic>
        <p:nvPicPr>
          <p:cNvPr id="6154" name="Picture 10" descr="SAF-Logo_we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2413" y="0"/>
            <a:ext cx="842962" cy="914400"/>
          </a:xfrm>
          <a:prstGeom prst="rect">
            <a:avLst/>
          </a:prstGeom>
          <a:noFill/>
        </p:spPr>
      </p:pic>
      <p:pic>
        <p:nvPicPr>
          <p:cNvPr id="6155" name="Picture 11" descr="DWD_Logo_bla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94688" y="115888"/>
            <a:ext cx="625475" cy="792162"/>
          </a:xfrm>
          <a:prstGeom prst="rect">
            <a:avLst/>
          </a:prstGeom>
          <a:noFill/>
        </p:spPr>
      </p:pic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387350" y="6337300"/>
            <a:ext cx="843915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157" name="Picture 13" descr="knmi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230938" y="263525"/>
            <a:ext cx="668337" cy="554038"/>
          </a:xfrm>
          <a:prstGeom prst="rect">
            <a:avLst/>
          </a:prstGeom>
          <a:noFill/>
        </p:spPr>
      </p:pic>
      <p:pic>
        <p:nvPicPr>
          <p:cNvPr id="6158" name="Picture 14" descr="sweden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954838" y="330200"/>
            <a:ext cx="1308100" cy="4365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ctr" defTabSz="873125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3125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ctr" defTabSz="873125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ctr" defTabSz="873125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ctr" defTabSz="873125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ctr" defTabSz="873125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ctr" defTabSz="873125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ctr" defTabSz="873125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ctr" defTabSz="873125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27025" indent="-327025" algn="l" defTabSz="873125" rtl="0" fontAlgn="base">
        <a:spcBef>
          <a:spcPct val="20000"/>
        </a:spcBef>
        <a:spcAft>
          <a:spcPct val="0"/>
        </a:spcAft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708025" indent="-271463" algn="l" defTabSz="873125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092200" indent="-219075" algn="l" defTabSz="873125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3pPr>
      <a:lvl4pPr marL="1527175" indent="-217488" algn="l" defTabSz="873125" rtl="0" fontAlgn="base">
        <a:spcBef>
          <a:spcPct val="20000"/>
        </a:spcBef>
        <a:spcAft>
          <a:spcPct val="0"/>
        </a:spcAft>
        <a:buChar char="o"/>
        <a:defRPr sz="1500">
          <a:solidFill>
            <a:schemeClr val="tx1"/>
          </a:solidFill>
          <a:latin typeface="+mn-lt"/>
        </a:defRPr>
      </a:lvl4pPr>
      <a:lvl5pPr marL="1963738" indent="-220663" algn="l" defTabSz="873125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2420938" indent="-220663" algn="l" defTabSz="873125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878138" indent="-220663" algn="l" defTabSz="873125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3335338" indent="-220663" algn="l" defTabSz="873125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792538" indent="-220663" algn="l" defTabSz="873125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 September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EUMETSAT Conference, Cordoba, Spain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331913" y="1762125"/>
            <a:ext cx="65516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en-US" sz="2800"/>
              <a:t>Effect of GSICS calibration on CM SAF‘s cloud products</a:t>
            </a:r>
            <a:endParaRPr lang="de-DE" sz="280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627313" y="3933825"/>
            <a:ext cx="374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912813"/>
            <a:r>
              <a:rPr lang="en-US" sz="1800">
                <a:solidFill>
                  <a:schemeClr val="bg2"/>
                </a:solidFill>
              </a:rPr>
              <a:t>Anke Kniffka – CM SAF team</a:t>
            </a:r>
          </a:p>
          <a:p>
            <a:pPr algn="ctr" defTabSz="912813"/>
            <a:r>
              <a:rPr lang="en-US" sz="1800">
                <a:solidFill>
                  <a:schemeClr val="bg2"/>
                </a:solidFill>
              </a:rPr>
              <a:t>DWD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 September 2010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EUMETSAT Conference, Cordoba, Spain</a:t>
            </a:r>
          </a:p>
        </p:txBody>
      </p:sp>
      <p:pic>
        <p:nvPicPr>
          <p:cNvPr id="79877" name="Picture 5" descr="CFC_200903010000_dm__nocal__calib_diff_eur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125538"/>
            <a:ext cx="571500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 September 2010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EUMETSAT Conference, Cordoba, Spain</a:t>
            </a:r>
          </a:p>
        </p:txBody>
      </p:sp>
      <p:pic>
        <p:nvPicPr>
          <p:cNvPr id="80901" name="Picture 5" descr="histocma_mit_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1531938"/>
            <a:ext cx="4568825" cy="3263900"/>
          </a:xfrm>
          <a:prstGeom prst="rect">
            <a:avLst/>
          </a:prstGeom>
          <a:noFill/>
        </p:spPr>
      </p:pic>
      <p:pic>
        <p:nvPicPr>
          <p:cNvPr id="80902" name="Picture 6" descr="histocma_ohne_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75" y="1531938"/>
            <a:ext cx="4570413" cy="3265487"/>
          </a:xfrm>
          <a:prstGeom prst="rect">
            <a:avLst/>
          </a:prstGeom>
          <a:noFill/>
        </p:spPr>
      </p:pic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539750" y="4772025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/>
              <a:t>original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5292725" y="4772025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/>
              <a:t>calibrated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1258888" y="5300663"/>
            <a:ext cx="74168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buFontTx/>
              <a:buChar char="o"/>
            </a:pPr>
            <a:r>
              <a:rPr lang="en-US" sz="1800"/>
              <a:t> Some pixel are flagged as clear now (cloudy before), about twice as much crop up (clear before)</a:t>
            </a:r>
          </a:p>
          <a:p>
            <a:pPr defTabSz="912813">
              <a:spcBef>
                <a:spcPct val="50000"/>
              </a:spcBef>
              <a:buFontTx/>
              <a:buChar char="o"/>
            </a:pPr>
            <a:r>
              <a:rPr lang="en-US" sz="1800"/>
              <a:t> Equally distributed in space 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395288" y="981075"/>
            <a:ext cx="835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/>
              <a:t>Cloud mask: statistics individual slot data for March 2009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 September 2010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EUMETSAT Conference, Cordoba, Spain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611188" y="4724400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/>
              <a:t>original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5076825" y="4724400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/>
              <a:t>calibrated</a:t>
            </a:r>
          </a:p>
        </p:txBody>
      </p:sp>
      <p:pic>
        <p:nvPicPr>
          <p:cNvPr id="81928" name="Picture 8" descr="cfc_histo_mit_all_end"/>
          <p:cNvPicPr>
            <a:picLocks noChangeAspect="1" noChangeArrowheads="1"/>
          </p:cNvPicPr>
          <p:nvPr/>
        </p:nvPicPr>
        <p:blipFill>
          <a:blip r:embed="rId2" cstate="print"/>
          <a:srcRect l="14293" t="16498" r="6622" b="44106"/>
          <a:stretch>
            <a:fillRect/>
          </a:stretch>
        </p:blipFill>
        <p:spPr bwMode="auto">
          <a:xfrm>
            <a:off x="4645025" y="1773238"/>
            <a:ext cx="4248150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9" name="Picture 9" descr="cfc_histo_ohne_all_end"/>
          <p:cNvPicPr>
            <a:picLocks noChangeAspect="1" noChangeArrowheads="1"/>
          </p:cNvPicPr>
          <p:nvPr/>
        </p:nvPicPr>
        <p:blipFill>
          <a:blip r:embed="rId3" cstate="print"/>
          <a:srcRect l="13770" t="16498" r="7147" b="43938"/>
          <a:stretch>
            <a:fillRect/>
          </a:stretch>
        </p:blipFill>
        <p:spPr bwMode="auto">
          <a:xfrm>
            <a:off x="250825" y="1812925"/>
            <a:ext cx="4175125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395288" y="1052513"/>
            <a:ext cx="82089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/>
              <a:t>Cloud fraction for different cloud types (based on daily mean for March 2009)</a:t>
            </a: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468313" y="5300663"/>
            <a:ext cx="84248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buFontTx/>
              <a:buChar char="o"/>
            </a:pPr>
            <a:r>
              <a:rPr lang="en-US" sz="1800"/>
              <a:t> More cloudy pixel </a:t>
            </a:r>
          </a:p>
          <a:p>
            <a:pPr defTabSz="912813">
              <a:spcBef>
                <a:spcPct val="50000"/>
              </a:spcBef>
              <a:buFontTx/>
              <a:buChar char="o"/>
            </a:pPr>
            <a:r>
              <a:rPr lang="en-US" sz="1800">
                <a:solidFill>
                  <a:srgbClr val="FF0066"/>
                </a:solidFill>
              </a:rPr>
              <a:t> Noticeable rise of high semitransparent cloud class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 September 2010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EUMETSAT Conference, Cordoba, Spain</a:t>
            </a:r>
          </a:p>
        </p:txBody>
      </p:sp>
      <p:pic>
        <p:nvPicPr>
          <p:cNvPr id="84996" name="Picture 4" descr="cty_mit_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96975"/>
            <a:ext cx="4321175" cy="3457575"/>
          </a:xfrm>
          <a:prstGeom prst="rect">
            <a:avLst/>
          </a:prstGeom>
          <a:noFill/>
        </p:spPr>
      </p:pic>
      <p:pic>
        <p:nvPicPr>
          <p:cNvPr id="84997" name="Picture 5" descr="cty_ohne_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196975"/>
            <a:ext cx="4322763" cy="3459163"/>
          </a:xfrm>
          <a:prstGeom prst="rect">
            <a:avLst/>
          </a:prstGeom>
          <a:noFill/>
        </p:spPr>
      </p:pic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611188" y="4724400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/>
              <a:t>original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4932363" y="4724400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/>
              <a:t>calibrated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468313" y="530066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endParaRPr lang="en-US" sz="1800"/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468313" y="5373688"/>
            <a:ext cx="83518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1800"/>
              <a:t>No calibration for visible channels so far -&gt; effect on thresholds for cloud type determination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 September 2010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EUMETSAT Conference, Cordoba, Spain</a:t>
            </a:r>
          </a:p>
        </p:txBody>
      </p:sp>
      <p:pic>
        <p:nvPicPr>
          <p:cNvPr id="83972" name="Picture 4" descr="CTH_200903010000_dm__nocal__calib_diff_eur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330325"/>
            <a:ext cx="5715000" cy="4762500"/>
          </a:xfrm>
          <a:prstGeom prst="rect">
            <a:avLst/>
          </a:prstGeom>
          <a:noFill/>
        </p:spPr>
      </p:pic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6516688" y="2852738"/>
            <a:ext cx="2305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912813">
              <a:spcBef>
                <a:spcPct val="50000"/>
              </a:spcBef>
            </a:pPr>
            <a:r>
              <a:rPr lang="en-US" sz="1800"/>
              <a:t>neg. values refer to higher clouds with calibration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395288" y="1100138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/>
              <a:t>CTH: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 September 2010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EUMETSAT Conference, Cordoba, Spain</a:t>
            </a:r>
          </a:p>
        </p:txBody>
      </p:sp>
      <p:pic>
        <p:nvPicPr>
          <p:cNvPr id="82949" name="Picture 5" descr="CTH_200903010000_dm__nocal__calib_diff_sca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484313"/>
            <a:ext cx="476250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 September 2010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EUMETSAT Conference, Cordoba, Spain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827088" y="2565400"/>
            <a:ext cx="72009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6700" indent="-266700" defTabSz="912813">
              <a:spcBef>
                <a:spcPct val="50000"/>
              </a:spcBef>
            </a:pPr>
            <a:r>
              <a:rPr lang="en-US"/>
              <a:t>º Need for calibration in visible channels</a:t>
            </a:r>
          </a:p>
          <a:p>
            <a:pPr marL="266700" indent="-266700" defTabSz="912813">
              <a:spcBef>
                <a:spcPct val="50000"/>
              </a:spcBef>
            </a:pPr>
            <a:r>
              <a:rPr lang="en-US"/>
              <a:t>  → Can cause problems with consistency</a:t>
            </a:r>
          </a:p>
          <a:p>
            <a:pPr marL="266700" indent="-266700" defTabSz="912813">
              <a:spcBef>
                <a:spcPct val="50000"/>
              </a:spcBef>
            </a:pPr>
            <a:r>
              <a:rPr lang="en-US"/>
              <a:t>º Validation with ground based data will             be carried out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900113" y="1700213"/>
            <a:ext cx="309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/>
              <a:t>To sum up: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 September 2010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EUMETSAT Conference, Cordoba, Spain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971550" y="1628775"/>
            <a:ext cx="7199313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de-DE"/>
              <a:t>Calibration of SEVIRI IR channels with the help of IASI</a:t>
            </a:r>
          </a:p>
          <a:p>
            <a:pPr defTabSz="912813">
              <a:spcBef>
                <a:spcPct val="50000"/>
              </a:spcBef>
            </a:pPr>
            <a:r>
              <a:rPr lang="de-DE"/>
              <a:t>Applied in this case for MSG2</a:t>
            </a:r>
          </a:p>
          <a:p>
            <a:pPr defTabSz="912813">
              <a:spcBef>
                <a:spcPct val="50000"/>
              </a:spcBef>
            </a:pPr>
            <a:r>
              <a:rPr lang="de-DE"/>
              <a:t>Data retrieved from Eumetsat‘s web portal</a:t>
            </a:r>
          </a:p>
          <a:p>
            <a:pPr defTabSz="912813">
              <a:spcBef>
                <a:spcPct val="50000"/>
              </a:spcBef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 September 2010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EUMETSAT Conference, Cordoba, Spain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395288" y="1196975"/>
            <a:ext cx="525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/>
              <a:t>GSICS calibration curve</a:t>
            </a:r>
          </a:p>
        </p:txBody>
      </p:sp>
      <p:pic>
        <p:nvPicPr>
          <p:cNvPr id="66567" name="Picture 7" descr="msg09calib_smooth_310510_1"/>
          <p:cNvPicPr>
            <a:picLocks noChangeAspect="1" noChangeArrowheads="1"/>
          </p:cNvPicPr>
          <p:nvPr/>
        </p:nvPicPr>
        <p:blipFill>
          <a:blip r:embed="rId3" cstate="print"/>
          <a:srcRect l="6329" t="35182" b="29616"/>
          <a:stretch>
            <a:fillRect/>
          </a:stretch>
        </p:blipFill>
        <p:spPr bwMode="auto">
          <a:xfrm>
            <a:off x="755650" y="1844675"/>
            <a:ext cx="7596188" cy="4411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 September 2010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EUMETSAT Conference, Cordoba, Spain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023938" y="1368425"/>
            <a:ext cx="673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 defTabSz="912813"/>
            <a:r>
              <a:rPr lang="en-US"/>
              <a:t>Effect on radiance for several channels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042988" y="2565400"/>
            <a:ext cx="3097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endParaRPr lang="en-US"/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1511300" y="2060575"/>
            <a:ext cx="57610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912813">
              <a:spcBef>
                <a:spcPct val="50000"/>
              </a:spcBef>
            </a:pPr>
            <a:r>
              <a:rPr lang="en-US"/>
              <a:t>Tested on one month of SEVIRI slots (March 2009), hourly resolution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2374900" y="3500438"/>
            <a:ext cx="4033838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912813">
              <a:spcBef>
                <a:spcPct val="50000"/>
              </a:spcBef>
            </a:pPr>
            <a:r>
              <a:rPr lang="en-US"/>
              <a:t>Calibration for MSG2, channels: </a:t>
            </a:r>
            <a:r>
              <a:rPr lang="en-US">
                <a:solidFill>
                  <a:srgbClr val="FF0066"/>
                </a:solidFill>
              </a:rPr>
              <a:t>3.9</a:t>
            </a:r>
            <a:r>
              <a:rPr lang="en-US"/>
              <a:t>, </a:t>
            </a:r>
            <a:r>
              <a:rPr lang="en-US">
                <a:solidFill>
                  <a:srgbClr val="FF0066"/>
                </a:solidFill>
              </a:rPr>
              <a:t>6.2</a:t>
            </a:r>
            <a:r>
              <a:rPr lang="en-US"/>
              <a:t>, </a:t>
            </a:r>
            <a:r>
              <a:rPr lang="en-US">
                <a:solidFill>
                  <a:srgbClr val="FF0066"/>
                </a:solidFill>
              </a:rPr>
              <a:t>7.3</a:t>
            </a:r>
            <a:r>
              <a:rPr lang="en-US"/>
              <a:t>, </a:t>
            </a:r>
            <a:r>
              <a:rPr lang="en-US">
                <a:solidFill>
                  <a:srgbClr val="FF0066"/>
                </a:solidFill>
              </a:rPr>
              <a:t>8.7</a:t>
            </a:r>
            <a:r>
              <a:rPr lang="en-US"/>
              <a:t>, 9.7,  </a:t>
            </a:r>
            <a:r>
              <a:rPr lang="en-US">
                <a:solidFill>
                  <a:srgbClr val="FF0066"/>
                </a:solidFill>
              </a:rPr>
              <a:t>10.8</a:t>
            </a:r>
            <a:r>
              <a:rPr lang="en-US"/>
              <a:t>, </a:t>
            </a:r>
            <a:r>
              <a:rPr lang="en-US">
                <a:solidFill>
                  <a:srgbClr val="FF0066"/>
                </a:solidFill>
              </a:rPr>
              <a:t>12.0</a:t>
            </a:r>
            <a:r>
              <a:rPr lang="en-US"/>
              <a:t>, </a:t>
            </a:r>
            <a:r>
              <a:rPr lang="en-US">
                <a:solidFill>
                  <a:srgbClr val="FF0066"/>
                </a:solidFill>
              </a:rPr>
              <a:t>13.4</a:t>
            </a:r>
            <a:r>
              <a:rPr lang="en-US"/>
              <a:t> in use: all but …</a:t>
            </a:r>
          </a:p>
          <a:p>
            <a:pPr algn="just" defTabSz="912813">
              <a:spcBef>
                <a:spcPct val="50000"/>
              </a:spcBef>
            </a:pPr>
            <a:r>
              <a:rPr lang="en-US"/>
              <a:t>There are also visible channels used in cloud detection!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 September 2010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EUMETSAT Conference, Cordoba, Spain</a:t>
            </a:r>
          </a:p>
        </p:txBody>
      </p:sp>
      <p:pic>
        <p:nvPicPr>
          <p:cNvPr id="73733" name="Picture 5" descr="rad_time_calib_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9488" y="1304925"/>
            <a:ext cx="64008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 September 2010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EUMETSAT Conference, Cordoba, Spain</a:t>
            </a:r>
          </a:p>
        </p:txBody>
      </p:sp>
      <p:pic>
        <p:nvPicPr>
          <p:cNvPr id="74756" name="Picture 4" descr="plot_multi_dt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341438"/>
            <a:ext cx="8301037" cy="4430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 September 2010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EUMETSAT Conference, Cordoba, Spain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68313" y="1773238"/>
            <a:ext cx="59753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/>
              <a:t>Products are:</a:t>
            </a:r>
          </a:p>
          <a:p>
            <a:pPr defTabSz="912813">
              <a:spcBef>
                <a:spcPct val="50000"/>
              </a:spcBef>
            </a:pPr>
            <a:r>
              <a:rPr lang="en-US"/>
              <a:t>CFC, CTY, CTTPH</a:t>
            </a:r>
          </a:p>
          <a:p>
            <a:pPr defTabSz="912813">
              <a:spcBef>
                <a:spcPct val="50000"/>
              </a:spcBef>
            </a:pPr>
            <a:endParaRPr lang="en-US"/>
          </a:p>
          <a:p>
            <a:pPr defTabSz="912813">
              <a:spcBef>
                <a:spcPct val="50000"/>
              </a:spcBef>
            </a:pPr>
            <a:r>
              <a:rPr lang="en-US"/>
              <a:t>Temporal resolution:</a:t>
            </a:r>
          </a:p>
          <a:p>
            <a:pPr defTabSz="912813">
              <a:spcBef>
                <a:spcPct val="50000"/>
              </a:spcBef>
            </a:pPr>
            <a:r>
              <a:rPr lang="en-US"/>
              <a:t> instantaneous (hourly) and daily mean data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 September 2010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EUMETSAT Conference, Cordoba, Spain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755650" y="5516563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/>
              <a:t>original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5076825" y="5661025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/>
              <a:t>calibrated</a:t>
            </a:r>
          </a:p>
        </p:txBody>
      </p:sp>
      <p:pic>
        <p:nvPicPr>
          <p:cNvPr id="76810" name="Picture 10" descr="CFC_200903010000_dm__noc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012950"/>
            <a:ext cx="4537075" cy="3403600"/>
          </a:xfrm>
          <a:prstGeom prst="rect">
            <a:avLst/>
          </a:prstGeom>
          <a:noFill/>
        </p:spPr>
      </p:pic>
      <p:pic>
        <p:nvPicPr>
          <p:cNvPr id="76811" name="Picture 11" descr="CFC_200903010000_dm__cali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1989138"/>
            <a:ext cx="4356100" cy="3384550"/>
          </a:xfrm>
          <a:prstGeom prst="rect">
            <a:avLst/>
          </a:prstGeom>
          <a:noFill/>
        </p:spPr>
      </p:pic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468313" y="1196975"/>
            <a:ext cx="828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/>
              <a:t>Cloud Fractional Cover: daily mean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 September 2010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EUMETSAT Conference, Cordoba, Spain</a:t>
            </a:r>
          </a:p>
        </p:txBody>
      </p:sp>
      <p:pic>
        <p:nvPicPr>
          <p:cNvPr id="78853" name="Picture 5" descr="CFC_200903010000_dm__nocal__calib_dif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268413"/>
            <a:ext cx="6002337" cy="5002212"/>
          </a:xfrm>
          <a:prstGeom prst="rect">
            <a:avLst/>
          </a:prstGeom>
          <a:noFill/>
        </p:spPr>
      </p:pic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6732588" y="1557338"/>
            <a:ext cx="24114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/>
            <a:r>
              <a:rPr lang="en-US" sz="1800"/>
              <a:t>Negative values:</a:t>
            </a:r>
          </a:p>
          <a:p>
            <a:pPr defTabSz="912813"/>
            <a:r>
              <a:rPr lang="en-US" sz="1800"/>
              <a:t>More clouds with calibration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Standarddesign">
  <a:themeElements>
    <a:clrScheme name="2_Standarddesign 8">
      <a:dk1>
        <a:srgbClr val="003366"/>
      </a:dk1>
      <a:lt1>
        <a:srgbClr val="FFFFFF"/>
      </a:lt1>
      <a:dk2>
        <a:srgbClr val="003366"/>
      </a:dk2>
      <a:lt2>
        <a:srgbClr val="808080"/>
      </a:lt2>
      <a:accent1>
        <a:srgbClr val="00CC99"/>
      </a:accent1>
      <a:accent2>
        <a:srgbClr val="00FF00"/>
      </a:accent2>
      <a:accent3>
        <a:srgbClr val="FFFFFF"/>
      </a:accent3>
      <a:accent4>
        <a:srgbClr val="002A56"/>
      </a:accent4>
      <a:accent5>
        <a:srgbClr val="AAE2CA"/>
      </a:accent5>
      <a:accent6>
        <a:srgbClr val="00E700"/>
      </a:accent6>
      <a:hlink>
        <a:srgbClr val="CCCCFF"/>
      </a:hlink>
      <a:folHlink>
        <a:srgbClr val="B2B2B2"/>
      </a:folHlink>
    </a:clrScheme>
    <a:fontScheme name="2_Standarddesign">
      <a:majorFont>
        <a:latin typeface="Times New Roman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effectLst/>
            <a:latin typeface="Arial Black" pitchFamily="34" charset="0"/>
          </a:defRPr>
        </a:defPPr>
      </a:lstStyle>
    </a:lnDef>
  </a:objectDefaults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00CC99"/>
        </a:accent1>
        <a:accent2>
          <a:srgbClr val="00FF00"/>
        </a:accent2>
        <a:accent3>
          <a:srgbClr val="FFFFFF"/>
        </a:accent3>
        <a:accent4>
          <a:srgbClr val="002A56"/>
        </a:accent4>
        <a:accent5>
          <a:srgbClr val="AAE2CA"/>
        </a:accent5>
        <a:accent6>
          <a:srgbClr val="00E7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Standarddesign">
      <a:majorFont>
        <a:latin typeface="Times New Roman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effectLst/>
            <a:latin typeface="Arial Black" pitchFamily="34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00CC99"/>
        </a:accent1>
        <a:accent2>
          <a:srgbClr val="00FF00"/>
        </a:accent2>
        <a:accent3>
          <a:srgbClr val="FFFFFF"/>
        </a:accent3>
        <a:accent4>
          <a:srgbClr val="002A56"/>
        </a:accent4>
        <a:accent5>
          <a:srgbClr val="AAE2CA"/>
        </a:accent5>
        <a:accent6>
          <a:srgbClr val="00E7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EUM_2009_20090924AM_Maarit_Lockhoff</Template>
  <TotalTime>0</TotalTime>
  <Words>403</Words>
  <Application>Microsoft Office PowerPoint</Application>
  <PresentationFormat>On-screen Show (4:3)</PresentationFormat>
  <Paragraphs>75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2_Standarddesign</vt:lpstr>
      <vt:lpstr>1_Standarddesign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Deutscher Wetterdienst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</dc:title>
  <dc:creator>akniffka</dc:creator>
  <cp:lastModifiedBy>mbali</cp:lastModifiedBy>
  <cp:revision>33</cp:revision>
  <dcterms:created xsi:type="dcterms:W3CDTF">2009-11-25T13:11:26Z</dcterms:created>
  <dcterms:modified xsi:type="dcterms:W3CDTF">2015-11-28T01:13:10Z</dcterms:modified>
</cp:coreProperties>
</file>