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53" r:id="rId2"/>
    <p:sldId id="354" r:id="rId3"/>
    <p:sldId id="361" r:id="rId4"/>
    <p:sldId id="306" r:id="rId5"/>
    <p:sldId id="374" r:id="rId6"/>
    <p:sldId id="375" r:id="rId7"/>
    <p:sldId id="356" r:id="rId8"/>
    <p:sldId id="372" r:id="rId9"/>
    <p:sldId id="357" r:id="rId10"/>
    <p:sldId id="359" r:id="rId11"/>
    <p:sldId id="360" r:id="rId12"/>
    <p:sldId id="362" r:id="rId13"/>
    <p:sldId id="363" r:id="rId14"/>
    <p:sldId id="376" r:id="rId15"/>
    <p:sldId id="358" r:id="rId16"/>
    <p:sldId id="364" r:id="rId17"/>
    <p:sldId id="369" r:id="rId18"/>
    <p:sldId id="303" r:id="rId19"/>
    <p:sldId id="346" r:id="rId20"/>
    <p:sldId id="348" r:id="rId21"/>
    <p:sldId id="347" r:id="rId22"/>
    <p:sldId id="304" r:id="rId23"/>
    <p:sldId id="344" r:id="rId24"/>
    <p:sldId id="349" r:id="rId25"/>
    <p:sldId id="373" r:id="rId26"/>
    <p:sldId id="339" r:id="rId27"/>
    <p:sldId id="351" r:id="rId28"/>
    <p:sldId id="352" r:id="rId29"/>
    <p:sldId id="271" r:id="rId30"/>
    <p:sldId id="272" r:id="rId31"/>
    <p:sldId id="295" r:id="rId32"/>
    <p:sldId id="296" r:id="rId33"/>
    <p:sldId id="300" r:id="rId34"/>
    <p:sldId id="291" r:id="rId35"/>
    <p:sldId id="307" r:id="rId36"/>
    <p:sldId id="308" r:id="rId37"/>
    <p:sldId id="309" r:id="rId38"/>
    <p:sldId id="310" r:id="rId39"/>
    <p:sldId id="311" r:id="rId40"/>
    <p:sldId id="314" r:id="rId41"/>
    <p:sldId id="341" r:id="rId42"/>
    <p:sldId id="342" r:id="rId43"/>
    <p:sldId id="34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41B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58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B672C-29C4-4D72-9C0D-47BD65A7D532}" type="datetimeFigureOut">
              <a:rPr lang="en-US" smtClean="0"/>
              <a:pPr/>
              <a:t>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311A4-F30E-49BC-90D1-DF413A9D0D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esdis.noaa.gov/news_archives/dscovr.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ience.nasa.gov/media/medialibrary/2012/03/01/Nguyen-DSCOVR-Mission-Briefing-HPS-v01b.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http://www.nesdis.noaa.gov/news_archives/dscovr.html</a:t>
            </a:r>
            <a:endParaRPr lang="en-US" dirty="0" smtClean="0"/>
          </a:p>
          <a:p>
            <a:r>
              <a:rPr lang="en-US" dirty="0" smtClean="0">
                <a:hlinkClick r:id="rId4"/>
              </a:rPr>
              <a:t>http://science.nasa.gov/media/medialibrary/2012/03/01/Nguyen-DSCOVR-Mission-Briefing-HPS-v01b.pdf</a:t>
            </a:r>
            <a:endParaRPr lang="en-US" dirty="0" smtClean="0"/>
          </a:p>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a:t>
            </a:r>
            <a:r>
              <a:rPr lang="en-US" baseline="0" dirty="0" smtClean="0"/>
              <a:t> by C. </a:t>
            </a:r>
            <a:r>
              <a:rPr lang="en-US" baseline="0" dirty="0" err="1" smtClean="0"/>
              <a:t>Seftor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1" i="0" kern="1200" dirty="0" smtClean="0">
                <a:solidFill>
                  <a:schemeClr val="tx1"/>
                </a:solidFill>
                <a:latin typeface="+mn-lt"/>
                <a:ea typeface="+mn-ea"/>
                <a:cs typeface="+mn-cs"/>
              </a:rPr>
              <a:t>Composite Mg II solar activity index for solar cycles 21 and 22</a:t>
            </a:r>
          </a:p>
          <a:p>
            <a:pPr fontAlgn="base"/>
            <a:r>
              <a:rPr lang="en-US" sz="1200" b="0" i="0" kern="1200" dirty="0" smtClean="0">
                <a:solidFill>
                  <a:schemeClr val="tx1"/>
                </a:solidFill>
                <a:latin typeface="+mn-lt"/>
                <a:ea typeface="+mn-ea"/>
                <a:cs typeface="+mn-cs"/>
              </a:rPr>
              <a:t>Matthew T. </a:t>
            </a:r>
            <a:r>
              <a:rPr lang="en-US" sz="1200" b="0" i="0" kern="1200" dirty="0" err="1" smtClean="0">
                <a:solidFill>
                  <a:schemeClr val="tx1"/>
                </a:solidFill>
                <a:latin typeface="+mn-lt"/>
                <a:ea typeface="+mn-ea"/>
                <a:cs typeface="+mn-cs"/>
              </a:rPr>
              <a:t>DeLand</a:t>
            </a:r>
            <a:r>
              <a:rPr lang="en-US" sz="1200" b="0" i="0" kern="1200" dirty="0" smtClean="0">
                <a:solidFill>
                  <a:schemeClr val="tx1"/>
                </a:solidFill>
                <a:latin typeface="+mn-lt"/>
                <a:ea typeface="+mn-ea"/>
                <a:cs typeface="+mn-cs"/>
              </a:rPr>
              <a:t>,</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Richard P. </a:t>
            </a:r>
            <a:r>
              <a:rPr lang="en-US" sz="1200" b="0" i="0" kern="1200" dirty="0" err="1" smtClean="0">
                <a:solidFill>
                  <a:schemeClr val="tx1"/>
                </a:solidFill>
                <a:latin typeface="+mn-lt"/>
                <a:ea typeface="+mn-ea"/>
                <a:cs typeface="+mn-cs"/>
              </a:rPr>
              <a:t>Cebula</a:t>
            </a:r>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DOI: 10.1029/93JD00421</a:t>
            </a:r>
          </a:p>
          <a:p>
            <a:pPr fontAlgn="base"/>
            <a:r>
              <a:rPr lang="en-US" sz="1200" b="1" i="0" kern="1200" dirty="0" smtClean="0">
                <a:solidFill>
                  <a:schemeClr val="tx1"/>
                </a:solidFill>
                <a:latin typeface="+mn-lt"/>
                <a:ea typeface="+mn-ea"/>
                <a:cs typeface="+mn-cs"/>
              </a:rPr>
              <a:t>Creation of a composite solar ultraviolet irradiance data set</a:t>
            </a:r>
          </a:p>
          <a:p>
            <a:pPr fontAlgn="base"/>
            <a:r>
              <a:rPr lang="en-US" sz="1200" b="0" i="0" kern="1200" dirty="0" smtClean="0">
                <a:solidFill>
                  <a:schemeClr val="tx1"/>
                </a:solidFill>
                <a:latin typeface="+mn-lt"/>
                <a:ea typeface="+mn-ea"/>
                <a:cs typeface="+mn-cs"/>
              </a:rPr>
              <a:t>Matthew T. </a:t>
            </a:r>
            <a:r>
              <a:rPr lang="en-US" sz="1200" b="0" i="0" kern="1200" dirty="0" err="1" smtClean="0">
                <a:solidFill>
                  <a:schemeClr val="tx1"/>
                </a:solidFill>
                <a:latin typeface="+mn-lt"/>
                <a:ea typeface="+mn-ea"/>
                <a:cs typeface="+mn-cs"/>
              </a:rPr>
              <a:t>DeLand</a:t>
            </a:r>
            <a:r>
              <a:rPr lang="en-US" sz="1200" b="0" i="0" kern="1200" dirty="0" smtClean="0">
                <a:solidFill>
                  <a:schemeClr val="tx1"/>
                </a:solidFill>
                <a:latin typeface="+mn-lt"/>
                <a:ea typeface="+mn-ea"/>
                <a:cs typeface="+mn-cs"/>
              </a:rPr>
              <a:t>, Richard P. </a:t>
            </a:r>
            <a:r>
              <a:rPr lang="en-US" sz="1200" b="0" i="0" kern="1200" dirty="0" err="1" smtClean="0">
                <a:solidFill>
                  <a:schemeClr val="tx1"/>
                </a:solidFill>
                <a:latin typeface="+mn-lt"/>
                <a:ea typeface="+mn-ea"/>
                <a:cs typeface="+mn-cs"/>
              </a:rPr>
              <a:t>Cebula</a:t>
            </a:r>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DOI: 10.1029/2008JA013401</a:t>
            </a:r>
          </a:p>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4386" eaLnBrk="0" hangingPunct="0">
              <a:defRPr>
                <a:solidFill>
                  <a:schemeClr val="tx1"/>
                </a:solidFill>
                <a:latin typeface="Arial" charset="0"/>
              </a:defRPr>
            </a:lvl1pPr>
            <a:lvl2pPr marL="729017" indent="-280391" defTabSz="914386" eaLnBrk="0" hangingPunct="0">
              <a:defRPr>
                <a:solidFill>
                  <a:schemeClr val="tx1"/>
                </a:solidFill>
                <a:latin typeface="Arial" charset="0"/>
              </a:defRPr>
            </a:lvl2pPr>
            <a:lvl3pPr marL="1121564" indent="-224312" defTabSz="914386" eaLnBrk="0" hangingPunct="0">
              <a:defRPr>
                <a:solidFill>
                  <a:schemeClr val="tx1"/>
                </a:solidFill>
                <a:latin typeface="Arial" charset="0"/>
              </a:defRPr>
            </a:lvl3pPr>
            <a:lvl4pPr marL="1570189" indent="-224312" defTabSz="914386" eaLnBrk="0" hangingPunct="0">
              <a:defRPr>
                <a:solidFill>
                  <a:schemeClr val="tx1"/>
                </a:solidFill>
                <a:latin typeface="Arial" charset="0"/>
              </a:defRPr>
            </a:lvl4pPr>
            <a:lvl5pPr marL="2018816" indent="-224312" defTabSz="914386" eaLnBrk="0" hangingPunct="0">
              <a:defRPr>
                <a:solidFill>
                  <a:schemeClr val="tx1"/>
                </a:solidFill>
                <a:latin typeface="Arial" charset="0"/>
              </a:defRPr>
            </a:lvl5pPr>
            <a:lvl6pPr marL="2467441" indent="-224312" defTabSz="914386" eaLnBrk="0" fontAlgn="base" hangingPunct="0">
              <a:spcBef>
                <a:spcPct val="0"/>
              </a:spcBef>
              <a:spcAft>
                <a:spcPct val="0"/>
              </a:spcAft>
              <a:defRPr>
                <a:solidFill>
                  <a:schemeClr val="tx1"/>
                </a:solidFill>
                <a:latin typeface="Arial" charset="0"/>
              </a:defRPr>
            </a:lvl6pPr>
            <a:lvl7pPr marL="2916065" indent="-224312" defTabSz="914386" eaLnBrk="0" fontAlgn="base" hangingPunct="0">
              <a:spcBef>
                <a:spcPct val="0"/>
              </a:spcBef>
              <a:spcAft>
                <a:spcPct val="0"/>
              </a:spcAft>
              <a:defRPr>
                <a:solidFill>
                  <a:schemeClr val="tx1"/>
                </a:solidFill>
                <a:latin typeface="Arial" charset="0"/>
              </a:defRPr>
            </a:lvl7pPr>
            <a:lvl8pPr marL="3364692" indent="-224312" defTabSz="914386" eaLnBrk="0" fontAlgn="base" hangingPunct="0">
              <a:spcBef>
                <a:spcPct val="0"/>
              </a:spcBef>
              <a:spcAft>
                <a:spcPct val="0"/>
              </a:spcAft>
              <a:defRPr>
                <a:solidFill>
                  <a:schemeClr val="tx1"/>
                </a:solidFill>
                <a:latin typeface="Arial" charset="0"/>
              </a:defRPr>
            </a:lvl8pPr>
            <a:lvl9pPr marL="3813317" indent="-224312" defTabSz="914386" eaLnBrk="0" fontAlgn="base" hangingPunct="0">
              <a:spcBef>
                <a:spcPct val="0"/>
              </a:spcBef>
              <a:spcAft>
                <a:spcPct val="0"/>
              </a:spcAft>
              <a:defRPr>
                <a:solidFill>
                  <a:schemeClr val="tx1"/>
                </a:solidFill>
                <a:latin typeface="Arial" charset="0"/>
              </a:defRPr>
            </a:lvl9pPr>
          </a:lstStyle>
          <a:p>
            <a:pPr eaLnBrk="1" hangingPunct="1"/>
            <a:fld id="{DE9DC90B-2B0C-45E0-8F2D-7A6F29137F7A}" type="slidenum">
              <a:rPr lang="en-US" altLang="en-US"/>
              <a:pPr eaLnBrk="1" hangingPunct="1"/>
              <a:t>7</a:t>
            </a:fld>
            <a:endParaRPr lang="en-US" altLang="en-US"/>
          </a:p>
        </p:txBody>
      </p:sp>
      <p:sp>
        <p:nvSpPr>
          <p:cNvPr id="50179" name="Rectangle 7"/>
          <p:cNvSpPr txBox="1">
            <a:spLocks noGrp="1" noChangeArrowheads="1"/>
          </p:cNvSpPr>
          <p:nvPr/>
        </p:nvSpPr>
        <p:spPr bwMode="auto">
          <a:xfrm>
            <a:off x="3885580" y="8686488"/>
            <a:ext cx="2970869" cy="455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5" tIns="45702" rIns="91405" bIns="45702"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30188" defTabSz="931863" eaLnBrk="0" hangingPunct="0">
              <a:defRPr>
                <a:solidFill>
                  <a:schemeClr val="tx1"/>
                </a:solidFill>
                <a:latin typeface="Arial" charset="0"/>
              </a:defRPr>
            </a:lvl5pPr>
            <a:lvl6pPr marL="2514600" indent="-230188" defTabSz="931863" eaLnBrk="0" fontAlgn="base" hangingPunct="0">
              <a:spcBef>
                <a:spcPct val="0"/>
              </a:spcBef>
              <a:spcAft>
                <a:spcPct val="0"/>
              </a:spcAft>
              <a:defRPr>
                <a:solidFill>
                  <a:schemeClr val="tx1"/>
                </a:solidFill>
                <a:latin typeface="Arial" charset="0"/>
              </a:defRPr>
            </a:lvl6pPr>
            <a:lvl7pPr marL="2971800" indent="-230188" defTabSz="931863" eaLnBrk="0" fontAlgn="base" hangingPunct="0">
              <a:spcBef>
                <a:spcPct val="0"/>
              </a:spcBef>
              <a:spcAft>
                <a:spcPct val="0"/>
              </a:spcAft>
              <a:defRPr>
                <a:solidFill>
                  <a:schemeClr val="tx1"/>
                </a:solidFill>
                <a:latin typeface="Arial" charset="0"/>
              </a:defRPr>
            </a:lvl7pPr>
            <a:lvl8pPr marL="3429000" indent="-230188" defTabSz="931863" eaLnBrk="0" fontAlgn="base" hangingPunct="0">
              <a:spcBef>
                <a:spcPct val="0"/>
              </a:spcBef>
              <a:spcAft>
                <a:spcPct val="0"/>
              </a:spcAft>
              <a:defRPr>
                <a:solidFill>
                  <a:schemeClr val="tx1"/>
                </a:solidFill>
                <a:latin typeface="Arial" charset="0"/>
              </a:defRPr>
            </a:lvl8pPr>
            <a:lvl9pPr marL="3886200" indent="-230188" defTabSz="931863" eaLnBrk="0" fontAlgn="base" hangingPunct="0">
              <a:spcBef>
                <a:spcPct val="0"/>
              </a:spcBef>
              <a:spcAft>
                <a:spcPct val="0"/>
              </a:spcAft>
              <a:defRPr>
                <a:solidFill>
                  <a:schemeClr val="tx1"/>
                </a:solidFill>
                <a:latin typeface="Arial" charset="0"/>
              </a:defRPr>
            </a:lvl9pPr>
          </a:lstStyle>
          <a:p>
            <a:pPr algn="r" eaLnBrk="1" hangingPunct="1"/>
            <a:fld id="{CDBA9F3A-036B-41E1-A798-84BF9D0E9CFD}" type="slidenum">
              <a:rPr lang="en-US" altLang="en-US" sz="1200"/>
              <a:pPr algn="r" eaLnBrk="1" hangingPunct="1"/>
              <a:t>7</a:t>
            </a:fld>
            <a:endParaRPr lang="en-US" altLang="en-US" sz="1200" dirty="0"/>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xfrm>
            <a:off x="914712" y="4344025"/>
            <a:ext cx="5028579" cy="4114488"/>
          </a:xfrm>
          <a:noFill/>
        </p:spPr>
        <p:txBody>
          <a:bodyPr lIns="91405" tIns="45702" rIns="91405" bIns="45702"/>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eaLnBrk="1" hangingPunct="1">
              <a:buFontTx/>
              <a:buNone/>
            </a:pP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believe</a:t>
            </a:r>
            <a:r>
              <a:rPr lang="en-US" baseline="0" dirty="0" smtClean="0"/>
              <a:t> a similar method was used to check the GOME long-term calibration by assuming stable equatorial ozone profiles.</a:t>
            </a:r>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FFBF3-559E-4F31-BF9E-52BFD785AB66}" type="slidenum">
              <a:rPr lang="en-US"/>
              <a:pPr/>
              <a:t>10</a:t>
            </a:fld>
            <a:endParaRPr lang="en-US"/>
          </a:p>
        </p:txBody>
      </p:sp>
      <p:sp>
        <p:nvSpPr>
          <p:cNvPr id="14338" name="Rectangle 2"/>
          <p:cNvSpPr>
            <a:spLocks noGrp="1" noRot="1" noChangeAspect="1" noChangeArrowheads="1" noTextEdit="1"/>
          </p:cNvSpPr>
          <p:nvPr>
            <p:ph type="sldImg"/>
          </p:nvPr>
        </p:nvSpPr>
        <p:spPr>
          <a:xfrm>
            <a:off x="1143000" y="685800"/>
            <a:ext cx="4572000" cy="3429000"/>
          </a:xfrm>
          <a:ln/>
        </p:spPr>
      </p:sp>
      <p:sp>
        <p:nvSpPr>
          <p:cNvPr id="14339" name="Rectangle 3"/>
          <p:cNvSpPr>
            <a:spLocks noGrp="1" noChangeArrowheads="1"/>
          </p:cNvSpPr>
          <p:nvPr>
            <p:ph type="body" idx="1"/>
          </p:nvPr>
        </p:nvSpPr>
        <p:spPr>
          <a:xfrm>
            <a:off x="914921" y="4342892"/>
            <a:ext cx="4995429" cy="4514918"/>
          </a:xfrm>
        </p:spPr>
        <p:txBody>
          <a:bodyPr/>
          <a:lstStyle/>
          <a:p>
            <a:r>
              <a:rPr lang="en-US" sz="1000" b="1" dirty="0"/>
              <a:t>Figure 2.  </a:t>
            </a:r>
            <a:r>
              <a:rPr lang="en-US" sz="1000" dirty="0"/>
              <a:t>Normalized weighting functions for SBUV/2 measurements for a standard 325 DU (0.325 atm.-cm.) ozone profile for two SZAs (Eight wavelengths from </a:t>
            </a:r>
            <a:r>
              <a:rPr lang="en-US" sz="1000" dirty="0" smtClean="0"/>
              <a:t>252, 273, 283, 288, 292, 298, 302 </a:t>
            </a:r>
            <a:r>
              <a:rPr lang="en-US" sz="1000" dirty="0"/>
              <a:t>to 306 nm) </a:t>
            </a:r>
          </a:p>
          <a:p>
            <a:r>
              <a:rPr lang="en-US" sz="1000" dirty="0"/>
              <a:t>The normalized single-scattering weighting functions, which show how sensitive the measurements are to ozone changes as functions of pressure, are given for eight wavelengths (252, 273, 283, 288, 292, 298, 302, and 306 nm) in </a:t>
            </a:r>
            <a:r>
              <a:rPr lang="en-US" sz="1000" b="1" dirty="0"/>
              <a:t>Figure 2</a:t>
            </a:r>
            <a:r>
              <a:rPr lang="en-US" sz="1000" dirty="0"/>
              <a:t>. The two sets of curves from top to bottom are for the wavelengths from short to long. This shows, for example, that the measurement by a space-based instrument looking down on a sunlit atmosphere of the radiance at 252 nm is primarily affected by changes in the ozone above 2.0 mbar while the measurement at 306 nm is affected by changes in ozone throughout the stratosphere. Ozone profile retrieval algorithms make use of this physical difference in the spectral measurements to obtain estimates of vertical ozone profiles. </a:t>
            </a:r>
            <a:endParaRPr lang="en-US" sz="1000" b="1" dirty="0"/>
          </a:p>
          <a:p>
            <a:r>
              <a:rPr lang="en-US" sz="1000" dirty="0"/>
              <a:t>The information at wavelengths measured by a BUV instrument shifts upward as the Solar Zenith Angle (SZA) or the Satellite Viewing Angle (SVA) increases and the path length of photons through the atmosphere increases. For the example in </a:t>
            </a:r>
            <a:r>
              <a:rPr lang="en-US" sz="1000" b="1" dirty="0"/>
              <a:t>Figure 2</a:t>
            </a:r>
            <a:r>
              <a:rPr lang="en-US" sz="1000" dirty="0"/>
              <a:t>, at 70</a:t>
            </a:r>
            <a:r>
              <a:rPr lang="en-US" sz="1000" dirty="0">
                <a:sym typeface="Symbol" pitchFamily="18" charset="2"/>
              </a:rPr>
              <a:t></a:t>
            </a:r>
            <a:r>
              <a:rPr lang="en-US" sz="1000" dirty="0"/>
              <a:t> SZA, the 273 nm measurements responds to changes in the ozone vertical profile in almost the same manner as the 252 nm measurements do at 30</a:t>
            </a:r>
            <a:r>
              <a:rPr lang="en-US" sz="1000" dirty="0">
                <a:sym typeface="Symbol" pitchFamily="18" charset="2"/>
              </a:rPr>
              <a:t></a:t>
            </a:r>
            <a:r>
              <a:rPr lang="en-US" sz="1000" dirty="0"/>
              <a:t> SZA. Notice that the second highest dotted curve and the highest dashed curve almost coincide.</a:t>
            </a:r>
          </a:p>
          <a:p>
            <a:r>
              <a:rPr lang="en-US" sz="1000" dirty="0"/>
              <a:t>The eight wavelengths in </a:t>
            </a:r>
            <a:r>
              <a:rPr lang="en-US" sz="1000" b="1" dirty="0"/>
              <a:t>Figure 2</a:t>
            </a:r>
            <a:r>
              <a:rPr lang="en-US" sz="1000" dirty="0"/>
              <a:t> are the standard profiling wavelengths for normal SBUV/2 observations. They provide good coverage of the stratosphere. The gradual decrease in the weighting function (the lack of sharp cutoffs) limits the resolution of the vertical profile information. Even these eight wavelengths have some redundancy in their information and it remains to be seen how much new information will be obtained by denser spectral coverage. </a:t>
            </a:r>
          </a:p>
          <a:p>
            <a:r>
              <a:rPr lang="en-US" sz="1000" dirty="0" err="1"/>
              <a:t>Hyperspectral</a:t>
            </a:r>
            <a:r>
              <a:rPr lang="en-US" sz="1000" dirty="0"/>
              <a:t> algorithms for profile retrievals are under development. The duplication of measurement information both spectral and spatial, should help to provide internal consistency and calibration checks. It will also help with methods for radiance comparisons between measurements for Cal/Val work.</a:t>
            </a:r>
          </a:p>
          <a:p>
            <a:r>
              <a:rPr lang="en-US" sz="1000" dirty="0"/>
              <a:t>Limb viewing produces a geometric magnification of layer response compared to nadir viewing, but with at the cost of a large increase in the optical path.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http://www.star.nesdis.noaa.gov/icvs/prodDemos/index.php</a:t>
            </a:r>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Glen </a:t>
            </a:r>
            <a:r>
              <a:rPr lang="en-US" dirty="0" err="1" smtClean="0"/>
              <a:t>Jaross</a:t>
            </a:r>
            <a:r>
              <a:rPr lang="en-US" dirty="0" smtClean="0"/>
              <a:t> ; </a:t>
            </a:r>
            <a:r>
              <a:rPr lang="en-US" dirty="0" err="1" smtClean="0"/>
              <a:t>Arlin</a:t>
            </a:r>
            <a:r>
              <a:rPr lang="en-US" dirty="0" smtClean="0"/>
              <a:t> J. Krueger, Ice radiance method for backscatter UV instrument monitoring</a:t>
            </a:r>
          </a:p>
          <a:p>
            <a:r>
              <a:rPr lang="en-US" dirty="0" smtClean="0"/>
              <a:t>Proc. SPIE 2047, Atmospheric Ozone, 94 (November 2, 1993); doi:10.1117/12.163469</a:t>
            </a:r>
          </a:p>
          <a:p>
            <a:r>
              <a:rPr lang="en-US" sz="1200" b="0" i="0" kern="1200" dirty="0" smtClean="0">
                <a:solidFill>
                  <a:schemeClr val="tx1"/>
                </a:solidFill>
                <a:latin typeface="+mn-lt"/>
                <a:ea typeface="+mn-ea"/>
                <a:cs typeface="+mn-cs"/>
              </a:rPr>
              <a:t>Changes in the Nimbus-7/TOMS instrument response at long wavelengths are monitored within 1% accuracy over the lifetime of the instrument.</a:t>
            </a:r>
            <a:endParaRPr lang="en-US" dirty="0" smtClean="0"/>
          </a:p>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3BFE8-4D73-42B8-928D-D68899C25BF9}" type="slidenum">
              <a:rPr lang="en-US"/>
              <a:pPr/>
              <a:t>26</a:t>
            </a:fld>
            <a:endParaRPr lang="en-US"/>
          </a:p>
        </p:txBody>
      </p:sp>
      <p:sp>
        <p:nvSpPr>
          <p:cNvPr id="12290" name="Rectangle 2"/>
          <p:cNvSpPr>
            <a:spLocks noGrp="1" noRot="1" noChangeAspect="1" noChangeArrowheads="1" noTextEdit="1"/>
          </p:cNvSpPr>
          <p:nvPr>
            <p:ph type="sldImg"/>
          </p:nvPr>
        </p:nvSpPr>
        <p:spPr>
          <a:xfrm>
            <a:off x="1143000" y="685800"/>
            <a:ext cx="4572000" cy="3429000"/>
          </a:xfrm>
          <a:ln/>
        </p:spPr>
      </p:sp>
      <p:sp>
        <p:nvSpPr>
          <p:cNvPr id="12291" name="Rectangle 3"/>
          <p:cNvSpPr>
            <a:spLocks noGrp="1" noChangeArrowheads="1"/>
          </p:cNvSpPr>
          <p:nvPr>
            <p:ph type="body" idx="1"/>
          </p:nvPr>
        </p:nvSpPr>
        <p:spPr/>
        <p:txBody>
          <a:bodyPr/>
          <a:lstStyle/>
          <a:p>
            <a:r>
              <a:rPr lang="en-US" sz="1000" dirty="0"/>
              <a:t>Range of absorption /atm.-cm (DU = </a:t>
            </a:r>
            <a:r>
              <a:rPr lang="en-US" sz="1000" dirty="0" err="1"/>
              <a:t>milli</a:t>
            </a:r>
            <a:r>
              <a:rPr lang="en-US" sz="1000" dirty="0"/>
              <a:t>-atm.-cm, 300 DU is an average total column.)</a:t>
            </a:r>
          </a:p>
          <a:p>
            <a:r>
              <a:rPr lang="en-US" sz="1000" dirty="0"/>
              <a:t>Rayleigh scattering like 1/lambda^4, Optical depth is 1.4 for the full atmosphere RS at 290 nm.</a:t>
            </a:r>
          </a:p>
          <a:p>
            <a:r>
              <a:rPr lang="en-US" sz="1000" dirty="0"/>
              <a:t>Other absorption about 600 nm, see limb talk by J. Larsen.</a:t>
            </a:r>
          </a:p>
          <a:p>
            <a:r>
              <a:rPr lang="en-US" sz="1000" dirty="0"/>
              <a:t>Power law for ozone and drop in absorption. Stops at peak in stratosphere.</a:t>
            </a:r>
          </a:p>
          <a:p>
            <a:r>
              <a:rPr lang="en-US" sz="1000" dirty="0"/>
              <a:t>Good for us, but not for measurements.</a:t>
            </a:r>
          </a:p>
          <a:p>
            <a:r>
              <a:rPr lang="en-US" sz="1000" dirty="0"/>
              <a:t>For long wavelengths, ozone layer and atmosphere.</a:t>
            </a:r>
          </a:p>
          <a:p>
            <a:r>
              <a:rPr lang="en-US" sz="1000" dirty="0"/>
              <a:t>Start off simple, will get to problems later.</a:t>
            </a:r>
          </a:p>
          <a:p>
            <a:r>
              <a:rPr lang="en-US" sz="1000" dirty="0"/>
              <a:t>Looking ahead at retrievals:</a:t>
            </a:r>
          </a:p>
          <a:p>
            <a:r>
              <a:rPr lang="en-US" sz="1000" dirty="0"/>
              <a:t>Pairs of absorbing and non-absorbing channels.</a:t>
            </a:r>
          </a:p>
          <a:p>
            <a:r>
              <a:rPr lang="en-US" sz="1000" dirty="0"/>
              <a:t>DOAS uses small scale relative variations.</a:t>
            </a:r>
          </a:p>
          <a:p>
            <a:r>
              <a:rPr lang="en-US" sz="1000" dirty="0"/>
              <a:t>Atmospheric ozone provides a shield from solar ultraviolet (UV) irradiance by absorbing almost all of the UV irradiance below 290 nm and by absorbing most of the irradiance from 290 to 310 nm. The UV absorption properties are expressed in terms of cross sections which relate the decrease in transmitted flux to the amount of ozone in an atmospheric layer. </a:t>
            </a:r>
            <a:r>
              <a:rPr lang="en-US" sz="1000" b="1" dirty="0"/>
              <a:t>Figure 1</a:t>
            </a:r>
            <a:r>
              <a:rPr lang="en-US" sz="1000" dirty="0"/>
              <a:t> gives a plot of the ozone absorption as a function of wavelength. (The absorption also depends on the air temperature and a representative value was used to create this graph.) Sunlight is also scattered, both toward the surface and back toward space, by the atmosphere. The most important type of scattering for UV wavelengths is Rayleigh scattering. Differential scattering of visible wavelengths of sunlight is responsible for the blue sky.</a:t>
            </a:r>
            <a:endParaRPr lang="en-US" dirty="0">
              <a:latin typeface="Arial" pitchFamily="34" charset="0"/>
            </a:endParaRP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C. </a:t>
            </a:r>
            <a:r>
              <a:rPr lang="en-US" dirty="0" err="1" smtClean="0"/>
              <a:t>Seftor</a:t>
            </a:r>
            <a:r>
              <a:rPr lang="en-US" dirty="0" smtClean="0"/>
              <a:t>,</a:t>
            </a:r>
            <a:r>
              <a:rPr lang="en-US" baseline="0" dirty="0" smtClean="0"/>
              <a:t> SSAI NASA NPP Science Team. Prediction using TOMRAD, 340 nm reflectivity, and a matchup MLS ozone profile.</a:t>
            </a:r>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6BDEE8-9506-4087-801A-375854D9DCEA}" type="datetime1">
              <a:rPr lang="en-US" smtClean="0"/>
              <a:pPr/>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D59BD1-8F7F-4AE8-B512-4F6B521AF258}" type="datetime1">
              <a:rPr lang="en-US" smtClean="0"/>
              <a:pPr/>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6EB7B-DC7A-4B1C-9506-D6F58BF9EB3B}" type="datetime1">
              <a:rPr lang="en-US" smtClean="0"/>
              <a:pPr/>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7907-3018-4A46-A87F-721BBF0B7044}" type="datetime1">
              <a:rPr lang="en-US" smtClean="0"/>
              <a:pPr/>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00E633-D22D-40B5-8A6E-15D78A8A7D92}" type="datetime1">
              <a:rPr lang="en-US" smtClean="0"/>
              <a:pPr/>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170ED3-C4A7-417F-BAED-FC08B1552492}" type="datetime1">
              <a:rPr lang="en-US" smtClean="0"/>
              <a:pPr/>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342C25-8D8F-45BD-B219-0F1AA22F5113}" type="datetime1">
              <a:rPr lang="en-US" smtClean="0"/>
              <a:pPr/>
              <a:t>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7A1ECE-185C-4C97-9B26-44633FC9F233}" type="datetime1">
              <a:rPr lang="en-US" smtClean="0"/>
              <a:pPr/>
              <a:t>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DF47B-51C1-4B9F-9D62-2D544BB7A9E3}" type="datetime1">
              <a:rPr lang="en-US" smtClean="0"/>
              <a:pPr/>
              <a:t>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5E67B-D6C3-4C9A-BF93-0B33F9850A54}" type="datetime1">
              <a:rPr lang="en-US" smtClean="0"/>
              <a:pPr/>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AB022-313C-48D6-B396-D83AFA61EBF6}" type="datetime1">
              <a:rPr lang="en-US" smtClean="0"/>
              <a:pPr/>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A11F7-305C-4E7C-B0B1-54000B0BA00D}" type="datetime1">
              <a:rPr lang="en-US" smtClean="0"/>
              <a:pPr/>
              <a:t>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CADC3-C9E3-4686-91B5-E7A1D7E458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Microsoft_Office_Word_97_-_2003_Document1.doc"/></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36775"/>
          </a:xfrm>
        </p:spPr>
        <p:txBody>
          <a:bodyPr>
            <a:normAutofit fontScale="90000"/>
          </a:bodyPr>
          <a:lstStyle/>
          <a:p>
            <a:r>
              <a:rPr lang="en-US" dirty="0" smtClean="0"/>
              <a:t>GSICS</a:t>
            </a:r>
            <a:br>
              <a:rPr lang="en-US" dirty="0" smtClean="0"/>
            </a:br>
            <a:r>
              <a:rPr lang="en-US" dirty="0" smtClean="0"/>
              <a:t>Research Working Group</a:t>
            </a:r>
            <a:br>
              <a:rPr lang="en-US" dirty="0" smtClean="0"/>
            </a:br>
            <a:r>
              <a:rPr lang="en-US" dirty="0" smtClean="0"/>
              <a:t>Ultraviolet Subgroup</a:t>
            </a:r>
            <a:br>
              <a:rPr lang="en-US" dirty="0" smtClean="0"/>
            </a:br>
            <a:r>
              <a:rPr lang="en-US" dirty="0" smtClean="0"/>
              <a:t>6 February 2014</a:t>
            </a:r>
            <a:endParaRPr lang="en-US"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1</a:t>
            </a:fld>
            <a:endParaRPr lang="en-US"/>
          </a:p>
        </p:txBody>
      </p:sp>
      <p:sp>
        <p:nvSpPr>
          <p:cNvPr id="5" name="Subtitle 2"/>
          <p:cNvSpPr>
            <a:spLocks noGrp="1"/>
          </p:cNvSpPr>
          <p:nvPr>
            <p:ph type="subTitle" idx="1"/>
          </p:nvPr>
        </p:nvSpPr>
        <p:spPr>
          <a:xfrm>
            <a:off x="1371600" y="4572000"/>
            <a:ext cx="6400800" cy="1752600"/>
          </a:xfrm>
        </p:spPr>
        <p:txBody>
          <a:bodyPr/>
          <a:lstStyle/>
          <a:p>
            <a:r>
              <a:rPr lang="en-US" dirty="0" smtClean="0"/>
              <a:t>L. Flynn, NOAA/NESDIS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0" y="136525"/>
          <a:ext cx="9144000" cy="6416675"/>
        </p:xfrm>
        <a:graphic>
          <a:graphicData uri="http://schemas.openxmlformats.org/presentationml/2006/ole">
            <p:oleObj spid="_x0000_s25602" name="Picture" r:id="rId4" imgW="5268293" imgH="3696682" progId="Word.Picture.8">
              <p:embed/>
            </p:oleObj>
          </a:graphicData>
        </a:graphic>
      </p:graphicFrame>
      <p:sp>
        <p:nvSpPr>
          <p:cNvPr id="13315" name="Text Box 3"/>
          <p:cNvSpPr txBox="1">
            <a:spLocks noChangeArrowheads="1"/>
          </p:cNvSpPr>
          <p:nvPr/>
        </p:nvSpPr>
        <p:spPr bwMode="auto">
          <a:xfrm>
            <a:off x="1828800" y="609600"/>
            <a:ext cx="990600" cy="381000"/>
          </a:xfrm>
          <a:prstGeom prst="rect">
            <a:avLst/>
          </a:prstGeom>
          <a:noFill/>
          <a:ln w="25400">
            <a:solidFill>
              <a:schemeClr val="tx1"/>
            </a:solidFill>
            <a:miter lim="800000"/>
            <a:headEnd/>
            <a:tailEnd/>
          </a:ln>
          <a:effectLst/>
        </p:spPr>
        <p:txBody>
          <a:bodyPr wrap="square">
            <a:spAutoFit/>
          </a:bodyPr>
          <a:lstStyle/>
          <a:p>
            <a:r>
              <a:rPr lang="en-US"/>
              <a:t>252 nm</a:t>
            </a:r>
          </a:p>
        </p:txBody>
      </p:sp>
      <p:sp>
        <p:nvSpPr>
          <p:cNvPr id="13316" name="Text Box 4"/>
          <p:cNvSpPr txBox="1">
            <a:spLocks noChangeArrowheads="1"/>
          </p:cNvSpPr>
          <p:nvPr/>
        </p:nvSpPr>
        <p:spPr bwMode="auto">
          <a:xfrm>
            <a:off x="7239000" y="3352800"/>
            <a:ext cx="1106488" cy="457200"/>
          </a:xfrm>
          <a:prstGeom prst="rect">
            <a:avLst/>
          </a:prstGeom>
          <a:noFill/>
          <a:ln w="25400">
            <a:solidFill>
              <a:schemeClr val="tx1"/>
            </a:solidFill>
            <a:miter lim="800000"/>
            <a:headEnd/>
            <a:tailEnd/>
          </a:ln>
          <a:effectLst/>
        </p:spPr>
        <p:txBody>
          <a:bodyPr wrap="none">
            <a:spAutoFit/>
          </a:bodyPr>
          <a:lstStyle/>
          <a:p>
            <a:r>
              <a:rPr lang="en-US"/>
              <a:t>306 nm</a:t>
            </a:r>
          </a:p>
        </p:txBody>
      </p:sp>
      <p:sp>
        <p:nvSpPr>
          <p:cNvPr id="13317" name="Line 5"/>
          <p:cNvSpPr>
            <a:spLocks noChangeShapeType="1"/>
          </p:cNvSpPr>
          <p:nvPr/>
        </p:nvSpPr>
        <p:spPr bwMode="auto">
          <a:xfrm>
            <a:off x="2810435" y="896470"/>
            <a:ext cx="762000" cy="4572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7" name="Line 5"/>
          <p:cNvSpPr>
            <a:spLocks noChangeShapeType="1"/>
          </p:cNvSpPr>
          <p:nvPr/>
        </p:nvSpPr>
        <p:spPr bwMode="auto">
          <a:xfrm>
            <a:off x="2819400" y="990600"/>
            <a:ext cx="381000" cy="60960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8" name="Text Box 3"/>
          <p:cNvSpPr txBox="1">
            <a:spLocks noChangeArrowheads="1"/>
          </p:cNvSpPr>
          <p:nvPr/>
        </p:nvSpPr>
        <p:spPr bwMode="auto">
          <a:xfrm>
            <a:off x="3048000" y="609600"/>
            <a:ext cx="894797" cy="369332"/>
          </a:xfrm>
          <a:prstGeom prst="rect">
            <a:avLst/>
          </a:prstGeom>
          <a:noFill/>
          <a:ln w="25400">
            <a:solidFill>
              <a:schemeClr val="tx1"/>
            </a:solidFill>
            <a:miter lim="800000"/>
            <a:headEnd/>
            <a:tailEnd/>
          </a:ln>
          <a:effectLst/>
        </p:spPr>
        <p:txBody>
          <a:bodyPr wrap="none">
            <a:spAutoFit/>
          </a:bodyPr>
          <a:lstStyle/>
          <a:p>
            <a:r>
              <a:rPr lang="en-US" dirty="0" smtClean="0"/>
              <a:t>273 </a:t>
            </a:r>
            <a:r>
              <a:rPr lang="en-US" dirty="0"/>
              <a:t>nm</a:t>
            </a:r>
          </a:p>
        </p:txBody>
      </p:sp>
      <p:sp>
        <p:nvSpPr>
          <p:cNvPr id="9" name="Line 5"/>
          <p:cNvSpPr>
            <a:spLocks noChangeShapeType="1"/>
          </p:cNvSpPr>
          <p:nvPr/>
        </p:nvSpPr>
        <p:spPr bwMode="auto">
          <a:xfrm>
            <a:off x="3962400" y="990600"/>
            <a:ext cx="533400" cy="3810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10" name="Line 5"/>
          <p:cNvSpPr>
            <a:spLocks noChangeShapeType="1"/>
          </p:cNvSpPr>
          <p:nvPr/>
        </p:nvSpPr>
        <p:spPr bwMode="auto">
          <a:xfrm>
            <a:off x="3810000" y="990600"/>
            <a:ext cx="381000" cy="60960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11" name="Line 5"/>
          <p:cNvSpPr>
            <a:spLocks noChangeShapeType="1"/>
          </p:cNvSpPr>
          <p:nvPr/>
        </p:nvSpPr>
        <p:spPr bwMode="auto">
          <a:xfrm flipH="1" flipV="1">
            <a:off x="5638800" y="2743200"/>
            <a:ext cx="1600200" cy="7620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12" name="Line 5"/>
          <p:cNvSpPr>
            <a:spLocks noChangeShapeType="1"/>
          </p:cNvSpPr>
          <p:nvPr/>
        </p:nvSpPr>
        <p:spPr bwMode="auto">
          <a:xfrm flipH="1" flipV="1">
            <a:off x="5638800" y="3429000"/>
            <a:ext cx="1600200" cy="15240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13" name="Text Box 4"/>
          <p:cNvSpPr txBox="1">
            <a:spLocks noChangeArrowheads="1"/>
          </p:cNvSpPr>
          <p:nvPr/>
        </p:nvSpPr>
        <p:spPr bwMode="auto">
          <a:xfrm>
            <a:off x="3505200" y="3429000"/>
            <a:ext cx="894797" cy="369332"/>
          </a:xfrm>
          <a:prstGeom prst="rect">
            <a:avLst/>
          </a:prstGeom>
          <a:noFill/>
          <a:ln w="25400">
            <a:solidFill>
              <a:schemeClr val="tx1"/>
            </a:solidFill>
            <a:miter lim="800000"/>
            <a:headEnd/>
            <a:tailEnd/>
          </a:ln>
          <a:effectLst/>
        </p:spPr>
        <p:txBody>
          <a:bodyPr wrap="none">
            <a:spAutoFit/>
          </a:bodyPr>
          <a:lstStyle/>
          <a:p>
            <a:r>
              <a:rPr lang="en-US" dirty="0" smtClean="0"/>
              <a:t>302 </a:t>
            </a:r>
            <a:r>
              <a:rPr lang="en-US" dirty="0"/>
              <a:t>nm</a:t>
            </a:r>
          </a:p>
        </p:txBody>
      </p:sp>
      <p:sp>
        <p:nvSpPr>
          <p:cNvPr id="14" name="Line 5"/>
          <p:cNvSpPr>
            <a:spLocks noChangeShapeType="1"/>
          </p:cNvSpPr>
          <p:nvPr/>
        </p:nvSpPr>
        <p:spPr bwMode="auto">
          <a:xfrm flipH="1" flipV="1">
            <a:off x="2971800" y="3048000"/>
            <a:ext cx="533400" cy="5334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15" name="Line 5"/>
          <p:cNvSpPr>
            <a:spLocks noChangeShapeType="1"/>
          </p:cNvSpPr>
          <p:nvPr/>
        </p:nvSpPr>
        <p:spPr bwMode="auto">
          <a:xfrm flipH="1">
            <a:off x="2743200" y="3657600"/>
            <a:ext cx="762000" cy="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16" name="Rectangle 15"/>
          <p:cNvSpPr/>
          <p:nvPr/>
        </p:nvSpPr>
        <p:spPr>
          <a:xfrm>
            <a:off x="1371600" y="6172200"/>
            <a:ext cx="6497291" cy="461665"/>
          </a:xfrm>
          <a:prstGeom prst="rect">
            <a:avLst/>
          </a:prstGeom>
        </p:spPr>
        <p:txBody>
          <a:bodyPr wrap="none">
            <a:spAutoFit/>
          </a:bodyPr>
          <a:lstStyle/>
          <a:p>
            <a:r>
              <a:rPr lang="en-US" sz="2400" dirty="0" smtClean="0"/>
              <a:t>S1*</a:t>
            </a:r>
            <a:r>
              <a:rPr lang="el-GR" sz="2400" dirty="0" smtClean="0"/>
              <a:t>α</a:t>
            </a:r>
            <a:r>
              <a:rPr lang="en-US" sz="2400" dirty="0" smtClean="0"/>
              <a:t>1 = S2*</a:t>
            </a:r>
            <a:r>
              <a:rPr lang="el-GR" sz="2400" dirty="0" smtClean="0"/>
              <a:t> α</a:t>
            </a:r>
            <a:r>
              <a:rPr lang="en-US" sz="2400" dirty="0" smtClean="0"/>
              <a:t>2, Si = 1 + sec(</a:t>
            </a:r>
            <a:r>
              <a:rPr lang="en-US" sz="2400" dirty="0" err="1" smtClean="0"/>
              <a:t>SZAi</a:t>
            </a:r>
            <a:r>
              <a:rPr lang="en-US" sz="2400" dirty="0" smtClean="0"/>
              <a:t>) for nadir viewing</a:t>
            </a:r>
            <a:endParaRPr lang="en-US" sz="24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ACADC3-C9E3-4686-91B5-E7A1D7E458D8}" type="slidenum">
              <a:rPr lang="en-US" smtClean="0"/>
              <a:pPr/>
              <a:t>11</a:t>
            </a:fld>
            <a:endParaRPr lang="en-US"/>
          </a:p>
        </p:txBody>
      </p:sp>
      <p:pic>
        <p:nvPicPr>
          <p:cNvPr id="98306" name="Picture 2" descr="http://www.star.nesdis.noaa.gov/smcd/spb/sbuv2/release/Daily_SBUV2_zonal_mean_tropics_Initial_1.png"/>
          <p:cNvPicPr>
            <a:picLocks noChangeAspect="1" noChangeArrowheads="1"/>
          </p:cNvPicPr>
          <p:nvPr/>
        </p:nvPicPr>
        <p:blipFill>
          <a:blip r:embed="rId3" cstate="print"/>
          <a:srcRect/>
          <a:stretch>
            <a:fillRect/>
          </a:stretch>
        </p:blipFill>
        <p:spPr bwMode="auto">
          <a:xfrm>
            <a:off x="0" y="0"/>
            <a:ext cx="6553200" cy="6858000"/>
          </a:xfrm>
          <a:prstGeom prst="rect">
            <a:avLst/>
          </a:prstGeom>
          <a:noFill/>
        </p:spPr>
      </p:pic>
      <p:sp>
        <p:nvSpPr>
          <p:cNvPr id="4" name="Rectangle 3"/>
          <p:cNvSpPr/>
          <p:nvPr/>
        </p:nvSpPr>
        <p:spPr>
          <a:xfrm>
            <a:off x="6553200" y="152400"/>
            <a:ext cx="2590800" cy="6476464"/>
          </a:xfrm>
          <a:prstGeom prst="rect">
            <a:avLst/>
          </a:prstGeom>
        </p:spPr>
        <p:txBody>
          <a:bodyPr wrap="square">
            <a:spAutoFit/>
          </a:bodyPr>
          <a:lstStyle/>
          <a:p>
            <a:pPr>
              <a:tabLst>
                <a:tab pos="136525" algn="l"/>
                <a:tab pos="622300" algn="l"/>
                <a:tab pos="1028700" algn="l"/>
              </a:tabLst>
            </a:pPr>
            <a:r>
              <a:rPr lang="en-US" sz="1600" dirty="0" smtClean="0">
                <a:latin typeface="Times New Roman" pitchFamily="18" charset="0"/>
                <a:cs typeface="Times New Roman" pitchFamily="18" charset="0"/>
              </a:rPr>
              <a:t>The figures show the initial measurement residuals for three profile wavelengths (Top 288 nm, Middle 292 nm, and Bottom 298 nm)  for the V8PRO  product for the equatorial daily zonal means (20N to 20S).  The two sets of data are for the NOAA-16  SBUV/2 and the </a:t>
            </a:r>
            <a:r>
              <a:rPr lang="en-US" sz="1600" dirty="0" smtClean="0">
                <a:solidFill>
                  <a:srgbClr val="141BAC"/>
                </a:solidFill>
                <a:latin typeface="Times New Roman" pitchFamily="18" charset="0"/>
                <a:cs typeface="Times New Roman" pitchFamily="18" charset="0"/>
              </a:rPr>
              <a:t>NOAA-17 SBUV/2</a:t>
            </a:r>
            <a:r>
              <a:rPr lang="en-US" sz="1600" dirty="0" smtClean="0">
                <a:latin typeface="Times New Roman" pitchFamily="18" charset="0"/>
                <a:cs typeface="Times New Roman" pitchFamily="18" charset="0"/>
              </a:rPr>
              <a:t>. The units are N-values (~2.3%). The Version 8 algorithm a priori ozone profiles and forward model have been used to allow direct comparison of the radiance/irradiance ratios for the two instruments. NOAA-16 was an afternoon satellite and NOAA-17 was a morning satellite during this period. By the end of the record, the NOAA-16 satellite was in a late afternoon orbit.</a:t>
            </a:r>
            <a:endParaRPr lang="en-US" sz="1600" dirty="0">
              <a:solidFill>
                <a:srgbClr val="00B05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76200"/>
            <a:ext cx="8229600" cy="533400"/>
          </a:xfrm>
        </p:spPr>
        <p:txBody>
          <a:bodyPr>
            <a:normAutofit fontScale="90000"/>
          </a:bodyPr>
          <a:lstStyle/>
          <a:p>
            <a:r>
              <a:rPr lang="en-US" dirty="0" smtClean="0"/>
              <a:t>Well-matched Orbits for June 15, 2013</a:t>
            </a:r>
            <a:endParaRPr lang="en-US" dirty="0"/>
          </a:p>
        </p:txBody>
      </p:sp>
      <p:pic>
        <p:nvPicPr>
          <p:cNvPr id="143362" name="Picture 2" descr="http://www.star.nesdis.noaa.gov/smcd/spb/wyu/OMPS/comparison/chasing/np/ChasingOrbit_OMPS_N19_20130615.png"/>
          <p:cNvPicPr>
            <a:picLocks noChangeAspect="1" noChangeArrowheads="1"/>
          </p:cNvPicPr>
          <p:nvPr/>
        </p:nvPicPr>
        <p:blipFill>
          <a:blip r:embed="rId2" cstate="print"/>
          <a:srcRect/>
          <a:stretch>
            <a:fillRect/>
          </a:stretch>
        </p:blipFill>
        <p:spPr bwMode="auto">
          <a:xfrm>
            <a:off x="381000" y="685800"/>
            <a:ext cx="8427720" cy="6019800"/>
          </a:xfrm>
          <a:prstGeom prst="rect">
            <a:avLst/>
          </a:prstGeom>
          <a:noFill/>
        </p:spPr>
      </p:pic>
      <p:sp>
        <p:nvSpPr>
          <p:cNvPr id="8" name="Slide Number Placeholder 7"/>
          <p:cNvSpPr>
            <a:spLocks noGrp="1"/>
          </p:cNvSpPr>
          <p:nvPr>
            <p:ph type="sldNum" sz="quarter" idx="12"/>
          </p:nvPr>
        </p:nvSpPr>
        <p:spPr/>
        <p:txBody>
          <a:bodyPr/>
          <a:lstStyle/>
          <a:p>
            <a:fld id="{DF5EA597-D671-40E4-B0A9-DB87D029A054}" type="slidenum">
              <a:rPr lang="en-US" smtClean="0"/>
              <a:pPr/>
              <a:t>12</a:t>
            </a:fld>
            <a:endParaRPr lang="en-US"/>
          </a:p>
        </p:txBody>
      </p:sp>
      <p:sp>
        <p:nvSpPr>
          <p:cNvPr id="5" name="Rectangle 4"/>
          <p:cNvSpPr/>
          <p:nvPr/>
        </p:nvSpPr>
        <p:spPr>
          <a:xfrm>
            <a:off x="457200" y="6488668"/>
            <a:ext cx="6705600" cy="369332"/>
          </a:xfrm>
          <a:prstGeom prst="rect">
            <a:avLst/>
          </a:prstGeom>
        </p:spPr>
        <p:txBody>
          <a:bodyPr wrap="square">
            <a:spAutoFit/>
          </a:bodyPr>
          <a:lstStyle/>
          <a:p>
            <a:r>
              <a:rPr lang="en-US" dirty="0" smtClean="0"/>
              <a:t>http://www.star.nesdis.noaa.gov/icvs/prodDemos/index.php</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Autofit/>
          </a:bodyPr>
          <a:lstStyle/>
          <a:p>
            <a:pPr lvl="0"/>
            <a:r>
              <a:rPr lang="en-US" sz="2800" b="1" dirty="0" smtClean="0">
                <a:latin typeface="Times New Roman" pitchFamily="18" charset="0"/>
                <a:ea typeface="Times New Roman" pitchFamily="18" charset="0"/>
              </a:rPr>
              <a:t>Comparison of Initial V6 Measurement Residuals </a:t>
            </a:r>
            <a:br>
              <a:rPr lang="en-US" sz="2800" b="1" dirty="0" smtClean="0">
                <a:latin typeface="Times New Roman" pitchFamily="18" charset="0"/>
                <a:ea typeface="Times New Roman" pitchFamily="18" charset="0"/>
              </a:rPr>
            </a:br>
            <a:r>
              <a:rPr lang="en-US" sz="2800" b="1" dirty="0" smtClean="0">
                <a:latin typeface="Times New Roman" pitchFamily="18" charset="0"/>
                <a:ea typeface="Times New Roman" pitchFamily="18" charset="0"/>
              </a:rPr>
              <a:t>for S-NPP OMPS NP and NOAA-19 SBUV/2</a:t>
            </a:r>
            <a:endParaRPr lang="en-US" sz="2800" dirty="0"/>
          </a:p>
        </p:txBody>
      </p:sp>
      <p:sp>
        <p:nvSpPr>
          <p:cNvPr id="4" name="Slide Number Placeholder 3"/>
          <p:cNvSpPr>
            <a:spLocks noGrp="1"/>
          </p:cNvSpPr>
          <p:nvPr>
            <p:ph type="sldNum" sz="quarter" idx="10"/>
          </p:nvPr>
        </p:nvSpPr>
        <p:spPr/>
        <p:txBody>
          <a:bodyPr/>
          <a:lstStyle/>
          <a:p>
            <a:fld id="{B90F5B9D-61FC-4E29-ACC3-AC6D4651C8F8}" type="slidenum">
              <a:rPr lang="en-US" smtClean="0"/>
              <a:pPr/>
              <a:t>13</a:t>
            </a:fld>
            <a:endParaRPr lang="en-US"/>
          </a:p>
        </p:txBody>
      </p:sp>
      <p:sp>
        <p:nvSpPr>
          <p:cNvPr id="629763" name="Rectangle 3"/>
          <p:cNvSpPr>
            <a:spLocks noChangeArrowheads="1"/>
          </p:cNvSpPr>
          <p:nvPr/>
        </p:nvSpPr>
        <p:spPr bwMode="auto">
          <a:xfrm>
            <a:off x="0" y="0"/>
            <a:ext cx="9144000" cy="457200"/>
          </a:xfrm>
          <a:prstGeom prst="rect">
            <a:avLst/>
          </a:prstGeom>
          <a:noFill/>
          <a:ln w="12700"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36525" algn="l"/>
                <a:tab pos="622300" algn="l"/>
                <a:tab pos="1028700" algn="l"/>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17762" name="Picture 2" descr="http://www.star.nesdis.noaa.gov/smcd/spb/wyu/OMPS/comparison/chasing/ir/chasing_IR_20130615_sbuv.v6pro_vs_imopo.png"/>
          <p:cNvPicPr>
            <a:picLocks noChangeAspect="1" noChangeArrowheads="1"/>
          </p:cNvPicPr>
          <p:nvPr/>
        </p:nvPicPr>
        <p:blipFill>
          <a:blip r:embed="rId2" cstate="print">
            <a:clrChange>
              <a:clrFrom>
                <a:srgbClr val="FFFFFF"/>
              </a:clrFrom>
              <a:clrTo>
                <a:srgbClr val="FFFFFF">
                  <a:alpha val="0"/>
                </a:srgbClr>
              </a:clrTo>
            </a:clrChange>
            <a:lum bright="-20000" contrast="40000"/>
          </a:blip>
          <a:srcRect b="25269"/>
          <a:stretch>
            <a:fillRect/>
          </a:stretch>
        </p:blipFill>
        <p:spPr bwMode="auto">
          <a:xfrm>
            <a:off x="0" y="990600"/>
            <a:ext cx="9045626" cy="5867400"/>
          </a:xfrm>
          <a:prstGeom prst="rect">
            <a:avLst/>
          </a:prstGeom>
          <a:noFill/>
        </p:spPr>
      </p:pic>
      <p:sp>
        <p:nvSpPr>
          <p:cNvPr id="8" name="Oval 7"/>
          <p:cNvSpPr/>
          <p:nvPr/>
        </p:nvSpPr>
        <p:spPr>
          <a:xfrm>
            <a:off x="1143000" y="1676400"/>
            <a:ext cx="12192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 y="2006025"/>
            <a:ext cx="2438400" cy="584775"/>
          </a:xfrm>
          <a:prstGeom prst="rect">
            <a:avLst/>
          </a:prstGeom>
          <a:noFill/>
        </p:spPr>
        <p:txBody>
          <a:bodyPr wrap="square" rtlCol="0">
            <a:spAutoFit/>
          </a:bodyPr>
          <a:lstStyle/>
          <a:p>
            <a:r>
              <a:rPr lang="en-US" sz="1600" dirty="0" smtClean="0">
                <a:solidFill>
                  <a:srgbClr val="00B050"/>
                </a:solidFill>
              </a:rPr>
              <a:t>252 nm not on for OMPS</a:t>
            </a:r>
          </a:p>
          <a:p>
            <a:r>
              <a:rPr lang="en-US" sz="1600" dirty="0" smtClean="0">
                <a:solidFill>
                  <a:srgbClr val="00B050"/>
                </a:solidFill>
              </a:rPr>
              <a:t>No Stray Light Correction</a:t>
            </a:r>
          </a:p>
        </p:txBody>
      </p:sp>
      <p:sp>
        <p:nvSpPr>
          <p:cNvPr id="10" name="TextBox 9"/>
          <p:cNvSpPr txBox="1"/>
          <p:nvPr/>
        </p:nvSpPr>
        <p:spPr>
          <a:xfrm>
            <a:off x="609600" y="6138446"/>
            <a:ext cx="2209800" cy="338554"/>
          </a:xfrm>
          <a:prstGeom prst="rect">
            <a:avLst/>
          </a:prstGeom>
          <a:noFill/>
        </p:spPr>
        <p:txBody>
          <a:bodyPr wrap="square" rtlCol="0">
            <a:spAutoFit/>
          </a:bodyPr>
          <a:lstStyle/>
          <a:p>
            <a:r>
              <a:rPr lang="en-US" sz="1600" dirty="0" smtClean="0">
                <a:solidFill>
                  <a:srgbClr val="0000FF"/>
                </a:solidFill>
              </a:rPr>
              <a:t>Mismatch in Reflectivity</a:t>
            </a:r>
          </a:p>
        </p:txBody>
      </p:sp>
      <p:sp>
        <p:nvSpPr>
          <p:cNvPr id="11" name="Oval 10"/>
          <p:cNvSpPr/>
          <p:nvPr/>
        </p:nvSpPr>
        <p:spPr>
          <a:xfrm>
            <a:off x="4114800" y="5638800"/>
            <a:ext cx="1219200" cy="685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219200" y="5562600"/>
            <a:ext cx="1219200" cy="609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Autofit/>
          </a:bodyPr>
          <a:lstStyle/>
          <a:p>
            <a:pPr lvl="0"/>
            <a:r>
              <a:rPr lang="en-US" sz="2800" b="1" dirty="0" smtClean="0">
                <a:latin typeface="Times New Roman" pitchFamily="18" charset="0"/>
                <a:ea typeface="Times New Roman" pitchFamily="18" charset="0"/>
              </a:rPr>
              <a:t>Comparison of Initial V6 Measurement Residuals </a:t>
            </a:r>
            <a:br>
              <a:rPr lang="en-US" sz="2800" b="1" dirty="0" smtClean="0">
                <a:latin typeface="Times New Roman" pitchFamily="18" charset="0"/>
                <a:ea typeface="Times New Roman" pitchFamily="18" charset="0"/>
              </a:rPr>
            </a:br>
            <a:r>
              <a:rPr lang="en-US" sz="2800" b="1" dirty="0" smtClean="0">
                <a:latin typeface="Times New Roman" pitchFamily="18" charset="0"/>
                <a:ea typeface="Times New Roman" pitchFamily="18" charset="0"/>
              </a:rPr>
              <a:t>for S-NPP OMPS NP and NOAA-19 SBUV/2</a:t>
            </a:r>
            <a:endParaRPr lang="en-US" sz="2800" dirty="0"/>
          </a:p>
        </p:txBody>
      </p:sp>
      <p:sp>
        <p:nvSpPr>
          <p:cNvPr id="629763" name="Rectangle 3"/>
          <p:cNvSpPr>
            <a:spLocks noChangeArrowheads="1"/>
          </p:cNvSpPr>
          <p:nvPr/>
        </p:nvSpPr>
        <p:spPr bwMode="auto">
          <a:xfrm>
            <a:off x="0" y="0"/>
            <a:ext cx="9144000" cy="457200"/>
          </a:xfrm>
          <a:prstGeom prst="rect">
            <a:avLst/>
          </a:prstGeom>
          <a:noFill/>
          <a:ln w="12700"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36525" algn="l"/>
                <a:tab pos="622300" algn="l"/>
                <a:tab pos="1028700" algn="l"/>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17762" name="Picture 2" descr="http://www.star.nesdis.noaa.gov/smcd/spb/wyu/OMPS/comparison/chasing/ir/chasing_IR_20130615_sbuv.v6pro_vs_imopo.png"/>
          <p:cNvPicPr>
            <a:picLocks noChangeAspect="1" noChangeArrowheads="1"/>
          </p:cNvPicPr>
          <p:nvPr/>
        </p:nvPicPr>
        <p:blipFill>
          <a:blip r:embed="rId2" cstate="print">
            <a:clrChange>
              <a:clrFrom>
                <a:srgbClr val="FFFFFF"/>
              </a:clrFrom>
              <a:clrTo>
                <a:srgbClr val="FFFFFF">
                  <a:alpha val="0"/>
                </a:srgbClr>
              </a:clrTo>
            </a:clrChange>
            <a:lum bright="-20000" contrast="40000"/>
          </a:blip>
          <a:srcRect l="33696" t="22322" r="32608" b="50503"/>
          <a:stretch>
            <a:fillRect/>
          </a:stretch>
        </p:blipFill>
        <p:spPr bwMode="auto">
          <a:xfrm>
            <a:off x="272143" y="838200"/>
            <a:ext cx="8490857" cy="5943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Project to Compare </a:t>
            </a:r>
            <a:br>
              <a:rPr lang="en-US" sz="3600" dirty="0" smtClean="0"/>
            </a:br>
            <a:r>
              <a:rPr lang="en-US" sz="3600" dirty="0" smtClean="0"/>
              <a:t>Reflectivity Channels from 340 nm to 390 nm</a:t>
            </a:r>
            <a:endParaRPr lang="en-US" sz="3600"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Absolute Radiance/Irradiance check</a:t>
            </a:r>
          </a:p>
          <a:p>
            <a:pPr marL="342900" lvl="1" indent="-342900">
              <a:buFont typeface="Arial" pitchFamily="34" charset="0"/>
              <a:buChar char="•"/>
            </a:pPr>
            <a:r>
              <a:rPr lang="en-US" sz="3200" dirty="0" smtClean="0"/>
              <a:t>Ice, desert and open ocean targets</a:t>
            </a:r>
          </a:p>
          <a:p>
            <a:r>
              <a:rPr lang="en-US" dirty="0" smtClean="0"/>
              <a:t>reflectivity range/distribution, 1-percentile</a:t>
            </a:r>
          </a:p>
          <a:p>
            <a:r>
              <a:rPr lang="en-US" dirty="0" smtClean="0"/>
              <a:t>Wavelength Dependence – Aerosol Indices</a:t>
            </a:r>
          </a:p>
          <a:p>
            <a:r>
              <a:rPr lang="en-US" dirty="0" smtClean="0"/>
              <a:t>Complications</a:t>
            </a:r>
          </a:p>
          <a:p>
            <a:pPr lvl="1"/>
            <a:r>
              <a:rPr lang="en-US" dirty="0" smtClean="0"/>
              <a:t>Surface pressure</a:t>
            </a:r>
          </a:p>
          <a:p>
            <a:pPr lvl="1"/>
            <a:r>
              <a:rPr lang="en-US" dirty="0" smtClean="0"/>
              <a:t>Cloud free scenes</a:t>
            </a:r>
          </a:p>
          <a:p>
            <a:pPr lvl="1"/>
            <a:r>
              <a:rPr lang="en-US" dirty="0" smtClean="0"/>
              <a:t>Viewing and Solar angle considerations</a:t>
            </a:r>
          </a:p>
          <a:p>
            <a:pPr lvl="1"/>
            <a:r>
              <a:rPr lang="en-US" dirty="0" smtClean="0"/>
              <a:t>Sun Glint</a:t>
            </a:r>
          </a:p>
          <a:p>
            <a:pPr lvl="1"/>
            <a:r>
              <a:rPr lang="en-US" dirty="0" err="1" smtClean="0"/>
              <a:t>Polarisation</a:t>
            </a:r>
            <a:endParaRPr lang="en-US" dirty="0" smtClean="0"/>
          </a:p>
        </p:txBody>
      </p:sp>
      <p:sp>
        <p:nvSpPr>
          <p:cNvPr id="4" name="Slide Number Placeholder 3"/>
          <p:cNvSpPr>
            <a:spLocks noGrp="1"/>
          </p:cNvSpPr>
          <p:nvPr>
            <p:ph type="sldNum" sz="quarter" idx="12"/>
          </p:nvPr>
        </p:nvSpPr>
        <p:spPr/>
        <p:txBody>
          <a:bodyPr/>
          <a:lstStyle/>
          <a:p>
            <a:fld id="{C9ACADC3-C9E3-4686-91B5-E7A1D7E458D8}"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ACADC3-C9E3-4686-91B5-E7A1D7E458D8}" type="slidenum">
              <a:rPr lang="en-US" smtClean="0"/>
              <a:pPr/>
              <a:t>16</a:t>
            </a:fld>
            <a:endParaRPr lang="en-US"/>
          </a:p>
        </p:txBody>
      </p:sp>
      <p:pic>
        <p:nvPicPr>
          <p:cNvPr id="27650" name="Picture 2" descr="http://www.star.nesdis.noaa.gov/smcd/spb/wyu/OMPS/TOZ/V8/4wkMean/1ptile/4wklymean.tropics.Percentile_11.2013.png"/>
          <p:cNvPicPr>
            <a:picLocks noChangeAspect="1" noChangeArrowheads="1"/>
          </p:cNvPicPr>
          <p:nvPr/>
        </p:nvPicPr>
        <p:blipFill>
          <a:blip r:embed="rId2" cstate="print">
            <a:lum bright="-10000" contrast="40000"/>
          </a:blip>
          <a:srcRect/>
          <a:stretch>
            <a:fillRect/>
          </a:stretch>
        </p:blipFill>
        <p:spPr bwMode="auto">
          <a:xfrm>
            <a:off x="0" y="0"/>
            <a:ext cx="9144000" cy="4495800"/>
          </a:xfrm>
          <a:prstGeom prst="rect">
            <a:avLst/>
          </a:prstGeom>
          <a:noFill/>
        </p:spPr>
      </p:pic>
      <p:sp>
        <p:nvSpPr>
          <p:cNvPr id="6" name="Rectangle 5"/>
          <p:cNvSpPr/>
          <p:nvPr/>
        </p:nvSpPr>
        <p:spPr>
          <a:xfrm>
            <a:off x="0" y="4343401"/>
            <a:ext cx="9067800" cy="2529923"/>
          </a:xfrm>
          <a:prstGeom prst="rect">
            <a:avLst/>
          </a:prstGeom>
        </p:spPr>
        <p:txBody>
          <a:bodyPr wrap="square">
            <a:spAutoFit/>
          </a:bodyPr>
          <a:lstStyle/>
          <a:p>
            <a:pPr>
              <a:lnSpc>
                <a:spcPct val="110000"/>
              </a:lnSpc>
            </a:pPr>
            <a:r>
              <a:rPr lang="en-US" dirty="0" smtClean="0"/>
              <a:t>The lines show the S-NPP OMPS weekly, one-percentile effective reflectivity values for the Version 8 algorithm (331-nm channels) for November 2013 for all the data in a latitude/ longitude box in the Equatorial Pacific versus cross-track view position. (17 is the nadir position and 0 and 34 are the extreme viewing angles.) We expect the one-percentile effective reflectivity values to be approximately 4% for this region of the globe from </a:t>
            </a:r>
            <a:r>
              <a:rPr lang="en-US" dirty="0" err="1" smtClean="0"/>
              <a:t>climatological</a:t>
            </a:r>
            <a:r>
              <a:rPr lang="en-US" dirty="0" smtClean="0"/>
              <a:t> measurements made by other instruments. The cross-track variations for positions 5 to 15 are related to sun glint effects. Consistent deviations by position are from imperfections in calibration coefficients across the CCD array and intra-orbit wavelength scale shifts.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ACADC3-C9E3-4686-91B5-E7A1D7E458D8}" type="slidenum">
              <a:rPr lang="en-US" smtClean="0"/>
              <a:pPr/>
              <a:t>17</a:t>
            </a:fld>
            <a:endParaRPr lang="en-US"/>
          </a:p>
        </p:txBody>
      </p:sp>
      <p:sp>
        <p:nvSpPr>
          <p:cNvPr id="6" name="Rectangle 5"/>
          <p:cNvSpPr/>
          <p:nvPr/>
        </p:nvSpPr>
        <p:spPr>
          <a:xfrm>
            <a:off x="0" y="4343401"/>
            <a:ext cx="9067800" cy="2529923"/>
          </a:xfrm>
          <a:prstGeom prst="rect">
            <a:avLst/>
          </a:prstGeom>
        </p:spPr>
        <p:txBody>
          <a:bodyPr wrap="square">
            <a:spAutoFit/>
          </a:bodyPr>
          <a:lstStyle/>
          <a:p>
            <a:pPr>
              <a:lnSpc>
                <a:spcPct val="110000"/>
              </a:lnSpc>
            </a:pPr>
            <a:r>
              <a:rPr lang="en-US" dirty="0" smtClean="0"/>
              <a:t>The lines show the </a:t>
            </a:r>
            <a:r>
              <a:rPr lang="en-US" dirty="0" err="1" smtClean="0"/>
              <a:t>MetOP</a:t>
            </a:r>
            <a:r>
              <a:rPr lang="en-US" dirty="0" smtClean="0"/>
              <a:t>-B GOME-2 weekly aerosol index values for the Multiple Triplet algorithm (measurement residuals for wavelengths in the 360-nm range using effective reflectivity calculated for the 331-nm range) for November 2013 for all the data in a latitude/ longitude box in the Equatorial Pacific versus cross-track view position. (12/13 are the nadir position and 2 and 25 are the extreme viewing angles.) We expect the aerosol index values to be approximately zero N-values for this region of the globe. The cross-track variations for positions 4 to 10 are related to sun glint effects. Consistent deviations by position are probably from calibration imperfections but are surprising given the scanning nature of GOME-2.</a:t>
            </a:r>
            <a:endParaRPr lang="en-US" dirty="0"/>
          </a:p>
        </p:txBody>
      </p:sp>
      <p:pic>
        <p:nvPicPr>
          <p:cNvPr id="8" name="Picture 6" descr="http://www.star.nesdis.noaa.gov/smcd/spb/wyu/Gome2/met_b/4wkMean/4wklymean.tropics.AI_11.2013.png"/>
          <p:cNvPicPr>
            <a:picLocks noChangeAspect="1" noChangeArrowheads="1"/>
          </p:cNvPicPr>
          <p:nvPr/>
        </p:nvPicPr>
        <p:blipFill>
          <a:blip r:embed="rId2" cstate="print">
            <a:lum bright="-10000" contrast="40000"/>
          </a:blip>
          <a:srcRect/>
          <a:stretch>
            <a:fillRect/>
          </a:stretch>
        </p:blipFill>
        <p:spPr bwMode="auto">
          <a:xfrm>
            <a:off x="0" y="0"/>
            <a:ext cx="9144000" cy="4419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good and bad aspects of UV measurements?</a:t>
            </a:r>
            <a:endParaRPr lang="en-US" dirty="0"/>
          </a:p>
        </p:txBody>
      </p:sp>
      <p:sp>
        <p:nvSpPr>
          <p:cNvPr id="3" name="Content Placeholder 2"/>
          <p:cNvSpPr>
            <a:spLocks noGrp="1"/>
          </p:cNvSpPr>
          <p:nvPr>
            <p:ph idx="1"/>
          </p:nvPr>
        </p:nvSpPr>
        <p:spPr>
          <a:xfrm>
            <a:off x="152400" y="1600200"/>
            <a:ext cx="8534400" cy="4525963"/>
          </a:xfrm>
        </p:spPr>
        <p:txBody>
          <a:bodyPr>
            <a:normAutofit fontScale="70000" lnSpcReduction="20000"/>
          </a:bodyPr>
          <a:lstStyle/>
          <a:p>
            <a:r>
              <a:rPr lang="en-US" dirty="0" smtClean="0"/>
              <a:t>Basic measurements are ratios of radiance to irradiance taken with the same instrument</a:t>
            </a:r>
          </a:p>
          <a:p>
            <a:pPr lvl="1"/>
            <a:r>
              <a:rPr lang="en-US" dirty="0" smtClean="0"/>
              <a:t>For DOAS, the measurements are relative variations in these ratios with wavelength</a:t>
            </a:r>
          </a:p>
          <a:p>
            <a:r>
              <a:rPr lang="en-US" dirty="0" smtClean="0"/>
              <a:t>The solar diffuser and the sun’s output are not constant, especially below 300 nm</a:t>
            </a:r>
          </a:p>
          <a:p>
            <a:r>
              <a:rPr lang="en-US" dirty="0" smtClean="0"/>
              <a:t>We have good models of the solar spectrum and Mg II Scale factors</a:t>
            </a:r>
          </a:p>
          <a:p>
            <a:r>
              <a:rPr lang="en-US" dirty="0" smtClean="0"/>
              <a:t>What conditions/components are different between Earth and Solar</a:t>
            </a:r>
          </a:p>
          <a:p>
            <a:pPr lvl="1"/>
            <a:r>
              <a:rPr lang="en-US" dirty="0" smtClean="0"/>
              <a:t>Diffuser</a:t>
            </a:r>
          </a:p>
          <a:p>
            <a:pPr lvl="1"/>
            <a:r>
              <a:rPr lang="en-US" dirty="0" smtClean="0"/>
              <a:t>Mirror angles</a:t>
            </a:r>
          </a:p>
          <a:p>
            <a:pPr lvl="1"/>
            <a:r>
              <a:rPr lang="en-US" dirty="0" smtClean="0"/>
              <a:t>Location in orbit</a:t>
            </a:r>
          </a:p>
          <a:p>
            <a:pPr lvl="1"/>
            <a:r>
              <a:rPr lang="en-US" dirty="0" smtClean="0"/>
              <a:t>Signal levels</a:t>
            </a:r>
          </a:p>
          <a:p>
            <a:pPr lvl="1"/>
            <a:r>
              <a:rPr lang="en-US" dirty="0" err="1" smtClean="0"/>
              <a:t>Polarisation</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Reasonable Goals for Comparisons</a:t>
            </a:r>
            <a:endParaRPr lang="en-US" dirty="0"/>
          </a:p>
        </p:txBody>
      </p:sp>
      <p:sp>
        <p:nvSpPr>
          <p:cNvPr id="3" name="Content Placeholder 2"/>
          <p:cNvSpPr>
            <a:spLocks noGrp="1"/>
          </p:cNvSpPr>
          <p:nvPr>
            <p:ph idx="1"/>
          </p:nvPr>
        </p:nvSpPr>
        <p:spPr>
          <a:xfrm>
            <a:off x="457200" y="990600"/>
            <a:ext cx="8229600" cy="5638800"/>
          </a:xfrm>
        </p:spPr>
        <p:txBody>
          <a:bodyPr>
            <a:normAutofit fontScale="85000" lnSpcReduction="20000"/>
          </a:bodyPr>
          <a:lstStyle/>
          <a:p>
            <a:r>
              <a:rPr lang="en-US" dirty="0" smtClean="0"/>
              <a:t>Agreement at 2% on solar spectra relative to </a:t>
            </a:r>
            <a:r>
              <a:rPr lang="en-US" dirty="0" err="1" smtClean="0"/>
              <a:t>bandpass</a:t>
            </a:r>
            <a:r>
              <a:rPr lang="en-US" dirty="0" smtClean="0"/>
              <a:t>-convolved high resolution spectra as transfer.</a:t>
            </a:r>
          </a:p>
          <a:p>
            <a:r>
              <a:rPr lang="en-US" dirty="0" smtClean="0"/>
              <a:t>Agreement at 1% on cloud free scene reflectivity for 340 nm. (Desert, Equatorial Pacific, Polar Ice) (Does this require specified surface pressure and a forward model?)</a:t>
            </a:r>
          </a:p>
          <a:p>
            <a:r>
              <a:rPr lang="en-US" dirty="0" smtClean="0"/>
              <a:t>Agreement at 1% on aerosol index – wavelength dependence of reflectivity. (Note closure polynomials may remove this dependence)</a:t>
            </a:r>
          </a:p>
          <a:p>
            <a:r>
              <a:rPr lang="en-US" dirty="0" smtClean="0"/>
              <a:t>Agreement for TOZ channels? (Discrete versus DOAS)</a:t>
            </a:r>
          </a:p>
          <a:p>
            <a:r>
              <a:rPr lang="en-US" dirty="0" smtClean="0"/>
              <a:t>Agreement at 2% for Profile channels by using the Version 8 </a:t>
            </a:r>
            <a:r>
              <a:rPr lang="en-US" i="1" dirty="0" smtClean="0"/>
              <a:t>A Priori</a:t>
            </a:r>
            <a:r>
              <a:rPr lang="en-US" dirty="0" smtClean="0"/>
              <a:t> Profiles with </a:t>
            </a:r>
            <a:r>
              <a:rPr lang="en-US" dirty="0" err="1" smtClean="0"/>
              <a:t>TOMRad</a:t>
            </a:r>
            <a:r>
              <a:rPr lang="en-US" dirty="0" smtClean="0"/>
              <a:t> and single scattering. We can use contribution function equivalences to compare measurements at appropriate wavelengths for different angles.</a:t>
            </a:r>
          </a:p>
          <a:p>
            <a:endParaRPr lang="en-US"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00200"/>
            <a:ext cx="8534400" cy="4525963"/>
          </a:xfrm>
        </p:spPr>
        <p:txBody>
          <a:bodyPr>
            <a:normAutofit fontScale="92500" lnSpcReduction="20000"/>
          </a:bodyPr>
          <a:lstStyle/>
          <a:p>
            <a:r>
              <a:rPr lang="en-US" dirty="0" smtClean="0"/>
              <a:t>Brief self-introduction of participants</a:t>
            </a:r>
          </a:p>
          <a:p>
            <a:r>
              <a:rPr lang="en-US" dirty="0" smtClean="0"/>
              <a:t>Presentations on goals and possible products</a:t>
            </a:r>
          </a:p>
          <a:p>
            <a:r>
              <a:rPr lang="en-US" dirty="0" smtClean="0"/>
              <a:t>Plan for UV subgroup session at annual GRWG in Darmstadt on March 27.</a:t>
            </a:r>
          </a:p>
          <a:p>
            <a:pPr lvl="1"/>
            <a:r>
              <a:rPr lang="en-US" dirty="0" smtClean="0"/>
              <a:t>https://gsics.nesdis.noaa.gov/wiki/Development/20140324</a:t>
            </a:r>
          </a:p>
          <a:p>
            <a:r>
              <a:rPr lang="en-US" dirty="0" smtClean="0"/>
              <a:t>Identification of nominees for chair</a:t>
            </a:r>
          </a:p>
          <a:p>
            <a:r>
              <a:rPr lang="en-US" dirty="0" smtClean="0"/>
              <a:t>Identification of nominees for vice-chair</a:t>
            </a:r>
          </a:p>
          <a:p>
            <a:r>
              <a:rPr lang="en-US" dirty="0" smtClean="0"/>
              <a:t>Selection of the chair and vice-chair from the nominees</a:t>
            </a:r>
          </a:p>
        </p:txBody>
      </p:sp>
      <p:sp>
        <p:nvSpPr>
          <p:cNvPr id="4" name="Slide Number Placeholder 3"/>
          <p:cNvSpPr>
            <a:spLocks noGrp="1"/>
          </p:cNvSpPr>
          <p:nvPr>
            <p:ph type="sldNum" sz="quarter" idx="12"/>
          </p:nvPr>
        </p:nvSpPr>
        <p:spPr/>
        <p:txBody>
          <a:bodyPr/>
          <a:lstStyle/>
          <a:p>
            <a:fld id="{C9ACADC3-C9E3-4686-91B5-E7A1D7E458D8}"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fontScale="90000"/>
          </a:bodyPr>
          <a:lstStyle/>
          <a:p>
            <a:r>
              <a:rPr lang="en-US" dirty="0" smtClean="0"/>
              <a:t>Reasonable Goals for Time Dependence</a:t>
            </a:r>
            <a:endParaRPr lang="en-US" dirty="0"/>
          </a:p>
        </p:txBody>
      </p:sp>
      <p:sp>
        <p:nvSpPr>
          <p:cNvPr id="3" name="Content Placeholder 2"/>
          <p:cNvSpPr>
            <a:spLocks noGrp="1"/>
          </p:cNvSpPr>
          <p:nvPr>
            <p:ph idx="1"/>
          </p:nvPr>
        </p:nvSpPr>
        <p:spPr/>
        <p:txBody>
          <a:bodyPr/>
          <a:lstStyle/>
          <a:p>
            <a:r>
              <a:rPr lang="en-US" dirty="0" smtClean="0"/>
              <a:t>Long-term solar from OMI at 0.2% relative (with confirmation from Mg II Index and scale factors)</a:t>
            </a:r>
          </a:p>
          <a:p>
            <a:r>
              <a:rPr lang="en-US" dirty="0" smtClean="0"/>
              <a:t>Long-term reflectivity channels at 0.5% (Ice characterization of BRDF and stability, Minimum sea reflectivity, pressure variations, angular and wind dependence)</a:t>
            </a:r>
          </a:p>
          <a:p>
            <a:r>
              <a:rPr lang="en-US" dirty="0" smtClean="0"/>
              <a:t>Profiling??</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r>
              <a:rPr lang="en-US" dirty="0" smtClean="0"/>
              <a:t>Reasonable Goals for Internal Consistency</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dirty="0" smtClean="0"/>
              <a:t>Wavelength registration – 0.01 nm. (1% BP FWHM?)</a:t>
            </a:r>
          </a:p>
          <a:p>
            <a:r>
              <a:rPr lang="en-US" dirty="0" smtClean="0"/>
              <a:t>Reflectivity channels – 1%</a:t>
            </a:r>
          </a:p>
          <a:p>
            <a:r>
              <a:rPr lang="en-US" dirty="0" smtClean="0"/>
              <a:t>TOZ channels – 1% over 5-nm separation discrete channels, 0.05% 10-nm relative DOAS patterns after closure polynomial</a:t>
            </a:r>
          </a:p>
          <a:p>
            <a:r>
              <a:rPr lang="en-US" dirty="0" smtClean="0"/>
              <a:t>Long term stability </a:t>
            </a:r>
          </a:p>
          <a:p>
            <a:r>
              <a:rPr lang="en-US" dirty="0" smtClean="0"/>
              <a:t>In-orbit sources  WLS, Spectral, Moon, LED, </a:t>
            </a:r>
          </a:p>
          <a:p>
            <a:endParaRPr lang="en-US"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Considerations</a:t>
            </a:r>
            <a:endParaRPr lang="en-US" dirty="0"/>
          </a:p>
        </p:txBody>
      </p:sp>
      <p:sp>
        <p:nvSpPr>
          <p:cNvPr id="3" name="Content Placeholder 2"/>
          <p:cNvSpPr>
            <a:spLocks noGrp="1"/>
          </p:cNvSpPr>
          <p:nvPr>
            <p:ph idx="1"/>
          </p:nvPr>
        </p:nvSpPr>
        <p:spPr/>
        <p:txBody>
          <a:bodyPr/>
          <a:lstStyle/>
          <a:p>
            <a:r>
              <a:rPr lang="en-US" dirty="0" smtClean="0"/>
              <a:t>Different spectral and spatial resolution</a:t>
            </a:r>
          </a:p>
          <a:p>
            <a:pPr lvl="1"/>
            <a:r>
              <a:rPr lang="en-US" dirty="0" smtClean="0"/>
              <a:t>Forward models can remove these dependencies</a:t>
            </a:r>
          </a:p>
          <a:p>
            <a:r>
              <a:rPr lang="en-US" dirty="0" smtClean="0"/>
              <a:t>Chasing orbits</a:t>
            </a:r>
          </a:p>
          <a:p>
            <a:pPr lvl="1"/>
            <a:r>
              <a:rPr lang="en-US" dirty="0" smtClean="0"/>
              <a:t>Every 12 days NOAA-19 and S-NPP orbital tracks are within 27*110/(14*12) KM of each other </a:t>
            </a:r>
          </a:p>
          <a:p>
            <a:r>
              <a:rPr lang="en-US" dirty="0" smtClean="0"/>
              <a:t>SNO for AM with PM (+product comparisons?)</a:t>
            </a:r>
          </a:p>
          <a:p>
            <a:pPr lvl="1"/>
            <a:r>
              <a:rPr lang="en-US" dirty="0" smtClean="0"/>
              <a:t>No-local-time difference zonal means</a:t>
            </a:r>
          </a:p>
          <a:p>
            <a:r>
              <a:rPr lang="en-US" dirty="0" err="1" smtClean="0"/>
              <a:t>Asc</a:t>
            </a:r>
            <a:r>
              <a:rPr lang="en-US" dirty="0" smtClean="0"/>
              <a:t>/</a:t>
            </a:r>
            <a:r>
              <a:rPr lang="en-US" dirty="0" err="1" smtClean="0"/>
              <a:t>Desc</a:t>
            </a:r>
            <a:r>
              <a:rPr lang="en-US" dirty="0" smtClean="0"/>
              <a:t> Langley –&gt; S1*alpha1 = S2*alpha2</a:t>
            </a:r>
            <a:endParaRPr lang="en-US"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and Calibration</a:t>
            </a:r>
            <a:endParaRPr lang="en-US" dirty="0"/>
          </a:p>
        </p:txBody>
      </p:sp>
      <p:sp>
        <p:nvSpPr>
          <p:cNvPr id="3" name="Content Placeholder 2"/>
          <p:cNvSpPr>
            <a:spLocks noGrp="1"/>
          </p:cNvSpPr>
          <p:nvPr>
            <p:ph idx="1"/>
          </p:nvPr>
        </p:nvSpPr>
        <p:spPr/>
        <p:txBody>
          <a:bodyPr>
            <a:normAutofit/>
          </a:bodyPr>
          <a:lstStyle/>
          <a:p>
            <a:r>
              <a:rPr lang="en-US" dirty="0" err="1" smtClean="0"/>
              <a:t>Rad</a:t>
            </a:r>
            <a:r>
              <a:rPr lang="en-US" dirty="0" smtClean="0"/>
              <a:t>/</a:t>
            </a:r>
            <a:r>
              <a:rPr lang="en-US" dirty="0" err="1" smtClean="0"/>
              <a:t>Irr</a:t>
            </a:r>
            <a:r>
              <a:rPr lang="en-US" dirty="0" smtClean="0"/>
              <a:t>, Pairs, DOAS, </a:t>
            </a:r>
          </a:p>
          <a:p>
            <a:r>
              <a:rPr lang="en-US" dirty="0" smtClean="0"/>
              <a:t>Accuracy, Stability, Overlap</a:t>
            </a:r>
          </a:p>
          <a:p>
            <a:r>
              <a:rPr lang="en-US" dirty="0" smtClean="0"/>
              <a:t>RT for transfer – residuals (View, BP, etc.)</a:t>
            </a:r>
          </a:p>
          <a:p>
            <a:pPr lvl="1"/>
            <a:r>
              <a:rPr lang="en-US" dirty="0" smtClean="0"/>
              <a:t>Repeat earlier Forward Model Comparison studies</a:t>
            </a:r>
          </a:p>
          <a:p>
            <a:r>
              <a:rPr lang="en-US" dirty="0" smtClean="0"/>
              <a:t>Requirements, </a:t>
            </a:r>
          </a:p>
          <a:p>
            <a:r>
              <a:rPr lang="en-US" dirty="0" smtClean="0"/>
              <a:t>Orbital stability</a:t>
            </a:r>
          </a:p>
        </p:txBody>
      </p:sp>
      <p:sp>
        <p:nvSpPr>
          <p:cNvPr id="4" name="Slide Number Placeholder 3"/>
          <p:cNvSpPr>
            <a:spLocks noGrp="1"/>
          </p:cNvSpPr>
          <p:nvPr>
            <p:ph type="sldNum" sz="quarter" idx="12"/>
          </p:nvPr>
        </p:nvSpPr>
        <p:spPr/>
        <p:txBody>
          <a:bodyPr/>
          <a:lstStyle/>
          <a:p>
            <a:fld id="{C9ACADC3-C9E3-4686-91B5-E7A1D7E458D8}"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endParaRPr lang="en-US" dirty="0"/>
          </a:p>
        </p:txBody>
      </p:sp>
      <p:sp>
        <p:nvSpPr>
          <p:cNvPr id="3" name="Content Placeholder 2"/>
          <p:cNvSpPr>
            <a:spLocks noGrp="1"/>
          </p:cNvSpPr>
          <p:nvPr>
            <p:ph idx="1"/>
          </p:nvPr>
        </p:nvSpPr>
        <p:spPr/>
        <p:txBody>
          <a:bodyPr/>
          <a:lstStyle/>
          <a:p>
            <a:r>
              <a:rPr lang="en-US" dirty="0" smtClean="0"/>
              <a:t>LEO to GEO</a:t>
            </a:r>
          </a:p>
          <a:p>
            <a:r>
              <a:rPr lang="en-US" dirty="0" smtClean="0"/>
              <a:t>LEO and GEO to L1</a:t>
            </a:r>
          </a:p>
          <a:p>
            <a:endParaRPr lang="en-US"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material</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9ACADC3-C9E3-4686-91B5-E7A1D7E458D8}"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379413" y="0"/>
          <a:ext cx="8385175" cy="6653213"/>
        </p:xfrm>
        <a:graphic>
          <a:graphicData uri="http://schemas.openxmlformats.org/presentationml/2006/ole">
            <p:oleObj spid="_x0000_s1026" name="Document" r:id="rId4" imgW="4972680" imgH="3948120" progId="Word.Document.8">
              <p:embed/>
            </p:oleObj>
          </a:graphicData>
        </a:graphic>
      </p:graphicFrame>
      <p:pic>
        <p:nvPicPr>
          <p:cNvPr id="11267" name="Picture 3" descr="D:\New Folder\LOGABS.GIF"/>
          <p:cNvPicPr>
            <a:picLocks noChangeAspect="1" noChangeArrowheads="1"/>
          </p:cNvPicPr>
          <p:nvPr/>
        </p:nvPicPr>
        <p:blipFill>
          <a:blip r:embed="rId5" cstate="print"/>
          <a:srcRect/>
          <a:stretch>
            <a:fillRect/>
          </a:stretch>
        </p:blipFill>
        <p:spPr bwMode="auto">
          <a:xfrm>
            <a:off x="4953000" y="1066800"/>
            <a:ext cx="3390900" cy="3046413"/>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ACADC3-C9E3-4686-91B5-E7A1D7E458D8}" type="slidenum">
              <a:rPr lang="en-US" smtClean="0"/>
              <a:pPr/>
              <a:t>27</a:t>
            </a:fld>
            <a:endParaRPr lang="en-US"/>
          </a:p>
        </p:txBody>
      </p:sp>
      <p:pic>
        <p:nvPicPr>
          <p:cNvPr id="24578" name="Picture 2"/>
          <p:cNvPicPr>
            <a:picLocks noChangeAspect="1" noChangeArrowheads="1"/>
          </p:cNvPicPr>
          <p:nvPr/>
        </p:nvPicPr>
        <p:blipFill>
          <a:blip r:embed="rId3" cstate="print"/>
          <a:srcRect l="19091" t="9721" r="10909"/>
          <a:stretch>
            <a:fillRect/>
          </a:stretch>
        </p:blipFill>
        <p:spPr bwMode="auto">
          <a:xfrm>
            <a:off x="228600" y="762000"/>
            <a:ext cx="5867400" cy="6019800"/>
          </a:xfrm>
          <a:prstGeom prst="rect">
            <a:avLst/>
          </a:prstGeom>
          <a:noFill/>
          <a:ln w="9525">
            <a:noFill/>
            <a:miter lim="800000"/>
            <a:headEnd/>
            <a:tailEnd/>
          </a:ln>
        </p:spPr>
      </p:pic>
      <p:sp>
        <p:nvSpPr>
          <p:cNvPr id="4" name="Rectangle 3"/>
          <p:cNvSpPr/>
          <p:nvPr/>
        </p:nvSpPr>
        <p:spPr>
          <a:xfrm>
            <a:off x="6096000" y="1143000"/>
            <a:ext cx="2667000" cy="5078313"/>
          </a:xfrm>
          <a:prstGeom prst="rect">
            <a:avLst/>
          </a:prstGeom>
        </p:spPr>
        <p:txBody>
          <a:bodyPr wrap="square">
            <a:spAutoFit/>
          </a:bodyPr>
          <a:lstStyle/>
          <a:p>
            <a:r>
              <a:rPr lang="en-US" dirty="0" smtClean="0"/>
              <a:t>From C. </a:t>
            </a:r>
            <a:r>
              <a:rPr lang="en-US" dirty="0" err="1" smtClean="0"/>
              <a:t>Seftor</a:t>
            </a:r>
            <a:r>
              <a:rPr lang="en-US" dirty="0" smtClean="0"/>
              <a:t>, SSAI NASA NPP Science Team. </a:t>
            </a:r>
          </a:p>
          <a:p>
            <a:r>
              <a:rPr lang="en-US" dirty="0" smtClean="0"/>
              <a:t>The top panel shows the Measurement Residuals with respect to radiance predicted by using TOMRAD, the 340 nm effective reflectivity, and a matchup MLS ozone profile.</a:t>
            </a:r>
          </a:p>
          <a:p>
            <a:r>
              <a:rPr lang="en-US" dirty="0" smtClean="0"/>
              <a:t>The bottom panel compares the measurement residuals for two adjacent cross-track FOVs.</a:t>
            </a:r>
          </a:p>
          <a:p>
            <a:r>
              <a:rPr lang="en-US" dirty="0" smtClean="0"/>
              <a:t>The TOMRAD calculation did not include inelastic scattering.</a:t>
            </a:r>
            <a:endParaRPr lang="en-US" dirty="0"/>
          </a:p>
        </p:txBody>
      </p:sp>
      <p:sp>
        <p:nvSpPr>
          <p:cNvPr id="5" name="TextBox 4"/>
          <p:cNvSpPr txBox="1"/>
          <p:nvPr/>
        </p:nvSpPr>
        <p:spPr>
          <a:xfrm>
            <a:off x="462221" y="152400"/>
            <a:ext cx="4109779" cy="461665"/>
          </a:xfrm>
          <a:prstGeom prst="rect">
            <a:avLst/>
          </a:prstGeom>
          <a:noFill/>
        </p:spPr>
        <p:txBody>
          <a:bodyPr wrap="none" rtlCol="0">
            <a:spAutoFit/>
          </a:bodyPr>
          <a:lstStyle/>
          <a:p>
            <a:r>
              <a:rPr lang="en-US" sz="2400" dirty="0" smtClean="0"/>
              <a:t>How good are forward models?</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4"/>
          <p:cNvPicPr>
            <a:picLocks noChangeAspect="1" noChangeArrowheads="1"/>
          </p:cNvPicPr>
          <p:nvPr/>
        </p:nvPicPr>
        <p:blipFill>
          <a:blip r:embed="rId2" cstate="print"/>
          <a:srcRect/>
          <a:stretch>
            <a:fillRect/>
          </a:stretch>
        </p:blipFill>
        <p:spPr bwMode="auto">
          <a:xfrm>
            <a:off x="4572001" y="-1968"/>
            <a:ext cx="3886200" cy="3430968"/>
          </a:xfrm>
          <a:prstGeom prst="rect">
            <a:avLst/>
          </a:prstGeom>
          <a:noFill/>
          <a:ln w="9525">
            <a:noFill/>
            <a:miter lim="800000"/>
            <a:headEnd/>
            <a:tailEnd/>
          </a:ln>
          <a:effectLst/>
        </p:spPr>
      </p:pic>
      <p:sp>
        <p:nvSpPr>
          <p:cNvPr id="5" name="Text Box 62"/>
          <p:cNvSpPr txBox="1">
            <a:spLocks noChangeArrowheads="1"/>
          </p:cNvSpPr>
          <p:nvPr/>
        </p:nvSpPr>
        <p:spPr bwMode="auto">
          <a:xfrm>
            <a:off x="0" y="685800"/>
            <a:ext cx="4038600" cy="5318379"/>
          </a:xfrm>
          <a:prstGeom prst="rect">
            <a:avLst/>
          </a:prstGeom>
          <a:noFill/>
          <a:ln w="9525">
            <a:noFill/>
            <a:miter lim="800000"/>
            <a:headEnd/>
            <a:tailEnd/>
          </a:ln>
          <a:effectLst/>
        </p:spPr>
        <p:txBody>
          <a:bodyPr wrap="square">
            <a:spAutoFit/>
          </a:bodyPr>
          <a:lstStyle/>
          <a:p>
            <a:pPr defTabSz="1674813"/>
            <a:r>
              <a:rPr lang="en-US" sz="2000" b="1" dirty="0"/>
              <a:t>Validation by comparison to OMI.  15 months of GOME-2 and OMI slant column NO</a:t>
            </a:r>
            <a:r>
              <a:rPr lang="en-US" sz="2000" b="1" baseline="-25000" dirty="0"/>
              <a:t>2</a:t>
            </a:r>
            <a:r>
              <a:rPr lang="en-US" sz="2000" b="1" dirty="0"/>
              <a:t> data (2008-2009) were compared using SNO analysis.  Number of matchups for this analysis were 77.  </a:t>
            </a:r>
          </a:p>
          <a:p>
            <a:pPr defTabSz="1674813"/>
            <a:r>
              <a:rPr lang="en-US" sz="2000" b="1" dirty="0"/>
              <a:t>SNO matchup criteria</a:t>
            </a:r>
          </a:p>
          <a:p>
            <a:pPr lvl="1" defTabSz="1674813"/>
            <a:r>
              <a:rPr lang="en-US" sz="2000" b="1" dirty="0"/>
              <a:t>± 2 minutes overpass</a:t>
            </a:r>
          </a:p>
          <a:p>
            <a:pPr lvl="1" defTabSz="1674813"/>
            <a:r>
              <a:rPr lang="en-US" sz="2000" b="1" dirty="0"/>
              <a:t>Solar zenith angles less than 80</a:t>
            </a:r>
            <a:r>
              <a:rPr lang="en-US" sz="2000" b="1" baseline="30000" dirty="0"/>
              <a:t>o</a:t>
            </a:r>
          </a:p>
          <a:p>
            <a:pPr lvl="1" defTabSz="1674813"/>
            <a:r>
              <a:rPr lang="en-US" sz="2000" b="1" dirty="0"/>
              <a:t>View zenith angles less than 40</a:t>
            </a:r>
            <a:r>
              <a:rPr lang="en-US" sz="2000" b="1" baseline="30000" dirty="0"/>
              <a:t>o</a:t>
            </a:r>
            <a:r>
              <a:rPr lang="en-US" sz="2000" b="1" dirty="0"/>
              <a:t> (nadir)</a:t>
            </a:r>
          </a:p>
          <a:p>
            <a:pPr lvl="1" defTabSz="1674813"/>
            <a:r>
              <a:rPr lang="en-US" sz="2000" b="1" dirty="0"/>
              <a:t>OMI row anomaly flag used</a:t>
            </a:r>
          </a:p>
          <a:p>
            <a:pPr defTabSz="1674813"/>
            <a:r>
              <a:rPr lang="en-US" sz="2000" b="1" dirty="0">
                <a:solidFill>
                  <a:schemeClr val="hlink"/>
                </a:solidFill>
              </a:rPr>
              <a:t>Results</a:t>
            </a:r>
          </a:p>
          <a:p>
            <a:pPr lvl="1" defTabSz="1674813"/>
            <a:r>
              <a:rPr lang="en-US" sz="2000" b="1" dirty="0">
                <a:solidFill>
                  <a:schemeClr val="hlink"/>
                </a:solidFill>
              </a:rPr>
              <a:t>Mean bias is 0.23 (~ 2%)</a:t>
            </a:r>
          </a:p>
          <a:p>
            <a:pPr lvl="1" defTabSz="1674813"/>
            <a:r>
              <a:rPr lang="en-US" sz="2000" b="1" dirty="0">
                <a:solidFill>
                  <a:schemeClr val="hlink"/>
                </a:solidFill>
              </a:rPr>
              <a:t>Correlation coefficient is 0.85</a:t>
            </a:r>
            <a:endParaRPr lang="en-US" sz="2000" dirty="0">
              <a:solidFill>
                <a:schemeClr val="hlink"/>
              </a:solidFill>
            </a:endParaRPr>
          </a:p>
          <a:p>
            <a:pPr lvl="1" defTabSz="1674813">
              <a:spcBef>
                <a:spcPct val="20000"/>
              </a:spcBef>
              <a:buFontTx/>
              <a:buChar char="–"/>
            </a:pPr>
            <a:endParaRPr lang="en-US" dirty="0"/>
          </a:p>
          <a:p>
            <a:pPr defTabSz="1674813"/>
            <a:endParaRPr lang="en-US" dirty="0"/>
          </a:p>
        </p:txBody>
      </p:sp>
      <p:pic>
        <p:nvPicPr>
          <p:cNvPr id="6" name="Picture 63" descr="snomatchup"/>
          <p:cNvPicPr>
            <a:picLocks noChangeAspect="1" noChangeArrowheads="1"/>
          </p:cNvPicPr>
          <p:nvPr/>
        </p:nvPicPr>
        <p:blipFill>
          <a:blip r:embed="rId3" cstate="print"/>
          <a:srcRect/>
          <a:stretch>
            <a:fillRect/>
          </a:stretch>
        </p:blipFill>
        <p:spPr bwMode="auto">
          <a:xfrm>
            <a:off x="3962400" y="3276600"/>
            <a:ext cx="4860472" cy="3581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9ACADC3-C9E3-4686-91B5-E7A1D7E458D8}"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Self-introduction for L. Flynn </a:t>
            </a:r>
            <a:br>
              <a:rPr lang="en-US" dirty="0" smtClean="0"/>
            </a:br>
            <a:r>
              <a:rPr lang="en-US" dirty="0" smtClean="0"/>
              <a:t>of NOAA NESDIS</a:t>
            </a:r>
            <a:endParaRPr lang="en-US" dirty="0"/>
          </a:p>
        </p:txBody>
      </p:sp>
      <p:sp>
        <p:nvSpPr>
          <p:cNvPr id="3" name="Content Placeholder 2"/>
          <p:cNvSpPr>
            <a:spLocks noGrp="1"/>
          </p:cNvSpPr>
          <p:nvPr>
            <p:ph idx="1"/>
          </p:nvPr>
        </p:nvSpPr>
        <p:spPr>
          <a:xfrm>
            <a:off x="457200" y="1600200"/>
            <a:ext cx="8458200" cy="4876800"/>
          </a:xfrm>
        </p:spPr>
        <p:txBody>
          <a:bodyPr>
            <a:normAutofit/>
          </a:bodyPr>
          <a:lstStyle/>
          <a:p>
            <a:pPr>
              <a:buNone/>
            </a:pPr>
            <a:r>
              <a:rPr lang="en-US" dirty="0" smtClean="0"/>
              <a:t>I primarily work with measurements and products from the SBUV(/2), OMPS, OMI, and GOME-2 instruments.</a:t>
            </a:r>
          </a:p>
          <a:p>
            <a:pPr>
              <a:buNone/>
            </a:pPr>
            <a:r>
              <a:rPr lang="en-US" dirty="0" smtClean="0"/>
              <a:t>I am interested in measurement and product validation and comparisons. I lead the OMPS product validation team and NESDIS </a:t>
            </a:r>
            <a:r>
              <a:rPr lang="en-US" dirty="0"/>
              <a:t>A</a:t>
            </a:r>
            <a:r>
              <a:rPr lang="en-US" dirty="0" smtClean="0"/>
              <a:t>tmospheric Chemistry Product Oversight Panel.</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487362"/>
          </a:xfrm>
        </p:spPr>
        <p:txBody>
          <a:bodyPr>
            <a:normAutofit fontScale="90000"/>
          </a:bodyPr>
          <a:lstStyle/>
          <a:p>
            <a:r>
              <a:rPr lang="en-US" dirty="0" smtClean="0"/>
              <a:t>OMPS NP Working Solar residuals after fits</a:t>
            </a:r>
            <a:endParaRPr lang="en-US" dirty="0"/>
          </a:p>
        </p:txBody>
      </p:sp>
      <p:pic>
        <p:nvPicPr>
          <p:cNvPr id="2050" name="Picture 2"/>
          <p:cNvPicPr>
            <a:picLocks noChangeAspect="1" noChangeArrowheads="1"/>
          </p:cNvPicPr>
          <p:nvPr/>
        </p:nvPicPr>
        <p:blipFill>
          <a:blip r:embed="rId2" cstate="print">
            <a:lum bright="-20000" contrast="40000"/>
          </a:blip>
          <a:srcRect/>
          <a:stretch>
            <a:fillRect/>
          </a:stretch>
        </p:blipFill>
        <p:spPr bwMode="auto">
          <a:xfrm>
            <a:off x="533400" y="654636"/>
            <a:ext cx="8077200" cy="612716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9ACADC3-C9E3-4686-91B5-E7A1D7E458D8}"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lum bright="-20000" contrast="40000"/>
          </a:blip>
          <a:srcRect r="8620"/>
          <a:stretch>
            <a:fillRect/>
          </a:stretch>
        </p:blipFill>
        <p:spPr bwMode="auto">
          <a:xfrm>
            <a:off x="545408" y="1600201"/>
            <a:ext cx="7074592" cy="5029200"/>
          </a:xfrm>
          <a:prstGeom prst="rect">
            <a:avLst/>
          </a:prstGeom>
          <a:noFill/>
          <a:ln w="9525">
            <a:noFill/>
            <a:miter lim="800000"/>
            <a:headEnd/>
            <a:tailEnd/>
          </a:ln>
        </p:spPr>
      </p:pic>
      <p:pic>
        <p:nvPicPr>
          <p:cNvPr id="9" name="Picture 8" descr="Nadir_System_Dark_Side_Temp_daily_average.png"/>
          <p:cNvPicPr>
            <a:picLocks noChangeAspect="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lum bright="-20000" contrast="40000"/>
          </a:blip>
          <a:srcRect r="4630" b="14323"/>
          <a:stretch>
            <a:fillRect/>
          </a:stretch>
        </p:blipFill>
        <p:spPr>
          <a:xfrm>
            <a:off x="1264920" y="548640"/>
            <a:ext cx="6278880" cy="5013960"/>
          </a:xfrm>
          <a:prstGeom prst="rect">
            <a:avLst/>
          </a:prstGeom>
        </p:spPr>
      </p:pic>
      <p:pic>
        <p:nvPicPr>
          <p:cNvPr id="11" name="Picture 2"/>
          <p:cNvPicPr>
            <a:picLocks noGrp="1" noChangeAspect="1" noChangeArrowheads="1"/>
          </p:cNvPicPr>
          <p:nvPr>
            <p:ph idx="1"/>
          </p:nvPr>
        </p:nvPicPr>
        <p:blipFill>
          <a:blip r:embed="rId5" cstate="print">
            <a:clrChange>
              <a:clrFrom>
                <a:srgbClr val="FFFFFF"/>
              </a:clrFrom>
              <a:clrTo>
                <a:srgbClr val="FFFFFF">
                  <a:alpha val="0"/>
                </a:srgbClr>
              </a:clrTo>
            </a:clrChange>
            <a:lum bright="-20000" contrast="40000"/>
          </a:blip>
          <a:srcRect l="10321" t="21402" r="17286" b="11470"/>
          <a:stretch>
            <a:fillRect/>
          </a:stretch>
        </p:blipFill>
        <p:spPr bwMode="auto">
          <a:xfrm>
            <a:off x="3434080" y="2179320"/>
            <a:ext cx="3576320" cy="2926080"/>
          </a:xfrm>
          <a:prstGeom prst="rect">
            <a:avLst/>
          </a:prstGeom>
          <a:noFill/>
          <a:ln w="9525">
            <a:noFill/>
            <a:miter lim="800000"/>
            <a:headEnd/>
            <a:tailEnd/>
          </a:ln>
        </p:spPr>
      </p:pic>
      <p:sp>
        <p:nvSpPr>
          <p:cNvPr id="13" name="Title 1"/>
          <p:cNvSpPr>
            <a:spLocks noGrp="1"/>
          </p:cNvSpPr>
          <p:nvPr>
            <p:ph type="title"/>
          </p:nvPr>
        </p:nvSpPr>
        <p:spPr>
          <a:xfrm>
            <a:off x="0" y="0"/>
            <a:ext cx="9144000" cy="563562"/>
          </a:xfrm>
        </p:spPr>
        <p:txBody>
          <a:bodyPr>
            <a:noAutofit/>
          </a:bodyPr>
          <a:lstStyle/>
          <a:p>
            <a:r>
              <a:rPr lang="en-US" sz="2000" dirty="0" smtClean="0"/>
              <a:t>Comparison of OMPS NP Solar and Earth Wavelength Shifts &amp; Temperatures</a:t>
            </a:r>
            <a:endParaRPr lang="en-US" sz="2000" dirty="0"/>
          </a:p>
        </p:txBody>
      </p:sp>
      <p:sp>
        <p:nvSpPr>
          <p:cNvPr id="1030" name="AutoShape 6" descr="https://docs.google.com/a/noaa.gov/viewer?attid=0.1&amp;pid=gmail&amp;thid=14118b976862723f&amp;url=https%3A%2F%2Fmail.google.com%2Fmail%2Fca%2Fu%2F0%2F%3Fui%3D2%26ik%3Dcc18e36ed4%26view%3Datt%26th%3D14118b976862723f%26attid%3D0.1%26disp%3Dsafe%26realattid%3Dd935350f62bc4083_0.1%26zw&amp;docid=f1ec572e6ea1b5c4dee187a9d4dc23b8%7Cbc4a11d0a1a206c665501f906a0ed73d&amp;a=bi&amp;pagenumber=6&amp;w=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s://docs.google.com/a/noaa.gov/viewer?attid=0.1&amp;pid=gmail&amp;thid=14118b976862723f&amp;url=https%3A%2F%2Fmail.google.com%2Fmail%2Fca%2Fu%2F0%2F%3Fui%3D2%26ik%3Dcc18e36ed4%26view%3Datt%26th%3D14118b976862723f%26attid%3D0.1%26disp%3Dsafe%26realattid%3Dd935350f62bc4083_0.1%26zw&amp;docid=f1ec572e6ea1b5c4dee187a9d4dc23b8%7Cbc4a11d0a1a206c665501f906a0ed73d&amp;a=bi&amp;pagenumber=6&amp;w=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6638880" y="990600"/>
            <a:ext cx="2505120" cy="646331"/>
          </a:xfrm>
          <a:prstGeom prst="rect">
            <a:avLst/>
          </a:prstGeom>
          <a:noFill/>
        </p:spPr>
        <p:txBody>
          <a:bodyPr wrap="square" rtlCol="0">
            <a:spAutoFit/>
          </a:bodyPr>
          <a:lstStyle/>
          <a:p>
            <a:r>
              <a:rPr lang="en-US" dirty="0" smtClean="0"/>
              <a:t>From Earth-view for </a:t>
            </a:r>
          </a:p>
          <a:p>
            <a:r>
              <a:rPr lang="en-US" dirty="0" smtClean="0"/>
              <a:t>different Latitude bands</a:t>
            </a:r>
            <a:endParaRPr lang="en-US" dirty="0"/>
          </a:p>
        </p:txBody>
      </p:sp>
      <p:cxnSp>
        <p:nvCxnSpPr>
          <p:cNvPr id="18" name="Straight Arrow Connector 17"/>
          <p:cNvCxnSpPr>
            <a:stCxn id="17" idx="1"/>
          </p:cNvCxnSpPr>
          <p:nvPr/>
        </p:nvCxnSpPr>
        <p:spPr>
          <a:xfrm flipH="1">
            <a:off x="6324602" y="1313766"/>
            <a:ext cx="314278" cy="29534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77799" y="2438400"/>
            <a:ext cx="2266201" cy="369332"/>
          </a:xfrm>
          <a:prstGeom prst="rect">
            <a:avLst/>
          </a:prstGeom>
          <a:noFill/>
        </p:spPr>
        <p:txBody>
          <a:bodyPr wrap="square" rtlCol="0">
            <a:spAutoFit/>
          </a:bodyPr>
          <a:lstStyle/>
          <a:p>
            <a:r>
              <a:rPr lang="en-US" dirty="0" smtClean="0">
                <a:solidFill>
                  <a:srgbClr val="0070C0"/>
                </a:solidFill>
              </a:rPr>
              <a:t>  Nadir Temperature</a:t>
            </a:r>
            <a:endParaRPr lang="en-US" dirty="0">
              <a:solidFill>
                <a:srgbClr val="0070C0"/>
              </a:solidFill>
            </a:endParaRPr>
          </a:p>
        </p:txBody>
      </p:sp>
      <p:cxnSp>
        <p:nvCxnSpPr>
          <p:cNvPr id="23" name="Straight Arrow Connector 22"/>
          <p:cNvCxnSpPr/>
          <p:nvPr/>
        </p:nvCxnSpPr>
        <p:spPr>
          <a:xfrm flipH="1">
            <a:off x="6629402" y="2743200"/>
            <a:ext cx="990598" cy="11430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226078" y="4905808"/>
            <a:ext cx="1603154" cy="707886"/>
          </a:xfrm>
          <a:prstGeom prst="rect">
            <a:avLst/>
          </a:prstGeom>
          <a:noFill/>
        </p:spPr>
        <p:txBody>
          <a:bodyPr wrap="square" rtlCol="0">
            <a:spAutoFit/>
          </a:bodyPr>
          <a:lstStyle/>
          <a:p>
            <a:r>
              <a:rPr lang="en-US" sz="2000" dirty="0" smtClean="0">
                <a:solidFill>
                  <a:srgbClr val="C00000"/>
                </a:solidFill>
              </a:rPr>
              <a:t>From Solar</a:t>
            </a:r>
          </a:p>
          <a:p>
            <a:r>
              <a:rPr lang="en-US" sz="2000" dirty="0" smtClean="0">
                <a:solidFill>
                  <a:srgbClr val="C00000"/>
                </a:solidFill>
              </a:rPr>
              <a:t>* Ref, +Work</a:t>
            </a:r>
            <a:endParaRPr lang="en-US" sz="2000" dirty="0">
              <a:solidFill>
                <a:srgbClr val="C00000"/>
              </a:solidFill>
            </a:endParaRPr>
          </a:p>
        </p:txBody>
      </p:sp>
      <p:cxnSp>
        <p:nvCxnSpPr>
          <p:cNvPr id="26" name="Straight Arrow Connector 25"/>
          <p:cNvCxnSpPr>
            <a:stCxn id="25" idx="0"/>
          </p:cNvCxnSpPr>
          <p:nvPr/>
        </p:nvCxnSpPr>
        <p:spPr>
          <a:xfrm flipV="1">
            <a:off x="5027655" y="4495800"/>
            <a:ext cx="915945" cy="41000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895600" y="2716987"/>
            <a:ext cx="0" cy="712013"/>
          </a:xfrm>
          <a:prstGeom prst="straightConnector1">
            <a:avLst/>
          </a:prstGeom>
          <a:ln w="19050">
            <a:solidFill>
              <a:srgbClr val="00B05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924904" y="2802807"/>
            <a:ext cx="1418496" cy="523220"/>
          </a:xfrm>
          <a:prstGeom prst="rect">
            <a:avLst/>
          </a:prstGeom>
          <a:noFill/>
        </p:spPr>
        <p:txBody>
          <a:bodyPr wrap="square" rtlCol="0">
            <a:spAutoFit/>
          </a:bodyPr>
          <a:lstStyle/>
          <a:p>
            <a:r>
              <a:rPr lang="en-US" sz="2800" dirty="0" smtClean="0">
                <a:solidFill>
                  <a:srgbClr val="00B050"/>
                </a:solidFill>
              </a:rPr>
              <a:t>0.01 nm</a:t>
            </a:r>
            <a:endParaRPr lang="en-US" sz="2000" dirty="0">
              <a:solidFill>
                <a:srgbClr val="00B050"/>
              </a:solidFill>
            </a:endParaRPr>
          </a:p>
        </p:txBody>
      </p:sp>
      <p:sp>
        <p:nvSpPr>
          <p:cNvPr id="16" name="Slide Number Placeholder 15"/>
          <p:cNvSpPr>
            <a:spLocks noGrp="1"/>
          </p:cNvSpPr>
          <p:nvPr>
            <p:ph type="sldNum" sz="quarter" idx="12"/>
          </p:nvPr>
        </p:nvSpPr>
        <p:spPr>
          <a:xfrm>
            <a:off x="6497030" y="6332008"/>
            <a:ext cx="2189770" cy="389467"/>
          </a:xfrm>
        </p:spPr>
        <p:txBody>
          <a:bodyPr/>
          <a:lstStyle/>
          <a:p>
            <a:fld id="{C9ACADC3-C9E3-4686-91B5-E7A1D7E458D8}"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fontScale="90000"/>
          </a:bodyPr>
          <a:lstStyle/>
          <a:p>
            <a:r>
              <a:rPr lang="en-US" dirty="0" smtClean="0"/>
              <a:t>Trends in Solar from model fits and counts to radiance wavelength </a:t>
            </a:r>
            <a:endParaRPr lang="en-US" dirty="0"/>
          </a:p>
        </p:txBody>
      </p:sp>
      <p:pic>
        <p:nvPicPr>
          <p:cNvPr id="5123" name="Picture 3"/>
          <p:cNvPicPr>
            <a:picLocks noChangeAspect="1" noChangeArrowheads="1"/>
          </p:cNvPicPr>
          <p:nvPr/>
        </p:nvPicPr>
        <p:blipFill>
          <a:blip r:embed="rId2" cstate="print">
            <a:lum bright="-20000" contrast="40000"/>
          </a:blip>
          <a:srcRect/>
          <a:stretch>
            <a:fillRect/>
          </a:stretch>
        </p:blipFill>
        <p:spPr bwMode="auto">
          <a:xfrm>
            <a:off x="228600" y="1200150"/>
            <a:ext cx="3651885" cy="56578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9ACADC3-C9E3-4686-91B5-E7A1D7E458D8}" type="slidenum">
              <a:rPr lang="en-US" smtClean="0"/>
              <a:pPr/>
              <a:t>32</a:t>
            </a:fld>
            <a:endParaRPr lang="en-US"/>
          </a:p>
        </p:txBody>
      </p:sp>
      <p:pic>
        <p:nvPicPr>
          <p:cNvPr id="5" name="Picture 3"/>
          <p:cNvPicPr>
            <a:picLocks noChangeAspect="1" noChangeArrowheads="1"/>
          </p:cNvPicPr>
          <p:nvPr/>
        </p:nvPicPr>
        <p:blipFill>
          <a:blip r:embed="rId3" cstate="print">
            <a:lum bright="-20000" contrast="40000"/>
          </a:blip>
          <a:srcRect/>
          <a:stretch>
            <a:fillRect/>
          </a:stretch>
        </p:blipFill>
        <p:spPr bwMode="auto">
          <a:xfrm>
            <a:off x="3886200" y="1371600"/>
            <a:ext cx="5257800" cy="5207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ACADC3-C9E3-4686-91B5-E7A1D7E458D8}" type="slidenum">
              <a:rPr lang="en-US" smtClean="0"/>
              <a:pPr/>
              <a:t>33</a:t>
            </a:fld>
            <a:endParaRPr lang="en-US"/>
          </a:p>
        </p:txBody>
      </p:sp>
      <p:pic>
        <p:nvPicPr>
          <p:cNvPr id="44034" name="Picture 2"/>
          <p:cNvPicPr>
            <a:picLocks noChangeAspect="1" noChangeArrowheads="1"/>
          </p:cNvPicPr>
          <p:nvPr/>
        </p:nvPicPr>
        <p:blipFill>
          <a:blip r:embed="rId2" cstate="print">
            <a:lum bright="-20000" contrast="40000"/>
          </a:blip>
          <a:srcRect/>
          <a:stretch>
            <a:fillRect/>
          </a:stretch>
        </p:blipFill>
        <p:spPr bwMode="auto">
          <a:xfrm>
            <a:off x="1052513" y="0"/>
            <a:ext cx="7038975" cy="5562600"/>
          </a:xfrm>
          <a:prstGeom prst="rect">
            <a:avLst/>
          </a:prstGeom>
          <a:noFill/>
          <a:ln w="9525">
            <a:noFill/>
            <a:miter lim="800000"/>
            <a:headEnd/>
            <a:tailEnd/>
          </a:ln>
        </p:spPr>
      </p:pic>
      <p:sp>
        <p:nvSpPr>
          <p:cNvPr id="6" name="Rectangle 5"/>
          <p:cNvSpPr/>
          <p:nvPr/>
        </p:nvSpPr>
        <p:spPr>
          <a:xfrm>
            <a:off x="152400" y="5027474"/>
            <a:ext cx="8915400" cy="1754326"/>
          </a:xfrm>
          <a:prstGeom prst="rect">
            <a:avLst/>
          </a:prstGeom>
        </p:spPr>
        <p:txBody>
          <a:bodyPr wrap="square">
            <a:spAutoFit/>
          </a:bodyPr>
          <a:lstStyle/>
          <a:p>
            <a:r>
              <a:rPr lang="en-US" dirty="0" smtClean="0"/>
              <a:t>Synthetic solar created from the PEATE high resolution spectrum compared to the day 81 of 2012 Working Diffuser solar measurement using the pre-launch wavelength scale.</a:t>
            </a:r>
          </a:p>
          <a:p>
            <a:r>
              <a:rPr lang="en-US" dirty="0" smtClean="0"/>
              <a:t>The dotted line is the relative difference (measured/synthetic - 1). The dashed line is after a uniform -0.12-nm shift of the wavelength scale without accounting for the dichroic. The solid line is after removing a -1.5% offset, a -1.0% Mg II activity term, a -0.242-nm counts to radiance shift (dichroic and other influences), and an additional 0.004-nm wavelength shift. </a:t>
            </a:r>
            <a:endParaRPr lang="en-US" dirty="0"/>
          </a:p>
        </p:txBody>
      </p:sp>
      <p:sp>
        <p:nvSpPr>
          <p:cNvPr id="7" name="Rectangle 6"/>
          <p:cNvSpPr/>
          <p:nvPr/>
        </p:nvSpPr>
        <p:spPr>
          <a:xfrm>
            <a:off x="2362200" y="685800"/>
            <a:ext cx="4572000" cy="646331"/>
          </a:xfrm>
          <a:prstGeom prst="rect">
            <a:avLst/>
          </a:prstGeom>
        </p:spPr>
        <p:txBody>
          <a:bodyPr>
            <a:spAutoFit/>
          </a:bodyPr>
          <a:lstStyle/>
          <a:p>
            <a:r>
              <a:rPr lang="en-US" dirty="0" smtClean="0">
                <a:latin typeface="Courier" pitchFamily="49" charset="0"/>
              </a:rPr>
              <a:t> %offset %Mg II Shift nm </a:t>
            </a:r>
            <a:r>
              <a:rPr lang="en-US" dirty="0" err="1" smtClean="0">
                <a:latin typeface="Courier" pitchFamily="49" charset="0"/>
              </a:rPr>
              <a:t>Dich</a:t>
            </a:r>
            <a:r>
              <a:rPr lang="en-US" dirty="0" smtClean="0">
                <a:latin typeface="Courier" pitchFamily="49" charset="0"/>
              </a:rPr>
              <a:t> nm</a:t>
            </a:r>
          </a:p>
          <a:p>
            <a:r>
              <a:rPr lang="en-US" dirty="0" smtClean="0">
                <a:latin typeface="Courier" pitchFamily="49" charset="0"/>
              </a:rPr>
              <a:t>  -1.5    1.0   -0.116   -0.242</a:t>
            </a:r>
            <a:endParaRPr lang="en-US" dirty="0">
              <a:latin typeface="Courier" pitchFamily="49"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20000" contrast="40000"/>
          </a:blip>
          <a:srcRect/>
          <a:stretch>
            <a:fillRect/>
          </a:stretch>
        </p:blipFill>
        <p:spPr bwMode="auto">
          <a:xfrm>
            <a:off x="914400" y="428625"/>
            <a:ext cx="7429500" cy="5438775"/>
          </a:xfrm>
          <a:prstGeom prst="rect">
            <a:avLst/>
          </a:prstGeom>
          <a:noFill/>
          <a:ln w="9525">
            <a:noFill/>
            <a:miter lim="800000"/>
            <a:headEnd/>
            <a:tailEnd/>
          </a:ln>
        </p:spPr>
      </p:pic>
      <p:sp>
        <p:nvSpPr>
          <p:cNvPr id="5" name="Rectangle 4"/>
          <p:cNvSpPr/>
          <p:nvPr/>
        </p:nvSpPr>
        <p:spPr>
          <a:xfrm>
            <a:off x="2133600" y="5791200"/>
            <a:ext cx="4876800" cy="923330"/>
          </a:xfrm>
          <a:prstGeom prst="rect">
            <a:avLst/>
          </a:prstGeom>
        </p:spPr>
        <p:txBody>
          <a:bodyPr wrap="square">
            <a:spAutoFit/>
          </a:bodyPr>
          <a:lstStyle/>
          <a:p>
            <a:r>
              <a:rPr lang="en-US" dirty="0" smtClean="0"/>
              <a:t>Working Day 81 </a:t>
            </a:r>
            <a:r>
              <a:rPr lang="en-US" dirty="0" err="1" smtClean="0"/>
              <a:t>vs</a:t>
            </a:r>
            <a:r>
              <a:rPr lang="en-US" dirty="0" smtClean="0"/>
              <a:t> Reference Day 81 (0.1% </a:t>
            </a:r>
            <a:r>
              <a:rPr lang="en-US" dirty="0" err="1" smtClean="0"/>
              <a:t>rmsr</a:t>
            </a:r>
            <a:r>
              <a:rPr lang="en-US" dirty="0" smtClean="0"/>
              <a:t>)</a:t>
            </a:r>
          </a:p>
          <a:p>
            <a:r>
              <a:rPr lang="en-US" dirty="0" smtClean="0">
                <a:latin typeface="Courier" pitchFamily="49" charset="0"/>
              </a:rPr>
              <a:t> %offset %Mg II Shift nm </a:t>
            </a:r>
            <a:r>
              <a:rPr lang="en-US" dirty="0" err="1" smtClean="0">
                <a:latin typeface="Courier" pitchFamily="49" charset="0"/>
              </a:rPr>
              <a:t>Dich</a:t>
            </a:r>
            <a:r>
              <a:rPr lang="en-US" dirty="0" smtClean="0">
                <a:latin typeface="Courier" pitchFamily="49" charset="0"/>
              </a:rPr>
              <a:t> nm</a:t>
            </a:r>
          </a:p>
          <a:p>
            <a:r>
              <a:rPr lang="en-US" dirty="0" smtClean="0">
                <a:latin typeface="Courier" pitchFamily="49" charset="0"/>
              </a:rPr>
              <a:t>  -1.1    0.1   -0.005    0.036</a:t>
            </a:r>
            <a:endParaRPr lang="en-US" dirty="0">
              <a:latin typeface="Courier" pitchFamily="49" charset="0"/>
            </a:endParaRPr>
          </a:p>
        </p:txBody>
      </p:sp>
      <p:sp>
        <p:nvSpPr>
          <p:cNvPr id="4" name="Slide Number Placeholder 3"/>
          <p:cNvSpPr>
            <a:spLocks noGrp="1"/>
          </p:cNvSpPr>
          <p:nvPr>
            <p:ph type="sldNum" sz="quarter" idx="12"/>
          </p:nvPr>
        </p:nvSpPr>
        <p:spPr/>
        <p:txBody>
          <a:bodyPr/>
          <a:lstStyle/>
          <a:p>
            <a:fld id="{C9ACADC3-C9E3-4686-91B5-E7A1D7E458D8}"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639763"/>
          </a:xfrm>
        </p:spPr>
        <p:txBody>
          <a:bodyPr>
            <a:noAutofit/>
          </a:bodyPr>
          <a:lstStyle/>
          <a:p>
            <a:r>
              <a:rPr lang="en-US" sz="3200" dirty="0" smtClean="0"/>
              <a:t>Profile comparisons between OMPS &amp; SBUV/2 V6Pro</a:t>
            </a:r>
          </a:p>
        </p:txBody>
      </p:sp>
      <p:sp>
        <p:nvSpPr>
          <p:cNvPr id="11267" name="TextBox 3"/>
          <p:cNvSpPr txBox="1">
            <a:spLocks noChangeArrowheads="1"/>
          </p:cNvSpPr>
          <p:nvPr/>
        </p:nvSpPr>
        <p:spPr bwMode="auto">
          <a:xfrm>
            <a:off x="304800" y="768350"/>
            <a:ext cx="8610600" cy="5909310"/>
          </a:xfrm>
          <a:prstGeom prst="rect">
            <a:avLst/>
          </a:prstGeom>
          <a:noFill/>
          <a:ln w="9525">
            <a:noFill/>
            <a:miter lim="800000"/>
            <a:headEnd/>
            <a:tailEnd/>
          </a:ln>
        </p:spPr>
        <p:txBody>
          <a:bodyPr>
            <a:spAutoFit/>
          </a:bodyPr>
          <a:lstStyle/>
          <a:p>
            <a:r>
              <a:rPr lang="en-US" sz="1800" dirty="0">
                <a:latin typeface="Times New Roman" pitchFamily="18" charset="0"/>
                <a:cs typeface="Times New Roman" pitchFamily="18" charset="0"/>
              </a:rPr>
              <a:t>The figures on the next </a:t>
            </a:r>
            <a:r>
              <a:rPr lang="en-US" sz="1800" dirty="0" smtClean="0">
                <a:latin typeface="Times New Roman" pitchFamily="18" charset="0"/>
                <a:cs typeface="Times New Roman" pitchFamily="18" charset="0"/>
              </a:rPr>
              <a:t>four slides </a:t>
            </a:r>
            <a:r>
              <a:rPr lang="en-US" sz="1800" dirty="0">
                <a:latin typeface="Times New Roman" pitchFamily="18" charset="0"/>
                <a:cs typeface="Times New Roman" pitchFamily="18" charset="0"/>
              </a:rPr>
              <a:t>show comparisons of the ozone profile retrievals estimates between IMOPO and the </a:t>
            </a:r>
            <a:r>
              <a:rPr lang="en-US" sz="1800" dirty="0" smtClean="0">
                <a:latin typeface="Times New Roman" pitchFamily="18" charset="0"/>
                <a:cs typeface="Times New Roman" pitchFamily="18" charset="0"/>
              </a:rPr>
              <a:t>NOAA-19 </a:t>
            </a:r>
            <a:r>
              <a:rPr lang="en-US" sz="1800" dirty="0">
                <a:latin typeface="Times New Roman" pitchFamily="18" charset="0"/>
                <a:cs typeface="Times New Roman" pitchFamily="18" charset="0"/>
              </a:rPr>
              <a:t>SBUV/2 processed with the Version 6 ozone profile retrieval algorithm. The data are from another single pair of orbits </a:t>
            </a:r>
            <a:r>
              <a:rPr lang="en-US" sz="1800" dirty="0" smtClean="0">
                <a:latin typeface="Times New Roman" pitchFamily="18" charset="0"/>
                <a:cs typeface="Times New Roman" pitchFamily="18" charset="0"/>
              </a:rPr>
              <a:t>on June 15, </a:t>
            </a:r>
            <a:r>
              <a:rPr lang="en-US" sz="1800" dirty="0">
                <a:latin typeface="Times New Roman" pitchFamily="18" charset="0"/>
                <a:cs typeface="Times New Roman" pitchFamily="18" charset="0"/>
              </a:rPr>
              <a:t>2013 where the two satellites are flying in formation (orbital tracks within 50 KM and sensing times with 10 minutes). </a:t>
            </a:r>
            <a:r>
              <a:rPr lang="en-US" sz="1800" dirty="0" smtClean="0">
                <a:latin typeface="Times New Roman" pitchFamily="18" charset="0"/>
                <a:cs typeface="Times New Roman" pitchFamily="18" charset="0"/>
              </a:rPr>
              <a:t> The first of the four slides shows the orbital tracks. The second compares the initial measurement residuals at the nine profiling wavelengths.</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The </a:t>
            </a:r>
            <a:r>
              <a:rPr lang="en-US" dirty="0" smtClean="0">
                <a:latin typeface="Times New Roman" pitchFamily="18" charset="0"/>
                <a:cs typeface="Times New Roman" pitchFamily="18" charset="0"/>
              </a:rPr>
              <a:t>third</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compares the ozone profile retrievals in 12 pressure layers in Dobson Units versus Latitude. The 12 layers are defined by the following 13 layer boundaries:</a:t>
            </a:r>
          </a:p>
          <a:p>
            <a:r>
              <a:rPr lang="en-US" sz="1800" dirty="0">
                <a:latin typeface="Times New Roman" pitchFamily="18" charset="0"/>
                <a:cs typeface="Times New Roman" pitchFamily="18" charset="0"/>
              </a:rPr>
              <a:t>[0.0,0.247,0.495,0.99,1.98,3.96,7.92,15.8,31.7,63.3,127.0,253.0,1013]  </a:t>
            </a:r>
            <a:r>
              <a:rPr lang="en-US" sz="1800" dirty="0" err="1">
                <a:latin typeface="Times New Roman" pitchFamily="18" charset="0"/>
                <a:cs typeface="Times New Roman" pitchFamily="18" charset="0"/>
              </a:rPr>
              <a:t>hPa</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The top three layers’ results are in the top row with the topmost layer on the upper left. The lowest layer’s results are in the figure on the bottom right. </a:t>
            </a:r>
            <a:r>
              <a:rPr lang="en-US" sz="1800" dirty="0">
                <a:solidFill>
                  <a:srgbClr val="FF0000"/>
                </a:solidFill>
                <a:latin typeface="Times New Roman" pitchFamily="18" charset="0"/>
                <a:cs typeface="Times New Roman" pitchFamily="18" charset="0"/>
              </a:rPr>
              <a:t>The OMPS Nadir Profiler values are in Red</a:t>
            </a:r>
            <a:r>
              <a:rPr lang="en-US" sz="1800" dirty="0">
                <a:solidFill>
                  <a:srgbClr val="FF00FF"/>
                </a:solidFill>
                <a:latin typeface="Times New Roman" pitchFamily="18" charset="0"/>
                <a:cs typeface="Times New Roman" pitchFamily="18" charset="0"/>
              </a:rPr>
              <a:t> </a:t>
            </a:r>
            <a:r>
              <a:rPr lang="en-US" sz="1800" dirty="0">
                <a:latin typeface="Times New Roman" pitchFamily="18" charset="0"/>
                <a:cs typeface="Times New Roman" pitchFamily="18" charset="0"/>
              </a:rPr>
              <a:t>and the </a:t>
            </a:r>
            <a:r>
              <a:rPr lang="en-US" sz="1800" b="1" dirty="0">
                <a:latin typeface="Times New Roman" pitchFamily="18" charset="0"/>
                <a:cs typeface="Times New Roman" pitchFamily="18" charset="0"/>
              </a:rPr>
              <a:t>SBUV/2 are shown in Black</a:t>
            </a:r>
            <a:r>
              <a:rPr lang="en-US" sz="1800" dirty="0">
                <a:latin typeface="Times New Roman" pitchFamily="18" charset="0"/>
                <a:cs typeface="Times New Roman" pitchFamily="18" charset="0"/>
              </a:rPr>
              <a:t>. A significant number of the OMPS Nadir Profilers contain fill values because of Error Codes incorrectly set to 20. </a:t>
            </a:r>
          </a:p>
          <a:p>
            <a:r>
              <a:rPr lang="en-US" sz="1800" dirty="0">
                <a:latin typeface="Times New Roman" pitchFamily="18" charset="0"/>
                <a:cs typeface="Times New Roman" pitchFamily="18" charset="0"/>
              </a:rPr>
              <a:t>The </a:t>
            </a:r>
            <a:r>
              <a:rPr lang="en-US" sz="1800" dirty="0" smtClean="0">
                <a:latin typeface="Times New Roman" pitchFamily="18" charset="0"/>
                <a:cs typeface="Times New Roman" pitchFamily="18" charset="0"/>
              </a:rPr>
              <a:t>fourth </a:t>
            </a:r>
            <a:r>
              <a:rPr lang="en-US" sz="1800" dirty="0">
                <a:latin typeface="Times New Roman" pitchFamily="18" charset="0"/>
                <a:cs typeface="Times New Roman" pitchFamily="18" charset="0"/>
              </a:rPr>
              <a:t>shows the results of comparison for the ozone mixing ratios at 19 pressure levels:   [0.3,0.4,0.5,0.7,1.0,1.5,2.0,3.0,4.0,5.0,7.0,10.,15.,20.,30.,40.,50.,70.,100.]  </a:t>
            </a:r>
            <a:r>
              <a:rPr lang="en-US" sz="1800" dirty="0" err="1">
                <a:latin typeface="Times New Roman" pitchFamily="18" charset="0"/>
                <a:cs typeface="Times New Roman" pitchFamily="18" charset="0"/>
              </a:rPr>
              <a:t>hPa</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The arrangement from top to bottom follows the same convention as for the layers.</a:t>
            </a:r>
          </a:p>
          <a:p>
            <a:r>
              <a:rPr lang="en-US" sz="1800" dirty="0">
                <a:latin typeface="Times New Roman" pitchFamily="18" charset="0"/>
                <a:cs typeface="Times New Roman" pitchFamily="18" charset="0"/>
              </a:rPr>
              <a:t>The two </a:t>
            </a:r>
            <a:r>
              <a:rPr lang="en-US" sz="1800" dirty="0" smtClean="0">
                <a:latin typeface="Times New Roman" pitchFamily="18" charset="0"/>
                <a:cs typeface="Times New Roman" pitchFamily="18" charset="0"/>
              </a:rPr>
              <a:t>last sets </a:t>
            </a:r>
            <a:r>
              <a:rPr lang="en-US" sz="1800" dirty="0">
                <a:latin typeface="Times New Roman" pitchFamily="18" charset="0"/>
                <a:cs typeface="Times New Roman" pitchFamily="18" charset="0"/>
              </a:rPr>
              <a:t>of figures show similar results with general agreement between the retrievals for the two instruments but with the OMPS NP retrieving much smaller values at the top of the profiles. This is </a:t>
            </a:r>
            <a:r>
              <a:rPr lang="en-US" sz="1800" dirty="0" smtClean="0">
                <a:latin typeface="Times New Roman" pitchFamily="18" charset="0"/>
                <a:cs typeface="Times New Roman" pitchFamily="18" charset="0"/>
              </a:rPr>
              <a:t>due </a:t>
            </a:r>
            <a:r>
              <a:rPr lang="en-US" sz="1800" dirty="0">
                <a:latin typeface="Times New Roman" pitchFamily="18" charset="0"/>
                <a:cs typeface="Times New Roman" pitchFamily="18" charset="0"/>
              </a:rPr>
              <a:t>to the inaccuracies in the initial calibration of the shorter wavelength channels </a:t>
            </a:r>
            <a:r>
              <a:rPr lang="en-US" sz="1800" dirty="0" smtClean="0">
                <a:latin typeface="Times New Roman" pitchFamily="18" charset="0"/>
                <a:cs typeface="Times New Roman" pitchFamily="18" charset="0"/>
              </a:rPr>
              <a:t>and out-of-band </a:t>
            </a:r>
            <a:r>
              <a:rPr lang="en-US" sz="1800" dirty="0">
                <a:latin typeface="Times New Roman" pitchFamily="18" charset="0"/>
                <a:cs typeface="Times New Roman" pitchFamily="18" charset="0"/>
              </a:rPr>
              <a:t>of stray light in the shorter wavelength channels providing information at those levels.</a:t>
            </a:r>
          </a:p>
        </p:txBody>
      </p:sp>
      <p:sp>
        <p:nvSpPr>
          <p:cNvPr id="4" name="Slide Number Placeholder 3"/>
          <p:cNvSpPr>
            <a:spLocks noGrp="1"/>
          </p:cNvSpPr>
          <p:nvPr>
            <p:ph type="sldNum" sz="quarter" idx="12"/>
          </p:nvPr>
        </p:nvSpPr>
        <p:spPr/>
        <p:txBody>
          <a:bodyPr/>
          <a:lstStyle/>
          <a:p>
            <a:fld id="{DF5EA597-D671-40E4-B0A9-DB87D029A054}"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28600"/>
            <a:ext cx="8229600" cy="533400"/>
          </a:xfrm>
        </p:spPr>
        <p:txBody>
          <a:bodyPr>
            <a:normAutofit fontScale="90000"/>
          </a:bodyPr>
          <a:lstStyle/>
          <a:p>
            <a:r>
              <a:rPr lang="en-US" dirty="0" smtClean="0"/>
              <a:t>Well-matched Orbits for June 15, 2013</a:t>
            </a:r>
            <a:endParaRPr lang="en-US" dirty="0"/>
          </a:p>
        </p:txBody>
      </p:sp>
      <p:pic>
        <p:nvPicPr>
          <p:cNvPr id="143362" name="Picture 2" descr="http://www.star.nesdis.noaa.gov/smcd/spb/wyu/OMPS/comparison/chasing/np/ChasingOrbit_OMPS_N19_20130615.png"/>
          <p:cNvPicPr>
            <a:picLocks noChangeAspect="1" noChangeArrowheads="1"/>
          </p:cNvPicPr>
          <p:nvPr/>
        </p:nvPicPr>
        <p:blipFill>
          <a:blip r:embed="rId2" cstate="print"/>
          <a:srcRect/>
          <a:stretch>
            <a:fillRect/>
          </a:stretch>
        </p:blipFill>
        <p:spPr bwMode="auto">
          <a:xfrm>
            <a:off x="381000" y="762000"/>
            <a:ext cx="8427720" cy="6019800"/>
          </a:xfrm>
          <a:prstGeom prst="rect">
            <a:avLst/>
          </a:prstGeom>
          <a:noFill/>
        </p:spPr>
      </p:pic>
      <p:sp>
        <p:nvSpPr>
          <p:cNvPr id="8" name="Slide Number Placeholder 7"/>
          <p:cNvSpPr>
            <a:spLocks noGrp="1"/>
          </p:cNvSpPr>
          <p:nvPr>
            <p:ph type="sldNum" sz="quarter" idx="12"/>
          </p:nvPr>
        </p:nvSpPr>
        <p:spPr/>
        <p:txBody>
          <a:bodyPr/>
          <a:lstStyle/>
          <a:p>
            <a:fld id="{DF5EA597-D671-40E4-B0A9-DB87D029A054}"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Autofit/>
          </a:bodyPr>
          <a:lstStyle/>
          <a:p>
            <a:pPr lvl="0"/>
            <a:r>
              <a:rPr lang="en-US" sz="2800" b="1" dirty="0" smtClean="0">
                <a:latin typeface="Times New Roman" pitchFamily="18" charset="0"/>
                <a:ea typeface="Times New Roman" pitchFamily="18" charset="0"/>
              </a:rPr>
              <a:t>Comparison of Initial V6 Measurement Residuals </a:t>
            </a:r>
            <a:br>
              <a:rPr lang="en-US" sz="2800" b="1" dirty="0" smtClean="0">
                <a:latin typeface="Times New Roman" pitchFamily="18" charset="0"/>
                <a:ea typeface="Times New Roman" pitchFamily="18" charset="0"/>
              </a:rPr>
            </a:br>
            <a:r>
              <a:rPr lang="en-US" sz="2800" b="1" dirty="0" smtClean="0">
                <a:latin typeface="Times New Roman" pitchFamily="18" charset="0"/>
                <a:ea typeface="Times New Roman" pitchFamily="18" charset="0"/>
              </a:rPr>
              <a:t>for S-NPP OMPS NP and NOAA-19 SBUV/2</a:t>
            </a:r>
            <a:endParaRPr lang="en-US" sz="2800" dirty="0"/>
          </a:p>
        </p:txBody>
      </p:sp>
      <p:sp>
        <p:nvSpPr>
          <p:cNvPr id="4" name="Slide Number Placeholder 3"/>
          <p:cNvSpPr>
            <a:spLocks noGrp="1"/>
          </p:cNvSpPr>
          <p:nvPr>
            <p:ph type="sldNum" sz="quarter" idx="10"/>
          </p:nvPr>
        </p:nvSpPr>
        <p:spPr/>
        <p:txBody>
          <a:bodyPr/>
          <a:lstStyle/>
          <a:p>
            <a:fld id="{B90F5B9D-61FC-4E29-ACC3-AC6D4651C8F8}" type="slidenum">
              <a:rPr lang="en-US" smtClean="0"/>
              <a:pPr/>
              <a:t>37</a:t>
            </a:fld>
            <a:endParaRPr lang="en-US"/>
          </a:p>
        </p:txBody>
      </p:sp>
      <p:sp>
        <p:nvSpPr>
          <p:cNvPr id="629763" name="Rectangle 3"/>
          <p:cNvSpPr>
            <a:spLocks noChangeArrowheads="1"/>
          </p:cNvSpPr>
          <p:nvPr/>
        </p:nvSpPr>
        <p:spPr bwMode="auto">
          <a:xfrm>
            <a:off x="0" y="0"/>
            <a:ext cx="9144000" cy="457200"/>
          </a:xfrm>
          <a:prstGeom prst="rect">
            <a:avLst/>
          </a:prstGeom>
          <a:noFill/>
          <a:ln w="12700"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36525" algn="l"/>
                <a:tab pos="622300" algn="l"/>
                <a:tab pos="1028700" algn="l"/>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17762" name="Picture 2" descr="http://www.star.nesdis.noaa.gov/smcd/spb/wyu/OMPS/comparison/chasing/ir/chasing_IR_20130615_sbuv.v6pro_vs_imopo.png"/>
          <p:cNvPicPr>
            <a:picLocks noChangeAspect="1" noChangeArrowheads="1"/>
          </p:cNvPicPr>
          <p:nvPr/>
        </p:nvPicPr>
        <p:blipFill>
          <a:blip r:embed="rId2" cstate="print">
            <a:clrChange>
              <a:clrFrom>
                <a:srgbClr val="FFFFFF"/>
              </a:clrFrom>
              <a:clrTo>
                <a:srgbClr val="FFFFFF">
                  <a:alpha val="0"/>
                </a:srgbClr>
              </a:clrTo>
            </a:clrChange>
            <a:lum bright="-20000" contrast="40000"/>
          </a:blip>
          <a:srcRect b="23193"/>
          <a:stretch>
            <a:fillRect/>
          </a:stretch>
        </p:blipFill>
        <p:spPr bwMode="auto">
          <a:xfrm>
            <a:off x="0" y="990600"/>
            <a:ext cx="9045626" cy="5638800"/>
          </a:xfrm>
          <a:prstGeom prst="rect">
            <a:avLst/>
          </a:prstGeom>
          <a:noFill/>
        </p:spPr>
      </p:pic>
      <p:sp>
        <p:nvSpPr>
          <p:cNvPr id="8" name="Oval 7"/>
          <p:cNvSpPr/>
          <p:nvPr/>
        </p:nvSpPr>
        <p:spPr>
          <a:xfrm>
            <a:off x="1143000" y="1600200"/>
            <a:ext cx="12192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 y="2057400"/>
            <a:ext cx="2438400" cy="338554"/>
          </a:xfrm>
          <a:prstGeom prst="rect">
            <a:avLst/>
          </a:prstGeom>
          <a:noFill/>
        </p:spPr>
        <p:txBody>
          <a:bodyPr wrap="square" rtlCol="0">
            <a:spAutoFit/>
          </a:bodyPr>
          <a:lstStyle/>
          <a:p>
            <a:r>
              <a:rPr lang="en-US" sz="1600" dirty="0" smtClean="0">
                <a:solidFill>
                  <a:srgbClr val="00B050"/>
                </a:solidFill>
              </a:rPr>
              <a:t>252 nm not on for OMPS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pPr lvl="0"/>
            <a:r>
              <a:rPr lang="en-US" sz="3200" b="1" dirty="0" smtClean="0">
                <a:latin typeface="Times New Roman" pitchFamily="18" charset="0"/>
                <a:ea typeface="Times New Roman" pitchFamily="18" charset="0"/>
              </a:rPr>
              <a:t>Chasing orbit comparisons of </a:t>
            </a:r>
            <a:br>
              <a:rPr lang="en-US" sz="3200" b="1" dirty="0" smtClean="0">
                <a:latin typeface="Times New Roman" pitchFamily="18" charset="0"/>
                <a:ea typeface="Times New Roman" pitchFamily="18" charset="0"/>
              </a:rPr>
            </a:br>
            <a:r>
              <a:rPr lang="en-US" sz="3200" b="1" dirty="0" smtClean="0">
                <a:latin typeface="Times New Roman" pitchFamily="18" charset="0"/>
                <a:ea typeface="Times New Roman" pitchFamily="18" charset="0"/>
              </a:rPr>
              <a:t>SBUV/2 &amp; OMPS-NP  Version 6 Ozone Profiles</a:t>
            </a:r>
            <a:endParaRPr lang="en-US" sz="3200" dirty="0"/>
          </a:p>
        </p:txBody>
      </p:sp>
      <p:sp>
        <p:nvSpPr>
          <p:cNvPr id="4" name="Slide Number Placeholder 3"/>
          <p:cNvSpPr>
            <a:spLocks noGrp="1"/>
          </p:cNvSpPr>
          <p:nvPr>
            <p:ph type="sldNum" sz="quarter" idx="10"/>
          </p:nvPr>
        </p:nvSpPr>
        <p:spPr/>
        <p:txBody>
          <a:bodyPr/>
          <a:lstStyle/>
          <a:p>
            <a:fld id="{B90F5B9D-61FC-4E29-ACC3-AC6D4651C8F8}" type="slidenum">
              <a:rPr lang="en-US" smtClean="0"/>
              <a:pPr/>
              <a:t>38</a:t>
            </a:fld>
            <a:endParaRPr lang="en-US"/>
          </a:p>
        </p:txBody>
      </p:sp>
      <p:sp>
        <p:nvSpPr>
          <p:cNvPr id="628738" name="Rectangle 2"/>
          <p:cNvSpPr>
            <a:spLocks noChangeArrowheads="1"/>
          </p:cNvSpPr>
          <p:nvPr/>
        </p:nvSpPr>
        <p:spPr bwMode="auto">
          <a:xfrm>
            <a:off x="0" y="0"/>
            <a:ext cx="9144000" cy="457200"/>
          </a:xfrm>
          <a:prstGeom prst="rect">
            <a:avLst/>
          </a:prstGeom>
          <a:noFill/>
          <a:ln w="12700"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6738" name="Picture 2" descr="http://www.star.nesdis.noaa.gov/smcd/spb/wyu/OMPS/comparison/chasing/np/O3_chasing_20130615_sbuv.v6pro_vs_imopo.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 y="990600"/>
            <a:ext cx="8305800" cy="5851525"/>
          </a:xfrm>
          <a:prstGeom prst="rect">
            <a:avLst/>
          </a:prstGeom>
          <a:noFill/>
        </p:spPr>
      </p:pic>
      <p:sp>
        <p:nvSpPr>
          <p:cNvPr id="9" name="Oval 8"/>
          <p:cNvSpPr/>
          <p:nvPr/>
        </p:nvSpPr>
        <p:spPr>
          <a:xfrm>
            <a:off x="7010400" y="990600"/>
            <a:ext cx="15240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24000" y="1066800"/>
            <a:ext cx="15240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91000" y="1219200"/>
            <a:ext cx="15240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http://www.star.nesdis.noaa.gov/smcd/spb/wyu/OMPS/comparison/chasing/np/MixingRatio_20130615.png"/>
          <p:cNvPicPr>
            <a:picLocks noChangeAspect="1" noChangeArrowheads="1"/>
          </p:cNvPicPr>
          <p:nvPr/>
        </p:nvPicPr>
        <p:blipFill>
          <a:blip r:embed="rId2" cstate="print"/>
          <a:srcRect/>
          <a:stretch>
            <a:fillRect/>
          </a:stretch>
        </p:blipFill>
        <p:spPr bwMode="auto">
          <a:xfrm>
            <a:off x="0" y="152400"/>
            <a:ext cx="8522368" cy="6477000"/>
          </a:xfrm>
          <a:prstGeom prst="rect">
            <a:avLst/>
          </a:prstGeom>
          <a:noFill/>
        </p:spPr>
      </p:pic>
      <p:sp>
        <p:nvSpPr>
          <p:cNvPr id="5" name="Slide Number Placeholder 4"/>
          <p:cNvSpPr>
            <a:spLocks noGrp="1"/>
          </p:cNvSpPr>
          <p:nvPr>
            <p:ph type="sldNum" sz="quarter" idx="12"/>
          </p:nvPr>
        </p:nvSpPr>
        <p:spPr/>
        <p:txBody>
          <a:bodyPr/>
          <a:lstStyle/>
          <a:p>
            <a:fld id="{DF5EA597-D671-40E4-B0A9-DB87D029A054}" type="slidenum">
              <a:rPr lang="en-US" smtClean="0"/>
              <a:pPr/>
              <a:t>39</a:t>
            </a:fld>
            <a:endParaRPr lang="en-US"/>
          </a:p>
        </p:txBody>
      </p:sp>
      <p:sp>
        <p:nvSpPr>
          <p:cNvPr id="6" name="Rectangle 5"/>
          <p:cNvSpPr/>
          <p:nvPr/>
        </p:nvSpPr>
        <p:spPr>
          <a:xfrm>
            <a:off x="533400" y="6488668"/>
            <a:ext cx="7772400" cy="369332"/>
          </a:xfrm>
          <a:prstGeom prst="rect">
            <a:avLst/>
          </a:prstGeom>
        </p:spPr>
        <p:txBody>
          <a:bodyPr wrap="square">
            <a:spAutoFit/>
          </a:bodyPr>
          <a:lstStyle/>
          <a:p>
            <a:r>
              <a:rPr lang="en-US" dirty="0" smtClean="0">
                <a:latin typeface="Times New Roman" pitchFamily="18" charset="0"/>
                <a:cs typeface="Times New Roman" pitchFamily="18" charset="0"/>
              </a:rPr>
              <a:t>[0.3,0.4,0.5,0.7,1.0,1.5,2.0,3.0,4.0,5.0,7.0,10.,15.,20.,30.,40.,50.,70.,100.]  </a:t>
            </a:r>
            <a:r>
              <a:rPr lang="en-US" dirty="0" err="1" smtClean="0">
                <a:latin typeface="Times New Roman" pitchFamily="18" charset="0"/>
                <a:cs typeface="Times New Roman" pitchFamily="18" charset="0"/>
              </a:rPr>
              <a:t>hPa</a:t>
            </a:r>
            <a:r>
              <a:rPr lang="en-US" dirty="0" smtClean="0">
                <a:latin typeface="Times New Roman" pitchFamily="18" charset="0"/>
                <a:cs typeface="Times New Roman" pitchFamily="18" charset="0"/>
              </a:rPr>
              <a:t>.</a:t>
            </a:r>
            <a:endParaRPr lang="en-US" dirty="0"/>
          </a:p>
        </p:txBody>
      </p:sp>
      <p:sp>
        <p:nvSpPr>
          <p:cNvPr id="7" name="Oval 6"/>
          <p:cNvSpPr/>
          <p:nvPr/>
        </p:nvSpPr>
        <p:spPr>
          <a:xfrm>
            <a:off x="7010400" y="228600"/>
            <a:ext cx="12192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77000" y="5334000"/>
            <a:ext cx="2590801" cy="923330"/>
          </a:xfrm>
          <a:prstGeom prst="rect">
            <a:avLst/>
          </a:prstGeom>
          <a:noFill/>
        </p:spPr>
        <p:txBody>
          <a:bodyPr wrap="square" rtlCol="0">
            <a:spAutoFit/>
          </a:bodyPr>
          <a:lstStyle/>
          <a:p>
            <a:r>
              <a:rPr lang="en-US" dirty="0" smtClean="0">
                <a:solidFill>
                  <a:srgbClr val="00B050"/>
                </a:solidFill>
              </a:rPr>
              <a:t>Upper layers are most affected by stray light and 252 nm channel use.</a:t>
            </a:r>
          </a:p>
        </p:txBody>
      </p:sp>
      <p:sp>
        <p:nvSpPr>
          <p:cNvPr id="9" name="Oval 8"/>
          <p:cNvSpPr/>
          <p:nvPr/>
        </p:nvSpPr>
        <p:spPr>
          <a:xfrm>
            <a:off x="685800" y="1676400"/>
            <a:ext cx="12192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53000" y="228600"/>
            <a:ext cx="12192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819400" y="381000"/>
            <a:ext cx="12192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9600" y="312176"/>
            <a:ext cx="12192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p:spPr>
        <p:txBody>
          <a:bodyPr>
            <a:normAutofit fontScale="90000"/>
          </a:bodyPr>
          <a:lstStyle/>
          <a:p>
            <a:r>
              <a:rPr lang="en-US" dirty="0" smtClean="0"/>
              <a:t>Possible Goals/Topics for the UV Subgrou</a:t>
            </a:r>
            <a:r>
              <a:rPr lang="en-US" dirty="0"/>
              <a:t>p</a:t>
            </a:r>
          </a:p>
        </p:txBody>
      </p:sp>
      <p:sp>
        <p:nvSpPr>
          <p:cNvPr id="3" name="Content Placeholder 2"/>
          <p:cNvSpPr>
            <a:spLocks noGrp="1"/>
          </p:cNvSpPr>
          <p:nvPr>
            <p:ph idx="1"/>
          </p:nvPr>
        </p:nvSpPr>
        <p:spPr>
          <a:xfrm>
            <a:off x="0" y="533400"/>
            <a:ext cx="4572000" cy="6324600"/>
          </a:xfrm>
        </p:spPr>
        <p:txBody>
          <a:bodyPr>
            <a:normAutofit fontScale="40000" lnSpcReduction="20000"/>
          </a:bodyPr>
          <a:lstStyle/>
          <a:p>
            <a:pPr>
              <a:buNone/>
            </a:pPr>
            <a:r>
              <a:rPr lang="en-US" dirty="0"/>
              <a:t>1. Exchanges and traceability of standards</a:t>
            </a:r>
          </a:p>
          <a:p>
            <a:pPr lvl="1"/>
            <a:r>
              <a:rPr lang="en-US" dirty="0" smtClean="0"/>
              <a:t>NIST </a:t>
            </a:r>
            <a:r>
              <a:rPr lang="en-US" dirty="0"/>
              <a:t>and </a:t>
            </a:r>
            <a:r>
              <a:rPr lang="en-US" dirty="0" smtClean="0"/>
              <a:t>SIRCUS</a:t>
            </a:r>
          </a:p>
          <a:p>
            <a:pPr lvl="1"/>
            <a:r>
              <a:rPr lang="en-US" dirty="0" smtClean="0"/>
              <a:t>Integrating </a:t>
            </a:r>
            <a:r>
              <a:rPr lang="en-US" dirty="0"/>
              <a:t>Spheres, </a:t>
            </a:r>
            <a:r>
              <a:rPr lang="en-US" dirty="0" smtClean="0"/>
              <a:t>diffusers, lamps</a:t>
            </a:r>
            <a:r>
              <a:rPr lang="en-US" dirty="0"/>
              <a:t>, </a:t>
            </a:r>
            <a:r>
              <a:rPr lang="en-US" dirty="0" smtClean="0"/>
              <a:t>lasers</a:t>
            </a:r>
            <a:r>
              <a:rPr lang="en-US" dirty="0"/>
              <a:t>, etc</a:t>
            </a:r>
            <a:r>
              <a:rPr lang="en-US" dirty="0" smtClean="0"/>
              <a:t>.</a:t>
            </a:r>
            <a:endParaRPr lang="en-US" dirty="0"/>
          </a:p>
          <a:p>
            <a:pPr>
              <a:buNone/>
            </a:pPr>
            <a:r>
              <a:rPr lang="en-US" dirty="0" smtClean="0"/>
              <a:t>2. Establish a library of solar measurements</a:t>
            </a:r>
          </a:p>
          <a:p>
            <a:pPr lvl="1"/>
            <a:r>
              <a:rPr lang="en-US" dirty="0" smtClean="0">
                <a:solidFill>
                  <a:srgbClr val="0000FF"/>
                </a:solidFill>
              </a:rPr>
              <a:t>Reference high resolution solar (SOLSTICE, SIM, </a:t>
            </a:r>
            <a:r>
              <a:rPr lang="en-US" dirty="0" err="1" smtClean="0">
                <a:solidFill>
                  <a:srgbClr val="0000FF"/>
                </a:solidFill>
              </a:rPr>
              <a:t>Kitt</a:t>
            </a:r>
            <a:r>
              <a:rPr lang="en-US" dirty="0" smtClean="0">
                <a:solidFill>
                  <a:srgbClr val="0000FF"/>
                </a:solidFill>
              </a:rPr>
              <a:t> Peak, etc.)</a:t>
            </a:r>
          </a:p>
          <a:p>
            <a:pPr lvl="1"/>
            <a:r>
              <a:rPr lang="en-US" dirty="0" smtClean="0">
                <a:solidFill>
                  <a:srgbClr val="0000FF"/>
                </a:solidFill>
              </a:rPr>
              <a:t>Mg II Index time series, Scale factors at resolution (new OMI)</a:t>
            </a:r>
          </a:p>
          <a:p>
            <a:pPr>
              <a:buNone/>
            </a:pPr>
            <a:r>
              <a:rPr lang="en-US" dirty="0" smtClean="0"/>
              <a:t>3. Establish a library of instrument data bases</a:t>
            </a:r>
          </a:p>
          <a:p>
            <a:pPr lvl="1"/>
            <a:r>
              <a:rPr lang="en-US" dirty="0" err="1" smtClean="0">
                <a:solidFill>
                  <a:srgbClr val="0000FF"/>
                </a:solidFill>
              </a:rPr>
              <a:t>Bandpasses</a:t>
            </a:r>
            <a:r>
              <a:rPr lang="en-US" dirty="0">
                <a:solidFill>
                  <a:srgbClr val="0000FF"/>
                </a:solidFill>
              </a:rPr>
              <a:t>, calibration constants, wavelength </a:t>
            </a:r>
            <a:r>
              <a:rPr lang="en-US" dirty="0" smtClean="0">
                <a:solidFill>
                  <a:srgbClr val="0000FF"/>
                </a:solidFill>
              </a:rPr>
              <a:t>scales</a:t>
            </a:r>
          </a:p>
          <a:p>
            <a:pPr lvl="1"/>
            <a:r>
              <a:rPr lang="en-US" dirty="0" smtClean="0">
                <a:solidFill>
                  <a:srgbClr val="0000FF"/>
                </a:solidFill>
              </a:rPr>
              <a:t>Day 1 solar, time series with error bars</a:t>
            </a:r>
          </a:p>
          <a:p>
            <a:pPr lvl="1"/>
            <a:r>
              <a:rPr lang="en-US" dirty="0" smtClean="0">
                <a:solidFill>
                  <a:srgbClr val="0000FF"/>
                </a:solidFill>
              </a:rPr>
              <a:t>Mg II Indices and scale factors</a:t>
            </a:r>
          </a:p>
          <a:p>
            <a:pPr lvl="1"/>
            <a:r>
              <a:rPr lang="en-US" dirty="0" smtClean="0"/>
              <a:t>FOVs, Polarization sensitivity, </a:t>
            </a:r>
          </a:p>
          <a:p>
            <a:pPr lvl="1"/>
            <a:r>
              <a:rPr lang="en-US" dirty="0" smtClean="0"/>
              <a:t>Reference papers, ATBDs, validation</a:t>
            </a:r>
            <a:r>
              <a:rPr lang="en-US" dirty="0" smtClean="0">
                <a:solidFill>
                  <a:srgbClr val="0000FF"/>
                </a:solidFill>
              </a:rPr>
              <a:t>, Shift &amp; Squeeze</a:t>
            </a:r>
            <a:r>
              <a:rPr lang="en-US" dirty="0" smtClean="0"/>
              <a:t>, </a:t>
            </a:r>
            <a:endParaRPr lang="en-US" dirty="0"/>
          </a:p>
          <a:p>
            <a:pPr>
              <a:buNone/>
            </a:pPr>
            <a:r>
              <a:rPr lang="en-US" dirty="0" smtClean="0"/>
              <a:t>4</a:t>
            </a:r>
            <a:r>
              <a:rPr lang="en-US" dirty="0"/>
              <a:t>. </a:t>
            </a:r>
            <a:r>
              <a:rPr lang="en-US" dirty="0" smtClean="0"/>
              <a:t>Establish a library Absorption </a:t>
            </a:r>
            <a:r>
              <a:rPr lang="en-US" dirty="0"/>
              <a:t>data bases</a:t>
            </a:r>
          </a:p>
          <a:p>
            <a:pPr lvl="1"/>
            <a:r>
              <a:rPr lang="en-US" dirty="0" smtClean="0"/>
              <a:t>O3 </a:t>
            </a:r>
            <a:r>
              <a:rPr lang="en-US" dirty="0"/>
              <a:t>in the UV with wavelength and temperature </a:t>
            </a:r>
            <a:r>
              <a:rPr lang="en-US" dirty="0" smtClean="0"/>
              <a:t>dependence</a:t>
            </a:r>
          </a:p>
          <a:p>
            <a:pPr lvl="2"/>
            <a:r>
              <a:rPr lang="en-US" dirty="0" smtClean="0"/>
              <a:t>at </a:t>
            </a:r>
            <a:r>
              <a:rPr lang="en-US" dirty="0"/>
              <a:t>instrument resolution </a:t>
            </a:r>
            <a:r>
              <a:rPr lang="en-US" dirty="0" smtClean="0"/>
              <a:t>– </a:t>
            </a:r>
            <a:r>
              <a:rPr lang="en-US" dirty="0"/>
              <a:t>from DOAS</a:t>
            </a:r>
            <a:r>
              <a:rPr lang="en-US" dirty="0" smtClean="0"/>
              <a:t>?</a:t>
            </a:r>
          </a:p>
          <a:p>
            <a:pPr lvl="1"/>
            <a:r>
              <a:rPr lang="en-US" dirty="0" smtClean="0"/>
              <a:t>UV </a:t>
            </a:r>
            <a:r>
              <a:rPr lang="en-US" dirty="0"/>
              <a:t>compared to Visible and </a:t>
            </a:r>
            <a:r>
              <a:rPr lang="en-US" dirty="0" smtClean="0"/>
              <a:t>IR</a:t>
            </a:r>
          </a:p>
          <a:p>
            <a:pPr lvl="1"/>
            <a:r>
              <a:rPr lang="en-US" dirty="0" smtClean="0"/>
              <a:t>other </a:t>
            </a:r>
            <a:r>
              <a:rPr lang="en-US" dirty="0"/>
              <a:t>species -- SO2, NO2, </a:t>
            </a:r>
            <a:r>
              <a:rPr lang="en-US" dirty="0" smtClean="0"/>
              <a:t>etc.</a:t>
            </a:r>
            <a:endParaRPr lang="en-US" dirty="0"/>
          </a:p>
          <a:p>
            <a:pPr>
              <a:buNone/>
            </a:pPr>
            <a:r>
              <a:rPr lang="en-US" dirty="0"/>
              <a:t>5. Standard </a:t>
            </a:r>
            <a:r>
              <a:rPr lang="en-US" dirty="0" err="1" smtClean="0"/>
              <a:t>climatologies</a:t>
            </a:r>
            <a:r>
              <a:rPr lang="en-US" dirty="0"/>
              <a:t>;</a:t>
            </a:r>
            <a:r>
              <a:rPr lang="en-US" dirty="0" smtClean="0"/>
              <a:t> </a:t>
            </a:r>
            <a:r>
              <a:rPr lang="en-US" dirty="0"/>
              <a:t>vicarious calibration </a:t>
            </a:r>
            <a:r>
              <a:rPr lang="en-US" dirty="0" smtClean="0"/>
              <a:t>&amp; residual </a:t>
            </a:r>
            <a:r>
              <a:rPr lang="en-US" dirty="0"/>
              <a:t>studies</a:t>
            </a:r>
          </a:p>
          <a:p>
            <a:pPr lvl="1"/>
            <a:r>
              <a:rPr lang="en-US" dirty="0" smtClean="0"/>
              <a:t>Ozone </a:t>
            </a:r>
            <a:r>
              <a:rPr lang="en-US" dirty="0"/>
              <a:t>and temperature profiles, </a:t>
            </a:r>
            <a:r>
              <a:rPr lang="en-US" dirty="0" err="1" smtClean="0"/>
              <a:t>covariances</a:t>
            </a:r>
            <a:endParaRPr lang="en-US" dirty="0" smtClean="0"/>
          </a:p>
          <a:p>
            <a:pPr lvl="1"/>
            <a:r>
              <a:rPr lang="en-US" dirty="0" smtClean="0"/>
              <a:t>Neural </a:t>
            </a:r>
            <a:r>
              <a:rPr lang="en-US" dirty="0"/>
              <a:t>net, with </a:t>
            </a:r>
            <a:r>
              <a:rPr lang="en-US" dirty="0" err="1"/>
              <a:t>tropopause</a:t>
            </a:r>
            <a:r>
              <a:rPr lang="en-US" dirty="0"/>
              <a:t> </a:t>
            </a:r>
            <a:r>
              <a:rPr lang="en-US" dirty="0" smtClean="0"/>
              <a:t>information</a:t>
            </a:r>
            <a:endParaRPr lang="en-US" dirty="0"/>
          </a:p>
          <a:p>
            <a:pPr lvl="1"/>
            <a:r>
              <a:rPr lang="en-US" dirty="0"/>
              <a:t>A</a:t>
            </a:r>
            <a:r>
              <a:rPr lang="en-US" dirty="0" smtClean="0"/>
              <a:t>veraging </a:t>
            </a:r>
            <a:r>
              <a:rPr lang="en-US" dirty="0"/>
              <a:t>kernels or efficiency factors, </a:t>
            </a:r>
            <a:r>
              <a:rPr lang="en-US" dirty="0" smtClean="0"/>
              <a:t>measurement    </a:t>
            </a:r>
            <a:r>
              <a:rPr lang="en-US" dirty="0"/>
              <a:t>contribution functions, and </a:t>
            </a:r>
            <a:r>
              <a:rPr lang="en-US" dirty="0" err="1" smtClean="0"/>
              <a:t>Jacobians</a:t>
            </a:r>
            <a:endParaRPr lang="en-US" dirty="0"/>
          </a:p>
          <a:p>
            <a:pPr>
              <a:buNone/>
            </a:pPr>
            <a:r>
              <a:rPr lang="en-US" dirty="0" smtClean="0"/>
              <a:t>6. Analysis of on-board systems</a:t>
            </a:r>
          </a:p>
          <a:p>
            <a:pPr lvl="1"/>
            <a:r>
              <a:rPr lang="en-US" dirty="0" smtClean="0"/>
              <a:t>Diffusers, stable orbits</a:t>
            </a:r>
          </a:p>
          <a:p>
            <a:pPr lvl="1"/>
            <a:r>
              <a:rPr lang="en-US" dirty="0" smtClean="0"/>
              <a:t>White lights, spectral lamps, LEDs</a:t>
            </a:r>
          </a:p>
          <a:p>
            <a:pPr lvl="1"/>
            <a:r>
              <a:rPr lang="en-US" dirty="0" smtClean="0"/>
              <a:t>Moon views</a:t>
            </a:r>
          </a:p>
          <a:p>
            <a:pPr>
              <a:buNone/>
            </a:pPr>
            <a:r>
              <a:rPr lang="en-US" sz="2800" dirty="0" smtClean="0"/>
              <a:t>Stray light, linearity, gains, offsets, mirrors, </a:t>
            </a:r>
            <a:r>
              <a:rPr lang="en-US" sz="2800" dirty="0" err="1" smtClean="0"/>
              <a:t>polarisation</a:t>
            </a:r>
            <a:r>
              <a:rPr lang="en-US" sz="2800" dirty="0" smtClean="0"/>
              <a:t>, </a:t>
            </a:r>
            <a:r>
              <a:rPr lang="el-GR" sz="2800" dirty="0" smtClean="0"/>
              <a:t>λ</a:t>
            </a:r>
            <a:r>
              <a:rPr lang="en-US" sz="2800" dirty="0" smtClean="0"/>
              <a:t>-scale, </a:t>
            </a:r>
            <a:r>
              <a:rPr lang="en-US" sz="2800" dirty="0" err="1" smtClean="0"/>
              <a:t>bandpass</a:t>
            </a:r>
            <a:endParaRPr lang="en-US" sz="2800" dirty="0" smtClean="0"/>
          </a:p>
          <a:p>
            <a:pPr>
              <a:buNone/>
            </a:pPr>
            <a:r>
              <a:rPr lang="en-US" dirty="0" smtClean="0"/>
              <a:t>7. </a:t>
            </a:r>
            <a:r>
              <a:rPr lang="en-US" dirty="0"/>
              <a:t>Considerations for </a:t>
            </a:r>
            <a:r>
              <a:rPr lang="en-US" dirty="0" smtClean="0"/>
              <a:t>comparisons</a:t>
            </a:r>
            <a:endParaRPr lang="en-US" dirty="0"/>
          </a:p>
          <a:p>
            <a:pPr lvl="1"/>
            <a:r>
              <a:rPr lang="en-US" dirty="0" smtClean="0">
                <a:solidFill>
                  <a:srgbClr val="7030A0"/>
                </a:solidFill>
              </a:rPr>
              <a:t>Complications from diurnal variations, SZA, SVA, RAA</a:t>
            </a:r>
          </a:p>
          <a:p>
            <a:pPr lvl="1"/>
            <a:r>
              <a:rPr lang="en-US" dirty="0" smtClean="0">
                <a:solidFill>
                  <a:srgbClr val="00B050"/>
                </a:solidFill>
              </a:rPr>
              <a:t>Zonal means</a:t>
            </a:r>
          </a:p>
          <a:p>
            <a:pPr lvl="1"/>
            <a:r>
              <a:rPr lang="en-US" dirty="0" smtClean="0">
                <a:solidFill>
                  <a:srgbClr val="FF0000"/>
                </a:solidFill>
              </a:rPr>
              <a:t>Simultaneous nadir overpass (</a:t>
            </a:r>
            <a:r>
              <a:rPr lang="en-US" dirty="0" err="1" smtClean="0">
                <a:solidFill>
                  <a:srgbClr val="FF0000"/>
                </a:solidFill>
              </a:rPr>
              <a:t>Rad</a:t>
            </a:r>
            <a:r>
              <a:rPr lang="en-US" dirty="0" smtClean="0">
                <a:solidFill>
                  <a:srgbClr val="FF0000"/>
                </a:solidFill>
              </a:rPr>
              <a:t>/</a:t>
            </a:r>
            <a:r>
              <a:rPr lang="en-US" dirty="0" err="1" smtClean="0">
                <a:solidFill>
                  <a:srgbClr val="FF0000"/>
                </a:solidFill>
              </a:rPr>
              <a:t>Irrad</a:t>
            </a:r>
            <a:r>
              <a:rPr lang="en-US" dirty="0" smtClean="0">
                <a:solidFill>
                  <a:srgbClr val="FF0000"/>
                </a:solidFill>
              </a:rPr>
              <a:t> or products)</a:t>
            </a:r>
            <a:endParaRPr lang="en-US" dirty="0">
              <a:solidFill>
                <a:srgbClr val="FF0000"/>
              </a:solidFill>
            </a:endParaRPr>
          </a:p>
          <a:p>
            <a:pPr lvl="1"/>
            <a:r>
              <a:rPr lang="en-US" dirty="0">
                <a:solidFill>
                  <a:srgbClr val="00B050"/>
                </a:solidFill>
              </a:rPr>
              <a:t>Formation flying / Chasing </a:t>
            </a:r>
            <a:r>
              <a:rPr lang="en-US" dirty="0" smtClean="0">
                <a:solidFill>
                  <a:srgbClr val="00B050"/>
                </a:solidFill>
              </a:rPr>
              <a:t>orbits</a:t>
            </a:r>
            <a:endParaRPr lang="en-US" dirty="0">
              <a:solidFill>
                <a:srgbClr val="00B050"/>
              </a:solidFill>
            </a:endParaRPr>
          </a:p>
          <a:p>
            <a:pPr lvl="1"/>
            <a:r>
              <a:rPr lang="en-US" dirty="0">
                <a:solidFill>
                  <a:srgbClr val="00B050"/>
                </a:solidFill>
              </a:rPr>
              <a:t>No-local-time differences</a:t>
            </a:r>
          </a:p>
          <a:p>
            <a:pPr lvl="1"/>
            <a:r>
              <a:rPr lang="en-US" dirty="0" smtClean="0">
                <a:solidFill>
                  <a:srgbClr val="7030A0"/>
                </a:solidFill>
              </a:rPr>
              <a:t>Ice, </a:t>
            </a:r>
            <a:r>
              <a:rPr lang="en-US" dirty="0">
                <a:solidFill>
                  <a:srgbClr val="7030A0"/>
                </a:solidFill>
              </a:rPr>
              <a:t>desert </a:t>
            </a:r>
            <a:r>
              <a:rPr lang="en-US" dirty="0" smtClean="0">
                <a:solidFill>
                  <a:srgbClr val="7030A0"/>
                </a:solidFill>
              </a:rPr>
              <a:t>and open ocean targets</a:t>
            </a:r>
            <a:endParaRPr lang="en-US" dirty="0">
              <a:solidFill>
                <a:srgbClr val="7030A0"/>
              </a:solidFill>
            </a:endParaRPr>
          </a:p>
          <a:p>
            <a:pPr lvl="1"/>
            <a:r>
              <a:rPr lang="en-US" dirty="0" smtClean="0">
                <a:solidFill>
                  <a:srgbClr val="00B050"/>
                </a:solidFill>
              </a:rPr>
              <a:t>Pacific Box</a:t>
            </a:r>
          </a:p>
          <a:p>
            <a:pPr lvl="1"/>
            <a:r>
              <a:rPr lang="en-US" dirty="0" smtClean="0"/>
              <a:t>LEO </a:t>
            </a:r>
            <a:r>
              <a:rPr lang="en-US" dirty="0"/>
              <a:t>to GEO to </a:t>
            </a:r>
            <a:r>
              <a:rPr lang="en-US" dirty="0" smtClean="0"/>
              <a:t>L1</a:t>
            </a:r>
            <a:endParaRPr lang="en-US" dirty="0"/>
          </a:p>
        </p:txBody>
      </p:sp>
      <p:sp>
        <p:nvSpPr>
          <p:cNvPr id="4" name="Content Placeholder 2"/>
          <p:cNvSpPr txBox="1">
            <a:spLocks/>
          </p:cNvSpPr>
          <p:nvPr/>
        </p:nvSpPr>
        <p:spPr>
          <a:xfrm>
            <a:off x="4572000" y="533400"/>
            <a:ext cx="4495800" cy="6400800"/>
          </a:xfrm>
          <a:prstGeom prst="rect">
            <a:avLst/>
          </a:prstGeom>
        </p:spPr>
        <p:txBody>
          <a:bodyPr vert="horz" lIns="91440" tIns="45720" rIns="91440" bIns="45720" rtlCol="0">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8. Internal consistency techniques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7030A0"/>
                </a:solidFill>
                <a:effectLst/>
                <a:uLnTx/>
                <a:uFillTx/>
                <a:latin typeface="+mn-lt"/>
                <a:ea typeface="+mn-ea"/>
                <a:cs typeface="+mn-cs"/>
              </a:rPr>
              <a:t>Ascending/descending </a:t>
            </a:r>
            <a:r>
              <a:rPr kumimoji="0" lang="en-US" sz="2800" b="0" i="0" u="none" strike="noStrike" kern="1200" cap="none" spc="0" normalizeH="0" baseline="0" noProof="0" dirty="0" smtClean="0">
                <a:ln>
                  <a:noFill/>
                </a:ln>
                <a:solidFill>
                  <a:srgbClr val="00B050"/>
                </a:solidFill>
                <a:effectLst/>
                <a:uLnTx/>
                <a:uFillTx/>
                <a:latin typeface="+mn-lt"/>
                <a:ea typeface="+mn-ea"/>
                <a:cs typeface="+mn-cs"/>
              </a:rPr>
              <a:t>-- Langley methods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Pair justification</a:t>
            </a:r>
          </a:p>
          <a:p>
            <a:pPr marL="742950" lvl="1" indent="-285750">
              <a:spcBef>
                <a:spcPct val="20000"/>
              </a:spcBef>
              <a:buFont typeface="Arial" pitchFamily="34" charset="0"/>
              <a:buChar char="–"/>
              <a:defRPr/>
            </a:pPr>
            <a:r>
              <a:rPr lang="en-US" sz="2800" dirty="0" smtClean="0"/>
              <a:t>DOAS (and EOF analysis) (Closure polynomials)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Stray light correlation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FF"/>
                </a:solidFill>
                <a:effectLst/>
                <a:uLnTx/>
                <a:uFillTx/>
                <a:latin typeface="+mn-lt"/>
                <a:ea typeface="+mn-ea"/>
                <a:cs typeface="+mn-cs"/>
              </a:rPr>
              <a:t>Wavelength scale, shift and squeeze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etc.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noProof="0" dirty="0" smtClean="0">
                <a:solidFill>
                  <a:srgbClr val="7030A0"/>
                </a:solidFill>
              </a:rPr>
              <a:t>Measurement Residuals, reflectivity range/distribution</a:t>
            </a:r>
            <a:endParaRPr kumimoji="0" lang="en-US" sz="2800" b="0" i="0" u="none" strike="noStrike" kern="1200" cap="none" spc="0" normalizeH="0" baseline="0" noProof="0" dirty="0" smtClean="0">
              <a:ln>
                <a:noFill/>
              </a:ln>
              <a:solidFill>
                <a:srgbClr val="7030A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9. Forward model and measurements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Rayleigh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Absorption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Spherical geometry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Inelastic scattering (Ring Effect), Stray light,</a:t>
            </a:r>
            <a:r>
              <a:rPr kumimoji="0" lang="en-US" sz="2800" b="0" i="0" u="none" strike="noStrike" kern="1200" cap="none" spc="0" normalizeH="0" noProof="0" dirty="0" smtClean="0">
                <a:ln>
                  <a:noFill/>
                </a:ln>
                <a:solidFill>
                  <a:schemeClr val="tx1"/>
                </a:solidFill>
                <a:effectLst/>
                <a:uLnTx/>
                <a:uFillTx/>
                <a:latin typeface="+mn-lt"/>
                <a:ea typeface="+mn-ea"/>
                <a:cs typeface="+mn-cs"/>
              </a:rPr>
              <a:t> solar activity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Aerosols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Polarization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FFC000"/>
                </a:solidFill>
              </a:rPr>
              <a:t>TOMRAD, VLIDORT, </a:t>
            </a:r>
            <a:r>
              <a:rPr lang="en-US" sz="2800" dirty="0" err="1" smtClean="0">
                <a:solidFill>
                  <a:srgbClr val="FFC000"/>
                </a:solidFill>
              </a:rPr>
              <a:t>SCIATrans</a:t>
            </a:r>
            <a:r>
              <a:rPr lang="en-US" sz="2800" dirty="0" smtClean="0">
                <a:solidFill>
                  <a:srgbClr val="FFC000"/>
                </a:solidFill>
              </a:rPr>
              <a:t>, CRTM, etc</a:t>
            </a:r>
            <a:r>
              <a:rPr lang="en-US" sz="2800" dirty="0" smtClean="0"/>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V8 SBUV/2 and</a:t>
            </a:r>
            <a:r>
              <a:rPr kumimoji="0" lang="en-US" sz="2800" b="0" i="0" u="none" strike="noStrike" kern="1200" cap="none" spc="0" normalizeH="0" noProof="0" dirty="0" smtClean="0">
                <a:ln>
                  <a:noFill/>
                </a:ln>
                <a:solidFill>
                  <a:srgbClr val="00B050"/>
                </a:solidFill>
                <a:effectLst/>
                <a:uLnTx/>
                <a:uFillTx/>
                <a:latin typeface="+mn-lt"/>
                <a:ea typeface="+mn-ea"/>
                <a:cs typeface="+mn-cs"/>
              </a:rPr>
              <a:t> </a:t>
            </a:r>
            <a:r>
              <a:rPr kumimoji="0" lang="en-US" sz="2800" b="0" i="1" u="none" strike="noStrike" kern="1200" cap="none" spc="0" normalizeH="0" noProof="0" dirty="0" smtClean="0">
                <a:ln>
                  <a:noFill/>
                </a:ln>
                <a:solidFill>
                  <a:srgbClr val="00B050"/>
                </a:solidFill>
                <a:effectLst/>
                <a:uLnTx/>
                <a:uFillTx/>
                <a:latin typeface="+mn-lt"/>
                <a:ea typeface="+mn-ea"/>
                <a:cs typeface="+mn-cs"/>
              </a:rPr>
              <a:t>A Priori </a:t>
            </a:r>
            <a:r>
              <a:rPr kumimoji="0" lang="en-US" sz="2800" b="0" i="0" u="none" strike="noStrike" kern="1200" cap="none" spc="0" normalizeH="0" noProof="0" dirty="0" smtClean="0">
                <a:ln>
                  <a:noFill/>
                </a:ln>
                <a:solidFill>
                  <a:srgbClr val="00B050"/>
                </a:solidFill>
                <a:effectLst/>
                <a:uLnTx/>
                <a:uFillTx/>
                <a:latin typeface="+mn-lt"/>
                <a:ea typeface="+mn-ea"/>
                <a:cs typeface="+mn-cs"/>
              </a:rPr>
              <a:t>as transfer for Viewing conditions</a:t>
            </a:r>
            <a:r>
              <a:rPr kumimoji="0" lang="en-US" sz="2800" b="0" i="0" u="none" strike="noStrike" kern="1200" cap="none" spc="0" normalizeH="0" noProof="0" dirty="0" smtClean="0">
                <a:ln>
                  <a:noFill/>
                </a:ln>
                <a:solidFill>
                  <a:schemeClr val="tx1"/>
                </a:solidFill>
                <a:effectLst/>
                <a:uLnTx/>
                <a:uFillTx/>
                <a:latin typeface="+mn-lt"/>
                <a:ea typeface="+mn-ea"/>
                <a:cs typeface="+mn-cs"/>
              </a:rPr>
              <a: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10. Reflectivity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Surface (database and snow/ice</a:t>
            </a:r>
            <a:r>
              <a:rPr kumimoji="0" lang="en-US" sz="2800" b="0" i="0" u="none" strike="noStrike" kern="1200" cap="none" spc="0" normalizeH="0" noProof="0" dirty="0" smtClean="0">
                <a:ln>
                  <a:noFill/>
                </a:ln>
                <a:solidFill>
                  <a:schemeClr val="tx1"/>
                </a:solidFill>
                <a:effectLst/>
                <a:uLnTx/>
                <a:uFillTx/>
                <a:latin typeface="+mn-lt"/>
                <a:ea typeface="+mn-ea"/>
                <a:cs typeface="+mn-cs"/>
              </a:rPr>
              <a:t> forecasts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800" b="0" i="0" u="none" strike="noStrike" kern="1200" cap="none" spc="0" normalizeH="0" noProof="0" dirty="0" smtClean="0">
                <a:ln>
                  <a:noFill/>
                </a:ln>
                <a:solidFill>
                  <a:schemeClr val="tx1"/>
                </a:solidFill>
                <a:effectLst/>
                <a:uLnTx/>
                <a:uFillTx/>
                <a:latin typeface="+mn-lt"/>
                <a:ea typeface="+mn-ea"/>
                <a:cs typeface="+mn-cs"/>
              </a:rPr>
              <a:t> Variations in </a:t>
            </a:r>
            <a:r>
              <a:rPr kumimoji="0" lang="en-US" sz="2800" b="0" i="0" u="none" strike="noStrike" kern="1200" cap="none" spc="0" normalizeH="0" noProof="0" dirty="0" smtClean="0">
                <a:ln>
                  <a:noFill/>
                </a:ln>
                <a:solidFill>
                  <a:srgbClr val="7030A0"/>
                </a:solidFill>
                <a:effectLst/>
                <a:uLnTx/>
                <a:uFillTx/>
                <a:latin typeface="+mn-lt"/>
                <a:ea typeface="+mn-ea"/>
                <a:cs typeface="+mn-cs"/>
              </a:rPr>
              <a:t>surface reflectivity </a:t>
            </a:r>
            <a:r>
              <a:rPr kumimoji="0" lang="en-US" sz="2800" b="0" i="0" u="none" strike="noStrike" kern="1200" cap="none" spc="0" normalizeH="0" noProof="0" dirty="0" smtClean="0">
                <a:ln>
                  <a:noFill/>
                </a:ln>
                <a:solidFill>
                  <a:schemeClr val="tx1"/>
                </a:solidFill>
                <a:effectLst/>
                <a:uLnTx/>
                <a:uFillTx/>
                <a:latin typeface="+mn-lt"/>
                <a:ea typeface="+mn-ea"/>
                <a:cs typeface="+mn-cs"/>
              </a:rPr>
              <a:t>with season, </a:t>
            </a:r>
            <a:r>
              <a:rPr kumimoji="0" lang="en-US" sz="2800" b="0" i="0" u="none" strike="noStrike" kern="1200" cap="none" spc="0" normalizeH="0" noProof="0" dirty="0" err="1" smtClean="0">
                <a:ln>
                  <a:noFill/>
                </a:ln>
                <a:solidFill>
                  <a:schemeClr val="tx1"/>
                </a:solidFill>
                <a:effectLst/>
                <a:uLnTx/>
                <a:uFillTx/>
                <a:latin typeface="+mn-lt"/>
                <a:ea typeface="+mn-ea"/>
                <a:cs typeface="+mn-cs"/>
              </a:rPr>
              <a:t>sza</a:t>
            </a:r>
            <a:r>
              <a:rPr kumimoji="0" lang="en-US" sz="2800" b="0" i="0" u="none" strike="noStrike" kern="1200" cap="none" spc="0" normalizeH="0" noProof="0" dirty="0" smtClean="0">
                <a:ln>
                  <a:noFill/>
                </a:ln>
                <a:solidFill>
                  <a:schemeClr val="tx1"/>
                </a:solidFill>
                <a:effectLst/>
                <a:uLnTx/>
                <a:uFillTx/>
                <a:latin typeface="+mn-lt"/>
                <a:ea typeface="+mn-ea"/>
                <a:cs typeface="+mn-cs"/>
              </a:rPr>
              <a:t> and </a:t>
            </a:r>
            <a:r>
              <a:rPr kumimoji="0" lang="en-US" sz="2800" b="0" i="0" u="none" strike="noStrike" kern="1200" cap="none" spc="0" normalizeH="0" noProof="0" dirty="0" err="1" smtClean="0">
                <a:ln>
                  <a:noFill/>
                </a:ln>
                <a:solidFill>
                  <a:schemeClr val="tx1"/>
                </a:solidFill>
                <a:effectLst/>
                <a:uLnTx/>
                <a:uFillTx/>
                <a:latin typeface="+mn-lt"/>
                <a:ea typeface="+mn-ea"/>
                <a:cs typeface="+mn-cs"/>
              </a:rPr>
              <a:t>sva</a:t>
            </a:r>
            <a:r>
              <a:rPr kumimoji="0" lang="en-US" sz="2800" b="0" i="0" u="none" strike="noStrike" kern="1200" cap="none" spc="0" normalizeH="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aseline="0" dirty="0" smtClean="0"/>
              <a:t>Surface</a:t>
            </a:r>
            <a:r>
              <a:rPr lang="en-US" sz="2800" dirty="0" smtClean="0"/>
              <a:t> pressure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Clouds (Cloud top pressure)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Cloud-optical-</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centroids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(Ring Effect, 02-02, O2 A band)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11. Aerosols</a:t>
            </a:r>
          </a:p>
          <a:p>
            <a:pPr marL="742950" lvl="1" indent="-285750">
              <a:spcBef>
                <a:spcPct val="20000"/>
              </a:spcBef>
              <a:buFont typeface="Arial" pitchFamily="34" charset="0"/>
              <a:buChar char="–"/>
              <a:defRPr/>
            </a:pPr>
            <a:r>
              <a:rPr lang="en-US" sz="2800" dirty="0" smtClean="0"/>
              <a:t>Climatology/Type, height</a:t>
            </a:r>
            <a:endParaRPr lang="en-US" sz="2800" dirty="0"/>
          </a:p>
          <a:p>
            <a:pPr marL="742950" lvl="1" indent="-285750">
              <a:spcBef>
                <a:spcPct val="20000"/>
              </a:spcBef>
              <a:buFont typeface="Arial" pitchFamily="34" charset="0"/>
              <a:buChar char="–"/>
              <a:defRPr/>
            </a:pPr>
            <a:r>
              <a:rPr lang="en-US" sz="2800" noProof="0" dirty="0" smtClean="0"/>
              <a:t>Wavelength or polarization dependence (</a:t>
            </a:r>
            <a:r>
              <a:rPr lang="en-US" sz="2800" noProof="0" dirty="0" smtClean="0">
                <a:solidFill>
                  <a:srgbClr val="7030A0"/>
                </a:solidFill>
              </a:rPr>
              <a:t>Aerosol Indices</a:t>
            </a:r>
            <a:r>
              <a:rPr lang="en-US" sz="2800" noProof="0" dirty="0" smtClean="0"/>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pPr>
            <a:r>
              <a:rPr lang="en-US" sz="3200" dirty="0" smtClean="0"/>
              <a:t>12. Nadir Instruments LEO</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TropOMI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GOME(-2), OMPS, TOU/SBUS, OMS,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SCIAMACHY,</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OMI, TOMS, SBUV(/2)</a:t>
            </a:r>
          </a:p>
          <a:p>
            <a:pPr marL="342900" lvl="0" indent="-342900">
              <a:spcBef>
                <a:spcPct val="20000"/>
              </a:spcBef>
              <a:defRPr/>
            </a:pPr>
            <a:r>
              <a:rPr lang="en-US" sz="3200" dirty="0"/>
              <a:t>12. Nadir Instruments </a:t>
            </a:r>
            <a:r>
              <a:rPr lang="en-US" sz="3200" dirty="0" smtClean="0"/>
              <a:t>GEO or L1</a:t>
            </a:r>
            <a:endParaRPr lang="en-US" sz="3200" dirty="0"/>
          </a:p>
          <a:p>
            <a:pPr marL="342900" lvl="0" indent="-342900">
              <a:spcBef>
                <a:spcPct val="20000"/>
              </a:spcBef>
              <a:buFont typeface="Arial" pitchFamily="34" charset="0"/>
              <a:buChar char="•"/>
            </a:pPr>
            <a:r>
              <a:rPr lang="en-US" sz="3200" dirty="0" smtClean="0"/>
              <a:t>TEMPO</a:t>
            </a:r>
            <a:r>
              <a:rPr lang="en-US" sz="3200" dirty="0"/>
              <a:t>, </a:t>
            </a:r>
            <a:r>
              <a:rPr lang="en-US" sz="3200" dirty="0" smtClean="0"/>
              <a:t>GEMS, UVN and EPIC</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t>13. Limb instruments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SAGE III, ACE/MAESTRO, OSIRIS, MLS,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GOMOS, SCIAMACHY,</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OMPS-LP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14. Ground-based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WOUDC, Dobson, Brewer,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Lidar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MW and</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Ozonesondes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5EA597-D671-40E4-B0A9-DB87D029A054}" type="slidenum">
              <a:rPr lang="en-US" smtClean="0"/>
              <a:pPr/>
              <a:t>40</a:t>
            </a:fld>
            <a:endParaRPr lang="en-US"/>
          </a:p>
        </p:txBody>
      </p:sp>
      <p:pic>
        <p:nvPicPr>
          <p:cNvPr id="5" name="Picture 4"/>
          <p:cNvPicPr/>
          <p:nvPr/>
        </p:nvPicPr>
        <p:blipFill>
          <a:blip r:embed="rId3" cstate="print"/>
          <a:srcRect/>
          <a:stretch>
            <a:fillRect/>
          </a:stretch>
        </p:blipFill>
        <p:spPr bwMode="auto">
          <a:xfrm>
            <a:off x="228600" y="2286000"/>
            <a:ext cx="7010400" cy="4267200"/>
          </a:xfrm>
          <a:prstGeom prst="rect">
            <a:avLst/>
          </a:prstGeom>
          <a:noFill/>
          <a:ln w="9525">
            <a:noFill/>
            <a:miter lim="800000"/>
            <a:headEnd/>
            <a:tailEnd/>
          </a:ln>
        </p:spPr>
      </p:pic>
      <p:sp>
        <p:nvSpPr>
          <p:cNvPr id="283649" name="Rectangle 1"/>
          <p:cNvSpPr>
            <a:spLocks noChangeArrowheads="1"/>
          </p:cNvSpPr>
          <p:nvPr/>
        </p:nvSpPr>
        <p:spPr bwMode="auto">
          <a:xfrm>
            <a:off x="152400" y="275510"/>
            <a:ext cx="8839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Figure 1. High-Spatial-Resolution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Geolocation</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Comparison.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image on the left shows a false color map of the OMPS effective reflectivity (from a single Ultraviolet channel at 380 nm) over the Arabian Peninsula region for January 30, 2012 when the instrument was making a special set of high-spatial-resolution measurements with 5×10 km</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FOVs at nadir. The color scale intervals range from 0 to 2 % in dark blue to 18 to 20 % in yellow. The image on the right is an Aqua Moderate Resolution Imaging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Spectroradiometer</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(MODIS) Red-Green-Blue image for the same day.</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flipH="1">
            <a:off x="7467600" y="2667000"/>
            <a:ext cx="1676400" cy="3416320"/>
          </a:xfrm>
          <a:prstGeom prst="rect">
            <a:avLst/>
          </a:prstGeom>
        </p:spPr>
        <p:txBody>
          <a:bodyPr wrap="square">
            <a:spAutoFit/>
          </a:bodyPr>
          <a:lstStyle/>
          <a:p>
            <a:r>
              <a:rPr lang="en-US" sz="2400" dirty="0" smtClean="0">
                <a:solidFill>
                  <a:srgbClr val="0070C0"/>
                </a:solidFill>
              </a:rPr>
              <a:t>The instrument is very stable, extremely flexible, and has excellent SNRs.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ACADC3-C9E3-4686-91B5-E7A1D7E458D8}" type="slidenum">
              <a:rPr lang="en-US" smtClean="0"/>
              <a:pPr/>
              <a:t>41</a:t>
            </a:fld>
            <a:endParaRPr lang="en-US"/>
          </a:p>
        </p:txBody>
      </p:sp>
      <p:sp>
        <p:nvSpPr>
          <p:cNvPr id="3073" name="Rectangle 1"/>
          <p:cNvSpPr>
            <a:spLocks noChangeArrowheads="1"/>
          </p:cNvSpPr>
          <p:nvPr/>
        </p:nvSpPr>
        <p:spPr bwMode="auto">
          <a:xfrm>
            <a:off x="381000" y="-2436"/>
            <a:ext cx="8763000"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All, I want to advance my earlier ideas to the next stage. I am not certain what the next steps should be.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Right now I envision a two or three day workshop with 40 to 50 20-minute talks. The talks together with data sets, analysis programs and additional images would be collected and organized for distribution to participants on DVDs (perhaps six months after the event). I can see a need for an organizing committee, a program committee and an editorial committee (or one over-arching committee). I invite discussion on the place, the program and the product.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Larry Flynn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Attach sample paper on stray light investigation. Tutorial for graduate students Exchange of information for practitioners Creation of book and DVD </a:t>
            </a:r>
          </a:p>
          <a:p>
            <a:pPr marL="0" marR="0" lvl="0" indent="0" algn="l" defTabSz="914400" rtl="0" eaLnBrk="1" fontAlgn="base" latinLnBrk="0" hangingPunct="1">
              <a:lnSpc>
                <a:spcPct val="100000"/>
              </a:lnSpc>
              <a:spcBef>
                <a:spcPct val="0"/>
              </a:spcBef>
              <a:spcAft>
                <a:spcPct val="0"/>
              </a:spcAft>
              <a:buClrTx/>
              <a:buSzTx/>
              <a:tabLst/>
            </a:pPr>
            <a:r>
              <a:rPr lang="en-US" sz="1000" dirty="0" smtClean="0">
                <a:latin typeface="Arial Unicode MS" pitchFamily="34" charset="-128"/>
                <a:cs typeface="Arial" pitchFamily="34" charset="0"/>
              </a:rPr>
              <a:t>I</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n-flight Calibration and Characterization for Remote Sensing Satellite Instruments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A wide variety of methods and procedures have been developed for </a:t>
            </a:r>
            <a:r>
              <a:rPr kumimoji="0" lang="en-US" sz="1000" b="0" i="0" u="none" strike="noStrike" cap="none" normalizeH="0" dirty="0" smtClean="0">
                <a:ln>
                  <a:noFill/>
                </a:ln>
                <a:solidFill>
                  <a:schemeClr val="tx1"/>
                </a:solidFill>
                <a:effectLst/>
                <a:latin typeface="Arial Unicode MS" pitchFamily="34" charset="-128"/>
                <a:cs typeface="Arial" pitchFamily="34" charset="0"/>
              </a:rPr>
              <a:t> </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post-launch calibration and characterization of remote sensing &gt; measurements from satellite-based instruments over the last 40 years. These methods are often described, at best, in gray literature or institutional reports. Even if they are described in scientific &gt; papers, the presentations are often more phenomenological than algorithmic or prescriptive. </a:t>
            </a:r>
          </a:p>
          <a:p>
            <a:pPr marL="0" marR="0" lvl="0" indent="0" algn="l" defTabSz="914400" rtl="0" eaLnBrk="1" fontAlgn="base" latinLnBrk="0" hangingPunct="1">
              <a:lnSpc>
                <a:spcPct val="100000"/>
              </a:lnSpc>
              <a:spcBef>
                <a:spcPct val="0"/>
              </a:spcBef>
              <a:spcAft>
                <a:spcPct val="0"/>
              </a:spcAft>
              <a:buClrTx/>
              <a:buSzTx/>
              <a:tabLst/>
            </a:pPr>
            <a:endParaRPr lang="en-US" sz="1000" dirty="0" smtClean="0">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The field of research on improving the understanding of measurements from instruments operating beyond our reach is now mature. Researchers have developed many techniques which work and work well. This volume will collect examples of these methods in practical applications. The applications will include case studies demonstrating the use of analysis and programming tools with real data sets. The topics will cover methods using internal consistencies, vicarious calibrations, scene variations, physical distributions, retrieval evaluations, and measurement correlations, residuals, variations and periodicities. Methods for both long-term monitoring of measurements and anomaly resolution will be included.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Possible questionnaire to categorize contributions: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What type of detector is used? </a:t>
            </a:r>
          </a:p>
          <a:p>
            <a:pPr marL="0" marR="0" lvl="0" indent="0" algn="l" defTabSz="914400" rtl="0" eaLnBrk="1" fontAlgn="base" latinLnBrk="0" hangingPunct="1">
              <a:lnSpc>
                <a:spcPct val="100000"/>
              </a:lnSpc>
              <a:spcBef>
                <a:spcPct val="0"/>
              </a:spcBef>
              <a:spcAft>
                <a:spcPct val="0"/>
              </a:spcAft>
              <a:buClrTx/>
              <a:buSzTx/>
              <a:tabLst/>
            </a:pPr>
            <a:r>
              <a:rPr lang="en-US" sz="1000" dirty="0" smtClean="0">
                <a:latin typeface="Arial Unicode MS" pitchFamily="34" charset="-128"/>
                <a:cs typeface="Arial" pitchFamily="34" charset="0"/>
              </a:rPr>
              <a:t>       </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PMT Radiometer Linear array detector CCD array </a:t>
            </a:r>
            <a:r>
              <a:rPr kumimoji="0" lang="en-US" sz="1000" b="0" i="0" u="none" strike="noStrike" cap="none" normalizeH="0" baseline="0" dirty="0" err="1" smtClean="0">
                <a:ln>
                  <a:noFill/>
                </a:ln>
                <a:solidFill>
                  <a:schemeClr val="tx1"/>
                </a:solidFill>
                <a:effectLst/>
                <a:latin typeface="Arial Unicode MS" pitchFamily="34" charset="-128"/>
                <a:cs typeface="Arial" pitchFamily="34" charset="0"/>
              </a:rPr>
              <a:t>Bolometers</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 Spectrometer FTS Interferometer Filter radiometer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What spectral region is observed? </a:t>
            </a:r>
          </a:p>
          <a:p>
            <a:pPr marL="0" marR="0" lvl="0" indent="0" algn="l" defTabSz="914400" rtl="0" eaLnBrk="1" fontAlgn="base" latinLnBrk="0" hangingPunct="1">
              <a:lnSpc>
                <a:spcPct val="100000"/>
              </a:lnSpc>
              <a:spcBef>
                <a:spcPct val="0"/>
              </a:spcBef>
              <a:spcAft>
                <a:spcPct val="0"/>
              </a:spcAft>
              <a:buClrTx/>
              <a:buSzTx/>
              <a:tabLst/>
            </a:pPr>
            <a:r>
              <a:rPr lang="en-US" sz="1000" dirty="0" smtClean="0">
                <a:latin typeface="Arial Unicode MS" pitchFamily="34" charset="-128"/>
                <a:cs typeface="Arial" pitchFamily="34" charset="0"/>
              </a:rPr>
              <a:t>       </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MW, Radar UV Visible IR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How is the Earth observed?</a:t>
            </a:r>
          </a:p>
          <a:p>
            <a:pPr marL="0" marR="0" lvl="0" indent="0" algn="l" defTabSz="914400" rtl="0" eaLnBrk="1" fontAlgn="base" latinLnBrk="0" hangingPunct="1">
              <a:lnSpc>
                <a:spcPct val="100000"/>
              </a:lnSpc>
              <a:spcBef>
                <a:spcPct val="0"/>
              </a:spcBef>
              <a:spcAft>
                <a:spcPct val="0"/>
              </a:spcAft>
              <a:buClrTx/>
              <a:buSzTx/>
              <a:tabLst/>
            </a:pPr>
            <a:r>
              <a:rPr lang="en-US" sz="1000" dirty="0" smtClean="0">
                <a:latin typeface="Arial Unicode MS" pitchFamily="34" charset="-128"/>
                <a:cs typeface="Arial" pitchFamily="34" charset="0"/>
              </a:rPr>
              <a:t>      </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 Occultation Emission Back-Scattering Limb-Scattering Reflectivity Absorption Active (</a:t>
            </a:r>
            <a:r>
              <a:rPr kumimoji="0" lang="en-US" sz="1000" b="0" i="0" u="none" strike="noStrike" cap="none" normalizeH="0" baseline="0" dirty="0" err="1" smtClean="0">
                <a:ln>
                  <a:noFill/>
                </a:ln>
                <a:solidFill>
                  <a:schemeClr val="tx1"/>
                </a:solidFill>
                <a:effectLst/>
                <a:latin typeface="Arial Unicode MS" pitchFamily="34" charset="-128"/>
                <a:cs typeface="Arial" pitchFamily="34" charset="0"/>
              </a:rPr>
              <a:t>Lidar</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 GPS, Radar)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What analysis methods are used?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ground-based prelaunch data?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a forward model?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residuals?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truth data?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correlations of measurements with measurements?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correlations of measurements with other data?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compare retrievals using different measurements?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EOFs (SVD)? Does the method use angular dependencies?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physical limits or distributions of observations?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model with additive or multiplicative errors?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methods use spatial or spectral redundancy?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distributional analysis?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compare radiances to radiances?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space looks?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on-board calibration sources?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look for long-term instability?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compare to models or forecasts?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ACADC3-C9E3-4686-91B5-E7A1D7E458D8}" type="slidenum">
              <a:rPr lang="en-US" smtClean="0"/>
              <a:pPr/>
              <a:t>42</a:t>
            </a:fld>
            <a:endParaRPr lang="en-US"/>
          </a:p>
        </p:txBody>
      </p:sp>
      <p:sp>
        <p:nvSpPr>
          <p:cNvPr id="3073" name="Rectangle 1"/>
          <p:cNvSpPr>
            <a:spLocks noChangeArrowheads="1"/>
          </p:cNvSpPr>
          <p:nvPr/>
        </p:nvSpPr>
        <p:spPr bwMode="auto">
          <a:xfrm>
            <a:off x="381000" y="382284"/>
            <a:ext cx="8763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US" sz="1000" b="0" i="0" u="none" strike="noStrike" cap="none" normalizeH="0" baseline="0" dirty="0" smtClean="0">
              <a:ln>
                <a:noFill/>
              </a:ln>
              <a:solidFill>
                <a:schemeClr val="tx1"/>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What complications are in the measurements: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Stray light. (OOB, OOF, lobes)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Noise.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Cross-talk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SAA, </a:t>
            </a:r>
            <a:r>
              <a:rPr kumimoji="0" lang="en-US" sz="1000" b="0" i="0" u="none" strike="noStrike" cap="none" normalizeH="0" baseline="0" dirty="0" err="1" smtClean="0">
                <a:ln>
                  <a:noFill/>
                </a:ln>
                <a:solidFill>
                  <a:schemeClr val="tx1"/>
                </a:solidFill>
                <a:effectLst/>
                <a:latin typeface="Arial Unicode MS" pitchFamily="34" charset="-128"/>
                <a:cs typeface="Arial" pitchFamily="34" charset="0"/>
              </a:rPr>
              <a:t>auroral</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 activity. </a:t>
            </a:r>
            <a:endParaRPr lang="en-US" sz="1000" dirty="0" smtClean="0">
              <a:latin typeface="Arial Unicode MS" pitchFamily="34" charset="-128"/>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Platform or other instrument interference/cross talk.</a:t>
            </a:r>
            <a:endParaRPr lang="en-US" sz="1000" dirty="0" smtClean="0">
              <a:latin typeface="Arial Unicode MS" pitchFamily="34" charset="-128"/>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Optical throughput or detector sensitivity change. </a:t>
            </a:r>
            <a:endParaRPr lang="en-US" sz="1000" dirty="0" smtClean="0">
              <a:latin typeface="Arial Unicode MS" pitchFamily="34" charset="-128"/>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Non-linearity. </a:t>
            </a:r>
            <a:endParaRPr lang="en-US" sz="1000" dirty="0" smtClean="0">
              <a:latin typeface="Arial Unicode MS" pitchFamily="34" charset="-128"/>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Dark current or offset variations. </a:t>
            </a:r>
            <a:endParaRPr lang="en-US" sz="1000" dirty="0" smtClean="0">
              <a:latin typeface="Arial Unicode MS" pitchFamily="34" charset="-128"/>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Wavelength scale drift or change, grating drive errors.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err="1" smtClean="0">
                <a:ln>
                  <a:noFill/>
                </a:ln>
                <a:solidFill>
                  <a:schemeClr val="tx1"/>
                </a:solidFill>
                <a:effectLst/>
                <a:latin typeface="Arial Unicode MS" pitchFamily="34" charset="-128"/>
                <a:cs typeface="Arial" pitchFamily="34" charset="0"/>
              </a:rPr>
              <a:t>Bandpass</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/filter change.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Hysteresis.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Black Body changes.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Contaminated space or solar views.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Moon or other source in FOV.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lang="en-US" sz="1000" dirty="0" smtClean="0">
                <a:latin typeface="Arial Unicode MS" pitchFamily="34" charset="-128"/>
                <a:cs typeface="Arial" pitchFamily="34" charset="0"/>
              </a:rPr>
              <a:t>D</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igitization or rounding. </a:t>
            </a:r>
            <a:endParaRPr lang="en-US" sz="1000" dirty="0" smtClean="0">
              <a:latin typeface="Arial Unicode MS" pitchFamily="34" charset="-128"/>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Binning or integration or summing.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Degrading or changing components. </a:t>
            </a:r>
            <a:endParaRPr lang="en-US" sz="1000" dirty="0" smtClean="0">
              <a:latin typeface="Arial Unicode MS" pitchFamily="34" charset="-128"/>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Additional Notes </a:t>
            </a:r>
          </a:p>
          <a:p>
            <a:pPr marL="228600" marR="0" lvl="0" indent="-22860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Chen, H.S., 1996, Remote Sensing Calibration Systems - An Introduction, ISBN 0-937194-38-7, A. Deepak Publishing, Hampton, Virginia, USA. </a:t>
            </a:r>
          </a:p>
          <a:p>
            <a:pPr marL="228600" marR="0" lvl="0" indent="-22860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err="1" smtClean="0">
                <a:ln>
                  <a:noFill/>
                </a:ln>
                <a:solidFill>
                  <a:schemeClr val="tx1"/>
                </a:solidFill>
                <a:effectLst/>
                <a:latin typeface="Arial Unicode MS" pitchFamily="34" charset="-128"/>
                <a:cs typeface="Arial" pitchFamily="34" charset="0"/>
              </a:rPr>
              <a:t>Bruegge</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 C., and J. Butler, Eds., 1996, Special Issue on Earth Observing System Calibration, Journal of Atmospheric and Oceanographic Technology, 13(2):273-544. </a:t>
            </a:r>
          </a:p>
          <a:p>
            <a:pPr marL="228600" marR="0" lvl="0" indent="-22860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Price, J.C., Ed., 1987, Special Issue on Radiometric Calibration of Satellite Data, Remote Sensing of Environment, 22(1): 1-158. </a:t>
            </a:r>
          </a:p>
          <a:p>
            <a:pPr marL="228600" marR="0" lvl="0" indent="-22860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err="1" smtClean="0">
                <a:ln>
                  <a:noFill/>
                </a:ln>
                <a:solidFill>
                  <a:schemeClr val="tx1"/>
                </a:solidFill>
                <a:effectLst/>
                <a:latin typeface="Arial Unicode MS" pitchFamily="34" charset="-128"/>
                <a:cs typeface="Arial" pitchFamily="34" charset="0"/>
              </a:rPr>
              <a:t>Nithianandam</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 J., Guenther, B.W., and Allison, L.J. , 1993, "An Anecdotal Review of NASA Earth Observing Satellite Remote Sensors and Radiometric Calibration Methods," </a:t>
            </a:r>
            <a:r>
              <a:rPr kumimoji="0" lang="en-US" sz="1000" b="0" i="0" u="none" strike="noStrike" cap="none" normalizeH="0" baseline="0" dirty="0" err="1" smtClean="0">
                <a:ln>
                  <a:noFill/>
                </a:ln>
                <a:solidFill>
                  <a:schemeClr val="tx1"/>
                </a:solidFill>
                <a:effectLst/>
                <a:latin typeface="Arial Unicode MS" pitchFamily="34" charset="-128"/>
                <a:cs typeface="Arial" pitchFamily="34" charset="0"/>
              </a:rPr>
              <a:t>Metrologia</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 30:207-212 </a:t>
            </a:r>
          </a:p>
          <a:p>
            <a:pPr marL="228600" marR="0" lvl="0" indent="-22860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National Academy Report 1.7 Communicating Instrument Performance Finding: </a:t>
            </a:r>
          </a:p>
          <a:p>
            <a:pPr marL="228600" marR="0" lvl="0" indent="-22860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Instrument problems that do not exceed design specifications can be significant for the construction of CDRs. Information regarding changes in, or new knowledge of, instrument health and performance is difficult for climate investigators to obtain and apply. Investigators have also found instrument problems that were difficult to communicate back to NESDIS. </a:t>
            </a:r>
          </a:p>
          <a:p>
            <a:pPr marL="228600" marR="0" lvl="0" indent="-22860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Recommendation: NESDIS should create a web site that includes information on spacecraft and instrument condition and changes that are of interest for the construction of CDRs. In addition to the official NESDIS TIROS Operational Anomaly Reports (TOAR), this site should be interactive to allow climate investigators to communicate their findings and opinions concerning the behavior of specific instruments and/or channels. The site should be well organized, with cross-referencing by category, and should include a good search capability to enable interested parties to find what they want. An attempt should be made to hierarchically construct the site so that issues judged by NESDIS to be of greatest importance to the climate record are most prominently featured. The information contained on this web site would become part of the permanent metadata record for each instrument. </a:t>
            </a:r>
          </a:p>
          <a:p>
            <a:pPr marL="228600" marR="0" lvl="0" indent="-22860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Residuals Spatial Spectral Temporal Anomaly resolution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ACADC3-C9E3-4686-91B5-E7A1D7E458D8}" type="slidenum">
              <a:rPr lang="en-US" smtClean="0"/>
              <a:pPr/>
              <a:t>43</a:t>
            </a:fld>
            <a:endParaRPr lang="en-US"/>
          </a:p>
        </p:txBody>
      </p:sp>
      <p:sp>
        <p:nvSpPr>
          <p:cNvPr id="3" name="Rectangle 2"/>
          <p:cNvSpPr/>
          <p:nvPr/>
        </p:nvSpPr>
        <p:spPr>
          <a:xfrm>
            <a:off x="381000" y="-76200"/>
            <a:ext cx="8001000" cy="6740307"/>
          </a:xfrm>
          <a:prstGeom prst="rect">
            <a:avLst/>
          </a:prstGeom>
        </p:spPr>
        <p:txBody>
          <a:bodyPr wrap="square">
            <a:spAutoFit/>
          </a:bodyPr>
          <a:lstStyle/>
          <a:p>
            <a:r>
              <a:rPr lang="en-US" dirty="0" smtClean="0"/>
              <a:t/>
            </a:r>
            <a:br>
              <a:rPr lang="en-US" dirty="0" smtClean="0"/>
            </a:br>
            <a:r>
              <a:rPr lang="en-US" dirty="0" smtClean="0"/>
              <a:t>In-flight Calibration and Characterization for Remote Sensing </a:t>
            </a:r>
            <a:br>
              <a:rPr lang="en-US" dirty="0" smtClean="0"/>
            </a:br>
            <a:r>
              <a:rPr lang="en-US" dirty="0" smtClean="0"/>
              <a:t>Satellite Instruments </a:t>
            </a:r>
            <a:br>
              <a:rPr lang="en-US" dirty="0" smtClean="0"/>
            </a:br>
            <a:r>
              <a:rPr lang="en-US" dirty="0" smtClean="0"/>
              <a:t/>
            </a:r>
            <a:br>
              <a:rPr lang="en-US" dirty="0" smtClean="0"/>
            </a:br>
            <a:r>
              <a:rPr lang="en-US" dirty="0" smtClean="0"/>
              <a:t>A wide variety of methods and procedures have been developed for </a:t>
            </a:r>
            <a:br>
              <a:rPr lang="en-US" dirty="0" smtClean="0"/>
            </a:br>
            <a:r>
              <a:rPr lang="en-US" dirty="0" smtClean="0"/>
              <a:t>post-launch calibration and characterization of remote sensing </a:t>
            </a:r>
            <a:br>
              <a:rPr lang="en-US" dirty="0" smtClean="0"/>
            </a:br>
            <a:r>
              <a:rPr lang="en-US" dirty="0" smtClean="0"/>
              <a:t>measurements from satellite-based instruments over the last 40 years. </a:t>
            </a:r>
            <a:br>
              <a:rPr lang="en-US" dirty="0" smtClean="0"/>
            </a:br>
            <a:r>
              <a:rPr lang="en-US" dirty="0" smtClean="0"/>
              <a:t>These methods are often described, at best, in gray literature or </a:t>
            </a:r>
            <a:br>
              <a:rPr lang="en-US" dirty="0" smtClean="0"/>
            </a:br>
            <a:r>
              <a:rPr lang="en-US" dirty="0" smtClean="0"/>
              <a:t>institutional reports. Even if they are described in scientific </a:t>
            </a:r>
            <a:br>
              <a:rPr lang="en-US" dirty="0" smtClean="0"/>
            </a:br>
            <a:r>
              <a:rPr lang="en-US" dirty="0" smtClean="0"/>
              <a:t>papers, the presentations are often more phenomenological than </a:t>
            </a:r>
            <a:br>
              <a:rPr lang="en-US" dirty="0" smtClean="0"/>
            </a:br>
            <a:r>
              <a:rPr lang="en-US" dirty="0" smtClean="0"/>
              <a:t>algorithmic or prescriptive. </a:t>
            </a:r>
            <a:br>
              <a:rPr lang="en-US" dirty="0" smtClean="0"/>
            </a:br>
            <a:r>
              <a:rPr lang="en-US" dirty="0" smtClean="0"/>
              <a:t/>
            </a:r>
            <a:br>
              <a:rPr lang="en-US" dirty="0" smtClean="0"/>
            </a:br>
            <a:r>
              <a:rPr lang="en-US" dirty="0" smtClean="0"/>
              <a:t>The field of research on improving the understanding of measurements </a:t>
            </a:r>
            <a:br>
              <a:rPr lang="en-US" dirty="0" smtClean="0"/>
            </a:br>
            <a:r>
              <a:rPr lang="en-US" dirty="0" smtClean="0"/>
              <a:t>from instruments operating beyond our reach is now mature. Researchers </a:t>
            </a:r>
            <a:br>
              <a:rPr lang="en-US" dirty="0" smtClean="0"/>
            </a:br>
            <a:r>
              <a:rPr lang="en-US" dirty="0" smtClean="0"/>
              <a:t>have developed many techniques which work and work well. This volume </a:t>
            </a:r>
            <a:br>
              <a:rPr lang="en-US" dirty="0" smtClean="0"/>
            </a:br>
            <a:r>
              <a:rPr lang="en-US" dirty="0" smtClean="0"/>
              <a:t>will collect examples of these methods in practical applications. The </a:t>
            </a:r>
            <a:br>
              <a:rPr lang="en-US" dirty="0" smtClean="0"/>
            </a:br>
            <a:r>
              <a:rPr lang="en-US" dirty="0" smtClean="0"/>
              <a:t>applications will include case studies demonstrating the use of </a:t>
            </a:r>
            <a:br>
              <a:rPr lang="en-US" dirty="0" smtClean="0"/>
            </a:br>
            <a:r>
              <a:rPr lang="en-US" dirty="0" smtClean="0"/>
              <a:t>analysis and programming tools with real data sets. The topics will </a:t>
            </a:r>
            <a:br>
              <a:rPr lang="en-US" dirty="0" smtClean="0"/>
            </a:br>
            <a:r>
              <a:rPr lang="en-US" dirty="0" smtClean="0"/>
              <a:t>cover methods using internal consistencies, vicarious calibrations, </a:t>
            </a:r>
            <a:br>
              <a:rPr lang="en-US" dirty="0" smtClean="0"/>
            </a:br>
            <a:r>
              <a:rPr lang="en-US" dirty="0" smtClean="0"/>
              <a:t>scene variations, physical distributions, retrieval evaluations, and </a:t>
            </a:r>
            <a:br>
              <a:rPr lang="en-US" dirty="0" smtClean="0"/>
            </a:br>
            <a:r>
              <a:rPr lang="en-US" dirty="0" smtClean="0"/>
              <a:t>measurement correlations, variations and periodicities. Methods for </a:t>
            </a:r>
            <a:br>
              <a:rPr lang="en-US" dirty="0" smtClean="0"/>
            </a:br>
            <a:r>
              <a:rPr lang="en-US" dirty="0" smtClean="0"/>
              <a:t>both long-term monitoring of measurements and anomaly resolution will </a:t>
            </a:r>
            <a:br>
              <a:rPr lang="en-US" dirty="0" smtClean="0"/>
            </a:br>
            <a:r>
              <a:rPr lang="en-US" dirty="0" smtClean="0"/>
              <a:t>be included. </a:t>
            </a:r>
            <a:br>
              <a:rPr lang="en-US" dirty="0" smtClean="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10600" cy="1470025"/>
          </a:xfrm>
        </p:spPr>
        <p:txBody>
          <a:bodyPr>
            <a:normAutofit fontScale="90000"/>
          </a:bodyPr>
          <a:lstStyle/>
          <a:p>
            <a:r>
              <a:rPr lang="en-US" dirty="0" smtClean="0"/>
              <a:t>Three UV Projects for GSICS:</a:t>
            </a:r>
            <a:br>
              <a:rPr lang="en-US" dirty="0" smtClean="0"/>
            </a:br>
            <a:r>
              <a:rPr lang="en-US" dirty="0" smtClean="0"/>
              <a:t>Solar Spectra,</a:t>
            </a:r>
            <a:br>
              <a:rPr lang="en-US" dirty="0" smtClean="0"/>
            </a:br>
            <a:r>
              <a:rPr lang="en-US" dirty="0" smtClean="0"/>
              <a:t>Measurement Residuals </a:t>
            </a:r>
            <a:br>
              <a:rPr lang="en-US" dirty="0" smtClean="0"/>
            </a:br>
            <a:r>
              <a:rPr lang="en-US" dirty="0" smtClean="0"/>
              <a:t>&amp;</a:t>
            </a:r>
            <a:br>
              <a:rPr lang="en-US" dirty="0" smtClean="0"/>
            </a:br>
            <a:r>
              <a:rPr lang="en-US" dirty="0" smtClean="0"/>
              <a:t>Effective Reflectivity / Aerosol Indices</a:t>
            </a:r>
            <a:br>
              <a:rPr lang="en-US" dirty="0" smtClean="0"/>
            </a:br>
            <a:r>
              <a:rPr lang="en-US" dirty="0" smtClean="0"/>
              <a:t> </a:t>
            </a:r>
            <a:endParaRPr lang="en-US"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fontScale="90000"/>
          </a:bodyPr>
          <a:lstStyle/>
          <a:p>
            <a:r>
              <a:rPr lang="en-US" dirty="0" smtClean="0">
                <a:solidFill>
                  <a:srgbClr val="141BAC"/>
                </a:solidFill>
              </a:rPr>
              <a:t>Solar Measurement Project</a:t>
            </a:r>
            <a:endParaRPr lang="en-US" dirty="0">
              <a:solidFill>
                <a:srgbClr val="141BAC"/>
              </a:solidFill>
            </a:endParaRPr>
          </a:p>
        </p:txBody>
      </p:sp>
      <p:sp>
        <p:nvSpPr>
          <p:cNvPr id="3" name="Content Placeholder 2"/>
          <p:cNvSpPr>
            <a:spLocks noGrp="1"/>
          </p:cNvSpPr>
          <p:nvPr>
            <p:ph idx="1"/>
          </p:nvPr>
        </p:nvSpPr>
        <p:spPr>
          <a:xfrm>
            <a:off x="457200" y="990600"/>
            <a:ext cx="8458200" cy="5638800"/>
          </a:xfrm>
        </p:spPr>
        <p:txBody>
          <a:bodyPr>
            <a:normAutofit fontScale="92500" lnSpcReduction="10000"/>
          </a:bodyPr>
          <a:lstStyle/>
          <a:p>
            <a:r>
              <a:rPr lang="en-US" dirty="0" smtClean="0">
                <a:solidFill>
                  <a:srgbClr val="141BAC"/>
                </a:solidFill>
              </a:rPr>
              <a:t>High resolution solar reference spectra</a:t>
            </a:r>
          </a:p>
          <a:p>
            <a:pPr lvl="1"/>
            <a:r>
              <a:rPr lang="en-US" dirty="0" smtClean="0">
                <a:solidFill>
                  <a:srgbClr val="141BAC"/>
                </a:solidFill>
              </a:rPr>
              <a:t>Reference high resolution solar Spectra (SOLSTICE, SIM, </a:t>
            </a:r>
            <a:r>
              <a:rPr lang="en-US" dirty="0" err="1" smtClean="0">
                <a:solidFill>
                  <a:srgbClr val="141BAC"/>
                </a:solidFill>
              </a:rPr>
              <a:t>Kitt</a:t>
            </a:r>
            <a:r>
              <a:rPr lang="en-US" dirty="0" smtClean="0">
                <a:solidFill>
                  <a:srgbClr val="141BAC"/>
                </a:solidFill>
              </a:rPr>
              <a:t> Peak, etc. – Everybody has a favorite. How do they compare?)</a:t>
            </a:r>
          </a:p>
          <a:p>
            <a:pPr lvl="1"/>
            <a:r>
              <a:rPr lang="en-US" dirty="0" smtClean="0">
                <a:solidFill>
                  <a:srgbClr val="141BAC"/>
                </a:solidFill>
              </a:rPr>
              <a:t>Mg II Index time series, Scale factors at high resolution</a:t>
            </a:r>
          </a:p>
          <a:p>
            <a:r>
              <a:rPr lang="en-US" dirty="0" smtClean="0">
                <a:solidFill>
                  <a:srgbClr val="141BAC"/>
                </a:solidFill>
              </a:rPr>
              <a:t>Instrument data bases</a:t>
            </a:r>
          </a:p>
          <a:p>
            <a:pPr lvl="1"/>
            <a:r>
              <a:rPr lang="en-US" dirty="0" err="1" smtClean="0">
                <a:solidFill>
                  <a:srgbClr val="141BAC"/>
                </a:solidFill>
              </a:rPr>
              <a:t>Bandpasses</a:t>
            </a:r>
            <a:r>
              <a:rPr lang="en-US" dirty="0" smtClean="0">
                <a:solidFill>
                  <a:srgbClr val="141BAC"/>
                </a:solidFill>
              </a:rPr>
              <a:t>, wavelength scales (Shift &amp; Squeeze codes)</a:t>
            </a:r>
          </a:p>
          <a:p>
            <a:pPr lvl="1"/>
            <a:r>
              <a:rPr lang="en-US" dirty="0" smtClean="0">
                <a:solidFill>
                  <a:srgbClr val="141BAC"/>
                </a:solidFill>
              </a:rPr>
              <a:t>Day 1 solar, time series with error bars (new OMI product) (Formats, Doppler shifts, 1 AU adjustments)</a:t>
            </a:r>
          </a:p>
          <a:p>
            <a:pPr lvl="1"/>
            <a:r>
              <a:rPr lang="en-US" dirty="0" smtClean="0">
                <a:solidFill>
                  <a:srgbClr val="141BAC"/>
                </a:solidFill>
              </a:rPr>
              <a:t>Mg II Indices and scale factors at instrument resolution</a:t>
            </a:r>
          </a:p>
          <a:p>
            <a:pPr lvl="1"/>
            <a:r>
              <a:rPr lang="en-US" dirty="0" smtClean="0">
                <a:solidFill>
                  <a:srgbClr val="141BAC"/>
                </a:solidFill>
              </a:rPr>
              <a:t>Reference calibration and validation papers</a:t>
            </a:r>
          </a:p>
          <a:p>
            <a:r>
              <a:rPr lang="en-US" dirty="0" smtClean="0">
                <a:solidFill>
                  <a:srgbClr val="141BAC"/>
                </a:solidFill>
              </a:rPr>
              <a:t>Using the information from above we can compare spectra from different instruments and times</a:t>
            </a:r>
          </a:p>
          <a:p>
            <a:pPr>
              <a:buNone/>
            </a:pPr>
            <a:endParaRPr lang="en-US" dirty="0" smtClean="0"/>
          </a:p>
        </p:txBody>
      </p:sp>
      <p:sp>
        <p:nvSpPr>
          <p:cNvPr id="4" name="Slide Number Placeholder 3"/>
          <p:cNvSpPr>
            <a:spLocks noGrp="1"/>
          </p:cNvSpPr>
          <p:nvPr>
            <p:ph type="sldNum" sz="quarter" idx="12"/>
          </p:nvPr>
        </p:nvSpPr>
        <p:spPr/>
        <p:txBody>
          <a:bodyPr/>
          <a:lstStyle/>
          <a:p>
            <a:fld id="{C9ACADC3-C9E3-4686-91B5-E7A1D7E458D8}"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136071" y="762000"/>
            <a:ext cx="8839200" cy="0"/>
          </a:xfrm>
          <a:prstGeom prst="line">
            <a:avLst/>
          </a:prstGeom>
          <a:noFill/>
          <a:ln w="15875">
            <a:solidFill>
              <a:schemeClr val="tx1"/>
            </a:solidFill>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 y="827978"/>
            <a:ext cx="8003498" cy="5953822"/>
          </a:xfrm>
          <a:prstGeom prst="rect">
            <a:avLst/>
          </a:prstGeom>
        </p:spPr>
      </p:pic>
      <p:sp>
        <p:nvSpPr>
          <p:cNvPr id="4" name="TextBox 3"/>
          <p:cNvSpPr txBox="1"/>
          <p:nvPr/>
        </p:nvSpPr>
        <p:spPr>
          <a:xfrm>
            <a:off x="381000" y="76200"/>
            <a:ext cx="8839200" cy="584775"/>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 Time-averaged irradiance differences: (mid-y2012+y2013) vs. </a:t>
            </a:r>
          </a:p>
          <a:p>
            <a:pPr algn="ctr"/>
            <a:r>
              <a:rPr lang="en-US" sz="1600" b="1" dirty="0" smtClean="0">
                <a:latin typeface="Arial" panose="020B0604020202020204" pitchFamily="34" charset="0"/>
                <a:cs typeface="Arial" panose="020B0604020202020204" pitchFamily="34" charset="0"/>
              </a:rPr>
              <a:t>(mid-y2007+y2008+mid-y2009)</a:t>
            </a:r>
            <a:endParaRPr lang="en-US" sz="1600" b="1" dirty="0">
              <a:latin typeface="Arial" panose="020B0604020202020204" pitchFamily="34" charset="0"/>
              <a:cs typeface="Arial" panose="020B0604020202020204" pitchFamily="34" charset="0"/>
            </a:endParaRPr>
          </a:p>
        </p:txBody>
      </p:sp>
      <p:sp>
        <p:nvSpPr>
          <p:cNvPr id="5" name="TextBox 4"/>
          <p:cNvSpPr txBox="1"/>
          <p:nvPr/>
        </p:nvSpPr>
        <p:spPr>
          <a:xfrm>
            <a:off x="5715000" y="6550223"/>
            <a:ext cx="373380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Dotted line: scaled Solar spectrum </a:t>
            </a: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304800" y="2667000"/>
            <a:ext cx="8458200" cy="276999"/>
          </a:xfrm>
          <a:prstGeom prst="rect">
            <a:avLst/>
          </a:prstGeom>
        </p:spPr>
        <p:txBody>
          <a:bodyPr wrap="square" lIns="0" tIns="0" rIns="0" bIns="0">
            <a:spAutoFit/>
          </a:bodyPr>
          <a:lstStyle/>
          <a:p>
            <a:r>
              <a:rPr lang="en-US" sz="1600" b="1" dirty="0" smtClean="0">
                <a:latin typeface="Arial" pitchFamily="34" charset="0"/>
                <a:cs typeface="Arial" pitchFamily="34" charset="0"/>
              </a:rPr>
              <a:t>Sun as a star Aura OMI: spectral irradiance changes in Cycle 24</a:t>
            </a:r>
            <a:r>
              <a:rPr lang="en-US" b="1" dirty="0" smtClean="0">
                <a:latin typeface="Arial" pitchFamily="34" charset="0"/>
                <a:cs typeface="Arial" pitchFamily="34" charset="0"/>
              </a:rPr>
              <a:t>, </a:t>
            </a:r>
            <a:r>
              <a:rPr lang="en-US" sz="1400" b="1" dirty="0" smtClean="0">
                <a:latin typeface="Arial" pitchFamily="34" charset="0"/>
                <a:cs typeface="Arial" pitchFamily="34" charset="0"/>
              </a:rPr>
              <a:t>S. </a:t>
            </a:r>
            <a:r>
              <a:rPr lang="en-US" sz="1400" b="1" dirty="0" err="1" smtClean="0">
                <a:latin typeface="Arial" pitchFamily="34" charset="0"/>
                <a:cs typeface="Arial" pitchFamily="34" charset="0"/>
              </a:rPr>
              <a:t>Marchenko</a:t>
            </a:r>
            <a:r>
              <a:rPr lang="en-US" sz="1400" b="1" dirty="0" smtClean="0">
                <a:latin typeface="Arial" pitchFamily="34" charset="0"/>
                <a:cs typeface="Arial" pitchFamily="34" charset="0"/>
              </a:rPr>
              <a:t>, M. </a:t>
            </a:r>
            <a:r>
              <a:rPr lang="en-US" sz="1400" b="1" dirty="0" err="1" smtClean="0">
                <a:latin typeface="Arial" pitchFamily="34" charset="0"/>
                <a:cs typeface="Arial" pitchFamily="34" charset="0"/>
              </a:rPr>
              <a:t>DeLand</a:t>
            </a:r>
            <a:endParaRPr lang="en-US" altLang="en-US" dirty="0" smtClean="0"/>
          </a:p>
        </p:txBody>
      </p:sp>
    </p:spTree>
    <p:extLst>
      <p:ext uri="{BB962C8B-B14F-4D97-AF65-F5344CB8AC3E}">
        <p14:creationId xmlns:p14="http://schemas.microsoft.com/office/powerpoint/2010/main" xmlns="" val="3944670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2" cstate="print">
            <a:lum bright="-20000" contrast="40000"/>
          </a:blip>
          <a:srcRect/>
          <a:stretch>
            <a:fillRect/>
          </a:stretch>
        </p:blipFill>
        <p:spPr bwMode="auto">
          <a:xfrm>
            <a:off x="4648200" y="838200"/>
            <a:ext cx="4024313" cy="5267325"/>
          </a:xfrm>
          <a:prstGeom prst="rect">
            <a:avLst/>
          </a:prstGeom>
          <a:noFill/>
          <a:ln w="9525">
            <a:noFill/>
            <a:miter lim="800000"/>
            <a:headEnd/>
            <a:tailEnd/>
          </a:ln>
        </p:spPr>
      </p:pic>
      <p:pic>
        <p:nvPicPr>
          <p:cNvPr id="24578" name="Picture 2"/>
          <p:cNvPicPr>
            <a:picLocks noChangeArrowheads="1"/>
          </p:cNvPicPr>
          <p:nvPr/>
        </p:nvPicPr>
        <p:blipFill>
          <a:blip r:embed="rId3" cstate="print">
            <a:lum bright="-20000" contrast="40000"/>
          </a:blip>
          <a:srcRect/>
          <a:stretch>
            <a:fillRect/>
          </a:stretch>
        </p:blipFill>
        <p:spPr bwMode="auto">
          <a:xfrm>
            <a:off x="533400" y="915520"/>
            <a:ext cx="4038600" cy="508635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C9ACADC3-C9E3-4686-91B5-E7A1D7E458D8}" type="slidenum">
              <a:rPr lang="en-US" smtClean="0"/>
              <a:pPr/>
              <a:t>8</a:t>
            </a:fld>
            <a:endParaRPr lang="en-US" dirty="0"/>
          </a:p>
        </p:txBody>
      </p:sp>
      <p:sp>
        <p:nvSpPr>
          <p:cNvPr id="9" name="Rectangle 8"/>
          <p:cNvSpPr/>
          <p:nvPr/>
        </p:nvSpPr>
        <p:spPr>
          <a:xfrm>
            <a:off x="-76200" y="5934670"/>
            <a:ext cx="4724400" cy="923330"/>
          </a:xfrm>
          <a:prstGeom prst="rect">
            <a:avLst/>
          </a:prstGeom>
        </p:spPr>
        <p:txBody>
          <a:bodyPr wrap="square">
            <a:spAutoFit/>
          </a:bodyPr>
          <a:lstStyle/>
          <a:p>
            <a:r>
              <a:rPr lang="en-US" dirty="0" smtClean="0"/>
              <a:t>Working Day 81 </a:t>
            </a:r>
            <a:r>
              <a:rPr lang="en-US" dirty="0" err="1" smtClean="0"/>
              <a:t>vs</a:t>
            </a:r>
            <a:r>
              <a:rPr lang="en-US" dirty="0" smtClean="0"/>
              <a:t> Solstice Synthetic (1.1% </a:t>
            </a:r>
            <a:r>
              <a:rPr lang="en-US" dirty="0" err="1" smtClean="0"/>
              <a:t>rmsr</a:t>
            </a:r>
            <a:r>
              <a:rPr lang="en-US" dirty="0" smtClean="0"/>
              <a:t>)</a:t>
            </a:r>
          </a:p>
          <a:p>
            <a:r>
              <a:rPr lang="en-US" dirty="0" smtClean="0">
                <a:latin typeface="Courier" pitchFamily="49" charset="0"/>
              </a:rPr>
              <a:t> %offset %Mg II Shift nm </a:t>
            </a:r>
            <a:r>
              <a:rPr lang="en-US" dirty="0" err="1" smtClean="0">
                <a:latin typeface="Courier" pitchFamily="49" charset="0"/>
              </a:rPr>
              <a:t>Dich</a:t>
            </a:r>
            <a:r>
              <a:rPr lang="en-US" dirty="0" smtClean="0">
                <a:latin typeface="Courier" pitchFamily="49" charset="0"/>
              </a:rPr>
              <a:t> nm</a:t>
            </a:r>
          </a:p>
          <a:p>
            <a:r>
              <a:rPr lang="en-US" dirty="0" smtClean="0">
                <a:latin typeface="Courier" pitchFamily="49" charset="0"/>
              </a:rPr>
              <a:t>  -7.3    7.3   -0.127   -0.349</a:t>
            </a:r>
            <a:endParaRPr lang="en-US" dirty="0">
              <a:latin typeface="Courier" pitchFamily="49" charset="0"/>
            </a:endParaRPr>
          </a:p>
        </p:txBody>
      </p:sp>
      <p:sp>
        <p:nvSpPr>
          <p:cNvPr id="13" name="Rectangle 12"/>
          <p:cNvSpPr/>
          <p:nvPr/>
        </p:nvSpPr>
        <p:spPr>
          <a:xfrm>
            <a:off x="4495800" y="5934670"/>
            <a:ext cx="4724400" cy="923330"/>
          </a:xfrm>
          <a:prstGeom prst="rect">
            <a:avLst/>
          </a:prstGeom>
        </p:spPr>
        <p:txBody>
          <a:bodyPr wrap="square">
            <a:spAutoFit/>
          </a:bodyPr>
          <a:lstStyle/>
          <a:p>
            <a:r>
              <a:rPr lang="en-US" dirty="0" smtClean="0"/>
              <a:t>Working Day 81 </a:t>
            </a:r>
            <a:r>
              <a:rPr lang="en-US" dirty="0" err="1" smtClean="0"/>
              <a:t>vs</a:t>
            </a:r>
            <a:r>
              <a:rPr lang="en-US" dirty="0" smtClean="0"/>
              <a:t> Solstice Synthetic (1.1% </a:t>
            </a:r>
            <a:r>
              <a:rPr lang="en-US" dirty="0" err="1" smtClean="0"/>
              <a:t>rmsr</a:t>
            </a:r>
            <a:r>
              <a:rPr lang="en-US" dirty="0" smtClean="0"/>
              <a:t>)</a:t>
            </a:r>
          </a:p>
          <a:p>
            <a:r>
              <a:rPr lang="en-US" dirty="0" smtClean="0">
                <a:latin typeface="Courier" pitchFamily="49" charset="0"/>
              </a:rPr>
              <a:t> %offset %Mg II Shift nm </a:t>
            </a:r>
            <a:r>
              <a:rPr lang="en-US" dirty="0" err="1" smtClean="0">
                <a:latin typeface="Courier" pitchFamily="49" charset="0"/>
              </a:rPr>
              <a:t>Dich</a:t>
            </a:r>
            <a:r>
              <a:rPr lang="en-US" dirty="0" smtClean="0">
                <a:latin typeface="Courier" pitchFamily="49" charset="0"/>
              </a:rPr>
              <a:t> nm</a:t>
            </a:r>
          </a:p>
          <a:p>
            <a:r>
              <a:rPr lang="en-US" dirty="0" smtClean="0">
                <a:latin typeface="Courier" pitchFamily="49" charset="0"/>
              </a:rPr>
              <a:t>  -7.5    7.7   -0.004   -0.347</a:t>
            </a:r>
            <a:endParaRPr lang="en-US" dirty="0">
              <a:latin typeface="Courier" pitchFamily="49" charset="0"/>
            </a:endParaRPr>
          </a:p>
        </p:txBody>
      </p:sp>
      <p:sp>
        <p:nvSpPr>
          <p:cNvPr id="7" name="TextBox 6"/>
          <p:cNvSpPr txBox="1"/>
          <p:nvPr/>
        </p:nvSpPr>
        <p:spPr>
          <a:xfrm>
            <a:off x="0" y="0"/>
            <a:ext cx="9144000" cy="923330"/>
          </a:xfrm>
          <a:prstGeom prst="rect">
            <a:avLst/>
          </a:prstGeom>
          <a:noFill/>
        </p:spPr>
        <p:txBody>
          <a:bodyPr wrap="square" rtlCol="0">
            <a:spAutoFit/>
          </a:bodyPr>
          <a:lstStyle/>
          <a:p>
            <a:r>
              <a:rPr lang="en-US" dirty="0" smtClean="0"/>
              <a:t>Comparison of OMPS NP Solar spectrum to synthetic from Solstice and prelaunch data. Fits of the differences with a model using three patterns of the form:  </a:t>
            </a:r>
          </a:p>
          <a:p>
            <a:r>
              <a:rPr lang="en-US" dirty="0" smtClean="0"/>
              <a:t>                  </a:t>
            </a:r>
            <a:r>
              <a:rPr lang="en-US" dirty="0" err="1" smtClean="0"/>
              <a:t>Meas</a:t>
            </a:r>
            <a:r>
              <a:rPr lang="en-US" dirty="0" smtClean="0"/>
              <a:t>/</a:t>
            </a:r>
            <a:r>
              <a:rPr lang="en-US" dirty="0" err="1" smtClean="0"/>
              <a:t>Synth</a:t>
            </a:r>
            <a:r>
              <a:rPr lang="en-US" dirty="0" smtClean="0"/>
              <a:t> = a0 + a1*</a:t>
            </a:r>
            <a:r>
              <a:rPr lang="en-US" dirty="0" err="1" smtClean="0"/>
              <a:t>WavelengthShift</a:t>
            </a:r>
            <a:r>
              <a:rPr lang="en-US" dirty="0" smtClean="0"/>
              <a:t> + a2*</a:t>
            </a:r>
            <a:r>
              <a:rPr lang="en-US" dirty="0" err="1" smtClean="0"/>
              <a:t>SolarActivity</a:t>
            </a:r>
            <a:r>
              <a:rPr lang="en-US" dirty="0" smtClean="0"/>
              <a:t> + a3*</a:t>
            </a:r>
            <a:r>
              <a:rPr lang="en-US" dirty="0" err="1" smtClean="0"/>
              <a:t>DihroicShift</a:t>
            </a:r>
            <a:endParaRPr lang="en-US" dirty="0" smtClean="0"/>
          </a:p>
        </p:txBody>
      </p:sp>
      <p:cxnSp>
        <p:nvCxnSpPr>
          <p:cNvPr id="12" name="Straight Connector 11"/>
          <p:cNvCxnSpPr/>
          <p:nvPr/>
        </p:nvCxnSpPr>
        <p:spPr>
          <a:xfrm>
            <a:off x="5867400" y="4182035"/>
            <a:ext cx="609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67400" y="4392705"/>
            <a:ext cx="6096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77000" y="3810000"/>
            <a:ext cx="1429430" cy="738664"/>
          </a:xfrm>
          <a:prstGeom prst="rect">
            <a:avLst/>
          </a:prstGeom>
          <a:noFill/>
        </p:spPr>
        <p:txBody>
          <a:bodyPr wrap="none" rtlCol="0">
            <a:spAutoFit/>
          </a:bodyPr>
          <a:lstStyle/>
          <a:p>
            <a:r>
              <a:rPr lang="en-US" sz="1400" dirty="0" smtClean="0"/>
              <a:t>Solar Activity</a:t>
            </a:r>
          </a:p>
          <a:p>
            <a:r>
              <a:rPr lang="en-US" sz="1400" dirty="0" smtClean="0"/>
              <a:t>Dichroic Shift</a:t>
            </a:r>
          </a:p>
          <a:p>
            <a:r>
              <a:rPr lang="en-US" sz="1400" dirty="0" smtClean="0"/>
              <a:t>Wavelength Shift</a:t>
            </a:r>
            <a:endParaRPr lang="en-US" sz="1400" dirty="0"/>
          </a:p>
        </p:txBody>
      </p:sp>
      <p:cxnSp>
        <p:nvCxnSpPr>
          <p:cNvPr id="18" name="Straight Connector 17"/>
          <p:cNvCxnSpPr/>
          <p:nvPr/>
        </p:nvCxnSpPr>
        <p:spPr>
          <a:xfrm>
            <a:off x="5638800" y="1623536"/>
            <a:ext cx="6096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48400" y="1242536"/>
            <a:ext cx="1216167" cy="523220"/>
          </a:xfrm>
          <a:prstGeom prst="rect">
            <a:avLst/>
          </a:prstGeom>
          <a:noFill/>
        </p:spPr>
        <p:txBody>
          <a:bodyPr wrap="none" rtlCol="0">
            <a:spAutoFit/>
          </a:bodyPr>
          <a:lstStyle/>
          <a:p>
            <a:r>
              <a:rPr lang="en-US" sz="1400" dirty="0" smtClean="0"/>
              <a:t>Model</a:t>
            </a:r>
          </a:p>
          <a:p>
            <a:r>
              <a:rPr lang="en-US" sz="1400" dirty="0" smtClean="0"/>
              <a:t>Measurement</a:t>
            </a:r>
            <a:endParaRPr lang="en-US" sz="1400" dirty="0"/>
          </a:p>
        </p:txBody>
      </p:sp>
      <p:cxnSp>
        <p:nvCxnSpPr>
          <p:cNvPr id="20" name="Straight Connector 19"/>
          <p:cNvCxnSpPr/>
          <p:nvPr/>
        </p:nvCxnSpPr>
        <p:spPr>
          <a:xfrm>
            <a:off x="1542370" y="3871829"/>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42370" y="4082499"/>
            <a:ext cx="609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42370" y="4293169"/>
            <a:ext cx="6096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51970" y="3710464"/>
            <a:ext cx="1429430" cy="738664"/>
          </a:xfrm>
          <a:prstGeom prst="rect">
            <a:avLst/>
          </a:prstGeom>
          <a:noFill/>
        </p:spPr>
        <p:txBody>
          <a:bodyPr wrap="none" rtlCol="0">
            <a:spAutoFit/>
          </a:bodyPr>
          <a:lstStyle/>
          <a:p>
            <a:r>
              <a:rPr lang="en-US" sz="1400" dirty="0" smtClean="0"/>
              <a:t>Solar Activity</a:t>
            </a:r>
          </a:p>
          <a:p>
            <a:r>
              <a:rPr lang="en-US" sz="1400" dirty="0" smtClean="0"/>
              <a:t>Dichroic Shift</a:t>
            </a:r>
          </a:p>
          <a:p>
            <a:r>
              <a:rPr lang="en-US" sz="1400" dirty="0" smtClean="0"/>
              <a:t>Wavelength Shift</a:t>
            </a:r>
            <a:endParaRPr lang="en-US" sz="1400" dirty="0"/>
          </a:p>
        </p:txBody>
      </p:sp>
      <p:cxnSp>
        <p:nvCxnSpPr>
          <p:cNvPr id="25" name="Straight Connector 24"/>
          <p:cNvCxnSpPr/>
          <p:nvPr/>
        </p:nvCxnSpPr>
        <p:spPr>
          <a:xfrm>
            <a:off x="1313770" y="1524000"/>
            <a:ext cx="6096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23370" y="1143000"/>
            <a:ext cx="1216167" cy="523220"/>
          </a:xfrm>
          <a:prstGeom prst="rect">
            <a:avLst/>
          </a:prstGeom>
          <a:noFill/>
        </p:spPr>
        <p:txBody>
          <a:bodyPr wrap="none" rtlCol="0">
            <a:spAutoFit/>
          </a:bodyPr>
          <a:lstStyle/>
          <a:p>
            <a:r>
              <a:rPr lang="en-US" sz="1400" dirty="0" smtClean="0"/>
              <a:t>Model</a:t>
            </a:r>
          </a:p>
          <a:p>
            <a:r>
              <a:rPr lang="en-US" sz="1400" dirty="0" smtClean="0"/>
              <a:t>Measurement</a:t>
            </a:r>
            <a:endParaRPr lang="en-US" sz="1400" dirty="0"/>
          </a:p>
        </p:txBody>
      </p:sp>
      <p:cxnSp>
        <p:nvCxnSpPr>
          <p:cNvPr id="27" name="Straight Connector 26"/>
          <p:cNvCxnSpPr/>
          <p:nvPr/>
        </p:nvCxnSpPr>
        <p:spPr>
          <a:xfrm>
            <a:off x="5867400" y="3962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38800" y="140746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04365" y="1295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3215" y="3124200"/>
            <a:ext cx="4091185" cy="369332"/>
          </a:xfrm>
          <a:prstGeom prst="rect">
            <a:avLst/>
          </a:prstGeom>
          <a:noFill/>
        </p:spPr>
        <p:txBody>
          <a:bodyPr wrap="none" rtlCol="0">
            <a:spAutoFit/>
          </a:bodyPr>
          <a:lstStyle/>
          <a:p>
            <a:r>
              <a:rPr lang="en-US" dirty="0" smtClean="0"/>
              <a:t>250 nm                                               310 nm</a:t>
            </a:r>
            <a:endParaRPr lang="en-US" dirty="0"/>
          </a:p>
        </p:txBody>
      </p:sp>
      <p:sp>
        <p:nvSpPr>
          <p:cNvPr id="30" name="TextBox 29"/>
          <p:cNvSpPr txBox="1"/>
          <p:nvPr/>
        </p:nvSpPr>
        <p:spPr>
          <a:xfrm>
            <a:off x="4748015" y="3124200"/>
            <a:ext cx="4091185" cy="369332"/>
          </a:xfrm>
          <a:prstGeom prst="rect">
            <a:avLst/>
          </a:prstGeom>
          <a:noFill/>
        </p:spPr>
        <p:txBody>
          <a:bodyPr wrap="none" rtlCol="0">
            <a:spAutoFit/>
          </a:bodyPr>
          <a:lstStyle/>
          <a:p>
            <a:r>
              <a:rPr lang="en-US" dirty="0" smtClean="0"/>
              <a:t>250 nm                                               310 nm</a:t>
            </a:r>
            <a:endParaRPr lang="en-US" dirty="0"/>
          </a:p>
        </p:txBody>
      </p:sp>
      <p:sp>
        <p:nvSpPr>
          <p:cNvPr id="31" name="TextBox 30"/>
          <p:cNvSpPr txBox="1"/>
          <p:nvPr/>
        </p:nvSpPr>
        <p:spPr>
          <a:xfrm>
            <a:off x="633215" y="5650468"/>
            <a:ext cx="4091185" cy="369332"/>
          </a:xfrm>
          <a:prstGeom prst="rect">
            <a:avLst/>
          </a:prstGeom>
          <a:noFill/>
        </p:spPr>
        <p:txBody>
          <a:bodyPr wrap="none" rtlCol="0">
            <a:spAutoFit/>
          </a:bodyPr>
          <a:lstStyle/>
          <a:p>
            <a:r>
              <a:rPr lang="en-US" dirty="0" smtClean="0"/>
              <a:t>250 nm                                               310 nm</a:t>
            </a:r>
            <a:endParaRPr lang="en-US" dirty="0"/>
          </a:p>
        </p:txBody>
      </p:sp>
      <p:sp>
        <p:nvSpPr>
          <p:cNvPr id="32" name="TextBox 31"/>
          <p:cNvSpPr txBox="1"/>
          <p:nvPr/>
        </p:nvSpPr>
        <p:spPr>
          <a:xfrm>
            <a:off x="4748015" y="5650468"/>
            <a:ext cx="4091185" cy="369332"/>
          </a:xfrm>
          <a:prstGeom prst="rect">
            <a:avLst/>
          </a:prstGeom>
          <a:noFill/>
        </p:spPr>
        <p:txBody>
          <a:bodyPr wrap="none" rtlCol="0">
            <a:spAutoFit/>
          </a:bodyPr>
          <a:lstStyle/>
          <a:p>
            <a:r>
              <a:rPr lang="en-US" dirty="0" smtClean="0"/>
              <a:t>250 nm                                               310 nm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2800" dirty="0" smtClean="0"/>
              <a:t>Outline of an Approach for Comparisons </a:t>
            </a:r>
            <a:br>
              <a:rPr lang="en-US" sz="2800" dirty="0" smtClean="0"/>
            </a:br>
            <a:r>
              <a:rPr lang="en-US" sz="2800" dirty="0" smtClean="0"/>
              <a:t>of radiance/irradiance ratios from 240 nm to 300 nm</a:t>
            </a:r>
            <a:endParaRPr lang="en-US" sz="2800" dirty="0"/>
          </a:p>
        </p:txBody>
      </p:sp>
      <p:sp>
        <p:nvSpPr>
          <p:cNvPr id="3" name="Content Placeholder 2"/>
          <p:cNvSpPr>
            <a:spLocks noGrp="1"/>
          </p:cNvSpPr>
          <p:nvPr>
            <p:ph idx="1"/>
          </p:nvPr>
        </p:nvSpPr>
        <p:spPr>
          <a:xfrm>
            <a:off x="152400" y="914400"/>
            <a:ext cx="8686800" cy="5715000"/>
          </a:xfrm>
        </p:spPr>
        <p:txBody>
          <a:bodyPr>
            <a:normAutofit fontScale="62500" lnSpcReduction="20000"/>
          </a:bodyPr>
          <a:lstStyle/>
          <a:p>
            <a:pPr>
              <a:buNone/>
            </a:pPr>
            <a:r>
              <a:rPr lang="en-US" dirty="0" smtClean="0"/>
              <a:t>Compute the measurement residuals using a forward model with the effective scene reflectivity of the clouds and surface determined from longer channel measurements, and the ozone profile prescribed by the Version 8 </a:t>
            </a:r>
            <a:r>
              <a:rPr lang="en-US" i="1" dirty="0" smtClean="0"/>
              <a:t>a priori</a:t>
            </a:r>
            <a:r>
              <a:rPr lang="en-US" dirty="0" smtClean="0"/>
              <a:t> climatology. Viewing geometries and </a:t>
            </a:r>
            <a:r>
              <a:rPr lang="en-US" dirty="0" err="1" smtClean="0"/>
              <a:t>bandpasses</a:t>
            </a:r>
            <a:r>
              <a:rPr lang="en-US" dirty="0" smtClean="0"/>
              <a:t> are as reported for each instrument.</a:t>
            </a:r>
          </a:p>
          <a:p>
            <a:pPr>
              <a:buNone/>
            </a:pPr>
            <a:r>
              <a:rPr lang="en-US" dirty="0" smtClean="0"/>
              <a:t>Compare residuals for channels </a:t>
            </a:r>
            <a:r>
              <a:rPr lang="el-GR" dirty="0" smtClean="0"/>
              <a:t>λ</a:t>
            </a:r>
            <a:r>
              <a:rPr lang="en-US" dirty="0" smtClean="0"/>
              <a:t>1 and </a:t>
            </a:r>
            <a:r>
              <a:rPr lang="el-GR" dirty="0" smtClean="0"/>
              <a:t>λ</a:t>
            </a:r>
            <a:r>
              <a:rPr lang="en-US" dirty="0" smtClean="0"/>
              <a:t>2 where S1*</a:t>
            </a:r>
            <a:r>
              <a:rPr lang="el-GR" dirty="0" smtClean="0"/>
              <a:t>α</a:t>
            </a:r>
            <a:r>
              <a:rPr lang="en-US" dirty="0" smtClean="0"/>
              <a:t>1 = S2*</a:t>
            </a:r>
            <a:r>
              <a:rPr lang="el-GR" dirty="0" smtClean="0"/>
              <a:t> α</a:t>
            </a:r>
            <a:r>
              <a:rPr lang="en-US" dirty="0" smtClean="0"/>
              <a:t>2, where S values give the path lengths and </a:t>
            </a:r>
            <a:r>
              <a:rPr lang="el-GR" dirty="0" smtClean="0"/>
              <a:t>α</a:t>
            </a:r>
            <a:r>
              <a:rPr lang="en-US" dirty="0" smtClean="0"/>
              <a:t> values give the ozone absorption cross sections. That is, works with pairs of wavelengths where the measurement contribution functions are similar.</a:t>
            </a:r>
          </a:p>
          <a:p>
            <a:pPr>
              <a:buNone/>
            </a:pPr>
            <a:r>
              <a:rPr lang="en-US" dirty="0" smtClean="0"/>
              <a:t>Perform comparisons (statistical trade off in quantity of matchups vs. quality) </a:t>
            </a:r>
          </a:p>
          <a:p>
            <a:pPr lvl="1"/>
            <a:r>
              <a:rPr lang="en-US" dirty="0" smtClean="0"/>
              <a:t>Simultaneous nadir overpass matchups</a:t>
            </a:r>
          </a:p>
          <a:p>
            <a:pPr lvl="1"/>
            <a:r>
              <a:rPr lang="en-US" dirty="0" smtClean="0"/>
              <a:t>Zonal means (and No-local-time differences zonal means)</a:t>
            </a:r>
          </a:p>
          <a:p>
            <a:pPr lvl="1"/>
            <a:r>
              <a:rPr lang="en-US" dirty="0" smtClean="0"/>
              <a:t>Formation flying / Chasing orbits</a:t>
            </a:r>
          </a:p>
          <a:p>
            <a:pPr lvl="1"/>
            <a:r>
              <a:rPr lang="en-US" dirty="0" smtClean="0"/>
              <a:t>Benign geographic regions (e.g., Equatorial Pacific Box)</a:t>
            </a:r>
          </a:p>
          <a:p>
            <a:pPr lvl="1">
              <a:defRPr/>
            </a:pPr>
            <a:r>
              <a:rPr lang="en-US" dirty="0" smtClean="0"/>
              <a:t>Ascending/descending zonal means (In the Summer hemisphere, the same latitude is observed twice so one can obtain a set of internal comparisons.)</a:t>
            </a:r>
          </a:p>
          <a:p>
            <a:pPr lvl="0">
              <a:buNone/>
              <a:defRPr/>
            </a:pPr>
            <a:r>
              <a:rPr lang="en-US" dirty="0" smtClean="0"/>
              <a:t>Forward model and measurements</a:t>
            </a:r>
          </a:p>
          <a:p>
            <a:pPr lvl="1">
              <a:defRPr/>
            </a:pPr>
            <a:r>
              <a:rPr lang="en-US" dirty="0" smtClean="0"/>
              <a:t>V8 SBUV/2 forward model and </a:t>
            </a:r>
            <a:r>
              <a:rPr lang="en-US" i="1" dirty="0" smtClean="0"/>
              <a:t>A Priori </a:t>
            </a:r>
            <a:r>
              <a:rPr lang="en-US" dirty="0" smtClean="0"/>
              <a:t>as transfer for Viewing conditions</a:t>
            </a:r>
          </a:p>
          <a:p>
            <a:pPr marL="342900" lvl="1" indent="-342900">
              <a:buNone/>
            </a:pPr>
            <a:r>
              <a:rPr lang="en-US" sz="2900" dirty="0" smtClean="0"/>
              <a:t>Complications from real diurnal variations in the ozone profiles</a:t>
            </a:r>
          </a:p>
          <a:p>
            <a:pPr marL="342900" lvl="1" indent="-342900">
              <a:buNone/>
            </a:pPr>
            <a:r>
              <a:rPr lang="en-US" sz="2900" dirty="0" smtClean="0"/>
              <a:t>Measurement residuals’ correlation with scene reflectivity can disclose stray light contamination.</a:t>
            </a:r>
            <a:endParaRPr lang="en-US" dirty="0" smtClean="0"/>
          </a:p>
        </p:txBody>
      </p:sp>
      <p:sp>
        <p:nvSpPr>
          <p:cNvPr id="4" name="Slide Number Placeholder 3"/>
          <p:cNvSpPr>
            <a:spLocks noGrp="1"/>
          </p:cNvSpPr>
          <p:nvPr>
            <p:ph type="sldNum" sz="quarter" idx="12"/>
          </p:nvPr>
        </p:nvSpPr>
        <p:spPr/>
        <p:txBody>
          <a:bodyPr/>
          <a:lstStyle/>
          <a:p>
            <a:fld id="{C9ACADC3-C9E3-4686-91B5-E7A1D7E458D8}"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89859</TotalTime>
  <Words>4324</Words>
  <Application>Microsoft Office PowerPoint</Application>
  <PresentationFormat>On-screen Show (4:3)</PresentationFormat>
  <Paragraphs>395</Paragraphs>
  <Slides>43</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Office Theme</vt:lpstr>
      <vt:lpstr>Picture</vt:lpstr>
      <vt:lpstr>Document</vt:lpstr>
      <vt:lpstr>GSICS Research Working Group Ultraviolet Subgroup 6 February 2014</vt:lpstr>
      <vt:lpstr>Agenda</vt:lpstr>
      <vt:lpstr>Self-introduction for L. Flynn  of NOAA NESDIS</vt:lpstr>
      <vt:lpstr>Possible Goals/Topics for the UV Subgroup</vt:lpstr>
      <vt:lpstr>Three UV Projects for GSICS: Solar Spectra, Measurement Residuals  &amp; Effective Reflectivity / Aerosol Indices  </vt:lpstr>
      <vt:lpstr>Solar Measurement Project</vt:lpstr>
      <vt:lpstr>Slide 7</vt:lpstr>
      <vt:lpstr>Slide 8</vt:lpstr>
      <vt:lpstr>Outline of an Approach for Comparisons  of radiance/irradiance ratios from 240 nm to 300 nm</vt:lpstr>
      <vt:lpstr>Slide 10</vt:lpstr>
      <vt:lpstr>Slide 11</vt:lpstr>
      <vt:lpstr>Well-matched Orbits for June 15, 2013</vt:lpstr>
      <vt:lpstr>Comparison of Initial V6 Measurement Residuals  for S-NPP OMPS NP and NOAA-19 SBUV/2</vt:lpstr>
      <vt:lpstr>Comparison of Initial V6 Measurement Residuals  for S-NPP OMPS NP and NOAA-19 SBUV/2</vt:lpstr>
      <vt:lpstr>Project to Compare  Reflectivity Channels from 340 nm to 390 nm</vt:lpstr>
      <vt:lpstr>Slide 16</vt:lpstr>
      <vt:lpstr>Slide 17</vt:lpstr>
      <vt:lpstr>What are good and bad aspects of UV measurements?</vt:lpstr>
      <vt:lpstr>Reasonable Goals for Comparisons</vt:lpstr>
      <vt:lpstr>Reasonable Goals for Time Dependence</vt:lpstr>
      <vt:lpstr>Reasonable Goals for Internal Consistency</vt:lpstr>
      <vt:lpstr>Comparison Considerations</vt:lpstr>
      <vt:lpstr>Products and Calibration</vt:lpstr>
      <vt:lpstr>Future</vt:lpstr>
      <vt:lpstr>Backup material</vt:lpstr>
      <vt:lpstr>Slide 26</vt:lpstr>
      <vt:lpstr>Slide 27</vt:lpstr>
      <vt:lpstr>Slide 28</vt:lpstr>
      <vt:lpstr>Slide 29</vt:lpstr>
      <vt:lpstr>OMPS NP Working Solar residuals after fits</vt:lpstr>
      <vt:lpstr>Comparison of OMPS NP Solar and Earth Wavelength Shifts &amp; Temperatures</vt:lpstr>
      <vt:lpstr>Trends in Solar from model fits and counts to radiance wavelength </vt:lpstr>
      <vt:lpstr>Slide 33</vt:lpstr>
      <vt:lpstr>Slide 34</vt:lpstr>
      <vt:lpstr>Profile comparisons between OMPS &amp; SBUV/2 V6Pro</vt:lpstr>
      <vt:lpstr>Well-matched Orbits for June 15, 2013</vt:lpstr>
      <vt:lpstr>Comparison of Initial V6 Measurement Residuals  for S-NPP OMPS NP and NOAA-19 SBUV/2</vt:lpstr>
      <vt:lpstr>Chasing orbit comparisons of  SBUV/2 &amp; OMPS-NP  Version 6 Ozone Profiles</vt:lpstr>
      <vt:lpstr>Slide 39</vt:lpstr>
      <vt:lpstr>Slide 40</vt:lpstr>
      <vt:lpstr>Slide 41</vt:lpstr>
      <vt:lpstr>Slide 42</vt:lpstr>
      <vt:lpstr>Slide 43</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lflynn</dc:creator>
  <cp:lastModifiedBy>mbali</cp:lastModifiedBy>
  <cp:revision>2626</cp:revision>
  <dcterms:created xsi:type="dcterms:W3CDTF">2013-11-18T16:48:54Z</dcterms:created>
  <dcterms:modified xsi:type="dcterms:W3CDTF">2014-02-05T17:16:47Z</dcterms:modified>
</cp:coreProperties>
</file>