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18" r:id="rId2"/>
    <p:sldId id="726" r:id="rId3"/>
    <p:sldId id="787" r:id="rId4"/>
    <p:sldId id="781" r:id="rId5"/>
    <p:sldId id="782" r:id="rId6"/>
    <p:sldId id="783" r:id="rId7"/>
    <p:sldId id="784" r:id="rId8"/>
    <p:sldId id="785" r:id="rId9"/>
    <p:sldId id="733" r:id="rId10"/>
    <p:sldId id="786" r:id="rId11"/>
    <p:sldId id="734" r:id="rId12"/>
    <p:sldId id="779" r:id="rId13"/>
    <p:sldId id="735" r:id="rId14"/>
    <p:sldId id="780" r:id="rId15"/>
    <p:sldId id="738" r:id="rId16"/>
    <p:sldId id="789" r:id="rId17"/>
    <p:sldId id="727" r:id="rId18"/>
    <p:sldId id="728" r:id="rId19"/>
    <p:sldId id="790" r:id="rId20"/>
    <p:sldId id="791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99"/>
    <a:srgbClr val="996633"/>
    <a:srgbClr val="5F5F5F"/>
    <a:srgbClr val="333333"/>
    <a:srgbClr val="FF3300"/>
    <a:srgbClr val="CC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855" autoAdjust="0"/>
    <p:restoredTop sz="96423" autoAdjust="0"/>
  </p:normalViewPr>
  <p:slideViewPr>
    <p:cSldViewPr snapToGrid="0">
      <p:cViewPr varScale="1">
        <p:scale>
          <a:sx n="83" d="100"/>
          <a:sy n="8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772" y="-11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dirty="0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A0722732-83A4-41F0-8BD6-3363FC58964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19B18763-91E6-4C84-AF7F-2DF8CB542A1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8A321-48D4-46D6-A277-8F831047C69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8763-91E6-4C84-AF7F-2DF8CB542A1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2486" y="274638"/>
            <a:ext cx="6389914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6619568" y="6398342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EB909-F283-46DD-A408-ED8D5A6E919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599BA-99EB-4809-872A-8FC35B2ECF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30ACE-EBB2-4336-8D90-72CE7F7EBF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CB783BBA-A4DC-46FC-90B4-E3F15CA5EA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BA0DA0ED-BA12-4EDB-8A75-8B7179EFF5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E5D892BC-AD85-4935-8252-E8C1961C6F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4BEEDEEB-779F-4FA7-9028-825652E81B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0C07F0F1-3648-4088-94C8-8600A144AD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80E3-DA23-450D-BAB1-2C2EA6CE68C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EB909-F283-46DD-A408-ED8D5A6E91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3371" y="274638"/>
            <a:ext cx="638991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1382485" y="1153886"/>
            <a:ext cx="6400801" cy="1088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5ED4C4-204F-40DF-9275-FEAAF43B26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7B5AD-6A29-44AC-8F8B-2E5FFF3713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D3B6F2-DE26-46F3-88CF-D45C029751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7CE70-5B25-41E0-B685-08D0D7EEAD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4A4A0D-8620-4C88-957B-C883574959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0F21E7-90BC-442E-BC60-E29B0F4760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C2AAD-5039-4FD2-802B-D7E16C5ED3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A89308DC-5FA8-4F90-991C-547095F58D6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000" b="1" dirty="0" smtClean="0"/>
              <a:t>2</a:t>
            </a:r>
            <a:r>
              <a:rPr lang="en-US" sz="1000" b="1" baseline="30000" dirty="0" smtClean="0"/>
              <a:t>nd</a:t>
            </a:r>
            <a:r>
              <a:rPr lang="en-US" sz="1000" b="1" dirty="0" smtClean="0"/>
              <a:t> GSICS Users Workshop, Cordoba, Spain, 21 Sep 2010</a:t>
            </a:r>
            <a:endParaRPr lang="en-US" sz="1000" b="1" dirty="0"/>
          </a:p>
        </p:txBody>
      </p:sp>
      <p:pic>
        <p:nvPicPr>
          <p:cNvPr id="1034" name="Picture 10" descr="NOAA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72400" y="152400"/>
            <a:ext cx="1219200" cy="1190625"/>
          </a:xfrm>
          <a:prstGeom prst="rect">
            <a:avLst/>
          </a:prstGeom>
          <a:noFill/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/>
          </a:p>
        </p:txBody>
      </p:sp>
      <p:pic>
        <p:nvPicPr>
          <p:cNvPr id="1042" name="Picture 18" descr="GLOGO_small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GLOGO_small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GLOGO_small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81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GSICS100px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457200"/>
            <a:ext cx="1272763" cy="521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fld id="{7124F737-643A-4B9A-B3C3-03422E05772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71488" y="1397000"/>
            <a:ext cx="8229600" cy="4759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GSICS Impacts on Applications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Reporting works by some GSICS Users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Fred Wu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NOAA/NESDIS/STAR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274638"/>
            <a:ext cx="6389916" cy="883602"/>
          </a:xfrm>
        </p:spPr>
        <p:txBody>
          <a:bodyPr/>
          <a:lstStyle/>
          <a:p>
            <a:r>
              <a:rPr lang="en-US" sz="3200" dirty="0" smtClean="0"/>
              <a:t>Global Forecast System (GFS)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that </a:t>
            </a:r>
            <a:r>
              <a:rPr lang="en-US" smtClean="0"/>
              <a:t>mean to GFS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various time scale</a:t>
            </a:r>
          </a:p>
          <a:p>
            <a:pPr lvl="1"/>
            <a:r>
              <a:rPr lang="en-US" dirty="0" smtClean="0"/>
              <a:t>Tropics vs. NH</a:t>
            </a:r>
          </a:p>
          <a:p>
            <a:pPr lvl="1"/>
            <a:r>
              <a:rPr lang="en-US" dirty="0" smtClean="0"/>
              <a:t>For SEVIRI and GOES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88" y="231648"/>
            <a:ext cx="6412992" cy="902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Experiments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GDAS FY09 with T382 resolution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GFS one month simulations: 20 May – 20 June, 2008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Control run: conventional data + all current sensors (e.g. AMSU-A/B, HIRS, AIRS, SSMI, MHS, GOES sounder)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Exp1 run: Control run + GOES-12 imager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Exp2 run: Control run + GOSE-12 imager + GSICS correction.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8A67B-027A-4249-A5DE-C8AB82971F9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88" y="231648"/>
            <a:ext cx="6412992" cy="902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Experiments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GDAS FY09 with T382 resolution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GFS one month simulations: 1-30 November 2008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Control run: conventional data + all current sensors (e.g. AMSU-A/B, HIRS, AIRS, SSMI, MHS, GOES sounder)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Exp1 run: Control run + SEVIRI CSR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Exp2 run: Control run + SEVIRI CSR + GSICS correction.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8A67B-027A-4249-A5DE-C8AB82971F9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3296" y="1533144"/>
            <a:ext cx="825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GOES-12 imager </a:t>
            </a:r>
            <a:r>
              <a:rPr lang="en-US" b="1" u="sng" dirty="0" smtClean="0">
                <a:solidFill>
                  <a:srgbClr val="FF0000"/>
                </a:solidFill>
              </a:rPr>
              <a:t>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without</a:t>
            </a:r>
            <a:r>
              <a:rPr lang="en-US" dirty="0" smtClean="0"/>
              <a:t> GSICS bias correction</a:t>
            </a:r>
          </a:p>
          <a:p>
            <a:pPr algn="ctr"/>
            <a:r>
              <a:rPr lang="en-US" dirty="0" smtClean="0"/>
              <a:t>Anomaly Correlation for 500 </a:t>
            </a:r>
            <a:r>
              <a:rPr lang="en-US" dirty="0" err="1" smtClean="0"/>
              <a:t>mb</a:t>
            </a:r>
            <a:r>
              <a:rPr lang="en-US" dirty="0" smtClean="0"/>
              <a:t> height over tropics (left) and NH (right)</a:t>
            </a:r>
            <a:endParaRPr lang="en-US" dirty="0"/>
          </a:p>
        </p:txBody>
      </p:sp>
      <p:pic>
        <p:nvPicPr>
          <p:cNvPr id="11" name="Picture 10" descr="cordieoff_HGT_P500_G2TRO_00Z.gif"/>
          <p:cNvPicPr>
            <a:picLocks noChangeAspect="1"/>
          </p:cNvPicPr>
          <p:nvPr/>
        </p:nvPicPr>
        <p:blipFill>
          <a:blip r:embed="rId2" cstate="print"/>
          <a:srcRect t="4114"/>
          <a:stretch>
            <a:fillRect/>
          </a:stretch>
        </p:blipFill>
        <p:spPr>
          <a:xfrm>
            <a:off x="609600" y="2297550"/>
            <a:ext cx="4098150" cy="3929514"/>
          </a:xfrm>
          <a:prstGeom prst="rect">
            <a:avLst/>
          </a:prstGeom>
        </p:spPr>
      </p:pic>
      <p:pic>
        <p:nvPicPr>
          <p:cNvPr id="12" name="Picture 11" descr="cordieoff_HGT_P500_G2NHX_00Z.gif"/>
          <p:cNvPicPr>
            <a:picLocks noChangeAspect="1"/>
          </p:cNvPicPr>
          <p:nvPr/>
        </p:nvPicPr>
        <p:blipFill>
          <a:blip r:embed="rId3" cstate="print"/>
          <a:srcRect t="4114"/>
          <a:stretch>
            <a:fillRect/>
          </a:stretch>
        </p:blipFill>
        <p:spPr>
          <a:xfrm>
            <a:off x="4512450" y="2281584"/>
            <a:ext cx="4114800" cy="39454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89888" y="304800"/>
            <a:ext cx="6400800" cy="12192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/>
              <a:t>Impacts of GSICS </a:t>
            </a:r>
            <a:r>
              <a:rPr lang="en-US" sz="2800" dirty="0" smtClean="0"/>
              <a:t>Correction </a:t>
            </a:r>
            <a:r>
              <a:rPr lang="en-US" sz="2800" dirty="0"/>
              <a:t>for </a:t>
            </a:r>
            <a:r>
              <a:rPr lang="en-US" sz="2800" dirty="0" smtClean="0"/>
              <a:t>GOES-12 Imager </a:t>
            </a:r>
            <a:r>
              <a:rPr lang="en-US" sz="2800" dirty="0"/>
              <a:t>on GFS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3296" y="1533144"/>
            <a:ext cx="825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MSG SEVIRI CSR </a:t>
            </a:r>
            <a:r>
              <a:rPr lang="en-US" b="1" u="sng" dirty="0" smtClean="0">
                <a:solidFill>
                  <a:srgbClr val="FF0000"/>
                </a:solidFill>
              </a:rPr>
              <a:t>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without</a:t>
            </a:r>
            <a:r>
              <a:rPr lang="en-US" dirty="0" smtClean="0"/>
              <a:t> GSICS bias correction</a:t>
            </a:r>
          </a:p>
          <a:p>
            <a:pPr algn="ctr"/>
            <a:r>
              <a:rPr lang="en-US" dirty="0" smtClean="0"/>
              <a:t>Anomaly Correlation for 500 </a:t>
            </a:r>
            <a:r>
              <a:rPr lang="en-US" dirty="0" err="1" smtClean="0"/>
              <a:t>mb</a:t>
            </a:r>
            <a:r>
              <a:rPr lang="en-US" dirty="0" smtClean="0"/>
              <a:t> height over tropics (left) and NH (right)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89888" y="304800"/>
            <a:ext cx="6400800" cy="12192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/>
              <a:t>Impacts of GSICS </a:t>
            </a:r>
            <a:r>
              <a:rPr lang="en-US" sz="2800" dirty="0" smtClean="0"/>
              <a:t>Correction </a:t>
            </a:r>
            <a:r>
              <a:rPr lang="en-US" sz="2800" dirty="0"/>
              <a:t>for </a:t>
            </a:r>
            <a:r>
              <a:rPr lang="en-US" sz="2800" dirty="0" smtClean="0"/>
              <a:t>SEVIRI on </a:t>
            </a:r>
            <a:r>
              <a:rPr lang="en-US" sz="2800" dirty="0"/>
              <a:t>GFS Forecast</a:t>
            </a:r>
          </a:p>
        </p:txBody>
      </p:sp>
      <p:pic>
        <p:nvPicPr>
          <p:cNvPr id="7" name="Picture 6" descr="cordieoff_HGT_P500_G2_00Z.gif"/>
          <p:cNvPicPr>
            <a:picLocks noChangeAspect="1"/>
          </p:cNvPicPr>
          <p:nvPr/>
        </p:nvPicPr>
        <p:blipFill>
          <a:blip r:embed="rId2" cstate="print"/>
          <a:srcRect t="4114"/>
          <a:stretch>
            <a:fillRect/>
          </a:stretch>
        </p:blipFill>
        <p:spPr>
          <a:xfrm>
            <a:off x="621792" y="2304289"/>
            <a:ext cx="4084320" cy="3945750"/>
          </a:xfrm>
          <a:prstGeom prst="rect">
            <a:avLst/>
          </a:prstGeom>
        </p:spPr>
      </p:pic>
      <p:pic>
        <p:nvPicPr>
          <p:cNvPr id="8" name="Picture 7" descr="cordieoff_WIND_P500_G2_00Z.gif"/>
          <p:cNvPicPr>
            <a:picLocks noChangeAspect="1"/>
          </p:cNvPicPr>
          <p:nvPr/>
        </p:nvPicPr>
        <p:blipFill>
          <a:blip r:embed="rId3" cstate="print"/>
          <a:srcRect t="4114"/>
          <a:stretch>
            <a:fillRect/>
          </a:stretch>
        </p:blipFill>
        <p:spPr>
          <a:xfrm>
            <a:off x="4520184" y="2304288"/>
            <a:ext cx="4102366" cy="393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GSICS Correction for SEVIRI and GOES-12 Imager radiances reduced the O-B biases.</a:t>
            </a:r>
          </a:p>
          <a:p>
            <a:r>
              <a:rPr lang="en-US" dirty="0" smtClean="0"/>
              <a:t>One-month GFS simulation experiments found that the GFS were improved</a:t>
            </a:r>
          </a:p>
          <a:p>
            <a:pPr lvl="1"/>
            <a:r>
              <a:rPr lang="en-US" dirty="0" smtClean="0"/>
              <a:t>For 5-7 day forecast</a:t>
            </a:r>
          </a:p>
          <a:p>
            <a:pPr lvl="1"/>
            <a:r>
              <a:rPr lang="en-US" dirty="0" smtClean="0"/>
              <a:t>In both tropics and NH</a:t>
            </a:r>
          </a:p>
          <a:p>
            <a:pPr lvl="1"/>
            <a:r>
              <a:rPr lang="en-US" dirty="0" smtClean="0"/>
              <a:t>For both GOES-12 and SEVIRI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160338"/>
            <a:ext cx="6389916" cy="883602"/>
          </a:xfrm>
        </p:spPr>
        <p:txBody>
          <a:bodyPr/>
          <a:lstStyle/>
          <a:p>
            <a:r>
              <a:rPr lang="en-US" dirty="0" smtClean="0"/>
              <a:t>GSICS Impact on</a:t>
            </a:r>
            <a:br>
              <a:rPr lang="en-US" dirty="0" smtClean="0"/>
            </a:br>
            <a:r>
              <a:rPr lang="en-US" dirty="0" smtClean="0"/>
              <a:t>FY-2X IR </a:t>
            </a:r>
            <a:r>
              <a:rPr lang="en-US" dirty="0" smtClean="0"/>
              <a:t>Channel </a:t>
            </a:r>
            <a:r>
              <a:rPr lang="en-US" dirty="0" smtClean="0"/>
              <a:t>Radiances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X. </a:t>
            </a:r>
            <a:r>
              <a:rPr lang="en-US" dirty="0" err="1" smtClean="0"/>
              <a:t>Hu</a:t>
            </a:r>
            <a:r>
              <a:rPr lang="en-US" dirty="0" smtClean="0"/>
              <a:t>, P. Zhang, Y. Zhang (CMA)</a:t>
            </a:r>
          </a:p>
          <a:p>
            <a:r>
              <a:rPr lang="en-US" dirty="0" smtClean="0"/>
              <a:t>Dramatic improvements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48" y="274638"/>
            <a:ext cx="6400800" cy="1143000"/>
          </a:xfrm>
        </p:spPr>
        <p:txBody>
          <a:bodyPr/>
          <a:lstStyle/>
          <a:p>
            <a:r>
              <a:rPr lang="en-US" sz="4000" dirty="0" smtClean="0"/>
              <a:t>FY-2 IR Calibration </a:t>
            </a:r>
            <a:r>
              <a:rPr lang="en-US" sz="4000" b="1" dirty="0" smtClean="0">
                <a:solidFill>
                  <a:srgbClr val="FF0000"/>
                </a:solidFill>
              </a:rPr>
              <a:t>BEFORE</a:t>
            </a:r>
            <a:r>
              <a:rPr lang="en-US" sz="4000" dirty="0" smtClean="0"/>
              <a:t> GSICS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80E3-DA23-450D-BAB1-2C2EA6CE68CF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277"/>
            <a:ext cx="9144000" cy="32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26680" y="2914650"/>
            <a:ext cx="10858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80E3-DA23-450D-BAB1-2C2EA6CE68C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48" y="1592826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6348" y="274638"/>
            <a:ext cx="6400800" cy="1143000"/>
          </a:xfrm>
        </p:spPr>
        <p:txBody>
          <a:bodyPr/>
          <a:lstStyle/>
          <a:p>
            <a:r>
              <a:rPr lang="en-US" sz="4000" dirty="0" smtClean="0"/>
              <a:t>FY-2 IR Calibration </a:t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008000"/>
                </a:solidFill>
              </a:rPr>
              <a:t>AFTER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GSICS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94460" y="4469130"/>
            <a:ext cx="406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Probably due to navigation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160338"/>
            <a:ext cx="6389916" cy="883602"/>
          </a:xfrm>
        </p:spPr>
        <p:txBody>
          <a:bodyPr/>
          <a:lstStyle/>
          <a:p>
            <a:r>
              <a:rPr lang="en-US" dirty="0" smtClean="0"/>
              <a:t>Still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Allegrino</a:t>
            </a:r>
            <a:r>
              <a:rPr lang="en-US" dirty="0" smtClean="0"/>
              <a:t> and J. Daniels (NOAA)</a:t>
            </a:r>
          </a:p>
          <a:p>
            <a:pPr lvl="1"/>
            <a:r>
              <a:rPr lang="en-US" dirty="0" smtClean="0"/>
              <a:t>Apply GSICS Correction to GOES</a:t>
            </a:r>
          </a:p>
          <a:p>
            <a:pPr lvl="1"/>
            <a:r>
              <a:rPr lang="en-US" dirty="0" smtClean="0"/>
              <a:t>Evaluate the impact on GOES retrieval of TPW</a:t>
            </a:r>
          </a:p>
          <a:p>
            <a:pPr lvl="1"/>
            <a:r>
              <a:rPr lang="en-US" dirty="0" smtClean="0"/>
              <a:t>Validate with ground-based GPS retrieval of TPW</a:t>
            </a:r>
          </a:p>
          <a:p>
            <a:r>
              <a:rPr lang="en-US" dirty="0" smtClean="0"/>
              <a:t>W. </a:t>
            </a:r>
            <a:r>
              <a:rPr lang="en-US" dirty="0" err="1" smtClean="0"/>
              <a:t>Rossow</a:t>
            </a:r>
            <a:r>
              <a:rPr lang="en-US" dirty="0" smtClean="0"/>
              <a:t> and J. </a:t>
            </a:r>
            <a:r>
              <a:rPr lang="en-US" dirty="0" smtClean="0"/>
              <a:t>Ferrier (GISS)</a:t>
            </a:r>
          </a:p>
          <a:p>
            <a:pPr lvl="1"/>
            <a:r>
              <a:rPr lang="en-US" dirty="0" smtClean="0"/>
              <a:t>Apply GSICS Correction to selected period of time</a:t>
            </a:r>
          </a:p>
          <a:p>
            <a:pPr lvl="1"/>
            <a:r>
              <a:rPr lang="en-US" dirty="0" smtClean="0"/>
              <a:t>Evaluate the impact on ISCCP products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work by colleagues are presented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(JMA)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T. Zhu (NOAA)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(CMA)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work will be presented separately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(CIMSS)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T. Schreiner (CIMSS)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work are still in progress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Allegrino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(NOAA)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Rossow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(ISCCP)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fault if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mispresented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EB909-F283-46DD-A408-ED8D5A6E91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3371" y="274638"/>
            <a:ext cx="6389916" cy="85921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160338"/>
            <a:ext cx="6389916" cy="88360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Users start to be interested in GSICS Correction</a:t>
            </a:r>
          </a:p>
          <a:p>
            <a:r>
              <a:rPr lang="en-US" dirty="0" smtClean="0"/>
              <a:t>Impacts are generally positive</a:t>
            </a:r>
          </a:p>
          <a:p>
            <a:pPr lvl="1"/>
            <a:r>
              <a:rPr lang="en-US" dirty="0" smtClean="0"/>
              <a:t>Some are quite significant</a:t>
            </a:r>
          </a:p>
          <a:p>
            <a:r>
              <a:rPr lang="en-US" dirty="0" smtClean="0"/>
              <a:t>Need to help users</a:t>
            </a:r>
          </a:p>
          <a:p>
            <a:pPr lvl="1"/>
            <a:r>
              <a:rPr lang="en-US" dirty="0" smtClean="0"/>
              <a:t>To know about GSICS Correction</a:t>
            </a:r>
          </a:p>
          <a:p>
            <a:pPr lvl="2"/>
            <a:r>
              <a:rPr lang="en-US" dirty="0" smtClean="0"/>
              <a:t>Many users did not learn about it from us – good or bad</a:t>
            </a:r>
            <a:endParaRPr lang="en-US" dirty="0" smtClean="0"/>
          </a:p>
          <a:p>
            <a:pPr lvl="1"/>
            <a:r>
              <a:rPr lang="en-US" dirty="0" smtClean="0"/>
              <a:t>To use GSICS Correction</a:t>
            </a:r>
          </a:p>
          <a:p>
            <a:pPr lvl="2"/>
            <a:r>
              <a:rPr lang="en-US" dirty="0" smtClean="0"/>
              <a:t>Learn about user service</a:t>
            </a:r>
          </a:p>
          <a:p>
            <a:pPr lvl="1"/>
            <a:r>
              <a:rPr lang="en-US" dirty="0" smtClean="0"/>
              <a:t>To design tests for evaluation</a:t>
            </a:r>
          </a:p>
          <a:p>
            <a:pPr lvl="2"/>
            <a:r>
              <a:rPr lang="en-US" dirty="0" smtClean="0"/>
              <a:t>Inappropriate tests may end up with misleading results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171768"/>
            <a:ext cx="6389916" cy="883602"/>
          </a:xfrm>
        </p:spPr>
        <p:txBody>
          <a:bodyPr/>
          <a:lstStyle/>
          <a:p>
            <a:r>
              <a:rPr lang="en-US" dirty="0" smtClean="0"/>
              <a:t>GSICS Impacts on </a:t>
            </a:r>
            <a:br>
              <a:rPr lang="en-US" dirty="0" smtClean="0"/>
            </a:br>
            <a:r>
              <a:rPr lang="en-US" dirty="0" smtClean="0"/>
              <a:t>MTSAT-2 WV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Takahito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H. </a:t>
            </a:r>
            <a:r>
              <a:rPr lang="en-US" dirty="0" err="1" smtClean="0"/>
              <a:t>Owada</a:t>
            </a:r>
            <a:r>
              <a:rPr lang="en-US" dirty="0" smtClean="0"/>
              <a:t> </a:t>
            </a:r>
            <a:r>
              <a:rPr lang="en-US" dirty="0" smtClean="0"/>
              <a:t>(JMA)</a:t>
            </a:r>
          </a:p>
          <a:p>
            <a:r>
              <a:rPr lang="en-US" dirty="0" smtClean="0"/>
              <a:t>GSICS Correction for MTSAT-2 water vapor channel clear sky radiance …</a:t>
            </a:r>
          </a:p>
          <a:p>
            <a:r>
              <a:rPr lang="en-US" dirty="0" smtClean="0"/>
              <a:t>… and comparison with JMA NWP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5"/>
          <p:cNvSpPr txBox="1">
            <a:spLocks noChangeArrowheads="1"/>
          </p:cNvSpPr>
          <p:nvPr/>
        </p:nvSpPr>
        <p:spPr bwMode="auto">
          <a:xfrm>
            <a:off x="1379913" y="395288"/>
            <a:ext cx="6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alibri" pitchFamily="34" charset="0"/>
              </a:rPr>
              <a:t>MTSAT-2 WV Channel’s Clear </a:t>
            </a:r>
            <a:r>
              <a:rPr lang="en-US" altLang="ja-JP" dirty="0">
                <a:latin typeface="Calibri" pitchFamily="34" charset="0"/>
              </a:rPr>
              <a:t>Sky Radiance (CSR</a:t>
            </a:r>
            <a:r>
              <a:rPr lang="en-US" altLang="ja-JP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WITHOUT</a:t>
            </a:r>
            <a:r>
              <a:rPr lang="en-US" altLang="ja-JP" dirty="0" smtClean="0">
                <a:latin typeface="Calibri" pitchFamily="34" charset="0"/>
              </a:rPr>
              <a:t> GSICS Correction</a:t>
            </a:r>
            <a:endParaRPr lang="ja-JP" altLang="en-US" smtClean="0">
              <a:latin typeface="Calibri" pitchFamily="34" charset="0"/>
            </a:endParaRPr>
          </a:p>
        </p:txBody>
      </p:sp>
      <p:pic>
        <p:nvPicPr>
          <p:cNvPr id="3075" name="図 3" descr="Csbt_ir3_2010070110_2_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196975"/>
            <a:ext cx="429101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4A0D-8620-4C88-957B-C883574959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図 3" descr="Csbt_ir3_2010070110_1_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96975"/>
            <a:ext cx="429101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1379913" y="395288"/>
            <a:ext cx="6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alibri" pitchFamily="34" charset="0"/>
              </a:rPr>
              <a:t>MTSAT-2 WV Channel’s Clear </a:t>
            </a:r>
            <a:r>
              <a:rPr lang="en-US" altLang="ja-JP" dirty="0">
                <a:latin typeface="Calibri" pitchFamily="34" charset="0"/>
              </a:rPr>
              <a:t>Sky Radiance (CSR</a:t>
            </a:r>
            <a:r>
              <a:rPr lang="en-US" altLang="ja-JP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en-US" altLang="ja-JP" b="1" dirty="0" smtClean="0">
                <a:solidFill>
                  <a:srgbClr val="008000"/>
                </a:solidFill>
                <a:latin typeface="Calibri" pitchFamily="34" charset="0"/>
              </a:rPr>
              <a:t>WITH</a:t>
            </a:r>
            <a:r>
              <a:rPr lang="en-US" altLang="ja-JP" dirty="0" smtClean="0">
                <a:latin typeface="Calibri" pitchFamily="34" charset="0"/>
              </a:rPr>
              <a:t> GSICS Correction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312" y="3665913"/>
            <a:ext cx="217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/>
              <a:t>Slightly more coverage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Slightly warmer 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4A0D-8620-4C88-957B-C883574959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図 3" descr="T68_dvl_20100701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185" y="1138844"/>
            <a:ext cx="4588626" cy="535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5"/>
          <p:cNvSpPr txBox="1">
            <a:spLocks noChangeArrowheads="1"/>
          </p:cNvSpPr>
          <p:nvPr/>
        </p:nvSpPr>
        <p:spPr bwMode="auto">
          <a:xfrm>
            <a:off x="1379913" y="395288"/>
            <a:ext cx="6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alibri" pitchFamily="34" charset="0"/>
              </a:rPr>
              <a:t>MTSAT-2 WV Channel’s Clear </a:t>
            </a:r>
            <a:r>
              <a:rPr lang="en-US" altLang="ja-JP" dirty="0">
                <a:latin typeface="Calibri" pitchFamily="34" charset="0"/>
              </a:rPr>
              <a:t>Sky Radiance (CSR</a:t>
            </a:r>
            <a:r>
              <a:rPr lang="en-US" altLang="ja-JP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</a:rPr>
              <a:t>DIFFERENCE</a:t>
            </a:r>
            <a:r>
              <a:rPr lang="en-US" altLang="ja-JP" dirty="0" smtClean="0">
                <a:latin typeface="Calibri" pitchFamily="34" charset="0"/>
              </a:rPr>
              <a:t> of (with) – (without) GSICS Correction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6312" y="3665913"/>
            <a:ext cx="217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/>
              <a:t>Slightly more coverage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Slightly warmer …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… by ~0.5K …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80E3-DA23-450D-BAB1-2C2EA6CE68CF}" type="slidenum">
              <a:rPr lang="ja-JP" altLang="en-US" smtClean="0"/>
              <a:pPr/>
              <a:t>6</a:t>
            </a:fld>
            <a:endParaRPr lang="ja-JP" alt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989989" y="6166485"/>
            <a:ext cx="65071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図 5" descr="monitor_wv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206" y="1044200"/>
            <a:ext cx="4953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図 6" descr="monitor_wv_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65" y="4498859"/>
            <a:ext cx="5391150" cy="1762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4447569" y="2484062"/>
            <a:ext cx="21605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10800000" flipV="1">
            <a:off x="108065" y="2484062"/>
            <a:ext cx="4339504" cy="1996498"/>
          </a:xfrm>
          <a:prstGeom prst="straightConnector1">
            <a:avLst/>
          </a:prstGeom>
          <a:ln w="317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5049982" y="2946862"/>
            <a:ext cx="2011680" cy="1088967"/>
          </a:xfrm>
          <a:prstGeom prst="straightConnector1">
            <a:avLst/>
          </a:prstGeom>
          <a:ln w="317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1379913" y="395288"/>
            <a:ext cx="6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Calibri" pitchFamily="34" charset="0"/>
              </a:rPr>
              <a:t>MTSAT-2 WV Channel’s Clear </a:t>
            </a:r>
            <a:r>
              <a:rPr lang="en-US" altLang="ja-JP" dirty="0">
                <a:latin typeface="Calibri" pitchFamily="34" charset="0"/>
              </a:rPr>
              <a:t>Sky Radiance (CSR</a:t>
            </a:r>
            <a:r>
              <a:rPr lang="en-US" altLang="ja-JP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</a:rPr>
              <a:t>BIAS</a:t>
            </a:r>
            <a:r>
              <a:rPr lang="en-US" altLang="ja-JP" dirty="0" smtClean="0">
                <a:latin typeface="Calibri" pitchFamily="34" charset="0"/>
              </a:rPr>
              <a:t> as monitored by JMA NWP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312" y="3665913"/>
            <a:ext cx="2177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/>
              <a:t>Slightly more coverage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Slightly warmer …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… by ~0.5K …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… confirmed by JMA NWP bias monitoring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004" y="1354975"/>
            <a:ext cx="1895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Illustrates the sophistication of the users and, therefore, the challenges to calibration. These motivated the GSICS.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80E3-DA23-450D-BAB1-2C2EA6CE68C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171768"/>
            <a:ext cx="6389916" cy="883602"/>
          </a:xfrm>
        </p:spPr>
        <p:txBody>
          <a:bodyPr/>
          <a:lstStyle/>
          <a:p>
            <a:r>
              <a:rPr lang="en-US" sz="3200" dirty="0" smtClean="0"/>
              <a:t>GSICS Impact on </a:t>
            </a:r>
            <a:br>
              <a:rPr lang="en-US" sz="3200" dirty="0" smtClean="0"/>
            </a:br>
            <a:r>
              <a:rPr lang="en-US" sz="3200" dirty="0" smtClean="0"/>
              <a:t>Global </a:t>
            </a:r>
            <a:r>
              <a:rPr lang="en-US" sz="3200" dirty="0" smtClean="0"/>
              <a:t>Forecast System (GFS)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T. </a:t>
            </a:r>
            <a:r>
              <a:rPr lang="en-US" dirty="0" smtClean="0"/>
              <a:t>Zhu and </a:t>
            </a:r>
            <a:r>
              <a:rPr lang="en-US" dirty="0" smtClean="0"/>
              <a:t>F. </a:t>
            </a:r>
            <a:r>
              <a:rPr lang="en-US" dirty="0" err="1" smtClean="0"/>
              <a:t>Weng</a:t>
            </a:r>
            <a:r>
              <a:rPr lang="en-US" dirty="0" smtClean="0"/>
              <a:t> (NOAA)</a:t>
            </a:r>
          </a:p>
          <a:p>
            <a:r>
              <a:rPr lang="en-US" dirty="0" smtClean="0"/>
              <a:t>GSICS Correction for SEVIRI and GOES-12 Imager radiances reduced the O-B biases.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888" y="256032"/>
            <a:ext cx="6388608" cy="890016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Impact of GSICS </a:t>
            </a:r>
            <a:r>
              <a:rPr lang="en-US" sz="3200" dirty="0"/>
              <a:t>Correction </a:t>
            </a:r>
            <a:r>
              <a:rPr lang="en-US" sz="3200" dirty="0" smtClean="0"/>
              <a:t>on GOES-12 Imager radiance</a:t>
            </a:r>
            <a:endParaRPr lang="en-US" sz="3200" dirty="0"/>
          </a:p>
        </p:txBody>
      </p:sp>
      <p:pic>
        <p:nvPicPr>
          <p:cNvPr id="7171" name="Picture 3" descr="sea265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53" t="19191" r="11853" b="20936"/>
          <a:stretch>
            <a:fillRect/>
          </a:stretch>
        </p:blipFill>
        <p:spPr>
          <a:xfrm>
            <a:off x="938785" y="2272438"/>
            <a:ext cx="3633216" cy="3994250"/>
          </a:xfrm>
          <a:noFill/>
        </p:spPr>
      </p:pic>
      <p:pic>
        <p:nvPicPr>
          <p:cNvPr id="7174" name="Picture 6" descr="sea265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765" t="20000" r="14117" b="22728"/>
          <a:stretch>
            <a:fillRect/>
          </a:stretch>
        </p:blipFill>
        <p:spPr>
          <a:xfrm>
            <a:off x="4578096" y="2287327"/>
            <a:ext cx="3675888" cy="3875730"/>
          </a:xfr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8A67B-027A-4249-A5DE-C8AB82971F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02080" y="1594104"/>
            <a:ext cx="6388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Compared to CRTM, GOES-12 Imager Channel 6 bias was reduced from -2.55K before GSICS </a:t>
            </a:r>
            <a:r>
              <a:rPr lang="en-US" sz="1600" b="1" dirty="0"/>
              <a:t>correction </a:t>
            </a:r>
            <a:r>
              <a:rPr lang="en-US" sz="1600" b="1" dirty="0" smtClean="0"/>
              <a:t>to -0.11K after</a:t>
            </a:r>
            <a:endParaRPr lang="en-US" sz="1600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23997</TotalTime>
  <Words>685</Words>
  <Application>Microsoft Office PowerPoint</Application>
  <PresentationFormat>On-screen Show (4:3)</PresentationFormat>
  <Paragraphs>107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GSICS Impacts on Applications   Reporting works by some GSICS Users   Fred Wu NOAA/NESDIS/STAR  </vt:lpstr>
      <vt:lpstr>Outline</vt:lpstr>
      <vt:lpstr>GSICS Impacts on  MTSAT-2 WV CSR</vt:lpstr>
      <vt:lpstr>Slide 4</vt:lpstr>
      <vt:lpstr>Slide 5</vt:lpstr>
      <vt:lpstr>Slide 6</vt:lpstr>
      <vt:lpstr>Slide 7</vt:lpstr>
      <vt:lpstr>GSICS Impact on  Global Forecast System (GFS)</vt:lpstr>
      <vt:lpstr>Impact of GSICS Correction on GOES-12 Imager radiance</vt:lpstr>
      <vt:lpstr>Global Forecast System (GFS)</vt:lpstr>
      <vt:lpstr>Experiments Design</vt:lpstr>
      <vt:lpstr>Experiments Design</vt:lpstr>
      <vt:lpstr>Impacts of GSICS Correction for GOES-12 Imager on GFS Forecast</vt:lpstr>
      <vt:lpstr>Impacts of GSICS Correction for SEVIRI on GFS Forecast</vt:lpstr>
      <vt:lpstr>Summary</vt:lpstr>
      <vt:lpstr>GSICS Impact on FY-2X IR Channel Radiances</vt:lpstr>
      <vt:lpstr>FY-2 IR Calibration BEFORE GSICS</vt:lpstr>
      <vt:lpstr>FY-2 IR Calibration  AFTER GSICS</vt:lpstr>
      <vt:lpstr>Still in progress</vt:lpstr>
      <vt:lpstr>Summary</vt:lpstr>
    </vt:vector>
  </TitlesOfParts>
  <Company>NOAA / NESDIS / 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Impacts on Applications</dc:title>
  <dc:subject>GSICS Users Workshop</dc:subject>
  <dc:creator>Fred Wu</dc:creator>
  <cp:lastModifiedBy>Xiangqian Wu</cp:lastModifiedBy>
  <cp:revision>192</cp:revision>
  <dcterms:created xsi:type="dcterms:W3CDTF">2004-06-10T15:46:18Z</dcterms:created>
  <dcterms:modified xsi:type="dcterms:W3CDTF">2010-09-20T23:49:04Z</dcterms:modified>
</cp:coreProperties>
</file>