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7"/>
  </p:notesMasterIdLst>
  <p:sldIdLst>
    <p:sldId id="257" r:id="rId2"/>
    <p:sldId id="575" r:id="rId3"/>
    <p:sldId id="612" r:id="rId4"/>
    <p:sldId id="634" r:id="rId5"/>
    <p:sldId id="635" r:id="rId6"/>
    <p:sldId id="628" r:id="rId7"/>
    <p:sldId id="629" r:id="rId8"/>
    <p:sldId id="636" r:id="rId9"/>
    <p:sldId id="627" r:id="rId10"/>
    <p:sldId id="622" r:id="rId11"/>
    <p:sldId id="582" r:id="rId12"/>
    <p:sldId id="586" r:id="rId13"/>
    <p:sldId id="590" r:id="rId14"/>
    <p:sldId id="615" r:id="rId15"/>
    <p:sldId id="63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FF00"/>
    <a:srgbClr val="EF2F0F"/>
    <a:srgbClr val="FFFFFF"/>
    <a:srgbClr val="7FD6D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193" autoAdjust="0"/>
  </p:normalViewPr>
  <p:slideViewPr>
    <p:cSldViewPr>
      <p:cViewPr>
        <p:scale>
          <a:sx n="100" d="100"/>
          <a:sy n="100" d="100"/>
        </p:scale>
        <p:origin x="-3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ome\lwang\Home\LWang\likun_wang\research\calibration\2009_EUMETSAT_Conference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IASI</a:t>
            </a:r>
            <a:r>
              <a:rPr lang="en-US" sz="1000" baseline="0"/>
              <a:t>-AIRS BT Differences</a:t>
            </a:r>
            <a:endParaRPr lang="en-US" sz="1000"/>
          </a:p>
        </c:rich>
      </c:tx>
      <c:layout>
        <c:manualLayout>
          <c:xMode val="edge"/>
          <c:yMode val="edge"/>
          <c:x val="0.38352730737425245"/>
          <c:y val="1.1251759748645805E-2"/>
        </c:manualLayout>
      </c:layout>
    </c:title>
    <c:plotArea>
      <c:layout>
        <c:manualLayout>
          <c:layoutTarget val="inner"/>
          <c:xMode val="edge"/>
          <c:yMode val="edge"/>
          <c:x val="0.16745065257253852"/>
          <c:y val="0.18908567491510236"/>
          <c:w val="0.80743519217632043"/>
          <c:h val="0.63136104652588265"/>
        </c:manualLayout>
      </c:layout>
      <c:barChart>
        <c:barDir val="col"/>
        <c:grouping val="clustered"/>
        <c:ser>
          <c:idx val="0"/>
          <c:order val="0"/>
          <c:tx>
            <c:v>Double Difference</c:v>
          </c:tx>
          <c:errBars>
            <c:errBarType val="both"/>
            <c:errValType val="cust"/>
            <c:plus>
              <c:numRef>
                <c:f>Sheet1!$B$5:$E$5</c:f>
                <c:numCache>
                  <c:formatCode>General</c:formatCode>
                  <c:ptCount val="4"/>
                  <c:pt idx="0">
                    <c:v>5.0000000000000192E-3</c:v>
                  </c:pt>
                  <c:pt idx="1">
                    <c:v>1.0000000000000047E-2</c:v>
                  </c:pt>
                  <c:pt idx="2">
                    <c:v>1.1900000000000086E-2</c:v>
                  </c:pt>
                  <c:pt idx="3">
                    <c:v>1.2600000000000045E-2</c:v>
                  </c:pt>
                </c:numCache>
              </c:numRef>
            </c:plus>
            <c:minus>
              <c:numRef>
                <c:f>Sheet1!$B$5:$E$5</c:f>
                <c:numCache>
                  <c:formatCode>General</c:formatCode>
                  <c:ptCount val="4"/>
                  <c:pt idx="0">
                    <c:v>5.0000000000000192E-3</c:v>
                  </c:pt>
                  <c:pt idx="1">
                    <c:v>1.0000000000000047E-2</c:v>
                  </c:pt>
                  <c:pt idx="2">
                    <c:v>1.1900000000000086E-2</c:v>
                  </c:pt>
                  <c:pt idx="3">
                    <c:v>1.2600000000000045E-2</c:v>
                  </c:pt>
                </c:numCache>
              </c:numRef>
            </c:minus>
            <c:spPr>
              <a:ln w="31750"/>
            </c:spPr>
          </c:errBars>
          <c:cat>
            <c:numRef>
              <c:f>Sheet1!$B$1:$E$1</c:f>
              <c:numCache>
                <c:formatCode>General</c:formatCode>
                <c:ptCount val="4"/>
                <c:pt idx="0">
                  <c:v>6.7</c:v>
                </c:pt>
                <c:pt idx="1">
                  <c:v>10.7</c:v>
                </c:pt>
                <c:pt idx="2">
                  <c:v>12</c:v>
                </c:pt>
                <c:pt idx="3">
                  <c:v>13.3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-7.2400000000000311E-2</c:v>
                </c:pt>
                <c:pt idx="1">
                  <c:v>-2.8900000000000002E-2</c:v>
                </c:pt>
                <c:pt idx="2">
                  <c:v>-4.3000000000000003E-2</c:v>
                </c:pt>
                <c:pt idx="3">
                  <c:v>-8.3100000000000382E-2</c:v>
                </c:pt>
              </c:numCache>
            </c:numRef>
          </c:val>
        </c:ser>
        <c:ser>
          <c:idx val="1"/>
          <c:order val="1"/>
          <c:tx>
            <c:v>SNO</c:v>
          </c:tx>
          <c:errBars>
            <c:errBarType val="both"/>
            <c:errValType val="cust"/>
            <c:plus>
              <c:numRef>
                <c:f>Sheet1!$B$11:$E$11</c:f>
                <c:numCache>
                  <c:formatCode>General</c:formatCode>
                  <c:ptCount val="4"/>
                  <c:pt idx="0">
                    <c:v>2.1600000000000095E-2</c:v>
                  </c:pt>
                  <c:pt idx="1">
                    <c:v>5.6600000000000004E-2</c:v>
                  </c:pt>
                  <c:pt idx="2">
                    <c:v>5.8500000000000024E-2</c:v>
                  </c:pt>
                  <c:pt idx="3">
                    <c:v>4.4900000000000134E-2</c:v>
                  </c:pt>
                </c:numCache>
              </c:numRef>
            </c:plus>
            <c:minus>
              <c:numRef>
                <c:f>Sheet1!$B$11:$E$11</c:f>
                <c:numCache>
                  <c:formatCode>General</c:formatCode>
                  <c:ptCount val="4"/>
                  <c:pt idx="0">
                    <c:v>2.1600000000000095E-2</c:v>
                  </c:pt>
                  <c:pt idx="1">
                    <c:v>5.6600000000000004E-2</c:v>
                  </c:pt>
                  <c:pt idx="2">
                    <c:v>5.8500000000000024E-2</c:v>
                  </c:pt>
                  <c:pt idx="3">
                    <c:v>4.4900000000000134E-2</c:v>
                  </c:pt>
                </c:numCache>
              </c:numRef>
            </c:minus>
            <c:spPr>
              <a:ln w="31750"/>
            </c:spPr>
          </c:errBars>
          <c:cat>
            <c:numRef>
              <c:f>Sheet1!$B$1:$E$1</c:f>
              <c:numCache>
                <c:formatCode>General</c:formatCode>
                <c:ptCount val="4"/>
                <c:pt idx="0">
                  <c:v>6.7</c:v>
                </c:pt>
                <c:pt idx="1">
                  <c:v>10.7</c:v>
                </c:pt>
                <c:pt idx="2">
                  <c:v>12</c:v>
                </c:pt>
                <c:pt idx="3">
                  <c:v>13.3</c:v>
                </c:pt>
              </c:numCache>
            </c:numRef>
          </c:cat>
          <c:val>
            <c:numRef>
              <c:f>Sheet1!$B$9:$E$9</c:f>
              <c:numCache>
                <c:formatCode>General</c:formatCode>
                <c:ptCount val="4"/>
                <c:pt idx="0">
                  <c:v>-8.7100000000000025E-2</c:v>
                </c:pt>
                <c:pt idx="1">
                  <c:v>-7.8100000000000114E-2</c:v>
                </c:pt>
                <c:pt idx="2">
                  <c:v>-9.3300000000000244E-2</c:v>
                </c:pt>
                <c:pt idx="3">
                  <c:v>-8.3200000000000066E-2</c:v>
                </c:pt>
              </c:numCache>
            </c:numRef>
          </c:val>
        </c:ser>
        <c:gapWidth val="75"/>
        <c:overlap val="-25"/>
        <c:axId val="53834112"/>
        <c:axId val="53836032"/>
      </c:barChart>
      <c:catAx>
        <c:axId val="53834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baseline="0" dirty="0"/>
                  <a:t>GOES Channels (</a:t>
                </a:r>
                <a:r>
                  <a:rPr lang="en-US" sz="1000" baseline="0" dirty="0">
                    <a:latin typeface="Arial"/>
                    <a:cs typeface="Arial"/>
                  </a:rPr>
                  <a:t>µm</a:t>
                </a:r>
                <a:r>
                  <a:rPr lang="en-US" sz="1000" baseline="0" dirty="0"/>
                  <a:t>)</a:t>
                </a:r>
              </a:p>
            </c:rich>
          </c:tx>
          <c:layout>
            <c:manualLayout>
              <c:xMode val="edge"/>
              <c:yMode val="edge"/>
              <c:x val="0.34262377305576697"/>
              <c:y val="0.90964836921837677"/>
            </c:manualLayout>
          </c:layout>
        </c:title>
        <c:numFmt formatCode="General" sourceLinked="1"/>
        <c:majorTickMark val="none"/>
        <c:tickLblPos val="low"/>
        <c:txPr>
          <a:bodyPr/>
          <a:lstStyle/>
          <a:p>
            <a:pPr>
              <a:defRPr sz="1000" b="1"/>
            </a:pPr>
            <a:endParaRPr lang="en-US"/>
          </a:p>
        </c:txPr>
        <c:crossAx val="53836032"/>
        <c:crosses val="autoZero"/>
        <c:auto val="1"/>
        <c:lblAlgn val="ctr"/>
        <c:lblOffset val="100"/>
      </c:catAx>
      <c:valAx>
        <c:axId val="538360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BT Diff. [K]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000" b="1" i="0" baseline="0"/>
            </a:pPr>
            <a:endParaRPr lang="en-US"/>
          </a:p>
        </c:txPr>
        <c:crossAx val="5383411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800" b="1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1"/>
            </a:pPr>
            <a:endParaRPr lang="en-US"/>
          </a:p>
        </c:txPr>
      </c:legendEntry>
      <c:layout>
        <c:manualLayout>
          <c:xMode val="edge"/>
          <c:yMode val="edge"/>
          <c:x val="0.25917268903030982"/>
          <c:y val="7.5808214493388995E-2"/>
          <c:w val="0.49319688634811082"/>
          <c:h val="0.10730740478305002"/>
        </c:manualLayout>
      </c:layout>
      <c:overlay val="1"/>
      <c:txPr>
        <a:bodyPr/>
        <a:lstStyle/>
        <a:p>
          <a:pPr>
            <a:defRPr sz="800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B5A565-C54A-47B1-954D-5817E81D3F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AD386-4AB6-48B8-99EC-4E16C538495A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5825"/>
          </a:xfrm>
          <a:ln w="12700"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685" tIns="45343" rIns="90685" bIns="45343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A565-C54A-47B1-954D-5817E81D3F7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D312BCBB-17FE-47F4-98B7-CB6BB1A173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/>
          <a:lstStyle>
            <a:lvl1pPr>
              <a:buClr>
                <a:srgbClr val="76B531"/>
              </a:buClr>
              <a:defRPr sz="2400">
                <a:solidFill>
                  <a:srgbClr val="002060"/>
                </a:solidFill>
              </a:defRPr>
            </a:lvl1pPr>
            <a:lvl2pPr>
              <a:buClr>
                <a:schemeClr val="tx2">
                  <a:lumMod val="75000"/>
                  <a:lumOff val="25000"/>
                </a:schemeClr>
              </a:buClr>
              <a:defRPr sz="2000">
                <a:solidFill>
                  <a:srgbClr val="002060"/>
                </a:solidFill>
              </a:defRPr>
            </a:lvl2pPr>
            <a:lvl3pPr>
              <a:buClr>
                <a:schemeClr val="tx2">
                  <a:lumMod val="75000"/>
                  <a:lumOff val="25000"/>
                </a:schemeClr>
              </a:buClr>
              <a:defRPr sz="1600">
                <a:solidFill>
                  <a:srgbClr val="002060"/>
                </a:solidFill>
              </a:defRPr>
            </a:lvl3pPr>
            <a:lvl4pPr>
              <a:buClr>
                <a:schemeClr val="tx2">
                  <a:lumMod val="75000"/>
                  <a:lumOff val="25000"/>
                </a:schemeClr>
              </a:buClr>
              <a:defRPr sz="1200">
                <a:solidFill>
                  <a:srgbClr val="002060"/>
                </a:solidFill>
              </a:defRPr>
            </a:lvl4pPr>
            <a:lvl5pPr>
              <a:defRPr sz="1000" b="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39D5330-3554-4BFE-B927-E905360215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4290A3F7-A968-40C5-A36D-192935F0E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>
            <a:lvl1pPr>
              <a:buClr>
                <a:srgbClr val="7EC234"/>
              </a:buClr>
              <a:defRPr sz="2800">
                <a:solidFill>
                  <a:srgbClr val="002060"/>
                </a:solidFill>
              </a:defRPr>
            </a:lvl1pPr>
            <a:lvl2pPr>
              <a:buClr>
                <a:schemeClr val="tx2">
                  <a:lumMod val="85000"/>
                  <a:lumOff val="15000"/>
                </a:schemeClr>
              </a:buClr>
              <a:defRPr sz="2400">
                <a:solidFill>
                  <a:srgbClr val="002060"/>
                </a:solidFill>
              </a:defRPr>
            </a:lvl2pPr>
            <a:lvl3pPr>
              <a:buClr>
                <a:schemeClr val="accent1">
                  <a:lumMod val="75000"/>
                </a:schemeClr>
              </a:buCl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848100" cy="4114800"/>
          </a:xfrm>
        </p:spPr>
        <p:txBody>
          <a:bodyPr/>
          <a:lstStyle>
            <a:lvl1pPr>
              <a:buClr>
                <a:srgbClr val="7ABC32"/>
              </a:buClr>
              <a:defRPr sz="2800">
                <a:solidFill>
                  <a:srgbClr val="002060"/>
                </a:solidFill>
              </a:defRPr>
            </a:lvl1pPr>
            <a:lvl2pPr>
              <a:buClr>
                <a:schemeClr val="accent4">
                  <a:lumMod val="85000"/>
                  <a:lumOff val="15000"/>
                </a:schemeClr>
              </a:buClr>
              <a:defRPr sz="2400">
                <a:solidFill>
                  <a:srgbClr val="002060"/>
                </a:solidFill>
              </a:defRPr>
            </a:lvl2pPr>
            <a:lvl3pPr>
              <a:buClr>
                <a:srgbClr val="0070C0"/>
              </a:buCl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5">
                    <a:lumMod val="25000"/>
                  </a:schemeClr>
                </a:solidFill>
              </a:defRPr>
            </a:lvl1pPr>
          </a:lstStyle>
          <a:p>
            <a:fld id="{38A09AEB-03DF-49B1-921B-A6F20E7D0E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8A09AEB-03DF-49B1-921B-A6F20E7D0E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B98F8180-86F1-41D2-922D-4F26F85B72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00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&lt;Soundings&gt; AWG Annual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fld id="{58F800F4-4B46-40B0-8F41-567B504A04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493240"/>
            <a:ext cx="9144000" cy="536476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810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575205"/>
            <a:ext cx="9144000" cy="0"/>
          </a:xfrm>
          <a:prstGeom prst="line">
            <a:avLst/>
          </a:prstGeom>
          <a:ln w="3556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GSICS300px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81000"/>
            <a:ext cx="1686393" cy="685800"/>
          </a:xfrm>
          <a:prstGeom prst="rect">
            <a:avLst/>
          </a:prstGeom>
        </p:spPr>
      </p:pic>
      <p:pic>
        <p:nvPicPr>
          <p:cNvPr id="12" name="Picture 11" descr="468px-NOAA_logo.svg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77200" y="304800"/>
            <a:ext cx="933450" cy="933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7" r:id="rId5"/>
    <p:sldLayoutId id="2147483656" r:id="rId6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>
              <a:lumMod val="50000"/>
            </a:schemeClr>
          </a:solidFill>
          <a:effectLst/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  <a:ea typeface="ＭＳ Ｐゴシック" charset="-128"/>
          <a:cs typeface="ＭＳ Ｐゴシック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00000"/>
        <a:buFont typeface="Symbol" pitchFamily="18" charset="2"/>
        <a:buChar char="·"/>
        <a:defRPr sz="2800">
          <a:solidFill>
            <a:srgbClr val="F8F8F8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2D7FF"/>
        </a:buClr>
        <a:buSzPct val="100000"/>
        <a:buChar char="»"/>
        <a:defRPr sz="2400">
          <a:solidFill>
            <a:srgbClr val="F8F8F8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00000"/>
        <a:buFont typeface="Times New Roman" pitchFamily="18" charset="0"/>
        <a:buChar char="–"/>
        <a:defRPr sz="2400">
          <a:solidFill>
            <a:srgbClr val="F8F8F8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/>
        <a:buChar char="l"/>
        <a:defRPr sz="2000">
          <a:solidFill>
            <a:srgbClr val="F8F8F8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cs.star.nesdis.noaa.gov/GPR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819400"/>
            <a:ext cx="7772400" cy="1143000"/>
          </a:xfrm>
          <a:noFill/>
        </p:spPr>
        <p:txBody>
          <a:bodyPr anchor="ctr"/>
          <a:lstStyle/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Use of GSICS to Improve Operational Radiometric Calibration </a:t>
            </a: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95819AD-1D48-428C-9F49-C2741D8030A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38200" y="4572000"/>
            <a:ext cx="7315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FAFD00"/>
              </a:buClr>
              <a:buSzPct val="100000"/>
              <a:buFont typeface="Symbol" pitchFamily="18" charset="2"/>
              <a:buNone/>
            </a:pPr>
            <a:r>
              <a:rPr lang="en-US" sz="1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Arial" pitchFamily="34" charset="0"/>
              </a:rPr>
              <a:t>F. Yu, X. Wu, MK. Rama </a:t>
            </a:r>
            <a:r>
              <a:rPr lang="en-US" sz="1400" b="1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cs typeface="Arial" pitchFamily="34" charset="0"/>
              </a:rPr>
              <a:t>Mundakkara</a:t>
            </a:r>
            <a:r>
              <a:rPr lang="en-US" sz="1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Arial" pitchFamily="34" charset="0"/>
              </a:rPr>
              <a:t>, L. Wang, Y. Li, G. </a:t>
            </a:r>
            <a:r>
              <a:rPr lang="en-US" sz="1400" b="1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cs typeface="Arial" pitchFamily="34" charset="0"/>
              </a:rPr>
              <a:t>Rancic</a:t>
            </a:r>
            <a:r>
              <a:rPr lang="en-US" sz="1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Arial" pitchFamily="34" charset="0"/>
              </a:rPr>
              <a:t> and M. </a:t>
            </a:r>
            <a:r>
              <a:rPr lang="en-US" sz="1400" b="1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cs typeface="Arial" pitchFamily="34" charset="0"/>
              </a:rPr>
              <a:t>Grotenhuis</a:t>
            </a:r>
            <a:endParaRPr lang="en-US" sz="1400" b="1" dirty="0" smtClean="0">
              <a:cs typeface="Arial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FAFD00"/>
              </a:buClr>
              <a:buSzPct val="100000"/>
              <a:buFont typeface="Symbol" pitchFamily="18" charset="2"/>
              <a:buNone/>
            </a:pP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Sept. 21, 2010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FAFD00"/>
              </a:buClr>
              <a:buSzPct val="100000"/>
              <a:buFont typeface="Symbol" pitchFamily="18" charset="2"/>
              <a:buNone/>
            </a:pP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GSICS 2</a:t>
            </a:r>
            <a:r>
              <a:rPr lang="en-US" sz="1200" baseline="30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nd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Users’ Workshop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FAFD00"/>
              </a:buClr>
              <a:buSzPct val="100000"/>
              <a:buFont typeface="Symbol" pitchFamily="18" charset="2"/>
              <a:buNone/>
            </a:pP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Cordoba, Spain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FAFD00"/>
              </a:buClr>
              <a:buSzPct val="100000"/>
              <a:buFont typeface="Symbol" pitchFamily="18" charset="2"/>
              <a:buNone/>
            </a:pPr>
            <a:endParaRPr lang="en-US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 descr="GSICS300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600200"/>
            <a:ext cx="2857500" cy="1162050"/>
          </a:xfrm>
          <a:prstGeom prst="rect">
            <a:avLst/>
          </a:prstGeom>
        </p:spPr>
      </p:pic>
    </p:spTree>
  </p:cSld>
  <p:clrMapOvr>
    <a:masterClrMapping/>
  </p:clrMapOvr>
  <p:transition advTm="607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324600" cy="1066800"/>
          </a:xfrm>
        </p:spPr>
        <p:txBody>
          <a:bodyPr/>
          <a:lstStyle/>
          <a:p>
            <a:r>
              <a:rPr lang="en-US" sz="2800" dirty="0" smtClean="0"/>
              <a:t>GOES Imager IR Scan Angle Cal. Residuals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D5330-3554-4BFE-B927-E905360215D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1752600"/>
            <a:ext cx="152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GOES-11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62066" y="1752600"/>
            <a:ext cx="88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GOES-12</a:t>
            </a:r>
            <a:endParaRPr lang="en-US" dirty="0"/>
          </a:p>
        </p:txBody>
      </p:sp>
      <p:pic>
        <p:nvPicPr>
          <p:cNvPr id="14" name="Picture 13" descr="g11.tbdiff.vs.leoscanangle.ch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8596" y="2170121"/>
            <a:ext cx="2038604" cy="1429539"/>
          </a:xfrm>
          <a:prstGeom prst="rect">
            <a:avLst/>
          </a:prstGeom>
        </p:spPr>
      </p:pic>
      <p:pic>
        <p:nvPicPr>
          <p:cNvPr id="15" name="Picture 14" descr="g11.tbdiff.vs.leoscanangle.ch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8596" y="3599661"/>
            <a:ext cx="2038604" cy="1505739"/>
          </a:xfrm>
          <a:prstGeom prst="rect">
            <a:avLst/>
          </a:prstGeom>
        </p:spPr>
      </p:pic>
      <p:pic>
        <p:nvPicPr>
          <p:cNvPr id="16" name="Picture 15" descr="g11.tbdiff.vs.leoscanangle.ch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993" y="3599661"/>
            <a:ext cx="2038604" cy="1505739"/>
          </a:xfrm>
          <a:prstGeom prst="rect">
            <a:avLst/>
          </a:prstGeom>
        </p:spPr>
      </p:pic>
      <p:pic>
        <p:nvPicPr>
          <p:cNvPr id="17" name="Picture 16" descr="g11.tbdiff.vs.leoscanangle.ch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143760"/>
            <a:ext cx="2076196" cy="1455901"/>
          </a:xfrm>
          <a:prstGeom prst="rect">
            <a:avLst/>
          </a:prstGeom>
        </p:spPr>
      </p:pic>
      <p:pic>
        <p:nvPicPr>
          <p:cNvPr id="10" name="Picture 9" descr="g12.tbdiff.vs.leoscanangle.ch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2119544"/>
            <a:ext cx="2086115" cy="1448421"/>
          </a:xfrm>
          <a:prstGeom prst="rect">
            <a:avLst/>
          </a:prstGeom>
        </p:spPr>
      </p:pic>
      <p:pic>
        <p:nvPicPr>
          <p:cNvPr id="11" name="Picture 10" descr="g12.tbdiff.vs.leoscanangle.ch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23640" y="3530598"/>
            <a:ext cx="2091760" cy="1574802"/>
          </a:xfrm>
          <a:prstGeom prst="rect">
            <a:avLst/>
          </a:prstGeom>
        </p:spPr>
      </p:pic>
      <p:pic>
        <p:nvPicPr>
          <p:cNvPr id="12" name="Picture 11" descr="g12.tbdiff.vs.leoscanangle.ch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1" y="3560667"/>
            <a:ext cx="2133600" cy="1548206"/>
          </a:xfrm>
          <a:prstGeom prst="rect">
            <a:avLst/>
          </a:prstGeom>
        </p:spPr>
      </p:pic>
      <p:pic>
        <p:nvPicPr>
          <p:cNvPr id="13" name="Picture 12" descr="g12.tbdiff.vs.leoscanangle.ch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31660" y="2112246"/>
            <a:ext cx="2086109" cy="14557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600" y="54102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GEO vs. AIRS/IASI scan-angle dependent Tb biases in general trace each other very well.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Small scan-angle dependent cal. residual for the GOES IR channels (&lt;±0.3K).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2209800"/>
            <a:ext cx="957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Night-time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81400" y="2057400"/>
            <a:ext cx="903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Day-time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35052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Day-time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81400" y="35052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Day-time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105400" y="2209800"/>
            <a:ext cx="957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Night-time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077200" y="1981200"/>
            <a:ext cx="903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Day-time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96000" y="34290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Day-time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153400" y="34290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Day-time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1600200"/>
            <a:ext cx="2044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Data: 6/1/2010 – 8/15/2010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287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981200"/>
            <a:ext cx="49434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6324600" cy="762000"/>
          </a:xfrm>
        </p:spPr>
        <p:txBody>
          <a:bodyPr/>
          <a:lstStyle/>
          <a:p>
            <a:r>
              <a:rPr lang="en-US" sz="2800" dirty="0" smtClean="0"/>
              <a:t>GOES Imager Stray-light Evaluation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D5330-3554-4BFE-B927-E905360215D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1" name="Picture 5" descr="goes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2667000" cy="218185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5486400"/>
            <a:ext cx="8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/>
              <a:t>GOES Imager and Sounder are vulnerable to stray light contamination around midnight during equinox seasons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/>
              <a:t>The stray-light can affect pixels at up to ~18</a:t>
            </a:r>
            <a:r>
              <a:rPr lang="en-US" sz="1400" baseline="30000" dirty="0" smtClean="0"/>
              <a:t>o</a:t>
            </a:r>
            <a:r>
              <a:rPr lang="en-US" sz="1400" dirty="0" smtClean="0"/>
              <a:t> line-of-sight (LOS) away from the Sun.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114800"/>
            <a:ext cx="3627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GOES-11 Imager NH visible imager on 04/28/2008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0" y="6400800"/>
            <a:ext cx="5473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By Wu, X. M.K. Rama </a:t>
            </a:r>
            <a:r>
              <a:rPr lang="en-US" sz="1200" dirty="0" err="1" smtClean="0"/>
              <a:t>Mundakkara</a:t>
            </a:r>
            <a:r>
              <a:rPr lang="en-US" sz="1200" dirty="0" smtClean="0"/>
              <a:t>, and G. </a:t>
            </a:r>
            <a:r>
              <a:rPr lang="en-US" sz="1200" dirty="0" err="1" smtClean="0"/>
              <a:t>Rancic</a:t>
            </a:r>
            <a:r>
              <a:rPr lang="en-US" sz="1200" dirty="0" smtClean="0"/>
              <a:t>, 2010, GSICS Quarterly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419600" y="1676400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GOES-11 Imager Ch2 - AIRS/IASI Tb bias</a:t>
            </a:r>
            <a:endParaRPr lang="en-US" sz="1200" b="1" dirty="0"/>
          </a:p>
        </p:txBody>
      </p:sp>
    </p:spTree>
  </p:cSld>
  <p:clrMapOvr>
    <a:masterClrMapping/>
  </p:clrMapOvr>
  <p:transition advTm="167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GOES Sounder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886200" cy="4648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1600" dirty="0" smtClean="0">
                <a:cs typeface="Arial" charset="0"/>
              </a:rPr>
              <a:t>Extended GSICS GEO-LEO  inter-calibration capability.</a:t>
            </a:r>
          </a:p>
          <a:p>
            <a:pPr>
              <a:buFontTx/>
              <a:buChar char="•"/>
            </a:pPr>
            <a:endParaRPr lang="en-US" sz="1600" dirty="0" smtClean="0">
              <a:cs typeface="Arial" charset="0"/>
            </a:endParaRPr>
          </a:p>
          <a:p>
            <a:pPr>
              <a:buFontTx/>
              <a:buChar char="•"/>
            </a:pPr>
            <a:r>
              <a:rPr lang="en-US" sz="1600" dirty="0" smtClean="0">
                <a:cs typeface="Arial" charset="0"/>
              </a:rPr>
              <a:t>Served as a critical tool during the GOES-14 PLT test</a:t>
            </a:r>
          </a:p>
          <a:p>
            <a:pPr>
              <a:buFontTx/>
              <a:buChar char="•"/>
            </a:pPr>
            <a:endParaRPr lang="en-US" sz="1600" dirty="0" smtClean="0">
              <a:cs typeface="Arial" charset="0"/>
            </a:endParaRPr>
          </a:p>
          <a:p>
            <a:pPr>
              <a:buFontTx/>
              <a:buChar char="•"/>
            </a:pPr>
            <a:r>
              <a:rPr lang="en-US" sz="1600" dirty="0" smtClean="0">
                <a:cs typeface="Arial" charset="0"/>
              </a:rPr>
              <a:t>Has been implemented for monitoring the current operational GOES sounders’ calibration</a:t>
            </a:r>
          </a:p>
          <a:p>
            <a:pPr>
              <a:buFontTx/>
              <a:buChar char="•"/>
            </a:pPr>
            <a:endParaRPr lang="en-US" sz="1600" dirty="0" smtClean="0">
              <a:cs typeface="Arial" charset="0"/>
            </a:endParaRPr>
          </a:p>
          <a:p>
            <a:pPr>
              <a:buFontTx/>
              <a:buChar char="•"/>
            </a:pPr>
            <a:r>
              <a:rPr lang="en-US" sz="1600" dirty="0" smtClean="0">
                <a:cs typeface="Arial" charset="0"/>
              </a:rPr>
              <a:t>GOES-13/14/15 have better sounder calibration accuracy (e.g., ch.15), compared to GOES-11 and 12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D5330-3554-4BFE-B927-E905360215D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28800"/>
            <a:ext cx="409138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0" y="4724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Arial" charset="0"/>
              </a:rPr>
              <a:t>Mean and standard deviation of GOES-11 through 15 sounder brightness temperature bias, reference to night-time IASI data</a:t>
            </a:r>
            <a:endParaRPr lang="en-US" sz="1600" dirty="0"/>
          </a:p>
        </p:txBody>
      </p:sp>
    </p:spTree>
  </p:cSld>
  <p:clrMapOvr>
    <a:masterClrMapping/>
  </p:clrMapOvr>
  <p:transition advTm="165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     GSICS is a powerful tool in evaluating the calibration performance, detecting calibration anomaly and improving the calibration accuracy</a:t>
            </a:r>
          </a:p>
          <a:p>
            <a:pPr>
              <a:buNone/>
            </a:pPr>
            <a:endParaRPr lang="en-US" sz="2000" dirty="0" smtClean="0"/>
          </a:p>
          <a:p>
            <a:pPr lvl="1"/>
            <a:r>
              <a:rPr lang="en-US" sz="1600" dirty="0" smtClean="0"/>
              <a:t>Evaluate the operational calibration algorithm</a:t>
            </a:r>
          </a:p>
          <a:p>
            <a:pPr lvl="2"/>
            <a:r>
              <a:rPr lang="en-US" sz="1200" dirty="0" smtClean="0"/>
              <a:t>MBCC, when implemented, can improve the calibration accuracy of short-wavelength and water vapor channels</a:t>
            </a:r>
          </a:p>
          <a:p>
            <a:pPr lvl="2"/>
            <a:r>
              <a:rPr lang="en-US" sz="1200" dirty="0" smtClean="0"/>
              <a:t>GOES Imager IR channels have small angular dependent calibration residual</a:t>
            </a:r>
          </a:p>
          <a:p>
            <a:pPr lvl="2"/>
            <a:r>
              <a:rPr lang="en-US" sz="1200" dirty="0" smtClean="0"/>
              <a:t>GSICS GEO-LEO data can be used to evaluate the stray-light effect</a:t>
            </a:r>
          </a:p>
          <a:p>
            <a:pPr lvl="2"/>
            <a:endParaRPr lang="en-US" sz="1200" dirty="0" smtClean="0"/>
          </a:p>
          <a:p>
            <a:pPr lvl="1"/>
            <a:r>
              <a:rPr lang="en-US" sz="1600" dirty="0" smtClean="0"/>
              <a:t>Provide empirical correction to improve the operational satellite calibration accuracy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Diagnose the root causes of calibration uncertainty and </a:t>
            </a:r>
            <a:r>
              <a:rPr lang="en-US" sz="1600" dirty="0" smtClean="0"/>
              <a:t>help to make </a:t>
            </a:r>
            <a:r>
              <a:rPr lang="en-US" sz="1600" dirty="0" smtClean="0"/>
              <a:t>the corresponding </a:t>
            </a:r>
            <a:r>
              <a:rPr lang="en-US" sz="1600" dirty="0" smtClean="0"/>
              <a:t>correction or </a:t>
            </a:r>
            <a:r>
              <a:rPr lang="en-US" sz="1600" dirty="0" smtClean="0"/>
              <a:t>improvement in instrument design</a:t>
            </a:r>
            <a:endParaRPr lang="en-US" sz="1600" dirty="0" smtClean="0"/>
          </a:p>
          <a:p>
            <a:pPr lvl="2"/>
            <a:r>
              <a:rPr lang="en-US" sz="1200" dirty="0" smtClean="0"/>
              <a:t>shift of spectral response function at GOES-13 Imager Ch13.3µm.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  <p:transition advTm="167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D5330-3554-4BFE-B927-E905360215D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6324600" cy="1371600"/>
          </a:xfrm>
        </p:spPr>
        <p:txBody>
          <a:bodyPr/>
          <a:lstStyle/>
          <a:p>
            <a:r>
              <a:rPr lang="en-US" sz="2800" dirty="0" smtClean="0"/>
              <a:t> NOAA GPRC Correction Products  and Monitoring Website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r>
              <a:rPr lang="en-US" sz="2000" dirty="0" smtClean="0"/>
              <a:t>NOAA GPRC wiki web site: </a:t>
            </a:r>
            <a:r>
              <a:rPr lang="en-US" sz="1600" dirty="0" smtClean="0">
                <a:hlinkClick r:id="rId2"/>
              </a:rPr>
              <a:t>https://cs.star.nesdis.noaa.gov/GPRC</a:t>
            </a:r>
            <a:endParaRPr lang="en-US" sz="1600" dirty="0" smtClean="0"/>
          </a:p>
          <a:p>
            <a:pPr lvl="1"/>
            <a:r>
              <a:rPr lang="en-US" sz="1600" dirty="0" smtClean="0"/>
              <a:t>Correction products</a:t>
            </a:r>
          </a:p>
          <a:p>
            <a:pPr lvl="1"/>
            <a:r>
              <a:rPr lang="en-US" sz="1600" dirty="0" smtClean="0"/>
              <a:t>Correction and bias monitoring</a:t>
            </a:r>
          </a:p>
          <a:p>
            <a:pPr lvl="1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D5330-3554-4BFE-B927-E905360215D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979945"/>
            <a:ext cx="1840753" cy="293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1" y="2971800"/>
            <a:ext cx="2268496" cy="289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1" y="3022498"/>
            <a:ext cx="188105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38800" y="6248400"/>
            <a:ext cx="2608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 Wiki web-site designed by H. </a:t>
            </a:r>
            <a:r>
              <a:rPr lang="en-US" sz="1200" dirty="0" err="1" smtClean="0"/>
              <a:t>Qian</a:t>
            </a:r>
            <a:endParaRPr lang="en-US" sz="1200" dirty="0"/>
          </a:p>
        </p:txBody>
      </p:sp>
    </p:spTree>
  </p:cSld>
  <p:clrMapOvr>
    <a:masterClrMapping/>
  </p:clrMapOvr>
  <p:transition advTm="176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953000"/>
          </a:xfrm>
        </p:spPr>
        <p:txBody>
          <a:bodyPr/>
          <a:lstStyle/>
          <a:p>
            <a:r>
              <a:rPr lang="en-US" dirty="0" smtClean="0"/>
              <a:t>AIRS/IASI calibration inter-comparison</a:t>
            </a:r>
          </a:p>
          <a:p>
            <a:endParaRPr lang="en-US" sz="1200" dirty="0" smtClean="0"/>
          </a:p>
          <a:p>
            <a:r>
              <a:rPr lang="en-US" dirty="0" smtClean="0"/>
              <a:t>GOES</a:t>
            </a:r>
            <a:r>
              <a:rPr lang="en-US" sz="2000" dirty="0" smtClean="0"/>
              <a:t> Imager</a:t>
            </a:r>
            <a:endParaRPr lang="en-US" dirty="0" smtClean="0"/>
          </a:p>
          <a:p>
            <a:pPr lvl="1"/>
            <a:r>
              <a:rPr lang="en-US" dirty="0" smtClean="0"/>
              <a:t>Correction for operational calibration</a:t>
            </a:r>
            <a:endParaRPr lang="en-US" dirty="0" smtClean="0"/>
          </a:p>
          <a:p>
            <a:pPr lvl="1"/>
            <a:r>
              <a:rPr lang="en-US" dirty="0" smtClean="0"/>
              <a:t>Identify and diagnose </a:t>
            </a:r>
            <a:r>
              <a:rPr lang="en-US" dirty="0" smtClean="0"/>
              <a:t>c</a:t>
            </a:r>
            <a:r>
              <a:rPr lang="en-US" dirty="0" smtClean="0"/>
              <a:t>alibration </a:t>
            </a:r>
            <a:r>
              <a:rPr lang="en-US" dirty="0" smtClean="0"/>
              <a:t>anomaly</a:t>
            </a:r>
          </a:p>
          <a:p>
            <a:pPr lvl="2"/>
            <a:r>
              <a:rPr lang="en-US" dirty="0" smtClean="0"/>
              <a:t>GOES-12 Imager decontaminations</a:t>
            </a:r>
          </a:p>
          <a:p>
            <a:pPr lvl="2"/>
            <a:r>
              <a:rPr lang="en-US" dirty="0" smtClean="0"/>
              <a:t>Spectral </a:t>
            </a:r>
            <a:r>
              <a:rPr lang="en-US" dirty="0" smtClean="0"/>
              <a:t>response function (SRF</a:t>
            </a:r>
            <a:r>
              <a:rPr lang="en-US" dirty="0" smtClean="0"/>
              <a:t>) shift and updates</a:t>
            </a:r>
            <a:endParaRPr lang="en-US" dirty="0" smtClean="0"/>
          </a:p>
          <a:p>
            <a:pPr lvl="1"/>
            <a:r>
              <a:rPr lang="en-US" dirty="0" smtClean="0"/>
              <a:t>Evaluate operational calibration </a:t>
            </a:r>
            <a:r>
              <a:rPr lang="en-US" dirty="0" smtClean="0"/>
              <a:t>algorithm</a:t>
            </a:r>
          </a:p>
          <a:p>
            <a:pPr lvl="2"/>
            <a:r>
              <a:rPr lang="en-US" dirty="0" smtClean="0"/>
              <a:t>MBCC, diurnal calibration variation</a:t>
            </a:r>
          </a:p>
          <a:p>
            <a:pPr lvl="2"/>
            <a:r>
              <a:rPr lang="en-US" dirty="0" smtClean="0"/>
              <a:t>Scan angle calibration residual</a:t>
            </a:r>
          </a:p>
          <a:p>
            <a:pPr lvl="2"/>
            <a:r>
              <a:rPr lang="en-US" dirty="0" smtClean="0"/>
              <a:t>Stray-light effect</a:t>
            </a:r>
          </a:p>
          <a:p>
            <a:pPr lvl="2"/>
            <a:endParaRPr lang="en-US" sz="1200" dirty="0" smtClean="0"/>
          </a:p>
          <a:p>
            <a:r>
              <a:rPr lang="en-US" dirty="0" smtClean="0"/>
              <a:t>GOES Sounder</a:t>
            </a:r>
          </a:p>
          <a:p>
            <a:pPr lvl="1"/>
            <a:r>
              <a:rPr lang="en-US" dirty="0" smtClean="0"/>
              <a:t>R</a:t>
            </a:r>
            <a:r>
              <a:rPr lang="en-US" dirty="0" smtClean="0"/>
              <a:t>adiometric </a:t>
            </a:r>
            <a:r>
              <a:rPr lang="en-US" dirty="0" smtClean="0"/>
              <a:t>Cal.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D5330-3554-4BFE-B927-E905360215D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advTm="3546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S12_IASI_collocation_06_09_2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6362" y="2057400"/>
            <a:ext cx="42246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324600" cy="914400"/>
          </a:xfrm>
        </p:spPr>
        <p:txBody>
          <a:bodyPr/>
          <a:lstStyle/>
          <a:p>
            <a:r>
              <a:rPr lang="en-US" sz="2800" dirty="0" smtClean="0"/>
              <a:t>NOAA GPRC GEO-LEO Baseline Calibration Algorithm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343400" cy="3505200"/>
          </a:xfrm>
        </p:spPr>
        <p:txBody>
          <a:bodyPr/>
          <a:lstStyle/>
          <a:p>
            <a:r>
              <a:rPr lang="en-US" sz="2000" dirty="0" smtClean="0"/>
              <a:t>Large temperature range</a:t>
            </a:r>
          </a:p>
          <a:p>
            <a:pPr lvl="1"/>
            <a:r>
              <a:rPr lang="en-US" sz="1400" dirty="0" smtClean="0"/>
              <a:t>Provide calibration correction for “all-sky” data</a:t>
            </a:r>
          </a:p>
          <a:p>
            <a:pPr lvl="1"/>
            <a:r>
              <a:rPr lang="en-US" sz="1400" dirty="0" smtClean="0"/>
              <a:t>Evaluate overall calibration uncertainty</a:t>
            </a:r>
          </a:p>
          <a:p>
            <a:pPr lvl="1"/>
            <a:endParaRPr lang="en-US" sz="1400" dirty="0" smtClean="0"/>
          </a:p>
          <a:p>
            <a:r>
              <a:rPr lang="en-US" sz="2000" dirty="0" smtClean="0"/>
              <a:t>Multiple ascending/descending LEO orbits per day</a:t>
            </a:r>
          </a:p>
          <a:p>
            <a:pPr lvl="1"/>
            <a:r>
              <a:rPr lang="en-US" sz="1600" dirty="0" smtClean="0"/>
              <a:t>MBCC evaluation</a:t>
            </a:r>
          </a:p>
          <a:p>
            <a:pPr lvl="1"/>
            <a:r>
              <a:rPr lang="en-US" sz="1600" dirty="0" smtClean="0"/>
              <a:t>Diurnal calibration variation</a:t>
            </a:r>
          </a:p>
          <a:p>
            <a:pPr lvl="1"/>
            <a:endParaRPr lang="en-US" dirty="0" smtClean="0"/>
          </a:p>
          <a:p>
            <a:r>
              <a:rPr lang="en-US" sz="2000" dirty="0" smtClean="0"/>
              <a:t>Large geo-spatial coverage</a:t>
            </a:r>
          </a:p>
          <a:p>
            <a:pPr lvl="1"/>
            <a:r>
              <a:rPr lang="en-US" sz="1600" dirty="0" smtClean="0"/>
              <a:t>Scan angle calibration residual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D5330-3554-4BFE-B927-E905360215D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1" y="5943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GOES-12 vs. IASI collocation distribution on Jun. 9, 2009 for Ch4(10.7µm) </a:t>
            </a:r>
            <a:endParaRPr lang="en-US" sz="1200" dirty="0"/>
          </a:p>
        </p:txBody>
      </p:sp>
    </p:spTree>
  </p:cSld>
  <p:clrMapOvr>
    <a:masterClrMapping/>
  </p:clrMapOvr>
  <p:transition advTm="7039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AIRS/IASI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D5330-3554-4BFE-B927-E905360215D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3657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91250" y="5953125"/>
            <a:ext cx="2461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L. Wang et al. submitted for JGR</a:t>
            </a:r>
            <a:endParaRPr lang="en-US" sz="1200" dirty="0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</p:nvPr>
        </p:nvGraphicFramePr>
        <p:xfrm>
          <a:off x="4419600" y="2133600"/>
          <a:ext cx="4191000" cy="2624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" y="4953000"/>
            <a:ext cx="780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Both double difference with GSICS data and SNO method shows that AIRS and IASI are radiometrically stable within 0.1K difference at the spectra of the five GOES IR channels.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1676400"/>
            <a:ext cx="507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IASI – AIRS Tb difference at GOES IR channels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81200" y="2438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SNO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3200400"/>
            <a:ext cx="2719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Double difference with GSICS data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7867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324600" cy="838200"/>
          </a:xfrm>
        </p:spPr>
        <p:txBody>
          <a:bodyPr/>
          <a:lstStyle/>
          <a:p>
            <a:r>
              <a:rPr lang="en-US" sz="2800" dirty="0" smtClean="0"/>
              <a:t>GSICS GEO-LEO </a:t>
            </a:r>
            <a:r>
              <a:rPr lang="en-US" sz="2800" dirty="0" smtClean="0"/>
              <a:t>Correction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D5330-3554-4BFE-B927-E905360215D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4038600" cy="2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850573"/>
            <a:ext cx="3962400" cy="226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86200"/>
            <a:ext cx="4114800" cy="235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038600"/>
            <a:ext cx="4038600" cy="230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8200" y="6248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Correction is based on the linear relationship between GOES and IASI spectral radiance at night time collocation data.</a:t>
            </a:r>
            <a:endParaRPr lang="en-US" sz="1400" dirty="0"/>
          </a:p>
        </p:txBody>
      </p:sp>
    </p:spTree>
  </p:cSld>
  <p:clrMapOvr>
    <a:masterClrMapping/>
  </p:clrMapOvr>
  <p:transition advTm="6336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GOES-12 Imager Decontaminations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D5330-3554-4BFE-B927-E905360215D0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381000" y="1676399"/>
            <a:ext cx="3733800" cy="2492375"/>
            <a:chOff x="4038600" y="1555075"/>
            <a:chExt cx="3505200" cy="225984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8600" y="1624166"/>
              <a:ext cx="3505200" cy="219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685013" y="1555075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6.5um</a:t>
              </a:r>
              <a:endParaRPr lang="en-US" dirty="0"/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518160" y="4202668"/>
            <a:ext cx="3596640" cy="2502932"/>
            <a:chOff x="4038600" y="4050268"/>
            <a:chExt cx="3596640" cy="250293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4114800"/>
              <a:ext cx="359664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567995" y="4050268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13.3um</a:t>
              </a:r>
              <a:endParaRPr lang="en-US" dirty="0"/>
            </a:p>
          </p:txBody>
        </p:sp>
      </p:grpSp>
      <p:grpSp>
        <p:nvGrpSpPr>
          <p:cNvPr id="10" name="Group 11"/>
          <p:cNvGrpSpPr/>
          <p:nvPr/>
        </p:nvGrpSpPr>
        <p:grpSpPr>
          <a:xfrm>
            <a:off x="4419600" y="1676400"/>
            <a:ext cx="3581400" cy="2362200"/>
            <a:chOff x="228600" y="1840468"/>
            <a:chExt cx="3581400" cy="24267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1904999"/>
              <a:ext cx="3581400" cy="2362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819400" y="184046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10.7um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91000" y="44958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GOES-12 Imager experienced four decontamination events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Absorptive IR channels are more sensitive to the decontaminations</a:t>
            </a:r>
            <a:endParaRPr lang="en-US" sz="1400" dirty="0"/>
          </a:p>
        </p:txBody>
      </p:sp>
    </p:spTree>
  </p:cSld>
  <p:clrMapOvr>
    <a:masterClrMapping/>
  </p:clrMapOvr>
  <p:transition advTm="6262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oz-screenshot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3505200" cy="3072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553200" cy="1143000"/>
          </a:xfrm>
        </p:spPr>
        <p:txBody>
          <a:bodyPr/>
          <a:lstStyle/>
          <a:p>
            <a:r>
              <a:rPr lang="en-US" sz="2800" dirty="0" smtClean="0"/>
              <a:t>Shift the Spectral Response Function for GOES-13 Imager Ch6 (13.3µm)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D5330-3554-4BFE-B927-E905360215D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05000"/>
            <a:ext cx="4191000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10800000">
            <a:off x="2133600" y="3429000"/>
            <a:ext cx="2667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2209800" y="2516188"/>
            <a:ext cx="3352800" cy="74612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0600" y="48768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Identified that the bias cold was caused by the SRF uncertainty 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Shifted GOES-13 Imager Ch6 (13.3um) with GOES-13 vs. AIRS data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The shifted SRF greatly reduced the Tb bias.</a:t>
            </a:r>
          </a:p>
          <a:p>
            <a:pPr lvl="1"/>
            <a:endParaRPr lang="en-US" sz="1400" dirty="0"/>
          </a:p>
        </p:txBody>
      </p:sp>
      <p:sp>
        <p:nvSpPr>
          <p:cNvPr id="11" name="Oval 10"/>
          <p:cNvSpPr/>
          <p:nvPr/>
        </p:nvSpPr>
        <p:spPr>
          <a:xfrm>
            <a:off x="4800600" y="3048000"/>
            <a:ext cx="12954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86400" y="1905000"/>
            <a:ext cx="3048000" cy="12954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38800" y="1828800"/>
            <a:ext cx="2895600" cy="1447800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62400" y="16764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ITT original</a:t>
            </a:r>
            <a:endParaRPr lang="en-US" sz="1400" b="1" dirty="0">
              <a:solidFill>
                <a:srgbClr val="7030A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2667000" y="1981200"/>
            <a:ext cx="1371600" cy="3810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81400" y="3124200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ITT revised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0" y="2286000"/>
            <a:ext cx="2481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Operationally Implemented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6675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324600" cy="1143000"/>
          </a:xfrm>
        </p:spPr>
        <p:txBody>
          <a:bodyPr/>
          <a:lstStyle/>
          <a:p>
            <a:r>
              <a:rPr lang="en-US" sz="2800" dirty="0" smtClean="0"/>
              <a:t>Updates of GOES-14 Imager Spectral Response Functions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D5330-3554-4BFE-B927-E905360215D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 descr="g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057400"/>
            <a:ext cx="43148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1"/>
          <p:cNvGrpSpPr/>
          <p:nvPr/>
        </p:nvGrpSpPr>
        <p:grpSpPr>
          <a:xfrm>
            <a:off x="76200" y="2133600"/>
            <a:ext cx="4309533" cy="2971800"/>
            <a:chOff x="76200" y="1905000"/>
            <a:chExt cx="4309533" cy="29718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33600" y="3352800"/>
              <a:ext cx="225213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" y="1905000"/>
              <a:ext cx="20574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33600" y="1905001"/>
              <a:ext cx="21336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200" y="3276600"/>
              <a:ext cx="21336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" name="Straight Connector 10"/>
          <p:cNvCxnSpPr/>
          <p:nvPr/>
        </p:nvCxnSpPr>
        <p:spPr>
          <a:xfrm rot="5400000">
            <a:off x="2819400" y="3581400"/>
            <a:ext cx="3352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1752600"/>
            <a:ext cx="3922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Change of Spectral Response Functions 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1752600"/>
            <a:ext cx="3800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GOES-14 vs. IASI Tb bias at night time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5486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 GOES-14 Imager SRFs were updated during the GOES-14 PLT period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Impact of SRF updates in general is very small and negligible (&lt;0.1K).</a:t>
            </a:r>
          </a:p>
        </p:txBody>
      </p:sp>
    </p:spTree>
  </p:cSld>
  <p:clrMapOvr>
    <a:masterClrMapping/>
  </p:clrMapOvr>
  <p:transition advTm="1592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324600" cy="838200"/>
          </a:xfrm>
        </p:spPr>
        <p:txBody>
          <a:bodyPr/>
          <a:lstStyle/>
          <a:p>
            <a:r>
              <a:rPr lang="en-US" sz="2800" dirty="0" smtClean="0"/>
              <a:t>Evaluation of Midnight Blackbody Calibration Correction</a:t>
            </a:r>
            <a:endParaRPr lang="en-US" sz="2800" dirty="0"/>
          </a:p>
        </p:txBody>
      </p:sp>
      <p:pic>
        <p:nvPicPr>
          <p:cNvPr id="5" name="Content Placeholder 4" descr="mbcc.ch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3913386"/>
            <a:ext cx="3276600" cy="19540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D5330-3554-4BFE-B927-E905360215D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mbcc.ch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759012"/>
            <a:ext cx="3657599" cy="2050988"/>
          </a:xfrm>
          <a:prstGeom prst="rect">
            <a:avLst/>
          </a:prstGeom>
        </p:spPr>
      </p:pic>
      <p:pic>
        <p:nvPicPr>
          <p:cNvPr id="8" name="Picture 7" descr="mbcc.ch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1" y="1935356"/>
            <a:ext cx="3276600" cy="167659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76325" y="3914775"/>
            <a:ext cx="3419475" cy="1800225"/>
            <a:chOff x="457200" y="4038600"/>
            <a:chExt cx="4029075" cy="2095500"/>
          </a:xfrm>
        </p:grpSpPr>
        <p:pic>
          <p:nvPicPr>
            <p:cNvPr id="6" name="Picture 5" descr="localtim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5400" y="5867400"/>
              <a:ext cx="2762250" cy="266700"/>
            </a:xfrm>
            <a:prstGeom prst="rect">
              <a:avLst/>
            </a:prstGeom>
          </p:spPr>
        </p:pic>
        <p:pic>
          <p:nvPicPr>
            <p:cNvPr id="9" name="Picture 8" descr="mbcc.ch4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" y="4038600"/>
              <a:ext cx="4029075" cy="184785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762000" y="2390775"/>
            <a:ext cx="400110" cy="2667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b="1" dirty="0" smtClean="0"/>
              <a:t>GOES11 – (AIRS/IASI) (K)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19050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G11-IASI  </a:t>
            </a:r>
            <a:r>
              <a:rPr lang="en-US" sz="1200" b="1" dirty="0" smtClean="0"/>
              <a:t>G11-AIRS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3914775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G11-IASI  </a:t>
            </a:r>
            <a:r>
              <a:rPr lang="en-US" sz="1200" b="1" dirty="0" smtClean="0"/>
              <a:t>G11-AIRS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19050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G11-IASI  </a:t>
            </a:r>
            <a:r>
              <a:rPr lang="en-US" sz="1200" b="1" dirty="0" smtClean="0"/>
              <a:t>G11-AIRS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38862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G11-IASI  </a:t>
            </a:r>
            <a:r>
              <a:rPr lang="en-US" sz="1200" b="1" dirty="0" smtClean="0"/>
              <a:t>G11-AIRS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71600" y="5943600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 MBCC improves the midnight calibration accuracy at GOES-11 Imager Ch2 (3.9µm) and Ch3(6.75µm)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Uncertainty remains around the midnight time at the long-wavelength IR channels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114800" y="1551801"/>
            <a:ext cx="1285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Data: Aug. 2008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231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NOAA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NOAA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OA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OA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10355</TotalTime>
  <Words>757</Words>
  <Application>Microsoft Office PowerPoint</Application>
  <PresentationFormat>On-screen Show (4:3)</PresentationFormat>
  <Paragraphs>134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2_NOAA</vt:lpstr>
      <vt:lpstr>Use of GSICS to Improve Operational Radiometric Calibration </vt:lpstr>
      <vt:lpstr>Outline</vt:lpstr>
      <vt:lpstr>NOAA GPRC GEO-LEO Baseline Calibration Algorithm </vt:lpstr>
      <vt:lpstr>AIRS/IASI</vt:lpstr>
      <vt:lpstr>GSICS GEO-LEO Correction</vt:lpstr>
      <vt:lpstr>GOES-12 Imager Decontaminations</vt:lpstr>
      <vt:lpstr>Shift the Spectral Response Function for GOES-13 Imager Ch6 (13.3µm)</vt:lpstr>
      <vt:lpstr>Updates of GOES-14 Imager Spectral Response Functions</vt:lpstr>
      <vt:lpstr>Evaluation of Midnight Blackbody Calibration Correction</vt:lpstr>
      <vt:lpstr>GOES Imager IR Scan Angle Cal. Residuals</vt:lpstr>
      <vt:lpstr>GOES Imager Stray-light Evaluation</vt:lpstr>
      <vt:lpstr>GOES Sounder</vt:lpstr>
      <vt:lpstr>Summary</vt:lpstr>
      <vt:lpstr>Backup slides</vt:lpstr>
      <vt:lpstr> NOAA GPRC Correction Products  and Monitoring Website</vt:lpstr>
    </vt:vector>
  </TitlesOfParts>
  <Company>SSEC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GOES-R AWG Soundings Team:  Legacy Vertical Moisture Profile, Legacy Vertical Temperature Profile, Derived Stability Indexes, and Total Precipitable Water  July 21, 2009</dc:title>
  <dc:creator>tims</dc:creator>
  <cp:lastModifiedBy>fyu</cp:lastModifiedBy>
  <cp:revision>493</cp:revision>
  <dcterms:created xsi:type="dcterms:W3CDTF">2010-05-06T03:23:14Z</dcterms:created>
  <dcterms:modified xsi:type="dcterms:W3CDTF">2010-09-21T08:30:50Z</dcterms:modified>
</cp:coreProperties>
</file>