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0"/>
  </p:notesMasterIdLst>
  <p:handoutMasterIdLst>
    <p:handoutMasterId r:id="rId21"/>
  </p:handoutMasterIdLst>
  <p:sldIdLst>
    <p:sldId id="462" r:id="rId2"/>
    <p:sldId id="463" r:id="rId3"/>
    <p:sldId id="465" r:id="rId4"/>
    <p:sldId id="474" r:id="rId5"/>
    <p:sldId id="475" r:id="rId6"/>
    <p:sldId id="477" r:id="rId7"/>
    <p:sldId id="476" r:id="rId8"/>
    <p:sldId id="478" r:id="rId9"/>
    <p:sldId id="484" r:id="rId10"/>
    <p:sldId id="466" r:id="rId11"/>
    <p:sldId id="467" r:id="rId12"/>
    <p:sldId id="468" r:id="rId13"/>
    <p:sldId id="469" r:id="rId14"/>
    <p:sldId id="472" r:id="rId15"/>
    <p:sldId id="483" r:id="rId16"/>
    <p:sldId id="471" r:id="rId17"/>
    <p:sldId id="479" r:id="rId18"/>
    <p:sldId id="480" r:id="rId19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g" initials="L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A2DADE"/>
    <a:srgbClr val="4E0B55"/>
    <a:srgbClr val="EE2D24"/>
    <a:srgbClr val="C7A775"/>
    <a:srgbClr val="00B5EF"/>
    <a:srgbClr val="CDE3A0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 autoAdjust="0"/>
    <p:restoredTop sz="85435" autoAdjust="0"/>
  </p:normalViewPr>
  <p:slideViewPr>
    <p:cSldViewPr snapToGrid="0">
      <p:cViewPr>
        <p:scale>
          <a:sx n="50" d="100"/>
          <a:sy n="50" d="100"/>
        </p:scale>
        <p:origin x="-1075" y="-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1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20 September 2010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September 2010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D1E90-44C7-4581-B0BD-D75728485106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SSM/I?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September 2010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</a:t>
            </a:r>
            <a:r>
              <a:rPr lang="en-US" baseline="0" dirty="0" smtClean="0"/>
              <a:t> </a:t>
            </a:r>
            <a:r>
              <a:rPr lang="en-US" dirty="0" smtClean="0"/>
              <a:t>RFI Radio</a:t>
            </a:r>
            <a:r>
              <a:rPr lang="en-US" baseline="0" dirty="0" smtClean="0"/>
              <a:t> frequency interference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September 2010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September 2010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</a:t>
            </a:r>
            <a:r>
              <a:rPr lang="en-US" baseline="0" dirty="0" smtClean="0"/>
              <a:t> scope-cm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20 September 2010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46B79-128F-429E-BD10-C582B5CE0F8A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113" y="742950"/>
            <a:ext cx="5376862" cy="372268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88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9" y="128588"/>
            <a:ext cx="8986837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676" y="1606550"/>
            <a:ext cx="4419600" cy="4478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606550"/>
            <a:ext cx="4419600" cy="4478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 smtClean="0">
                <a:solidFill>
                  <a:schemeClr val="tx1"/>
                </a:solidFill>
              </a:rPr>
              <a:pPr>
                <a:defRPr/>
              </a:pPr>
              <a:t>20 September 2010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: </a:t>
            </a:r>
            <a:fld id="{ED0F9CEB-5A3B-41CC-A276-34566D4505EC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tar.nesdis.noaa.gov/smcd/spb/calibration/icvs/new/n18-metopa-amsua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tar/meeting_MSU_AMSU_SSU2010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GSICS Product Development Plan</a:t>
            </a:r>
            <a:br>
              <a:rPr lang="en-GB" dirty="0" smtClean="0"/>
            </a:br>
            <a:r>
              <a:rPr lang="en-GB" dirty="0" smtClean="0"/>
              <a:t>for Microwave Instruments</a:t>
            </a:r>
            <a:endParaRPr lang="en-US" dirty="0" smtClean="0"/>
          </a:p>
        </p:txBody>
      </p:sp>
      <p:sp>
        <p:nvSpPr>
          <p:cNvPr id="6147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Cheng-</a:t>
            </a:r>
            <a:r>
              <a:rPr lang="en-US" sz="2000" dirty="0" err="1" smtClean="0">
                <a:solidFill>
                  <a:srgbClr val="002060"/>
                </a:solidFill>
              </a:rPr>
              <a:t>Zhi</a:t>
            </a:r>
            <a:r>
              <a:rPr lang="en-US" sz="2000" dirty="0" smtClean="0">
                <a:solidFill>
                  <a:srgbClr val="002060"/>
                </a:solidFill>
              </a:rPr>
              <a:t> Zou</a:t>
            </a:r>
            <a:r>
              <a:rPr lang="en-US" sz="2000" baseline="30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, Tim Hewison</a:t>
            </a:r>
            <a:r>
              <a:rPr lang="en-US" sz="200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</a:p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David Walker</a:t>
            </a:r>
            <a:r>
              <a:rPr lang="en-US" sz="2000" baseline="30000" dirty="0" smtClean="0">
                <a:solidFill>
                  <a:srgbClr val="002060"/>
                </a:solidFill>
              </a:rPr>
              <a:t>3, </a:t>
            </a:r>
            <a:r>
              <a:rPr lang="en-US" sz="2000" dirty="0" err="1" smtClean="0">
                <a:solidFill>
                  <a:srgbClr val="002060"/>
                </a:solidFill>
              </a:rPr>
              <a:t>Fuzhong</a:t>
            </a:r>
            <a:r>
              <a:rPr lang="en-US" sz="2000" dirty="0" smtClean="0">
                <a:solidFill>
                  <a:srgbClr val="002060"/>
                </a:solidFill>
              </a:rPr>
              <a:t> Weng</a:t>
            </a:r>
            <a:r>
              <a:rPr lang="en-US" sz="2000" baseline="30000" dirty="0" smtClean="0">
                <a:solidFill>
                  <a:srgbClr val="002060"/>
                </a:solidFill>
              </a:rPr>
              <a:t>1,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Likun</a:t>
            </a:r>
            <a:r>
              <a:rPr lang="en-US" sz="2000" dirty="0" smtClean="0">
                <a:solidFill>
                  <a:srgbClr val="002060"/>
                </a:solidFill>
              </a:rPr>
              <a:t> Wang (presenter)</a:t>
            </a:r>
            <a:r>
              <a:rPr lang="en-US" sz="2000" baseline="30000" dirty="0" smtClean="0">
                <a:solidFill>
                  <a:srgbClr val="002060"/>
                </a:solidFill>
              </a:rPr>
              <a:t>1 ,</a:t>
            </a:r>
          </a:p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Bob Iacovazzi</a:t>
            </a:r>
            <a:r>
              <a:rPr lang="en-US" sz="2000" baseline="30000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>
                <a:solidFill>
                  <a:srgbClr val="002060"/>
                </a:solidFill>
              </a:rPr>
              <a:t>, Emily Liu</a:t>
            </a:r>
            <a:r>
              <a:rPr lang="en-US" sz="2000" baseline="30000" dirty="0" smtClean="0">
                <a:solidFill>
                  <a:srgbClr val="002060"/>
                </a:solidFill>
              </a:rPr>
              <a:t>4</a:t>
            </a:r>
            <a:r>
              <a:rPr lang="en-US" sz="2000" dirty="0" smtClean="0">
                <a:solidFill>
                  <a:srgbClr val="002060"/>
                </a:solidFill>
              </a:rPr>
              <a:t>, Tom Wilheit</a:t>
            </a:r>
            <a:r>
              <a:rPr lang="en-US" sz="2000" baseline="30000" dirty="0" smtClean="0">
                <a:solidFill>
                  <a:srgbClr val="002060"/>
                </a:solidFill>
              </a:rPr>
              <a:t>5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Keiji</a:t>
            </a:r>
            <a:r>
              <a:rPr lang="en-US" sz="2000" dirty="0" smtClean="0">
                <a:solidFill>
                  <a:srgbClr val="002060"/>
                </a:solidFill>
              </a:rPr>
              <a:t> Imaoka</a:t>
            </a:r>
            <a:r>
              <a:rPr lang="en-US" sz="2000" baseline="30000" dirty="0" smtClean="0">
                <a:solidFill>
                  <a:srgbClr val="002060"/>
                </a:solidFill>
              </a:rPr>
              <a:t>6</a:t>
            </a: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(1) NOAA (2) EUMETSAT, (3) NIST, (4) NASA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(5) Texas A&amp;M University, (6) JAXA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2. Scope Users’ Requirements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95300" y="1341120"/>
            <a:ext cx="8915400" cy="504444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b="1" dirty="0" smtClean="0"/>
              <a:t>Who </a:t>
            </a:r>
            <a:r>
              <a:rPr lang="en-GB" sz="2000" b="1" dirty="0" smtClean="0"/>
              <a:t>are GSICS users? – Consult at Users’ Workshops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 smtClean="0">
                <a:latin typeface="Arial" pitchFamily="34" charset="0"/>
              </a:rPr>
              <a:t>I</a:t>
            </a:r>
            <a:r>
              <a:rPr lang="en-GB" sz="1500" dirty="0" smtClean="0">
                <a:latin typeface="Arial" pitchFamily="34" charset="0"/>
              </a:rPr>
              <a:t>nternal – to generate level 2 products &amp; Re-processing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NWP centres reanalysis </a:t>
            </a:r>
            <a:r>
              <a:rPr lang="en-GB" sz="1500" dirty="0" smtClean="0">
                <a:latin typeface="Arial" pitchFamily="34" charset="0"/>
              </a:rPr>
              <a:t>development</a:t>
            </a:r>
            <a:endParaRPr lang="en-GB" sz="1500" dirty="0" smtClean="0">
              <a:latin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SCOPE-CM projects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Satellite </a:t>
            </a:r>
            <a:r>
              <a:rPr lang="en-GB" sz="1500" dirty="0" smtClean="0">
                <a:latin typeface="Arial" pitchFamily="34" charset="0"/>
              </a:rPr>
              <a:t>Application Facilities (CM-SAF) </a:t>
            </a:r>
            <a:r>
              <a:rPr lang="en-GB" sz="1500" dirty="0" smtClean="0">
                <a:latin typeface="Arial" pitchFamily="34" charset="0"/>
              </a:rPr>
              <a:t>and NOAA CDR program produce TCDRs &amp; </a:t>
            </a:r>
            <a:r>
              <a:rPr lang="en-GB" sz="1500" dirty="0" smtClean="0">
                <a:latin typeface="Arial" pitchFamily="34" charset="0"/>
              </a:rPr>
              <a:t>ECVs</a:t>
            </a:r>
            <a:endParaRPr lang="en-GB" sz="1500" dirty="0" smtClean="0"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b="1" dirty="0" smtClean="0"/>
              <a:t>What do </a:t>
            </a:r>
            <a:r>
              <a:rPr lang="en-GB" sz="2000" b="1" dirty="0" smtClean="0"/>
              <a:t>the GSICS users </a:t>
            </a:r>
            <a:r>
              <a:rPr lang="en-GB" sz="2000" b="1" dirty="0" smtClean="0"/>
              <a:t>want?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Which </a:t>
            </a:r>
            <a:r>
              <a:rPr lang="en-GB" sz="1500" dirty="0" smtClean="0">
                <a:latin typeface="Arial" pitchFamily="34" charset="0"/>
              </a:rPr>
              <a:t>instruments/channels/time periods, etc...?</a:t>
            </a:r>
          </a:p>
          <a:p>
            <a:pPr lvl="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1500" dirty="0" smtClean="0">
                <a:latin typeface="Arial" pitchFamily="34" charset="0"/>
              </a:rPr>
              <a:t>e.g. MSU/AMSU, SSM/I</a:t>
            </a:r>
          </a:p>
          <a:p>
            <a:pPr lvl="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GB" sz="1500" dirty="0" smtClean="0">
                <a:latin typeface="Arial" pitchFamily="34" charset="0"/>
              </a:rPr>
              <a:t>Recalibrated </a:t>
            </a:r>
            <a:r>
              <a:rPr lang="en-GB" sz="1500" dirty="0" smtClean="0">
                <a:latin typeface="Arial" pitchFamily="34" charset="0"/>
              </a:rPr>
              <a:t>radiances? </a:t>
            </a:r>
            <a:endParaRPr lang="en-GB" sz="1500" dirty="0" smtClean="0">
              <a:latin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What is not met by existing activities</a:t>
            </a:r>
            <a:r>
              <a:rPr lang="en-GB" sz="1500" dirty="0" smtClean="0">
                <a:latin typeface="Arial" pitchFamily="34" charset="0"/>
              </a:rPr>
              <a:t>?</a:t>
            </a:r>
            <a:endParaRPr lang="en-GB" sz="1500" dirty="0" smtClean="0">
              <a:latin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We can approve external products meeting GSICS </a:t>
            </a:r>
            <a:r>
              <a:rPr lang="en-GB" sz="1500" dirty="0" smtClean="0">
                <a:latin typeface="Arial" pitchFamily="34" charset="0"/>
              </a:rPr>
              <a:t>standards</a:t>
            </a:r>
            <a:endParaRPr lang="en-GB" sz="1500" dirty="0" smtClean="0"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2000" b="1" dirty="0" smtClean="0"/>
              <a:t>GSICS Products:</a:t>
            </a:r>
            <a:r>
              <a:rPr lang="en-GB" sz="1500" b="1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GSICS Bias Monitoring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GSICS Correction – Near Real-Time or Re-Analysis?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Inter-calibrated </a:t>
            </a:r>
            <a:r>
              <a:rPr lang="en-GB" sz="1500" dirty="0" smtClean="0">
                <a:latin typeface="Arial" pitchFamily="34" charset="0"/>
              </a:rPr>
              <a:t>level </a:t>
            </a:r>
            <a:r>
              <a:rPr lang="en-GB" sz="1500" dirty="0" smtClean="0">
                <a:latin typeface="Arial" pitchFamily="34" charset="0"/>
              </a:rPr>
              <a:t>1c </a:t>
            </a:r>
            <a:r>
              <a:rPr lang="en-GB" sz="1500" dirty="0" smtClean="0">
                <a:latin typeface="Arial" pitchFamily="34" charset="0"/>
              </a:rPr>
              <a:t>radiances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500" dirty="0" smtClean="0">
                <a:latin typeface="Arial" pitchFamily="34" charset="0"/>
              </a:rPr>
              <a:t>For </a:t>
            </a:r>
            <a:r>
              <a:rPr lang="en-GB" sz="1500" dirty="0" smtClean="0">
                <a:latin typeface="Arial" pitchFamily="34" charset="0"/>
              </a:rPr>
              <a:t>MSU/AMSU</a:t>
            </a:r>
            <a:r>
              <a:rPr lang="en-GB" sz="1500" dirty="0" smtClean="0">
                <a:latin typeface="Arial" pitchFamily="34" charset="0"/>
              </a:rPr>
              <a:t>, </a:t>
            </a:r>
            <a:r>
              <a:rPr lang="en-GB" sz="1500" dirty="0" smtClean="0">
                <a:latin typeface="Arial" pitchFamily="34" charset="0"/>
              </a:rPr>
              <a:t>only available: NOAA SNO recalibrated  level-1c </a:t>
            </a:r>
            <a:r>
              <a:rPr lang="en-GB" sz="1500" dirty="0" smtClean="0">
                <a:latin typeface="Arial" pitchFamily="34" charset="0"/>
              </a:rPr>
              <a:t>products</a:t>
            </a:r>
            <a:endParaRPr lang="en-GB" sz="15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3. Requirements met by Existing Activities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240079" y="4549406"/>
            <a:ext cx="4038600" cy="1628775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</a:pPr>
            <a:r>
              <a:rPr lang="en-GB" sz="1800" dirty="0" smtClean="0"/>
              <a:t>NOAA SNO recalibrated level-1c FCDR have been assimilated into the new generation of NCEP CFSR and NASA MERRA reanalyses; improved bias correction pattern were achieved. </a:t>
            </a:r>
          </a:p>
          <a:p>
            <a:pPr marL="457200" indent="-457200" algn="just" eaLnBrk="1" hangingPunct="1">
              <a:buNone/>
            </a:pPr>
            <a:endParaRPr lang="en-GB" sz="1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63697" y="1555473"/>
            <a:ext cx="4514850" cy="3017856"/>
            <a:chOff x="2905125" y="1468419"/>
            <a:chExt cx="6105525" cy="49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05125" y="1468419"/>
              <a:ext cx="6010276" cy="249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3826257"/>
              <a:ext cx="6038850" cy="257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t="4443" r="5727" b="6890"/>
          <a:stretch>
            <a:fillRect/>
          </a:stretch>
        </p:blipFill>
        <p:spPr>
          <a:xfrm>
            <a:off x="5108724" y="1383341"/>
            <a:ext cx="4076700" cy="2819400"/>
          </a:xfrm>
          <a:prstGeom prst="rect">
            <a:avLst/>
          </a:prstGeom>
          <a:noFill/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943600" y="2994839"/>
            <a:ext cx="89306" cy="1324640"/>
          </a:xfrm>
          <a:prstGeom prst="upArrow">
            <a:avLst>
              <a:gd name="adj1" fmla="val 50000"/>
              <a:gd name="adj2" fmla="val 2788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507029" y="3250536"/>
            <a:ext cx="127147" cy="1055650"/>
          </a:xfrm>
          <a:prstGeom prst="upArrow">
            <a:avLst>
              <a:gd name="adj1" fmla="val 50000"/>
              <a:gd name="adj2" fmla="val 2409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92003" y="4617852"/>
            <a:ext cx="4038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NOAA SNO recalibrated level-1c FCDR 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can successfully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removed the time-varying inter-satellite bias, which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may cause spurious climate signals when these satellite measurements are used for climate product retrievals and reanalysis data assimilation.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4. Requirements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GB" sz="3200" dirty="0" smtClean="0"/>
              <a:t>met by Existing Activities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7200" indent="-457200" eaLnBrk="1" hangingPunct="1"/>
            <a:r>
              <a:rPr lang="en-GB" dirty="0" smtClean="0"/>
              <a:t>For historic microwave observations, there is no absolute calibration standard and hence inter-comparison is required to determine the absolute truth (cannot be resolved by inter-calibration)</a:t>
            </a:r>
          </a:p>
          <a:p>
            <a:pPr marL="457200" indent="-457200" eaLnBrk="1" hangingPunct="1"/>
            <a:endParaRPr lang="en-GB" dirty="0" smtClean="0"/>
          </a:p>
          <a:p>
            <a:pPr marL="457200" indent="-457200" eaLnBrk="1" hangingPunct="1"/>
            <a:r>
              <a:rPr lang="en-GB" dirty="0" smtClean="0"/>
              <a:t>For future microwave observations, SI traceable standard that meets  climate accuracy requirements is </a:t>
            </a:r>
            <a:r>
              <a:rPr lang="en-GB" dirty="0" smtClean="0"/>
              <a:t>needed</a:t>
            </a:r>
            <a:r>
              <a:rPr lang="en-GB" dirty="0" smtClean="0"/>
              <a:t> </a:t>
            </a:r>
            <a:r>
              <a:rPr lang="en-GB" dirty="0" smtClean="0"/>
              <a:t>(See next slides</a:t>
            </a:r>
            <a:r>
              <a:rPr lang="en-GB" dirty="0" smtClean="0"/>
              <a:t>)</a:t>
            </a:r>
            <a:endParaRPr lang="en-GB" i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5. Microwave references and traceability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mtClean="0"/>
              <a:t>NIST </a:t>
            </a:r>
            <a:r>
              <a:rPr lang="en-GB" smtClean="0"/>
              <a:t>is interested </a:t>
            </a:r>
            <a:r>
              <a:rPr lang="en-GB" dirty="0" smtClean="0"/>
              <a:t>in developing standards &amp; guidelines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Microwave Brightness Temperature Standard Blackbody</a:t>
            </a:r>
          </a:p>
          <a:p>
            <a:pPr lvl="2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SI traceable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Standard Reference Microwave Radiometer</a:t>
            </a:r>
          </a:p>
          <a:p>
            <a:pPr lvl="2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Well-characterised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Improving evaluation &amp; documentation of uncertainty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Best </a:t>
            </a:r>
            <a:r>
              <a:rPr lang="en-GB" dirty="0" smtClean="0"/>
              <a:t>Practice </a:t>
            </a:r>
            <a:r>
              <a:rPr lang="en-GB" dirty="0" smtClean="0"/>
              <a:t>document</a:t>
            </a:r>
          </a:p>
          <a:p>
            <a:pPr lvl="2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To aid designers in standardizing procedures &amp; analysis</a:t>
            </a:r>
          </a:p>
          <a:p>
            <a:pPr lvl="2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True SI traceability is the long-term goal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Steps towards that are now achievable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6. Future Activities 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NOAA expects </a:t>
            </a:r>
            <a:r>
              <a:rPr lang="en-GB" sz="2400" dirty="0" smtClean="0"/>
              <a:t>to submit MSU/AMSU-A historical inter-calibration products to the GPPA for demonstration mode distribution within a few months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In the planned next GSICS web meeting: </a:t>
            </a:r>
          </a:p>
          <a:p>
            <a:pPr lvl="1"/>
            <a:r>
              <a:rPr lang="en-GB" sz="2400" dirty="0" smtClean="0"/>
              <a:t>Cheng-</a:t>
            </a:r>
            <a:r>
              <a:rPr lang="en-GB" sz="2400" dirty="0" err="1" smtClean="0"/>
              <a:t>Zhi</a:t>
            </a:r>
            <a:r>
              <a:rPr lang="en-GB" sz="2400" dirty="0" smtClean="0"/>
              <a:t> </a:t>
            </a:r>
            <a:r>
              <a:rPr lang="en-GB" sz="2400" dirty="0" err="1" smtClean="0"/>
              <a:t>Zou</a:t>
            </a:r>
            <a:r>
              <a:rPr lang="en-GB" sz="2400" dirty="0" smtClean="0"/>
              <a:t> (NOAA) will present his algorithm</a:t>
            </a:r>
          </a:p>
          <a:p>
            <a:pPr lvl="1"/>
            <a:r>
              <a:rPr lang="en-GB" sz="2400" dirty="0" smtClean="0"/>
              <a:t>Bob </a:t>
            </a:r>
            <a:r>
              <a:rPr lang="en-GB" sz="2400" dirty="0" err="1" smtClean="0"/>
              <a:t>Iacovazzi</a:t>
            </a:r>
            <a:r>
              <a:rPr lang="en-GB" sz="2400" dirty="0" smtClean="0"/>
              <a:t> (NOAA) to follow up with a presentation on his analysis of near-</a:t>
            </a:r>
            <a:r>
              <a:rPr lang="en-GB" sz="2400" dirty="0" err="1" smtClean="0"/>
              <a:t>realtime</a:t>
            </a:r>
            <a:r>
              <a:rPr lang="en-GB" sz="2400" dirty="0" smtClean="0"/>
              <a:t> AMSU-A </a:t>
            </a:r>
            <a:r>
              <a:rPr lang="en-GB" sz="2400" dirty="0" smtClean="0"/>
              <a:t>SNOs</a:t>
            </a:r>
          </a:p>
          <a:p>
            <a:pPr lvl="1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95300" y="137160"/>
            <a:ext cx="8915400" cy="969645"/>
          </a:xfrm>
        </p:spPr>
        <p:txBody>
          <a:bodyPr/>
          <a:lstStyle/>
          <a:p>
            <a:pPr eaLnBrk="1" hangingPunct="1"/>
            <a:r>
              <a:rPr lang="en-GB" sz="4000" dirty="0" smtClean="0"/>
              <a:t>7. Summary</a:t>
            </a:r>
            <a:r>
              <a:rPr lang="en-GB" sz="4000" dirty="0" smtClean="0"/>
              <a:t> </a:t>
            </a:r>
            <a:br>
              <a:rPr lang="en-GB" sz="4000" dirty="0" smtClean="0"/>
            </a:br>
            <a:r>
              <a:rPr lang="en-GB" sz="4000" dirty="0" smtClean="0"/>
              <a:t>GSICS </a:t>
            </a:r>
            <a:r>
              <a:rPr lang="en-GB" sz="4000" dirty="0" smtClean="0"/>
              <a:t>Microwave Sub-group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86840"/>
            <a:ext cx="8915400" cy="473932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Scope: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Coordination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Rapportage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Review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Certification of external products as GSICS-compliant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Development of GSICS </a:t>
            </a:r>
            <a:r>
              <a:rPr lang="en-GB" dirty="0" smtClean="0"/>
              <a:t>Products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To </a:t>
            </a:r>
            <a:r>
              <a:rPr lang="en-GB" dirty="0" smtClean="0"/>
              <a:t>Review: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Different calibration methods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SNO</a:t>
            </a:r>
            <a:endParaRPr lang="en-GB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Statistical Analysis Method (regional/global)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dirty="0" smtClean="0"/>
              <a:t>NWP </a:t>
            </a:r>
            <a:r>
              <a:rPr lang="en-GB" dirty="0" smtClean="0"/>
              <a:t>Double-Differencing </a:t>
            </a:r>
            <a:r>
              <a:rPr lang="en-GB" dirty="0" smtClean="0"/>
              <a:t>Method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Requirements met by the activities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Reference </a:t>
            </a:r>
            <a:r>
              <a:rPr lang="en-GB" dirty="0" smtClean="0"/>
              <a:t>Instruments/Traceability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Membership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Internal: from GSICS from GRWG/GCC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External: to represent each major activity in microwave inter-calibration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Thank You</a:t>
            </a:r>
            <a:endParaRPr lang="en-US" smtClean="0"/>
          </a:p>
        </p:txBody>
      </p:sp>
      <p:sp>
        <p:nvSpPr>
          <p:cNvPr id="20483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002060"/>
                </a:solidFill>
              </a:rPr>
              <a:t>Any 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/>
              <a:t>Vicarious and Statistical </a:t>
            </a:r>
            <a:br>
              <a:rPr lang="en-GB" sz="3600" dirty="0" smtClean="0"/>
            </a:br>
            <a:r>
              <a:rPr lang="en-GB" sz="3600" dirty="0" smtClean="0"/>
              <a:t>Inter-Calibration Methods</a:t>
            </a:r>
          </a:p>
        </p:txBody>
      </p:sp>
      <p:sp>
        <p:nvSpPr>
          <p:cNvPr id="18435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Vicarious Calibrations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Can identify invariant targets as vicarious references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Min T</a:t>
            </a:r>
            <a:r>
              <a:rPr lang="en-GB" baseline="-25000" dirty="0" smtClean="0"/>
              <a:t>b</a:t>
            </a:r>
            <a:r>
              <a:rPr lang="en-GB" dirty="0" smtClean="0"/>
              <a:t> observed over sea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Conditions?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Model Reference?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Dense forest canopies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Emissivity ~1.00 Ts=?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Compare 2 instruments’ </a:t>
            </a:r>
            <a:r>
              <a:rPr lang="en-GB" dirty="0" err="1" smtClean="0"/>
              <a:t>obs</a:t>
            </a:r>
            <a:r>
              <a:rPr lang="en-GB" dirty="0" smtClean="0"/>
              <a:t> of vicarious targets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8437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/>
          <a:lstStyle/>
          <a:p>
            <a:pPr eaLnBrk="1" hangingPunct="1"/>
            <a:r>
              <a:rPr lang="en-GB" smtClean="0"/>
              <a:t>Global/Regional Statistics</a:t>
            </a:r>
          </a:p>
        </p:txBody>
      </p:sp>
      <p:sp>
        <p:nvSpPr>
          <p:cNvPr id="33798" name="Content Placeholder 8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mtClean="0"/>
              <a:t> aka Histogram Equalization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mtClean="0"/>
              <a:t> Commonly used for long-term climate monitoring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mtClean="0"/>
              <a:t> Compare Mean T</a:t>
            </a:r>
            <a:r>
              <a:rPr lang="en-GB" baseline="-25000" smtClean="0"/>
              <a:t>b</a:t>
            </a:r>
            <a:r>
              <a:rPr lang="en-GB" smtClean="0"/>
              <a:t>s observed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>
                <a:latin typeface="Arial" pitchFamily="34" charset="0"/>
              </a:rPr>
              <a:t> Over long periods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>
                <a:latin typeface="Arial" pitchFamily="34" charset="0"/>
              </a:rPr>
              <a:t> Over large areas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mtClean="0"/>
              <a:t> Need to account for known causes of variance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>
                <a:latin typeface="Arial" pitchFamily="34" charset="0"/>
              </a:rPr>
              <a:t> Orbital/Geometry changes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mtClean="0">
                <a:latin typeface="Arial" pitchFamily="34" charset="0"/>
              </a:rPr>
              <a:t> Thermal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GSICS Microwave Strategy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None/>
            </a:pPr>
            <a:r>
              <a:rPr lang="en-GB" sz="2400" dirty="0" smtClean="0"/>
              <a:t>0.	Form microwave sub-group of GRWG 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GB" sz="2400" dirty="0" smtClean="0"/>
              <a:t>Review Existing Calibration Activities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GB" sz="2400" dirty="0" smtClean="0"/>
              <a:t>Scope Users’ Requirements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GB" sz="2400" dirty="0" smtClean="0"/>
              <a:t>Identify Requirements met by Existing Activities</a:t>
            </a:r>
          </a:p>
          <a:p>
            <a:pPr marL="857250" lvl="1" indent="-457200" eaLnBrk="1" hangingPunct="1"/>
            <a:r>
              <a:rPr lang="en-GB" sz="2000" dirty="0" smtClean="0"/>
              <a:t>Work with developers towards </a:t>
            </a:r>
            <a:r>
              <a:rPr lang="en-GB" sz="2000" i="1" dirty="0" smtClean="0"/>
              <a:t>GSICS compliance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GB" sz="2400" dirty="0" smtClean="0"/>
              <a:t>Identify Requirements </a:t>
            </a:r>
            <a:r>
              <a:rPr lang="en-GB" sz="2400" b="1" dirty="0" smtClean="0"/>
              <a:t>not </a:t>
            </a:r>
            <a:r>
              <a:rPr lang="en-GB" sz="2400" dirty="0" smtClean="0"/>
              <a:t>met by Existing Activities</a:t>
            </a:r>
          </a:p>
          <a:p>
            <a:pPr marL="857250" lvl="1" indent="-457200" eaLnBrk="1" hangingPunct="1"/>
            <a:r>
              <a:rPr lang="en-GB" sz="2000" dirty="0" smtClean="0"/>
              <a:t>Consider development of new products within GSICS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GB" sz="2400" dirty="0" smtClean="0"/>
              <a:t>Define </a:t>
            </a:r>
            <a:r>
              <a:rPr lang="en-GB" sz="2400" dirty="0" smtClean="0"/>
              <a:t>Inter-Calibration </a:t>
            </a:r>
            <a:r>
              <a:rPr lang="en-GB" sz="2400" dirty="0" smtClean="0"/>
              <a:t>R</a:t>
            </a:r>
            <a:r>
              <a:rPr lang="en-GB" sz="2400" dirty="0" smtClean="0"/>
              <a:t>eferences </a:t>
            </a:r>
            <a:r>
              <a:rPr lang="en-GB" sz="2400" dirty="0" smtClean="0"/>
              <a:t>and </a:t>
            </a:r>
            <a:r>
              <a:rPr lang="en-GB" sz="2400" dirty="0" smtClean="0"/>
              <a:t>Traceability</a:t>
            </a:r>
            <a:endParaRPr lang="en-GB" sz="2400" dirty="0" smtClean="0"/>
          </a:p>
          <a:p>
            <a:pPr marL="857250" lvl="1" indent="-457200" eaLnBrk="1" hangingPunct="1"/>
            <a:r>
              <a:rPr lang="en-GB" sz="2000" dirty="0" smtClean="0"/>
              <a:t>Work together with NIST to develop standards &amp; guidelines</a:t>
            </a:r>
          </a:p>
          <a:p>
            <a:pPr marL="457200" indent="-457200" eaLnBrk="1" hangingPunct="1">
              <a:buFont typeface="Century Gothic" pitchFamily="34" charset="0"/>
              <a:buAutoNum type="arabicPeriod"/>
            </a:pPr>
            <a:r>
              <a:rPr lang="en-GB" sz="2400" dirty="0" smtClean="0"/>
              <a:t>Ensure </a:t>
            </a:r>
            <a:r>
              <a:rPr lang="en-GB" sz="2400" dirty="0" smtClean="0"/>
              <a:t>Consistency </a:t>
            </a:r>
            <a:r>
              <a:rPr lang="en-GB" sz="2400" dirty="0" smtClean="0"/>
              <a:t>between D</a:t>
            </a:r>
            <a:r>
              <a:rPr lang="en-GB" sz="2400" dirty="0" smtClean="0"/>
              <a:t>ifferent Products</a:t>
            </a:r>
            <a:endParaRPr lang="en-GB" sz="2400" dirty="0" smtClean="0"/>
          </a:p>
          <a:p>
            <a:pPr marL="857250" lvl="1" indent="-457200" eaLnBrk="1" hangingPunct="1"/>
            <a:r>
              <a:rPr lang="en-GB" sz="2000" dirty="0" smtClean="0"/>
              <a:t>Through traceability</a:t>
            </a:r>
          </a:p>
        </p:txBody>
      </p:sp>
      <p:cxnSp>
        <p:nvCxnSpPr>
          <p:cNvPr id="23556" name="Straight Arrow Connector 7"/>
          <p:cNvCxnSpPr>
            <a:cxnSpLocks noChangeShapeType="1"/>
          </p:cNvCxnSpPr>
          <p:nvPr/>
        </p:nvCxnSpPr>
        <p:spPr bwMode="auto">
          <a:xfrm>
            <a:off x="7276439" y="2476500"/>
            <a:ext cx="914929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1. Existing Calibration Activities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Already much work on microwave inter-calibration 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Microwave </a:t>
            </a:r>
            <a:r>
              <a:rPr lang="en-GB" dirty="0" smtClean="0"/>
              <a:t>Sounders  (i.e. MSU/AMSU)</a:t>
            </a:r>
          </a:p>
          <a:p>
            <a:pPr lvl="1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Radiance level products (level 1c)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NOAA </a:t>
            </a:r>
            <a:r>
              <a:rPr lang="en-GB" sz="2900" dirty="0" smtClean="0"/>
              <a:t>: SNO </a:t>
            </a:r>
            <a:endParaRPr lang="en-GB" sz="2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NCAR: </a:t>
            </a:r>
            <a:r>
              <a:rPr lang="en-GB" sz="2900" dirty="0" smtClean="0"/>
              <a:t> GPSRO</a:t>
            </a:r>
            <a:r>
              <a:rPr lang="en-GB" sz="2900" dirty="0" smtClean="0">
                <a:solidFill>
                  <a:srgbClr val="FF0000"/>
                </a:solidFill>
              </a:rPr>
              <a:t> </a:t>
            </a:r>
            <a:endParaRPr lang="en-GB" sz="2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300" dirty="0" smtClean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Microwave Imagers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GPM </a:t>
            </a:r>
            <a:r>
              <a:rPr lang="en-GB" sz="2900" dirty="0" smtClean="0"/>
              <a:t> X-cal</a:t>
            </a:r>
            <a:r>
              <a:rPr lang="en-GB" sz="2900" dirty="0" smtClean="0"/>
              <a:t>: </a:t>
            </a:r>
            <a:r>
              <a:rPr lang="en-GB" sz="2900" dirty="0" err="1" smtClean="0"/>
              <a:t>Windsat</a:t>
            </a:r>
            <a:r>
              <a:rPr lang="en-GB" sz="2900" dirty="0" smtClean="0"/>
              <a:t>-TMI-AMSRE by Vicarious Calibration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NOAA: SSM/I by </a:t>
            </a:r>
            <a:r>
              <a:rPr lang="en-GB" sz="2900" dirty="0" smtClean="0"/>
              <a:t>SNOs</a:t>
            </a:r>
            <a:endParaRPr lang="en-GB" sz="29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600" dirty="0" smtClean="0"/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sz="3100" dirty="0" smtClean="0"/>
              <a:t>Bias Monitoring </a:t>
            </a:r>
            <a:endParaRPr lang="en-GB" sz="31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NWP Centres</a:t>
            </a:r>
            <a:r>
              <a:rPr lang="en-GB" sz="2900" dirty="0" smtClean="0"/>
              <a:t>: Bias monitoring system for data assimilations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NOAA: Double-differences and SNOs </a:t>
            </a:r>
            <a:endParaRPr lang="en-GB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NOAA CDR </a:t>
            </a:r>
            <a:r>
              <a:rPr lang="en-GB" dirty="0" smtClean="0"/>
              <a:t>Updates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95300" y="1402080"/>
            <a:ext cx="89154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z="2400" dirty="0" smtClean="0"/>
              <a:t>NESDIS/STAR released </a:t>
            </a:r>
            <a:r>
              <a:rPr lang="en-GB" sz="2400" dirty="0" smtClean="0"/>
              <a:t>version 2.0 </a:t>
            </a:r>
            <a:r>
              <a:rPr lang="en-GB" sz="2400" dirty="0" smtClean="0"/>
              <a:t>of </a:t>
            </a:r>
            <a:r>
              <a:rPr lang="en-GB" sz="2400" dirty="0" smtClean="0"/>
              <a:t>SNO-recalibrated </a:t>
            </a:r>
            <a:r>
              <a:rPr lang="en-GB" sz="2400" dirty="0" smtClean="0"/>
              <a:t>30-year MSU/AMSU </a:t>
            </a:r>
            <a:r>
              <a:rPr lang="en-GB" sz="2400" dirty="0" smtClean="0"/>
              <a:t>FCDR</a:t>
            </a:r>
            <a:endParaRPr lang="en-GB" sz="24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GB" sz="1800" dirty="0" smtClean="0"/>
              <a:t>Mid-Troposphere (TMT), </a:t>
            </a:r>
            <a:r>
              <a:rPr lang="en-GB" sz="1800" dirty="0" err="1" smtClean="0"/>
              <a:t>Tropopause</a:t>
            </a:r>
            <a:r>
              <a:rPr lang="en-GB" sz="1800" dirty="0" smtClean="0"/>
              <a:t>-Stratosphere (TTS), Lower-Stratosphere (TLS) Temperatures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1800" dirty="0" smtClean="0"/>
              <a:t>SNO recalibrated MSU data </a:t>
            </a:r>
            <a:r>
              <a:rPr lang="en-GB" sz="1800" dirty="0" smtClean="0"/>
              <a:t>have been assimilated </a:t>
            </a:r>
            <a:r>
              <a:rPr lang="en-GB" sz="1800" dirty="0" smtClean="0"/>
              <a:t>into NCEP CFSR and NASA MERRA reanalysis systems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sz="1800" dirty="0" smtClean="0"/>
              <a:t>NOAA TLS product has been, for the first time, independently validated by NCAR using GPS-RO calibrated MSU/AMSU </a:t>
            </a:r>
            <a:r>
              <a:rPr lang="en-GB" sz="1800" dirty="0" smtClean="0"/>
              <a:t>products</a:t>
            </a:r>
            <a:r>
              <a:rPr lang="en-GB" sz="1800" dirty="0" smtClean="0"/>
              <a:t>.</a:t>
            </a:r>
            <a:endParaRPr lang="en-GB" sz="1800" dirty="0" smtClean="0"/>
          </a:p>
          <a:p>
            <a:pPr algn="just" eaLnBrk="1" hangingPunct="1">
              <a:lnSpc>
                <a:spcPct val="90000"/>
              </a:lnSpc>
            </a:pPr>
            <a:endParaRPr lang="en-GB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/>
              <a:t>SSM/I and SSMIS </a:t>
            </a:r>
            <a:r>
              <a:rPr lang="en-GB" sz="2800" dirty="0" smtClean="0"/>
              <a:t>CDR </a:t>
            </a:r>
            <a:r>
              <a:rPr lang="en-GB" sz="2800" dirty="0" smtClean="0"/>
              <a:t>development plan</a:t>
            </a:r>
            <a:r>
              <a:rPr lang="en-GB" sz="2800" dirty="0" smtClean="0"/>
              <a:t>: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dirty="0" smtClean="0"/>
              <a:t>1) Checking SSM/I Earth Incident </a:t>
            </a:r>
            <a:r>
              <a:rPr lang="en-GB" sz="1800" dirty="0" smtClean="0"/>
              <a:t>angle </a:t>
            </a:r>
            <a:r>
              <a:rPr lang="en-GB" sz="1800" dirty="0" smtClean="0"/>
              <a:t>(EIA) </a:t>
            </a:r>
            <a:r>
              <a:rPr lang="en-GB" sz="1800" dirty="0" smtClean="0"/>
              <a:t>uncertainty </a:t>
            </a:r>
            <a:endParaRPr lang="en-GB" sz="1800" dirty="0" smtClean="0"/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dirty="0" smtClean="0"/>
              <a:t>2) </a:t>
            </a:r>
            <a:r>
              <a:rPr lang="en-GB" sz="1800" dirty="0" smtClean="0"/>
              <a:t>Correction </a:t>
            </a:r>
            <a:r>
              <a:rPr lang="en-GB" sz="1800" dirty="0" smtClean="0"/>
              <a:t>of </a:t>
            </a:r>
            <a:r>
              <a:rPr lang="en-US" sz="1800" dirty="0" smtClean="0"/>
              <a:t>r</a:t>
            </a:r>
            <a:r>
              <a:rPr lang="en-US" sz="1800" dirty="0" smtClean="0"/>
              <a:t>adio </a:t>
            </a:r>
            <a:r>
              <a:rPr lang="en-US" sz="1800" dirty="0" smtClean="0"/>
              <a:t>frequency </a:t>
            </a:r>
            <a:r>
              <a:rPr lang="en-US" sz="1800" dirty="0" smtClean="0"/>
              <a:t>interference (RFI)</a:t>
            </a:r>
            <a:r>
              <a:rPr lang="en-GB" sz="1800" dirty="0" smtClean="0"/>
              <a:t> </a:t>
            </a:r>
            <a:r>
              <a:rPr lang="en-GB" sz="1800" dirty="0" smtClean="0"/>
              <a:t>in the data </a:t>
            </a:r>
            <a:r>
              <a:rPr lang="en-GB" sz="1800" dirty="0" smtClean="0"/>
              <a:t>sets</a:t>
            </a:r>
            <a:r>
              <a:rPr lang="en-GB" sz="1800" dirty="0" smtClean="0"/>
              <a:t>  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dirty="0" smtClean="0"/>
              <a:t>3) </a:t>
            </a:r>
            <a:r>
              <a:rPr lang="en-GB" sz="1800" dirty="0" smtClean="0"/>
              <a:t>Correction </a:t>
            </a:r>
            <a:r>
              <a:rPr lang="en-GB" sz="1800" dirty="0" smtClean="0"/>
              <a:t>of SSMIS antenna emission </a:t>
            </a:r>
            <a:r>
              <a:rPr lang="en-GB" sz="1800" dirty="0" smtClean="0"/>
              <a:t>anomaly</a:t>
            </a:r>
            <a:r>
              <a:rPr lang="en-GB" sz="1800" dirty="0" smtClean="0"/>
              <a:t>  </a:t>
            </a:r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dirty="0" smtClean="0"/>
              <a:t>4) Documentation of SSM/I and SSMIS level 1b base files for the </a:t>
            </a:r>
            <a:r>
              <a:rPr lang="en-GB" sz="1800" dirty="0" smtClean="0"/>
              <a:t>community </a:t>
            </a:r>
            <a:endParaRPr lang="en-GB" sz="1800" dirty="0" smtClean="0"/>
          </a:p>
          <a:p>
            <a:pPr lvl="1" algn="just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z="1800" dirty="0" smtClean="0"/>
              <a:t>5) SSMIS imaging channel </a:t>
            </a:r>
            <a:r>
              <a:rPr lang="en-GB" sz="1800" dirty="0" smtClean="0"/>
              <a:t>recalibration</a:t>
            </a:r>
            <a:r>
              <a:rPr lang="en-GB" sz="1800" dirty="0" smtClean="0"/>
              <a:t> </a:t>
            </a:r>
            <a:r>
              <a:rPr lang="en-GB" sz="1800" dirty="0" smtClean="0"/>
              <a:t>for GPCP and climate user community, etc</a:t>
            </a:r>
            <a:r>
              <a:rPr lang="en-GB" sz="1800" dirty="0" smtClean="0"/>
              <a:t>.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GPM X-cal interaction with GSICS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GPM X-cal activities are well-developed for </a:t>
            </a:r>
            <a:r>
              <a:rPr lang="en-GB" sz="2400" dirty="0" err="1" smtClean="0"/>
              <a:t>Windsat</a:t>
            </a:r>
            <a:r>
              <a:rPr lang="en-GB" sz="2400" dirty="0" smtClean="0"/>
              <a:t>-TMI-AMSRE</a:t>
            </a: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Group has been facing issues common to GSICS:</a:t>
            </a:r>
          </a:p>
          <a:p>
            <a:pPr lvl="1" eaLnBrk="1" hangingPunct="1"/>
            <a:r>
              <a:rPr lang="en-GB" sz="2000" dirty="0" smtClean="0"/>
              <a:t>But not concentrated on operational products yet</a:t>
            </a:r>
          </a:p>
          <a:p>
            <a:pPr lvl="1" eaLnBrk="1" hangingPunct="1"/>
            <a:r>
              <a:rPr lang="en-GB" sz="2000" dirty="0" smtClean="0"/>
              <a:t>E.g. Whether to issue </a:t>
            </a:r>
            <a:r>
              <a:rPr lang="en-GB" sz="2000" dirty="0" smtClean="0"/>
              <a:t>re-calibrations/corrections</a:t>
            </a:r>
          </a:p>
          <a:p>
            <a:pPr lvl="1"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Plan </a:t>
            </a:r>
            <a:r>
              <a:rPr lang="en-GB" sz="2400" dirty="0" smtClean="0"/>
              <a:t>to extend analysis to include AMSR-E before SSM/I</a:t>
            </a:r>
          </a:p>
          <a:p>
            <a:pPr lvl="1" eaLnBrk="1" hangingPunct="1"/>
            <a:r>
              <a:rPr lang="en-GB" sz="2000" dirty="0" smtClean="0"/>
              <a:t>While starting to look at </a:t>
            </a:r>
            <a:r>
              <a:rPr lang="en-GB" sz="2000" dirty="0" smtClean="0"/>
              <a:t>sounders</a:t>
            </a:r>
          </a:p>
          <a:p>
            <a:pPr lvl="1" eaLnBrk="1" hangingPunct="1">
              <a:buNone/>
            </a:pPr>
            <a:endParaRPr lang="en-GB" sz="2000" dirty="0" smtClean="0"/>
          </a:p>
          <a:p>
            <a:pPr eaLnBrk="1" hangingPunct="1"/>
            <a:r>
              <a:rPr lang="en-GB" sz="2400" dirty="0" smtClean="0"/>
              <a:t>Also interested in NWP Double-differencing</a:t>
            </a:r>
          </a:p>
          <a:p>
            <a:pPr lvl="1" eaLnBrk="1" hangingPunct="1"/>
            <a:r>
              <a:rPr lang="en-GB" sz="2000" dirty="0" smtClean="0"/>
              <a:t>EUMETSAT can share dataset from UKMO study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25042" y="128588"/>
            <a:ext cx="4782740" cy="944562"/>
          </a:xfrm>
        </p:spPr>
        <p:txBody>
          <a:bodyPr/>
          <a:lstStyle/>
          <a:p>
            <a:pPr marL="342900" indent="-342900" eaLnBrk="1" hangingPunct="1"/>
            <a:r>
              <a:rPr lang="en-GB" sz="3600" smtClean="0"/>
              <a:t>NWP Bias Monitoring </a:t>
            </a:r>
            <a:br>
              <a:rPr lang="en-GB" sz="3600" smtClean="0"/>
            </a:br>
            <a:r>
              <a:rPr lang="en-GB" sz="3600" smtClean="0"/>
              <a:t>Statistics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319882" y="1606550"/>
            <a:ext cx="4419865" cy="447833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1</a:t>
            </a:r>
            <a:r>
              <a:rPr lang="en-GB" baseline="30000" dirty="0" smtClean="0"/>
              <a:t>st</a:t>
            </a:r>
            <a:r>
              <a:rPr lang="en-GB" dirty="0" smtClean="0"/>
              <a:t> Step of Data Assimilation: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Observations compared with </a:t>
            </a:r>
            <a:r>
              <a:rPr lang="en-GB" dirty="0" smtClean="0"/>
              <a:t>RTM simulations using NWP </a:t>
            </a:r>
            <a:r>
              <a:rPr lang="en-GB" dirty="0" smtClean="0"/>
              <a:t>model </a:t>
            </a:r>
            <a:r>
              <a:rPr lang="en-GB" dirty="0" smtClean="0"/>
              <a:t>fields</a:t>
            </a:r>
            <a:endParaRPr lang="en-GB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Quality Control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Bias Correction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Find Sensitivity to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</a:rPr>
              <a:t>Latitude, Longitude,</a:t>
            </a:r>
            <a:endParaRPr lang="en-GB" dirty="0" smtClean="0">
              <a:latin typeface="Arial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Scan Angles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Time of day, Date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Radiance, etc...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Find areas with stable bias: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 Clear sky, ocean, night, nadir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892808" y="1606550"/>
            <a:ext cx="4419865" cy="4478338"/>
          </a:xfrm>
        </p:spPr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809" y="119064"/>
            <a:ext cx="4837773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4892808" y="6037263"/>
            <a:ext cx="508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alibri" pitchFamily="34" charset="0"/>
              </a:rPr>
              <a:t>Example of NWP Bias Monitoring Statistics for AMSU</a:t>
            </a:r>
          </a:p>
          <a:p>
            <a:r>
              <a:rPr lang="en-GB" sz="1600">
                <a:latin typeface="Calibri" pitchFamily="34" charset="0"/>
              </a:rPr>
              <a:t> From ECMWF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25042" y="128588"/>
            <a:ext cx="8987631" cy="944562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GB" dirty="0" smtClean="0"/>
              <a:t>SNOs for Bias Monitoring 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sz="half" idx="1"/>
          </p:nvPr>
        </p:nvSpPr>
        <p:spPr>
          <a:xfrm>
            <a:off x="319882" y="1606551"/>
            <a:ext cx="4419865" cy="47228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200" dirty="0" smtClean="0"/>
              <a:t> Allows direct comparisons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200" dirty="0" smtClean="0"/>
              <a:t> Observations at same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Location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Time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Viewing </a:t>
            </a:r>
            <a:r>
              <a:rPr lang="en-GB" sz="2000" dirty="0" smtClean="0">
                <a:latin typeface="Arial" pitchFamily="34" charset="0"/>
              </a:rPr>
              <a:t>geometry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200" dirty="0" smtClean="0"/>
              <a:t> Only in polar regions for sun-synchronous </a:t>
            </a:r>
            <a:r>
              <a:rPr lang="en-GB" sz="2200" dirty="0" smtClean="0"/>
              <a:t>satellites</a:t>
            </a:r>
            <a:endParaRPr lang="en-GB" sz="2200" dirty="0" smtClean="0"/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Highly variable emissivity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Very few collocations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Strongly dependent on orbits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Misses highest radiances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200" dirty="0" smtClean="0"/>
              <a:t> </a:t>
            </a:r>
            <a:endParaRPr lang="en-GB" sz="2200" dirty="0" smtClean="0"/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r>
              <a:rPr lang="en-GB" sz="2200" dirty="0" smtClean="0"/>
              <a:t>Define </a:t>
            </a:r>
            <a:r>
              <a:rPr lang="en-GB" sz="2200" dirty="0" smtClean="0"/>
              <a:t>collocation thresholds</a:t>
            </a:r>
          </a:p>
          <a:p>
            <a:pPr marL="457200" lvl="1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</a:rPr>
              <a:t> Based on variability</a:t>
            </a: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GB" sz="2200" dirty="0" smtClean="0"/>
          </a:p>
        </p:txBody>
      </p:sp>
      <p:pic>
        <p:nvPicPr>
          <p:cNvPr id="12292" name="Picture 14" descr="sats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5624" y="1817688"/>
            <a:ext cx="341894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5415624" y="4067175"/>
            <a:ext cx="341894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Paths of sun-synchronous polar-orbiting satellites cross in polar regions </a:t>
            </a:r>
            <a:br>
              <a:rPr lang="en-GB" sz="1400">
                <a:latin typeface="Calibri" pitchFamily="34" charset="0"/>
              </a:rPr>
            </a:br>
            <a:r>
              <a:rPr lang="en-GB" sz="1400">
                <a:latin typeface="Calibri" pitchFamily="34" charset="0"/>
              </a:rPr>
              <a:t>every few days, giving</a:t>
            </a:r>
          </a:p>
          <a:p>
            <a:r>
              <a:rPr lang="en-GB" sz="1400" i="1">
                <a:latin typeface="Calibri" pitchFamily="34" charset="0"/>
              </a:rPr>
              <a:t>Simultaneous Nadir Overpasses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 cstate="print"/>
          <a:srcRect r="16499" b="12222"/>
          <a:stretch>
            <a:fillRect/>
          </a:stretch>
        </p:blipFill>
        <p:spPr bwMode="auto">
          <a:xfrm>
            <a:off x="4739747" y="1606551"/>
            <a:ext cx="477242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748345" y="5251451"/>
            <a:ext cx="50888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Calibri" pitchFamily="34" charset="0"/>
              </a:rPr>
              <a:t>Example Analysis of SNOs for AMSU-A Ch9 on NOAA18 and Metop-A. From NOAA’s GSICS website: </a:t>
            </a:r>
            <a:r>
              <a:rPr lang="en-GB" sz="1600">
                <a:latin typeface="Calibri" pitchFamily="34" charset="0"/>
                <a:hlinkClick r:id="rId4"/>
              </a:rPr>
              <a:t>http://www.star.nesdis.noaa.gov/smcd/spb/calibration/icvs/new/n18-metopa-amsua.html</a:t>
            </a:r>
            <a:endParaRPr lang="en-GB" sz="16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25042" y="128588"/>
            <a:ext cx="8987631" cy="944562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GB" dirty="0" smtClean="0"/>
              <a:t>Double Differences for Bias Monitoring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" y="1606550"/>
            <a:ext cx="4709160" cy="447833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Can compare </a:t>
            </a:r>
            <a:r>
              <a:rPr lang="en-GB" dirty="0" smtClean="0"/>
              <a:t>two </a:t>
            </a:r>
            <a:r>
              <a:rPr lang="en-GB" dirty="0" smtClean="0"/>
              <a:t>Instruments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latin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</a:rPr>
              <a:t>Using</a:t>
            </a:r>
            <a:r>
              <a:rPr lang="en-GB" sz="2600" dirty="0" smtClean="0">
                <a:latin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</a:rPr>
              <a:t>“Double </a:t>
            </a:r>
            <a:r>
              <a:rPr lang="en-GB" sz="2600" dirty="0" smtClean="0">
                <a:latin typeface="Arial" pitchFamily="34" charset="0"/>
              </a:rPr>
              <a:t>Differences”</a:t>
            </a:r>
            <a:endParaRPr lang="en-GB" sz="2600" dirty="0" smtClean="0">
              <a:latin typeface="Arial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dirty="0" smtClean="0">
                <a:latin typeface="Arial" pitchFamily="34" charset="0"/>
              </a:rPr>
              <a:t> (Obs1-Model)-(Obs2-Model)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latin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Model Errors ~Cancel Out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Accounts for SRF differences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Covers range of conditions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GB" dirty="0" smtClean="0"/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GB" dirty="0" smtClean="0"/>
              <a:t> Relies on NWP model, etc.</a:t>
            </a:r>
          </a:p>
          <a:p>
            <a:pPr marL="0" indent="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295" y="1724025"/>
            <a:ext cx="49781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NOAA Workshop on Climate Data Record from Satellite Microwave Radiometer</a:t>
            </a:r>
            <a:endParaRPr lang="en-GB" sz="32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600" dirty="0" smtClean="0"/>
              <a:t>NESDIS/STAR hosted Workshop on CDRs from Satellite Microwave Radiometers: March 2010</a:t>
            </a:r>
            <a:endParaRPr lang="en-GB" sz="1200" dirty="0" smtClean="0"/>
          </a:p>
          <a:p>
            <a:pPr eaLnBrk="1" hangingPunct="1"/>
            <a:r>
              <a:rPr lang="en-GB" sz="1600" dirty="0" smtClean="0"/>
              <a:t>Covered topics on instrument calibration and CDR development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GB" sz="1400" dirty="0" smtClean="0"/>
              <a:t>Long-term microwave observations on NOAA, NASA, NAVY, EUMESAT operational polar-</a:t>
            </a:r>
            <a:r>
              <a:rPr lang="en-GB" sz="1400" dirty="0" err="1" smtClean="0"/>
              <a:t>orbiters</a:t>
            </a:r>
            <a:endParaRPr lang="en-GB" sz="1400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en-GB" sz="1400" dirty="0" smtClean="0"/>
              <a:t>Including MSU, AMSU, SSU, SSM/I and SSMIS</a:t>
            </a:r>
          </a:p>
          <a:p>
            <a:pPr eaLnBrk="1" hangingPunct="1"/>
            <a:r>
              <a:rPr lang="en-GB" sz="1600" dirty="0" smtClean="0"/>
              <a:t>Allowed CDR developers to respond interact with users on key concepts and concerns to ensure CDRs are both highly useful and up-to-date</a:t>
            </a:r>
          </a:p>
          <a:p>
            <a:pPr eaLnBrk="1" hangingPunct="1"/>
            <a:r>
              <a:rPr lang="en-GB" sz="1600" dirty="0" smtClean="0"/>
              <a:t>Provides mechanism for running NOAA transparency program to gain community acceptance and credibility by formally and openly describing the NOAA CDR approaches</a:t>
            </a:r>
          </a:p>
          <a:p>
            <a:pPr eaLnBrk="1" hangingPunct="1"/>
            <a:r>
              <a:rPr lang="en-GB" sz="1600" dirty="0" smtClean="0"/>
              <a:t>More than 50 scientists and program mangers attended the workshop, representing more than 20 national/international weather operational canters, research and academic institutes</a:t>
            </a:r>
          </a:p>
          <a:p>
            <a:pPr eaLnBrk="1" hangingPunct="1"/>
            <a:r>
              <a:rPr lang="en-GB" sz="1600" dirty="0" smtClean="0"/>
              <a:t>Workshop presentations reviewed the current status of a few major national/international programs such as the National Climate Service, the NOAA CDR and </a:t>
            </a:r>
            <a:r>
              <a:rPr lang="en-GB" sz="1600" b="1" dirty="0" smtClean="0"/>
              <a:t>GSICS </a:t>
            </a:r>
            <a:r>
              <a:rPr lang="en-GB" sz="1600" dirty="0" smtClean="0"/>
              <a:t>programs</a:t>
            </a:r>
            <a:endParaRPr lang="en-GB" sz="1600" b="1" dirty="0" smtClean="0"/>
          </a:p>
          <a:p>
            <a:pPr eaLnBrk="1" hangingPunct="1"/>
            <a:r>
              <a:rPr lang="en-GB" sz="1600" dirty="0" smtClean="0"/>
              <a:t>Presentations from different institutes reviewed progresses on calibration technique, CDR accuracy evaluation, CDR format requirement, and other issues in CDR development</a:t>
            </a:r>
          </a:p>
          <a:p>
            <a:pPr eaLnBrk="1" hangingPunct="1"/>
            <a:r>
              <a:rPr lang="en-GB" sz="1600" dirty="0" smtClean="0"/>
              <a:t>Issues &amp; recommendations toward developing </a:t>
            </a:r>
            <a:r>
              <a:rPr lang="en-GB" sz="1600" i="1" dirty="0" smtClean="0"/>
              <a:t>community consensus </a:t>
            </a:r>
            <a:r>
              <a:rPr lang="en-GB" sz="1600" dirty="0" smtClean="0"/>
              <a:t>CDR products discussed</a:t>
            </a:r>
          </a:p>
          <a:p>
            <a:pPr eaLnBrk="1" hangingPunct="1"/>
            <a:r>
              <a:rPr lang="en-GB" sz="1600" dirty="0" smtClean="0"/>
              <a:t>Presentations : </a:t>
            </a:r>
            <a:r>
              <a:rPr lang="en-GB" sz="1600" dirty="0" smtClean="0">
                <a:hlinkClick r:id="rId3"/>
              </a:rPr>
              <a:t>http://www.star.nesdis.noaa.gov/star/meeting_MSU_AMSU_SSU2010.php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24779</TotalTime>
  <Words>1181</Words>
  <Application>Microsoft Office PowerPoint</Application>
  <PresentationFormat>A4 Paper (210x297 mm)</PresentationFormat>
  <Paragraphs>210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GSICS Product Development Plan for Microwave Instruments</vt:lpstr>
      <vt:lpstr>GSICS Microwave Strategy</vt:lpstr>
      <vt:lpstr>1. Existing Calibration Activities</vt:lpstr>
      <vt:lpstr>NOAA CDR Updates</vt:lpstr>
      <vt:lpstr>GPM X-cal interaction with GSICS</vt:lpstr>
      <vt:lpstr>NWP Bias Monitoring  Statistics</vt:lpstr>
      <vt:lpstr>SNOs for Bias Monitoring </vt:lpstr>
      <vt:lpstr>Double Differences for Bias Monitoring</vt:lpstr>
      <vt:lpstr>NOAA Workshop on Climate Data Record from Satellite Microwave Radiometer</vt:lpstr>
      <vt:lpstr>2. Scope Users’ Requirements</vt:lpstr>
      <vt:lpstr>3. Requirements met by Existing Activities</vt:lpstr>
      <vt:lpstr>4. Requirements not met by Existing Activities</vt:lpstr>
      <vt:lpstr>5. Microwave references and traceability</vt:lpstr>
      <vt:lpstr>6. Future Activities  </vt:lpstr>
      <vt:lpstr>7. Summary  GSICS Microwave Sub-group</vt:lpstr>
      <vt:lpstr>Thank You</vt:lpstr>
      <vt:lpstr>Backup Slides</vt:lpstr>
      <vt:lpstr>Vicarious and Statistical  Inter-Calibration Methods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wang_likun</cp:lastModifiedBy>
  <cp:revision>1129</cp:revision>
  <cp:lastPrinted>2006-03-06T14:11:17Z</cp:lastPrinted>
  <dcterms:created xsi:type="dcterms:W3CDTF">1997-07-23T08:21:02Z</dcterms:created>
  <dcterms:modified xsi:type="dcterms:W3CDTF">2010-09-20T22:40:16Z</dcterms:modified>
</cp:coreProperties>
</file>