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1" r:id="rId4"/>
    <p:sldId id="272" r:id="rId5"/>
    <p:sldId id="257" r:id="rId6"/>
    <p:sldId id="258" r:id="rId7"/>
    <p:sldId id="261" r:id="rId8"/>
    <p:sldId id="262" r:id="rId9"/>
    <p:sldId id="264" r:id="rId10"/>
    <p:sldId id="265" r:id="rId11"/>
    <p:sldId id="267" r:id="rId12"/>
    <p:sldId id="268" r:id="rId13"/>
    <p:sldId id="273" r:id="rId14"/>
    <p:sldId id="275" r:id="rId15"/>
    <p:sldId id="274" r:id="rId16"/>
    <p:sldId id="276" r:id="rId17"/>
  </p:sldIdLst>
  <p:sldSz cx="9906000" cy="6858000" type="A4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7A775"/>
    <a:srgbClr val="00B5EF"/>
    <a:srgbClr val="A2DADE"/>
    <a:srgbClr val="EE2D24"/>
    <a:srgbClr val="CDE3A0"/>
    <a:srgbClr val="4E0B55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1" autoAdjust="0"/>
    <p:restoredTop sz="94885" autoAdjust="0"/>
  </p:normalViewPr>
  <p:slideViewPr>
    <p:cSldViewPr snapToGrid="0">
      <p:cViewPr varScale="1">
        <p:scale>
          <a:sx n="51" d="100"/>
          <a:sy n="51" d="100"/>
        </p:scale>
        <p:origin x="-653" y="-77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0"/>
        <p:guide pos="213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730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7588" y="0"/>
            <a:ext cx="731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5500"/>
            <a:ext cx="492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3688" y="9715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FDB71FD-B275-426A-8226-59AF0C33D4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1363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3763"/>
            <a:ext cx="49847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AE99982-BD90-4D03-BB6A-A51EB43531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91FDA-D39E-4BA7-9511-33A3D5D5F46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1988" y="6311900"/>
            <a:ext cx="711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F5921738-F203-4190-8E3D-DD2C868A81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656B87F1-F48F-4C10-B2F7-23D4A7543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413C62ED-0D04-45F3-B89B-ACA38D06A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FFA988F2-CE3D-4FF6-A253-F678E6ECC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38125"/>
            <a:ext cx="91503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7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1040" name="Picture 51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2792CEEA-A5C9-469A-9E28-200279F4FC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28613" y="6451600"/>
            <a:ext cx="62722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GSICS Workshop 2010		SCOPE-CM Statement of Needs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893888" y="712788"/>
            <a:ext cx="7843837" cy="2041525"/>
          </a:xfrm>
        </p:spPr>
        <p:txBody>
          <a:bodyPr/>
          <a:lstStyle/>
          <a:p>
            <a:r>
              <a:rPr lang="en-US" smtClean="0"/>
              <a:t>SCOPE-CM Statement of Needs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800" b="0" smtClean="0"/>
              <a:t>John Bates (NOAA, SCOPE-CM Executive Panel Chair)</a:t>
            </a:r>
            <a:br>
              <a:rPr lang="en-US" sz="1800" b="0" smtClean="0"/>
            </a:br>
            <a:r>
              <a:rPr lang="en-US" sz="1800" b="0" smtClean="0"/>
              <a:t>Lothar Schüller (EUMETSAT, SCOPE-CM Secretariat) </a:t>
            </a:r>
            <a:endParaRPr lang="en-US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990BAD79-B6F4-4142-8359-465F96D6EC3E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B91891AB-8F18-4D25-AF13-D5819642C70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6388" name="Rectangle 45"/>
          <p:cNvSpPr>
            <a:spLocks noChangeArrowheads="1"/>
          </p:cNvSpPr>
          <p:nvPr/>
        </p:nvSpPr>
        <p:spPr bwMode="auto">
          <a:xfrm>
            <a:off x="3005138" y="1654175"/>
            <a:ext cx="6564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General Need 3:</a:t>
            </a:r>
          </a:p>
          <a:p>
            <a:r>
              <a:rPr lang="en-GB" sz="1800">
                <a:solidFill>
                  <a:schemeClr val="tx2"/>
                </a:solidFill>
              </a:rPr>
              <a:t>Provision of the most appropriate corrections for the sustained extension of FCDRs in the future</a:t>
            </a:r>
          </a:p>
        </p:txBody>
      </p:sp>
      <p:grpSp>
        <p:nvGrpSpPr>
          <p:cNvPr id="16389" name="Group 59"/>
          <p:cNvGrpSpPr>
            <a:grpSpLocks/>
          </p:cNvGrpSpPr>
          <p:nvPr/>
        </p:nvGrpSpPr>
        <p:grpSpPr bwMode="auto">
          <a:xfrm>
            <a:off x="174625" y="4065588"/>
            <a:ext cx="7267575" cy="1673225"/>
            <a:chOff x="220549" y="3631626"/>
            <a:chExt cx="9954644" cy="2331425"/>
          </a:xfrm>
        </p:grpSpPr>
        <p:cxnSp>
          <p:nvCxnSpPr>
            <p:cNvPr id="16418" name="Straight Connector 31"/>
            <p:cNvCxnSpPr>
              <a:cxnSpLocks noChangeShapeType="1"/>
            </p:cNvCxnSpPr>
            <p:nvPr/>
          </p:nvCxnSpPr>
          <p:spPr bwMode="auto">
            <a:xfrm flipV="1">
              <a:off x="5162193" y="4361231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4043200" y="4799569"/>
              <a:ext cx="2311516" cy="2174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20" name="Straight Connector 33"/>
            <p:cNvCxnSpPr>
              <a:cxnSpLocks noChangeShapeType="1"/>
            </p:cNvCxnSpPr>
            <p:nvPr/>
          </p:nvCxnSpPr>
          <p:spPr bwMode="auto">
            <a:xfrm>
              <a:off x="3531196" y="4338536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Straight Connector 34"/>
            <p:cNvCxnSpPr/>
            <p:nvPr/>
          </p:nvCxnSpPr>
          <p:spPr bwMode="auto">
            <a:xfrm rot="10800000" flipV="1">
              <a:off x="3582253" y="3673653"/>
              <a:ext cx="1637363" cy="6481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 flipV="1">
              <a:off x="3997574" y="3868307"/>
              <a:ext cx="1252485" cy="46009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 flipV="1">
              <a:off x="4684701" y="4071809"/>
              <a:ext cx="545787" cy="3207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258756" y="4169136"/>
              <a:ext cx="350086" cy="2234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197872" y="3651533"/>
              <a:ext cx="1637362" cy="72331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5258756" y="3945727"/>
              <a:ext cx="935015" cy="42912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27" name="Straight Connector 42"/>
            <p:cNvCxnSpPr>
              <a:cxnSpLocks noChangeShapeType="1"/>
            </p:cNvCxnSpPr>
            <p:nvPr/>
          </p:nvCxnSpPr>
          <p:spPr bwMode="auto">
            <a:xfrm flipV="1">
              <a:off x="1851546" y="4348260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732596" y="4785210"/>
              <a:ext cx="2311516" cy="4349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29" name="Straight Connector 44"/>
            <p:cNvCxnSpPr>
              <a:cxnSpLocks noChangeShapeType="1"/>
            </p:cNvCxnSpPr>
            <p:nvPr/>
          </p:nvCxnSpPr>
          <p:spPr bwMode="auto">
            <a:xfrm>
              <a:off x="220549" y="4325565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 flipV="1">
              <a:off x="272736" y="3660381"/>
              <a:ext cx="1637363" cy="6481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 flipV="1">
              <a:off x="688057" y="3855035"/>
              <a:ext cx="1250310" cy="46009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 flipV="1">
              <a:off x="1375184" y="4058537"/>
              <a:ext cx="543613" cy="32294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949240" y="4155864"/>
              <a:ext cx="350086" cy="22562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886180" y="3638261"/>
              <a:ext cx="1639537" cy="72331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949240" y="3932455"/>
              <a:ext cx="932839" cy="42912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6" name="Straight Connector 40"/>
            <p:cNvCxnSpPr>
              <a:cxnSpLocks noChangeShapeType="1"/>
            </p:cNvCxnSpPr>
            <p:nvPr/>
          </p:nvCxnSpPr>
          <p:spPr bwMode="auto">
            <a:xfrm flipV="1">
              <a:off x="8476082" y="4367716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7357066" y="4806204"/>
              <a:ext cx="2311518" cy="2174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8" name="Straight Connector 52"/>
            <p:cNvCxnSpPr>
              <a:cxnSpLocks noChangeShapeType="1"/>
            </p:cNvCxnSpPr>
            <p:nvPr/>
          </p:nvCxnSpPr>
          <p:spPr bwMode="auto">
            <a:xfrm>
              <a:off x="6845085" y="4345021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53"/>
            <p:cNvCxnSpPr/>
            <p:nvPr/>
          </p:nvCxnSpPr>
          <p:spPr bwMode="auto">
            <a:xfrm rot="10800000" flipV="1">
              <a:off x="6896118" y="3680290"/>
              <a:ext cx="1637363" cy="64810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0800000" flipV="1">
              <a:off x="7311440" y="3874944"/>
              <a:ext cx="1252485" cy="46009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 flipV="1">
              <a:off x="7998567" y="4078446"/>
              <a:ext cx="545787" cy="32073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8572622" y="4175773"/>
              <a:ext cx="350086" cy="22340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8511737" y="3658170"/>
              <a:ext cx="1637362" cy="72331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8572622" y="3952362"/>
              <a:ext cx="935015" cy="42912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390" name="Group 60"/>
          <p:cNvGrpSpPr>
            <a:grpSpLocks/>
          </p:cNvGrpSpPr>
          <p:nvPr/>
        </p:nvGrpSpPr>
        <p:grpSpPr bwMode="auto">
          <a:xfrm>
            <a:off x="7418388" y="4102100"/>
            <a:ext cx="7267575" cy="1673225"/>
            <a:chOff x="220549" y="3631626"/>
            <a:chExt cx="9954644" cy="2331425"/>
          </a:xfrm>
        </p:grpSpPr>
        <p:cxnSp>
          <p:nvCxnSpPr>
            <p:cNvPr id="16391" name="Straight Connector 61"/>
            <p:cNvCxnSpPr>
              <a:cxnSpLocks noChangeShapeType="1"/>
            </p:cNvCxnSpPr>
            <p:nvPr/>
          </p:nvCxnSpPr>
          <p:spPr bwMode="auto">
            <a:xfrm flipV="1">
              <a:off x="5162193" y="4361231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4043199" y="4799569"/>
              <a:ext cx="2311518" cy="2175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3" name="Straight Connector 63"/>
            <p:cNvCxnSpPr>
              <a:cxnSpLocks noChangeShapeType="1"/>
            </p:cNvCxnSpPr>
            <p:nvPr/>
          </p:nvCxnSpPr>
          <p:spPr bwMode="auto">
            <a:xfrm>
              <a:off x="3531196" y="4338536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Straight Connector 64"/>
            <p:cNvCxnSpPr/>
            <p:nvPr/>
          </p:nvCxnSpPr>
          <p:spPr bwMode="auto">
            <a:xfrm rot="10800000" flipV="1">
              <a:off x="3582253" y="3673654"/>
              <a:ext cx="1637362" cy="64810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0800000" flipV="1">
              <a:off x="3997572" y="3868308"/>
              <a:ext cx="1252485" cy="46009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 flipV="1">
              <a:off x="4684700" y="4071810"/>
              <a:ext cx="545788" cy="32073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258755" y="4169137"/>
              <a:ext cx="350088" cy="22340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197870" y="3651535"/>
              <a:ext cx="1637363" cy="72331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258755" y="3945727"/>
              <a:ext cx="935015" cy="42912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0" name="Straight Connector 70"/>
            <p:cNvCxnSpPr>
              <a:cxnSpLocks noChangeShapeType="1"/>
            </p:cNvCxnSpPr>
            <p:nvPr/>
          </p:nvCxnSpPr>
          <p:spPr bwMode="auto">
            <a:xfrm flipV="1">
              <a:off x="1851546" y="4348260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732596" y="4785210"/>
              <a:ext cx="2311518" cy="4349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2" name="Straight Connector 72"/>
            <p:cNvCxnSpPr>
              <a:cxnSpLocks noChangeShapeType="1"/>
            </p:cNvCxnSpPr>
            <p:nvPr/>
          </p:nvCxnSpPr>
          <p:spPr bwMode="auto">
            <a:xfrm>
              <a:off x="220549" y="4325565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 flipV="1">
              <a:off x="272736" y="3660382"/>
              <a:ext cx="1637362" cy="64810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 flipV="1">
              <a:off x="688056" y="3855036"/>
              <a:ext cx="1250311" cy="46009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0800000" flipV="1">
              <a:off x="1375183" y="4058538"/>
              <a:ext cx="543613" cy="32294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949238" y="4155866"/>
              <a:ext cx="350088" cy="22562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886180" y="3638263"/>
              <a:ext cx="1639537" cy="72331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949238" y="3932455"/>
              <a:ext cx="932841" cy="42912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9" name="Straight Connector 79"/>
            <p:cNvCxnSpPr>
              <a:cxnSpLocks noChangeShapeType="1"/>
            </p:cNvCxnSpPr>
            <p:nvPr/>
          </p:nvCxnSpPr>
          <p:spPr bwMode="auto">
            <a:xfrm flipV="1">
              <a:off x="8476082" y="4367716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7357065" y="4806206"/>
              <a:ext cx="2311516" cy="2175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11" name="Straight Connector 81"/>
            <p:cNvCxnSpPr>
              <a:cxnSpLocks noChangeShapeType="1"/>
            </p:cNvCxnSpPr>
            <p:nvPr/>
          </p:nvCxnSpPr>
          <p:spPr bwMode="auto">
            <a:xfrm>
              <a:off x="6845085" y="4345021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Straight Connector 82"/>
            <p:cNvCxnSpPr/>
            <p:nvPr/>
          </p:nvCxnSpPr>
          <p:spPr bwMode="auto">
            <a:xfrm rot="10800000" flipV="1">
              <a:off x="6896118" y="3680290"/>
              <a:ext cx="1637362" cy="6481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0800000" flipV="1">
              <a:off x="7311438" y="3874944"/>
              <a:ext cx="1252485" cy="46009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0800000" flipV="1">
              <a:off x="7998565" y="4078446"/>
              <a:ext cx="545788" cy="3207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8572621" y="4175773"/>
              <a:ext cx="350088" cy="2234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8511736" y="3658170"/>
              <a:ext cx="1637363" cy="72331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8572621" y="3952364"/>
              <a:ext cx="935015" cy="42912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Distributed responsibilities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2263" y="1401763"/>
            <a:ext cx="9413875" cy="4781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GSICS</a:t>
            </a:r>
            <a:r>
              <a:rPr lang="en-GB" sz="2000" dirty="0" smtClean="0"/>
              <a:t>: 		Construction and maintenance of pillars and cables; 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SCOPE-CM</a:t>
            </a:r>
            <a:r>
              <a:rPr lang="en-GB" sz="2000" dirty="0" smtClean="0"/>
              <a:t>: 	Building train tracks (=FCDRs);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Scientific community and SCOPE-CM</a:t>
            </a:r>
            <a:r>
              <a:rPr lang="en-GB" sz="2000" dirty="0" smtClean="0"/>
              <a:t>: 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/>
              <a:t>			Providing trains that ride on the bridge (=TCDRs);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SCOPE-CM</a:t>
            </a:r>
            <a:r>
              <a:rPr lang="en-GB" sz="2000" dirty="0" smtClean="0"/>
              <a:t>: 	Providing track maintenance and extensions;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Scientific community and SCOPE-CM</a:t>
            </a:r>
            <a:r>
              <a:rPr lang="en-GB" sz="2000" dirty="0" smtClean="0"/>
              <a:t>: 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/>
              <a:t>			Providing assessments of pillars and tracks as well 				as of trains;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Scientific bodies such as GEWEX-RP</a:t>
            </a:r>
            <a:r>
              <a:rPr lang="en-GB" sz="2000" dirty="0" smtClean="0"/>
              <a:t>: 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/>
              <a:t>			Assessment of outcomes and provision of guidance for GSICS and 		SCOPE-CM. </a:t>
            </a:r>
          </a:p>
          <a:p>
            <a:pPr>
              <a:spcBef>
                <a:spcPts val="600"/>
              </a:spcBef>
              <a:defRPr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6D61F876-8503-4505-A8AA-A716F2EAB16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pSp>
        <p:nvGrpSpPr>
          <p:cNvPr id="17413" name="Group 59"/>
          <p:cNvGrpSpPr>
            <a:grpSpLocks/>
          </p:cNvGrpSpPr>
          <p:nvPr/>
        </p:nvGrpSpPr>
        <p:grpSpPr bwMode="auto">
          <a:xfrm>
            <a:off x="809625" y="5529263"/>
            <a:ext cx="1978025" cy="604837"/>
            <a:chOff x="220549" y="3631626"/>
            <a:chExt cx="9954644" cy="2331425"/>
          </a:xfrm>
        </p:grpSpPr>
        <p:cxnSp>
          <p:nvCxnSpPr>
            <p:cNvPr id="17498" name="Straight Connector 31"/>
            <p:cNvCxnSpPr>
              <a:cxnSpLocks noChangeShapeType="1"/>
            </p:cNvCxnSpPr>
            <p:nvPr/>
          </p:nvCxnSpPr>
          <p:spPr bwMode="auto">
            <a:xfrm flipV="1">
              <a:off x="5162193" y="4361231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4041336" y="4800401"/>
              <a:ext cx="2313069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0" name="Straight Connector 33"/>
            <p:cNvCxnSpPr>
              <a:cxnSpLocks noChangeShapeType="1"/>
            </p:cNvCxnSpPr>
            <p:nvPr/>
          </p:nvCxnSpPr>
          <p:spPr bwMode="auto">
            <a:xfrm>
              <a:off x="3531196" y="4338536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3584039" y="3674459"/>
              <a:ext cx="1637800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3999481" y="3870274"/>
              <a:ext cx="1254315" cy="45894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0800000" flipV="1">
              <a:off x="4686560" y="4072211"/>
              <a:ext cx="543271" cy="31820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61788" y="4170118"/>
              <a:ext cx="343537" cy="22029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197874" y="3649982"/>
              <a:ext cx="1637800" cy="7220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261788" y="3943705"/>
              <a:ext cx="934743" cy="42834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7" name="Straight Connector 42"/>
            <p:cNvCxnSpPr>
              <a:cxnSpLocks noChangeShapeType="1"/>
            </p:cNvCxnSpPr>
            <p:nvPr/>
          </p:nvCxnSpPr>
          <p:spPr bwMode="auto">
            <a:xfrm flipV="1">
              <a:off x="1851546" y="4348260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729778" y="4784167"/>
              <a:ext cx="2313069" cy="7992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9" name="Straight Connector 44"/>
            <p:cNvCxnSpPr>
              <a:cxnSpLocks noChangeShapeType="1"/>
            </p:cNvCxnSpPr>
            <p:nvPr/>
          </p:nvCxnSpPr>
          <p:spPr bwMode="auto">
            <a:xfrm>
              <a:off x="220549" y="4325565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 flipV="1">
              <a:off x="276476" y="3662220"/>
              <a:ext cx="1629813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691919" y="3858036"/>
              <a:ext cx="1246328" cy="45894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 flipV="1">
              <a:off x="1378997" y="4059972"/>
              <a:ext cx="543271" cy="32431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46234" y="4157880"/>
              <a:ext cx="351528" cy="2264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882319" y="3637743"/>
              <a:ext cx="1645792" cy="7220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46234" y="3931466"/>
              <a:ext cx="934748" cy="42834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16" name="Straight Connector 40"/>
            <p:cNvCxnSpPr>
              <a:cxnSpLocks noChangeShapeType="1"/>
            </p:cNvCxnSpPr>
            <p:nvPr/>
          </p:nvCxnSpPr>
          <p:spPr bwMode="auto">
            <a:xfrm flipV="1">
              <a:off x="8476082" y="4367716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7356885" y="4806518"/>
              <a:ext cx="2313069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18" name="Straight Connector 52"/>
            <p:cNvCxnSpPr>
              <a:cxnSpLocks noChangeShapeType="1"/>
            </p:cNvCxnSpPr>
            <p:nvPr/>
          </p:nvCxnSpPr>
          <p:spPr bwMode="auto">
            <a:xfrm>
              <a:off x="6845085" y="4345021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 flipV="1">
              <a:off x="6899588" y="3680580"/>
              <a:ext cx="1637805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 flipV="1">
              <a:off x="7315030" y="3876395"/>
              <a:ext cx="1246328" cy="45894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 flipV="1">
              <a:off x="8002109" y="4078328"/>
              <a:ext cx="543271" cy="31820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8569350" y="4176236"/>
              <a:ext cx="351528" cy="22029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8513423" y="3656103"/>
              <a:ext cx="1637805" cy="72818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569350" y="3949826"/>
              <a:ext cx="934743" cy="434463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414" name="Group 60"/>
          <p:cNvGrpSpPr>
            <a:grpSpLocks/>
          </p:cNvGrpSpPr>
          <p:nvPr/>
        </p:nvGrpSpPr>
        <p:grpSpPr bwMode="auto">
          <a:xfrm>
            <a:off x="2784475" y="5535613"/>
            <a:ext cx="1978025" cy="603250"/>
            <a:chOff x="220549" y="3631626"/>
            <a:chExt cx="9954644" cy="2331425"/>
          </a:xfrm>
        </p:grpSpPr>
        <p:cxnSp>
          <p:nvCxnSpPr>
            <p:cNvPr id="17471" name="Straight Connector 61"/>
            <p:cNvCxnSpPr>
              <a:cxnSpLocks noChangeShapeType="1"/>
            </p:cNvCxnSpPr>
            <p:nvPr/>
          </p:nvCxnSpPr>
          <p:spPr bwMode="auto">
            <a:xfrm flipV="1">
              <a:off x="5162193" y="4361231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4041362" y="4800407"/>
              <a:ext cx="2313017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3" name="Straight Connector 63"/>
            <p:cNvCxnSpPr>
              <a:cxnSpLocks noChangeShapeType="1"/>
            </p:cNvCxnSpPr>
            <p:nvPr/>
          </p:nvCxnSpPr>
          <p:spPr bwMode="auto">
            <a:xfrm>
              <a:off x="3531196" y="4338536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 flipV="1">
              <a:off x="3584039" y="3674571"/>
              <a:ext cx="1637800" cy="64421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 flipV="1">
              <a:off x="3999481" y="3870902"/>
              <a:ext cx="1254315" cy="46015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 flipV="1">
              <a:off x="4686560" y="4073370"/>
              <a:ext cx="543271" cy="31903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5261788" y="4171535"/>
              <a:ext cx="343537" cy="22087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197874" y="3650030"/>
              <a:ext cx="1637800" cy="7239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261788" y="3944526"/>
              <a:ext cx="934743" cy="429473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0" name="Straight Connector 70"/>
            <p:cNvCxnSpPr>
              <a:cxnSpLocks noChangeShapeType="1"/>
            </p:cNvCxnSpPr>
            <p:nvPr/>
          </p:nvCxnSpPr>
          <p:spPr bwMode="auto">
            <a:xfrm flipV="1">
              <a:off x="1851546" y="4348260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729804" y="4784141"/>
              <a:ext cx="2313017" cy="7992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2" name="Straight Connector 72"/>
            <p:cNvCxnSpPr>
              <a:cxnSpLocks noChangeShapeType="1"/>
            </p:cNvCxnSpPr>
            <p:nvPr/>
          </p:nvCxnSpPr>
          <p:spPr bwMode="auto">
            <a:xfrm>
              <a:off x="220549" y="4325565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Straight Connector 45"/>
            <p:cNvCxnSpPr/>
            <p:nvPr/>
          </p:nvCxnSpPr>
          <p:spPr bwMode="auto">
            <a:xfrm rot="10800000" flipV="1">
              <a:off x="276476" y="3662301"/>
              <a:ext cx="1629813" cy="64421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 flipV="1">
              <a:off x="691919" y="3852498"/>
              <a:ext cx="1246328" cy="46014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 flipV="1">
              <a:off x="1378997" y="4061099"/>
              <a:ext cx="543271" cy="31903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946234" y="4153127"/>
              <a:ext cx="351528" cy="22700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882319" y="3637759"/>
              <a:ext cx="1645792" cy="7239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946234" y="3932255"/>
              <a:ext cx="934748" cy="429473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9" name="Straight Connector 79"/>
            <p:cNvCxnSpPr>
              <a:cxnSpLocks noChangeShapeType="1"/>
            </p:cNvCxnSpPr>
            <p:nvPr/>
          </p:nvCxnSpPr>
          <p:spPr bwMode="auto">
            <a:xfrm flipV="1">
              <a:off x="8476082" y="4367716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7356912" y="4806541"/>
              <a:ext cx="2313021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1" name="Straight Connector 81"/>
            <p:cNvCxnSpPr>
              <a:cxnSpLocks noChangeShapeType="1"/>
            </p:cNvCxnSpPr>
            <p:nvPr/>
          </p:nvCxnSpPr>
          <p:spPr bwMode="auto">
            <a:xfrm>
              <a:off x="6845085" y="4345021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Straight Connector 54"/>
            <p:cNvCxnSpPr/>
            <p:nvPr/>
          </p:nvCxnSpPr>
          <p:spPr bwMode="auto">
            <a:xfrm rot="10800000" flipV="1">
              <a:off x="6899588" y="3680709"/>
              <a:ext cx="1637805" cy="650345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 flipV="1">
              <a:off x="7315030" y="3877039"/>
              <a:ext cx="1246328" cy="46014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 flipV="1">
              <a:off x="8002109" y="4079503"/>
              <a:ext cx="543271" cy="31903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8569350" y="4177668"/>
              <a:ext cx="351528" cy="22087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8513423" y="3656167"/>
              <a:ext cx="1637805" cy="7239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8569350" y="3950663"/>
              <a:ext cx="934743" cy="429473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415" name="Group 59"/>
          <p:cNvGrpSpPr>
            <a:grpSpLocks/>
          </p:cNvGrpSpPr>
          <p:nvPr/>
        </p:nvGrpSpPr>
        <p:grpSpPr bwMode="auto">
          <a:xfrm>
            <a:off x="4743450" y="5541963"/>
            <a:ext cx="1978025" cy="604837"/>
            <a:chOff x="220549" y="3631626"/>
            <a:chExt cx="9954644" cy="2331425"/>
          </a:xfrm>
        </p:grpSpPr>
        <p:cxnSp>
          <p:nvCxnSpPr>
            <p:cNvPr id="17444" name="Straight Connector 31"/>
            <p:cNvCxnSpPr>
              <a:cxnSpLocks noChangeShapeType="1"/>
            </p:cNvCxnSpPr>
            <p:nvPr/>
          </p:nvCxnSpPr>
          <p:spPr bwMode="auto">
            <a:xfrm flipV="1">
              <a:off x="5162193" y="4361231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4041336" y="4800401"/>
              <a:ext cx="2313069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6" name="Straight Connector 33"/>
            <p:cNvCxnSpPr>
              <a:cxnSpLocks noChangeShapeType="1"/>
            </p:cNvCxnSpPr>
            <p:nvPr/>
          </p:nvCxnSpPr>
          <p:spPr bwMode="auto">
            <a:xfrm>
              <a:off x="3531196" y="4338536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Straight Connector 64"/>
            <p:cNvCxnSpPr/>
            <p:nvPr/>
          </p:nvCxnSpPr>
          <p:spPr bwMode="auto">
            <a:xfrm rot="10800000" flipV="1">
              <a:off x="3584039" y="3674459"/>
              <a:ext cx="1637800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0800000" flipV="1">
              <a:off x="3999481" y="3870274"/>
              <a:ext cx="1254315" cy="45894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 flipV="1">
              <a:off x="4686560" y="4072211"/>
              <a:ext cx="543271" cy="31820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261788" y="4170118"/>
              <a:ext cx="343537" cy="22029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197874" y="3649982"/>
              <a:ext cx="1637800" cy="7220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261788" y="3943705"/>
              <a:ext cx="934743" cy="42834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3" name="Straight Connector 42"/>
            <p:cNvCxnSpPr>
              <a:cxnSpLocks noChangeShapeType="1"/>
            </p:cNvCxnSpPr>
            <p:nvPr/>
          </p:nvCxnSpPr>
          <p:spPr bwMode="auto">
            <a:xfrm flipV="1">
              <a:off x="1851546" y="4348260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729778" y="4784167"/>
              <a:ext cx="2313069" cy="7992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5" name="Straight Connector 44"/>
            <p:cNvCxnSpPr>
              <a:cxnSpLocks noChangeShapeType="1"/>
            </p:cNvCxnSpPr>
            <p:nvPr/>
          </p:nvCxnSpPr>
          <p:spPr bwMode="auto">
            <a:xfrm>
              <a:off x="220549" y="4325565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 flipV="1">
              <a:off x="276476" y="3662220"/>
              <a:ext cx="1629813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 flipV="1">
              <a:off x="691919" y="3858036"/>
              <a:ext cx="1246328" cy="45894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0800000" flipV="1">
              <a:off x="1378997" y="4059972"/>
              <a:ext cx="543271" cy="32431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946234" y="4157880"/>
              <a:ext cx="351528" cy="2264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882319" y="3637743"/>
              <a:ext cx="1645792" cy="7220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946234" y="3931466"/>
              <a:ext cx="934748" cy="42834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2" name="Straight Connector 40"/>
            <p:cNvCxnSpPr>
              <a:cxnSpLocks noChangeShapeType="1"/>
            </p:cNvCxnSpPr>
            <p:nvPr/>
          </p:nvCxnSpPr>
          <p:spPr bwMode="auto">
            <a:xfrm flipV="1">
              <a:off x="8476082" y="4367716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7356885" y="4806518"/>
              <a:ext cx="2313069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4" name="Straight Connector 52"/>
            <p:cNvCxnSpPr>
              <a:cxnSpLocks noChangeShapeType="1"/>
            </p:cNvCxnSpPr>
            <p:nvPr/>
          </p:nvCxnSpPr>
          <p:spPr bwMode="auto">
            <a:xfrm>
              <a:off x="6845085" y="4345021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Straight Connector 82"/>
            <p:cNvCxnSpPr/>
            <p:nvPr/>
          </p:nvCxnSpPr>
          <p:spPr bwMode="auto">
            <a:xfrm rot="10800000" flipV="1">
              <a:off x="6899588" y="3680580"/>
              <a:ext cx="1637805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0800000" flipV="1">
              <a:off x="7315030" y="3876395"/>
              <a:ext cx="1246328" cy="45894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0800000" flipV="1">
              <a:off x="8002109" y="4078328"/>
              <a:ext cx="543271" cy="31820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8569350" y="4176236"/>
              <a:ext cx="351528" cy="22029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8513423" y="3656103"/>
              <a:ext cx="1637805" cy="72818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8569350" y="3949826"/>
              <a:ext cx="934743" cy="434463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416" name="Group 60"/>
          <p:cNvGrpSpPr>
            <a:grpSpLocks/>
          </p:cNvGrpSpPr>
          <p:nvPr/>
        </p:nvGrpSpPr>
        <p:grpSpPr bwMode="auto">
          <a:xfrm>
            <a:off x="6718300" y="5548313"/>
            <a:ext cx="1978025" cy="604837"/>
            <a:chOff x="220549" y="3631626"/>
            <a:chExt cx="9954644" cy="2331425"/>
          </a:xfrm>
        </p:grpSpPr>
        <p:cxnSp>
          <p:nvCxnSpPr>
            <p:cNvPr id="17417" name="Straight Connector 61"/>
            <p:cNvCxnSpPr>
              <a:cxnSpLocks noChangeShapeType="1"/>
            </p:cNvCxnSpPr>
            <p:nvPr/>
          </p:nvCxnSpPr>
          <p:spPr bwMode="auto">
            <a:xfrm flipV="1">
              <a:off x="5162193" y="4361231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4041336" y="4800401"/>
              <a:ext cx="2313069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19" name="Straight Connector 63"/>
            <p:cNvCxnSpPr>
              <a:cxnSpLocks noChangeShapeType="1"/>
            </p:cNvCxnSpPr>
            <p:nvPr/>
          </p:nvCxnSpPr>
          <p:spPr bwMode="auto">
            <a:xfrm>
              <a:off x="3531196" y="4338536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 flipV="1">
              <a:off x="3584039" y="3674459"/>
              <a:ext cx="1637800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0800000" flipV="1">
              <a:off x="3999481" y="3870274"/>
              <a:ext cx="1254315" cy="45894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10800000" flipV="1">
              <a:off x="4686560" y="4072211"/>
              <a:ext cx="543271" cy="31820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261788" y="4170118"/>
              <a:ext cx="343537" cy="22029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197874" y="3649982"/>
              <a:ext cx="1637800" cy="7220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261788" y="3943705"/>
              <a:ext cx="934743" cy="42834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26" name="Straight Connector 70"/>
            <p:cNvCxnSpPr>
              <a:cxnSpLocks noChangeShapeType="1"/>
            </p:cNvCxnSpPr>
            <p:nvPr/>
          </p:nvCxnSpPr>
          <p:spPr bwMode="auto">
            <a:xfrm flipV="1">
              <a:off x="1851546" y="4348260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" name="Straight Connector 99"/>
            <p:cNvCxnSpPr/>
            <p:nvPr/>
          </p:nvCxnSpPr>
          <p:spPr bwMode="auto">
            <a:xfrm rot="5400000">
              <a:off x="729778" y="4784167"/>
              <a:ext cx="2313069" cy="7992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28" name="Straight Connector 72"/>
            <p:cNvCxnSpPr>
              <a:cxnSpLocks noChangeShapeType="1"/>
            </p:cNvCxnSpPr>
            <p:nvPr/>
          </p:nvCxnSpPr>
          <p:spPr bwMode="auto">
            <a:xfrm>
              <a:off x="220549" y="4325565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" name="Straight Connector 101"/>
            <p:cNvCxnSpPr/>
            <p:nvPr/>
          </p:nvCxnSpPr>
          <p:spPr bwMode="auto">
            <a:xfrm rot="10800000" flipV="1">
              <a:off x="276476" y="3662220"/>
              <a:ext cx="1629813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0800000" flipV="1">
              <a:off x="691919" y="3858036"/>
              <a:ext cx="1246328" cy="45894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rot="10800000" flipV="1">
              <a:off x="1378997" y="4059972"/>
              <a:ext cx="543271" cy="32431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1946234" y="4157880"/>
              <a:ext cx="351528" cy="22641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882319" y="3637743"/>
              <a:ext cx="1645792" cy="72206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946234" y="3931466"/>
              <a:ext cx="934748" cy="428346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5" name="Straight Connector 79"/>
            <p:cNvCxnSpPr>
              <a:cxnSpLocks noChangeShapeType="1"/>
            </p:cNvCxnSpPr>
            <p:nvPr/>
          </p:nvCxnSpPr>
          <p:spPr bwMode="auto">
            <a:xfrm flipV="1">
              <a:off x="8476082" y="4367716"/>
              <a:ext cx="1699111" cy="713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7356885" y="4806518"/>
              <a:ext cx="2313069" cy="0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7" name="Straight Connector 81"/>
            <p:cNvCxnSpPr>
              <a:cxnSpLocks noChangeShapeType="1"/>
            </p:cNvCxnSpPr>
            <p:nvPr/>
          </p:nvCxnSpPr>
          <p:spPr bwMode="auto">
            <a:xfrm>
              <a:off x="6845085" y="4345021"/>
              <a:ext cx="1621269" cy="1426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1" name="Straight Connector 110"/>
            <p:cNvCxnSpPr/>
            <p:nvPr/>
          </p:nvCxnSpPr>
          <p:spPr bwMode="auto">
            <a:xfrm rot="10800000" flipV="1">
              <a:off x="6899588" y="3680580"/>
              <a:ext cx="1637805" cy="648638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0800000" flipV="1">
              <a:off x="7315030" y="3876395"/>
              <a:ext cx="1246328" cy="45894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10800000" flipV="1">
              <a:off x="8002109" y="4078328"/>
              <a:ext cx="543271" cy="31820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8569350" y="4176236"/>
              <a:ext cx="351528" cy="22029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8513423" y="3656103"/>
              <a:ext cx="1637805" cy="72818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8569350" y="3949826"/>
              <a:ext cx="934743" cy="434463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22263" y="1401763"/>
            <a:ext cx="3816350" cy="4781550"/>
          </a:xfrm>
        </p:spPr>
        <p:txBody>
          <a:bodyPr/>
          <a:lstStyle/>
          <a:p>
            <a:r>
              <a:rPr lang="en-GB" smtClean="0"/>
              <a:t>	See article on the recent GSICS Quarterly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6A031D50-98AA-4997-8098-490F1791374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8437" name="Right Arrow 5"/>
          <p:cNvSpPr>
            <a:spLocks noChangeArrowheads="1"/>
          </p:cNvSpPr>
          <p:nvPr/>
        </p:nvSpPr>
        <p:spPr bwMode="auto">
          <a:xfrm>
            <a:off x="4214813" y="1890713"/>
            <a:ext cx="1101725" cy="6746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408113"/>
            <a:ext cx="361791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Preliminary statement of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	SCOPE-CM Executive Panel Meeting in May 2010: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dirty="0" smtClean="0"/>
              <a:t> SCOPE-CM will collect specific “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Statement of Needs</a:t>
            </a:r>
            <a:r>
              <a:rPr lang="en-GB" dirty="0" smtClean="0"/>
              <a:t>” from its Pilot Project and formally provide it to GSICS.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Preliminary statement of needs: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Pilot 1: AVHRR Clouds and Aerosols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Thermal calibration of TIROS-N and future AVHRR sensors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support to further extend and archive the AVHRR clock error values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3BBD828-6F0A-4D74-9635-81BF6DAC2E1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Preliminary statement of Needs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Pilot 3: Surface albedo from GEO Sensors</a:t>
            </a:r>
          </a:p>
          <a:p>
            <a:pPr>
              <a:buFontTx/>
              <a:buChar char="•"/>
            </a:pPr>
            <a:r>
              <a:rPr lang="en-GB" smtClean="0"/>
              <a:t>Calibration coefficients, The actual sub-satellite point during the acquisition,  acquisition time and geolocation of all pixels, </a:t>
            </a:r>
          </a:p>
          <a:p>
            <a:pPr>
              <a:buFontTx/>
              <a:buChar char="•"/>
            </a:pPr>
            <a:r>
              <a:rPr lang="en-GB" smtClean="0"/>
              <a:t>The VIS band spectral response and associated uncertainty </a:t>
            </a:r>
          </a:p>
          <a:p>
            <a:pPr>
              <a:buFontTx/>
              <a:buChar char="•"/>
            </a:pPr>
            <a:r>
              <a:rPr lang="en-GB" smtClean="0"/>
              <a:t>The inter-calibration verification of the VIS band between to adjacent GEO satellites.</a:t>
            </a:r>
          </a:p>
          <a:p>
            <a:pPr>
              <a:buFontTx/>
              <a:buChar char="•"/>
            </a:pPr>
            <a:r>
              <a:rPr lang="en-GB" smtClean="0"/>
              <a:t>....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F1F3B9E-99EC-41F0-829C-3E3E3B792DB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Preliminary Statement of Needs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Pilot Project 5: Upper Tropospheric Humidity </a:t>
            </a:r>
          </a:p>
          <a:p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Development of a Geo/Leo correction based on IASI for complete MVIRI/SEVIRI-HIRS/IASI series.</a:t>
            </a:r>
          </a:p>
          <a:p>
            <a:pPr>
              <a:buFontTx/>
              <a:buChar char="•"/>
            </a:pPr>
            <a:r>
              <a:rPr lang="en-GB" dirty="0" smtClean="0"/>
              <a:t>Check if this is consistent with Meteosat overlaps of MVIRI (0°/IODC)</a:t>
            </a:r>
          </a:p>
          <a:p>
            <a:pPr>
              <a:buFontTx/>
              <a:buChar char="•"/>
            </a:pPr>
            <a:r>
              <a:rPr lang="en-GB" dirty="0" smtClean="0"/>
              <a:t>Evaluation of cross calibration of IR 6.x </a:t>
            </a:r>
            <a:r>
              <a:rPr lang="en-GB" dirty="0" smtClean="0">
                <a:sym typeface="Symbol" pitchFamily="18" charset="2"/>
              </a:rPr>
              <a:t></a:t>
            </a:r>
            <a:r>
              <a:rPr lang="en-GB" dirty="0" smtClean="0"/>
              <a:t>m vs. AMSU-B 183GHz</a:t>
            </a:r>
          </a:p>
          <a:p>
            <a:pPr>
              <a:buFontTx/>
              <a:buChar char="•"/>
            </a:pPr>
            <a:r>
              <a:rPr lang="en-GB" dirty="0" smtClean="0"/>
              <a:t>How can errors due to satellite drift in polar </a:t>
            </a:r>
            <a:r>
              <a:rPr lang="en-GB" dirty="0" err="1" smtClean="0"/>
              <a:t>orbiters</a:t>
            </a:r>
            <a:r>
              <a:rPr lang="en-GB" dirty="0" smtClean="0"/>
              <a:t> be corrected?</a:t>
            </a:r>
          </a:p>
          <a:p>
            <a:pPr>
              <a:buFontTx/>
              <a:buChar char="•"/>
            </a:pPr>
            <a:r>
              <a:rPr lang="en-GB" dirty="0" smtClean="0"/>
              <a:t>....</a:t>
            </a:r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9B6E68C-A4F7-44EE-9427-B732B3EC80F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 forward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Consolidation of </a:t>
            </a:r>
            <a:r>
              <a:rPr lang="en-GB" dirty="0" err="1" smtClean="0"/>
              <a:t>SoN</a:t>
            </a:r>
            <a:r>
              <a:rPr lang="en-GB" dirty="0" smtClean="0"/>
              <a:t> at next SCOPE-CM Meeting (October 2010)</a:t>
            </a:r>
          </a:p>
          <a:p>
            <a:pPr>
              <a:buFontTx/>
              <a:buChar char="•"/>
            </a:pPr>
            <a:r>
              <a:rPr lang="en-GB" dirty="0" smtClean="0"/>
              <a:t>SCOPE-CM </a:t>
            </a:r>
            <a:r>
              <a:rPr lang="en-GB" dirty="0" err="1" smtClean="0"/>
              <a:t>SoN</a:t>
            </a:r>
            <a:r>
              <a:rPr lang="en-GB" dirty="0" smtClean="0"/>
              <a:t> to GSICS as planning and coordination mechanism</a:t>
            </a:r>
          </a:p>
          <a:p>
            <a:pPr>
              <a:buFontTx/>
              <a:buChar char="•"/>
            </a:pPr>
            <a:r>
              <a:rPr lang="en-GB" dirty="0" smtClean="0"/>
              <a:t>Updates of </a:t>
            </a:r>
            <a:r>
              <a:rPr lang="en-GB" dirty="0" err="1" smtClean="0"/>
              <a:t>SoN</a:t>
            </a:r>
            <a:r>
              <a:rPr lang="en-GB" dirty="0" smtClean="0"/>
              <a:t> according to SCOPE-CM Evolution and </a:t>
            </a:r>
            <a:r>
              <a:rPr lang="en-GB" dirty="0" smtClean="0"/>
              <a:t>Extension</a:t>
            </a:r>
          </a:p>
          <a:p>
            <a:pPr>
              <a:buFontTx/>
              <a:buChar char="•"/>
            </a:pPr>
            <a:r>
              <a:rPr lang="en-GB" dirty="0" smtClean="0"/>
              <a:t>Continue to cross walk with GEWEX RP </a:t>
            </a:r>
            <a:r>
              <a:rPr lang="en-GB" dirty="0" err="1" smtClean="0"/>
              <a:t>intercalibrations</a:t>
            </a:r>
            <a:r>
              <a:rPr lang="en-GB" smtClean="0"/>
              <a:t> (e.g., ISCCP, GPCP, etc.</a:t>
            </a:r>
            <a:endParaRPr lang="en-GB" smtClean="0"/>
          </a:p>
          <a:p>
            <a:pPr>
              <a:buFontTx/>
              <a:buChar char="•"/>
            </a:pPr>
            <a:r>
              <a:rPr lang="en-GB" dirty="0" smtClean="0"/>
              <a:t>....</a:t>
            </a:r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F9FCDA3A-B449-4156-87FA-2E3F95A6881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WMO’s SCOPE-CM initiative: goals and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401763"/>
            <a:ext cx="9437687" cy="4781550"/>
          </a:xfrm>
        </p:spPr>
        <p:txBody>
          <a:bodyPr/>
          <a:lstStyle/>
          <a:p>
            <a:r>
              <a:rPr lang="en-GB" altLang="ja-JP" sz="1800" b="1" smtClean="0">
                <a:ea typeface="ＭＳ Ｐゴシック" charset="-128"/>
              </a:rPr>
              <a:t>Aim:</a:t>
            </a:r>
            <a:r>
              <a:rPr lang="en-GB" altLang="ja-JP" sz="1800" smtClean="0">
                <a:ea typeface="ＭＳ Ｐゴシック" charset="-128"/>
              </a:rPr>
              <a:t> 		</a:t>
            </a:r>
            <a:r>
              <a:rPr lang="en-GB" altLang="ja-JP" sz="1600" smtClean="0">
                <a:ea typeface="ＭＳ Ｐゴシック" charset="-128"/>
              </a:rPr>
              <a:t>to address the requirements of GCOS in a cost-effective, coordinated manner, 			capitalising upon the existing expertise and infrastructures.</a:t>
            </a:r>
          </a:p>
          <a:p>
            <a:r>
              <a:rPr lang="en-GB" altLang="ja-JP" sz="1800" b="1" smtClean="0">
                <a:ea typeface="ＭＳ Ｐゴシック" charset="-128"/>
              </a:rPr>
              <a:t>Objective:</a:t>
            </a:r>
            <a:r>
              <a:rPr lang="en-GB" altLang="ja-JP" sz="1800" smtClean="0">
                <a:ea typeface="ＭＳ Ｐゴシック" charset="-128"/>
              </a:rPr>
              <a:t> 	</a:t>
            </a:r>
            <a:r>
              <a:rPr lang="en-GB" altLang="ja-JP" sz="1600" smtClean="0">
                <a:ea typeface="ＭＳ Ｐゴシック" charset="-128"/>
              </a:rPr>
              <a:t>continuous and sustained provision of high-quality Essential Climate Variables 			satellite products (Climate Data Records) on a global scale </a:t>
            </a:r>
          </a:p>
          <a:p>
            <a:r>
              <a:rPr lang="en-GB" sz="1800" b="1" smtClean="0"/>
              <a:t>Structure</a:t>
            </a:r>
            <a:r>
              <a:rPr lang="en-GB" sz="1800" smtClean="0"/>
              <a:t>:  	</a:t>
            </a:r>
            <a:r>
              <a:rPr lang="en-GB" sz="1600" smtClean="0"/>
              <a:t>The SCOPE-CM Network will be:</a:t>
            </a:r>
          </a:p>
          <a:p>
            <a:pPr lvl="4">
              <a:lnSpc>
                <a:spcPct val="80000"/>
              </a:lnSpc>
              <a:buFontTx/>
              <a:buChar char="»"/>
            </a:pPr>
            <a:r>
              <a:rPr lang="en-GB" sz="1600" smtClean="0">
                <a:solidFill>
                  <a:srgbClr val="2B3461"/>
                </a:solidFill>
              </a:rPr>
              <a:t>Based on activities of </a:t>
            </a:r>
            <a:r>
              <a:rPr lang="en-GB" sz="1600" smtClean="0">
                <a:solidFill>
                  <a:schemeClr val="accent1"/>
                </a:solidFill>
              </a:rPr>
              <a:t>existing initiatives</a:t>
            </a:r>
            <a:r>
              <a:rPr lang="en-GB" sz="1600" smtClean="0">
                <a:solidFill>
                  <a:srgbClr val="2B3461"/>
                </a:solidFill>
              </a:rPr>
              <a:t> (GOS, GCOS and GSICS)</a:t>
            </a:r>
          </a:p>
          <a:p>
            <a:pPr lvl="4">
              <a:buFontTx/>
              <a:buChar char="»"/>
            </a:pPr>
            <a:r>
              <a:rPr lang="en-GB" sz="1600" smtClean="0">
                <a:solidFill>
                  <a:srgbClr val="2B3461"/>
                </a:solidFill>
              </a:rPr>
              <a:t>Build upon existing operational infrastructures</a:t>
            </a:r>
          </a:p>
          <a:p>
            <a:pPr lvl="4">
              <a:buFontTx/>
              <a:buChar char="»"/>
            </a:pPr>
            <a:r>
              <a:rPr lang="en-GB" sz="1600" smtClean="0">
                <a:solidFill>
                  <a:srgbClr val="2B3461"/>
                </a:solidFill>
              </a:rPr>
              <a:t>Serve users and other organisations (e.g. WMO Regional Climate Centres RCC, National Weather Services)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4389438"/>
            <a:ext cx="8410575" cy="19065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WMO’s SCOPE-CM initiative: goals and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1439863"/>
            <a:ext cx="5330825" cy="4781550"/>
          </a:xfrm>
        </p:spPr>
        <p:txBody>
          <a:bodyPr/>
          <a:lstStyle/>
          <a:p>
            <a:r>
              <a:rPr lang="en-GB" sz="1800" u="sng" dirty="0" smtClean="0"/>
              <a:t>Initial</a:t>
            </a:r>
            <a:r>
              <a:rPr lang="en-GB" sz="1800" dirty="0" smtClean="0"/>
              <a:t> Participants of the SCOPE-CM Network</a:t>
            </a:r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800" dirty="0" smtClean="0"/>
              <a:t>Operational Satellite operators:</a:t>
            </a:r>
          </a:p>
          <a:p>
            <a:pPr>
              <a:lnSpc>
                <a:spcPct val="80000"/>
              </a:lnSpc>
            </a:pPr>
            <a:endParaRPr lang="en-GB" sz="900" dirty="0" smtClean="0"/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NOAA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JMA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CMA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EUMETSAT (Central Facilities and CM SAF)</a:t>
            </a:r>
          </a:p>
          <a:p>
            <a:pPr lvl="1">
              <a:buFontTx/>
              <a:buChar char="–"/>
            </a:pPr>
            <a:endParaRPr lang="en-GB" sz="1800" dirty="0" smtClean="0">
              <a:solidFill>
                <a:srgbClr val="2B3461"/>
              </a:solidFill>
            </a:endParaRP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2B3461"/>
                </a:solidFill>
              </a:rPr>
              <a:t>Stakeholder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WMO Space Programme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GCOS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CEOS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CGMS/GSICS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WCRP/GEWEX-RP</a:t>
            </a:r>
          </a:p>
          <a:p>
            <a:pPr lvl="1">
              <a:buFontTx/>
              <a:buChar char="–"/>
            </a:pPr>
            <a:r>
              <a:rPr lang="en-GB" sz="1800" dirty="0" smtClean="0">
                <a:solidFill>
                  <a:srgbClr val="2B3461"/>
                </a:solidFill>
              </a:rPr>
              <a:t>GEO</a:t>
            </a:r>
            <a:endParaRPr lang="en-GB" sz="1800" dirty="0" smtClean="0">
              <a:solidFill>
                <a:srgbClr val="2B3461"/>
              </a:solidFill>
            </a:endParaRPr>
          </a:p>
        </p:txBody>
      </p:sp>
      <p:pic>
        <p:nvPicPr>
          <p:cNvPr id="9220" name="Picture 5" descr="468px-NOAA_logo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5" y="1268413"/>
            <a:ext cx="1343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m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2741613"/>
            <a:ext cx="12557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Japan_Meteorological_Agency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963" y="2708275"/>
            <a:ext cx="11604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EUMETSATLogo_ver_noTagline_grad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5150" y="1238250"/>
            <a:ext cx="14065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gc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5407025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wmo_stationery_logo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688" y="4060825"/>
            <a:ext cx="1254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ceos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5138" y="4405313"/>
            <a:ext cx="14033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5138" y="5165725"/>
            <a:ext cx="14001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CMSAFLogo_hor_noTagline_gradient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7075" y="2293938"/>
            <a:ext cx="10398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SCOPE-CM Pilot Projects</a:t>
            </a:r>
          </a:p>
        </p:txBody>
      </p:sp>
      <p:graphicFrame>
        <p:nvGraphicFramePr>
          <p:cNvPr id="570470" name="Group 102"/>
          <p:cNvGraphicFramePr>
            <a:graphicFrameLocks noGrp="1"/>
          </p:cNvGraphicFramePr>
          <p:nvPr>
            <p:ph sz="half" idx="2"/>
          </p:nvPr>
        </p:nvGraphicFramePr>
        <p:xfrm>
          <a:off x="198438" y="1403350"/>
          <a:ext cx="9082087" cy="4371341"/>
        </p:xfrm>
        <a:graphic>
          <a:graphicData uri="http://schemas.openxmlformats.org/drawingml/2006/table">
            <a:tbl>
              <a:tblPr/>
              <a:tblGrid>
                <a:gridCol w="793750"/>
                <a:gridCol w="1627187"/>
                <a:gridCol w="3027363"/>
                <a:gridCol w="952500"/>
                <a:gridCol w="26812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Sensors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Parameters and topics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Contributors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AVHRR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Clouds and Aerosols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SSM/I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Water vapour, clouds, 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Surface albedo, clouds and aerosols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Winds and clear sky radiances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Upper tropospheric 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7" name="Picture 62" descr="468px-NOAA_logo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763" y="18891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63" descr="468px-NOAA_logo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49990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65" descr="CMSAFLogo_hor_noTagline_gradient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638" y="2727325"/>
            <a:ext cx="1012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67" descr="468px-NOAA_logo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325" y="25288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68" descr="EUMETSATLogo_ver_noTagline_grad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0" y="3336925"/>
            <a:ext cx="7254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2" name="Picture 69" descr="EUMETSATLogo_ver_noTagline_grad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450" y="4129088"/>
            <a:ext cx="7254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3" name="Picture 70" descr="468px-NOAA_logo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688" y="32861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4" name="Picture 71" descr="Japan_Meteorological_Agency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0" y="4056063"/>
            <a:ext cx="6477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5" name="Picture 72" descr="Japan_Meteorological_Agency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2638" y="3292475"/>
            <a:ext cx="6556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6" name="Picture 73" descr="Japan_Meteorological_Agency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850" y="4987925"/>
            <a:ext cx="655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7" name="Picture 74" descr="EUMETSATLogo_ver_noTagline_grad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4913" y="5081588"/>
            <a:ext cx="7254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8" name="Picture 75" descr="CMSAFLogo_hor_noTagline_gradient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8963" y="5187950"/>
            <a:ext cx="898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9" name="Picture 77" descr="CMSAFLogo_hor_noTagline_gradient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1688" y="1897063"/>
            <a:ext cx="13541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Assumptions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GSICS will provide corrections (w.r.t. selected references) that can be applied to generate FCDRs</a:t>
            </a:r>
          </a:p>
          <a:p>
            <a:pPr>
              <a:buFontTx/>
              <a:buChar char="•"/>
            </a:pPr>
            <a:r>
              <a:rPr lang="en-GB" smtClean="0"/>
              <a:t>SCOPE-CM generates FCDRs and related TCDRs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3598962-4A72-4E51-8C7E-88C000CC324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170363" y="3727450"/>
            <a:ext cx="1868487" cy="1046163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GB" sz="1100"/>
              <a:t>FCDR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924675" y="3729038"/>
            <a:ext cx="1870075" cy="1046162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GB" sz="1100"/>
              <a:t>TCDR</a:t>
            </a:r>
          </a:p>
        </p:txBody>
      </p:sp>
      <p:sp>
        <p:nvSpPr>
          <p:cNvPr id="11271" name="Flowchart: Data 6"/>
          <p:cNvSpPr>
            <a:spLocks noChangeArrowheads="1"/>
          </p:cNvSpPr>
          <p:nvPr/>
        </p:nvSpPr>
        <p:spPr bwMode="auto">
          <a:xfrm>
            <a:off x="1436688" y="3768725"/>
            <a:ext cx="1527175" cy="1023938"/>
          </a:xfrm>
          <a:prstGeom prst="flowChartInputOutput">
            <a:avLst/>
          </a:prstGeom>
          <a:solidFill>
            <a:srgbClr val="C7A775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GB" sz="1100"/>
              <a:t>Corrections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603250" y="3365500"/>
            <a:ext cx="3003550" cy="2220913"/>
          </a:xfrm>
          <a:prstGeom prst="flowChartAlternate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GSICS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3800475" y="3338513"/>
            <a:ext cx="5313363" cy="2219325"/>
          </a:xfrm>
          <a:prstGeom prst="flowChartAlternate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SCOPE-CM</a:t>
            </a:r>
          </a:p>
        </p:txBody>
      </p:sp>
      <p:sp>
        <p:nvSpPr>
          <p:cNvPr id="11274" name="Right Arrow 14"/>
          <p:cNvSpPr>
            <a:spLocks noChangeArrowheads="1"/>
          </p:cNvSpPr>
          <p:nvPr/>
        </p:nvSpPr>
        <p:spPr bwMode="auto">
          <a:xfrm>
            <a:off x="2722563" y="4089400"/>
            <a:ext cx="1447800" cy="461963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C7A775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1275" name="Right Arrow 15"/>
          <p:cNvSpPr>
            <a:spLocks noChangeArrowheads="1"/>
          </p:cNvSpPr>
          <p:nvPr/>
        </p:nvSpPr>
        <p:spPr bwMode="auto">
          <a:xfrm>
            <a:off x="6040438" y="4071938"/>
            <a:ext cx="892175" cy="461962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8" name="Left Arrow 27"/>
          <p:cNvSpPr/>
          <p:nvPr/>
        </p:nvSpPr>
        <p:spPr bwMode="auto">
          <a:xfrm>
            <a:off x="2843213" y="4813300"/>
            <a:ext cx="1849437" cy="682625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200" dirty="0"/>
              <a:t>Needs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 level Requirements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SCOPE-CM high level needs from GSICS:</a:t>
            </a:r>
          </a:p>
          <a:p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Development of corrections (and/or correction methodology) applied to recent/current data.</a:t>
            </a:r>
          </a:p>
          <a:p>
            <a:pPr>
              <a:buFontTx/>
              <a:buChar char="•"/>
            </a:pPr>
            <a:r>
              <a:rPr lang="en-GB" smtClean="0"/>
              <a:t>Development of corrections, that would allow a seamless integration/comparability of existing correction schemes (applied to historic data)</a:t>
            </a:r>
          </a:p>
          <a:p>
            <a:pPr>
              <a:buFontTx/>
              <a:buChar char="•"/>
            </a:pPr>
            <a:r>
              <a:rPr lang="en-GB" smtClean="0"/>
              <a:t>Provision of the most appropriate corrections for the sustained extension of FCDRs in the future.</a:t>
            </a:r>
          </a:p>
          <a:p>
            <a:pPr>
              <a:buFontTx/>
              <a:buChar char="•"/>
            </a:pPr>
            <a:endParaRPr lang="en-GB" smtClean="0"/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B235DA51-F470-4391-B378-62A6D5C707A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8F9C47EE-AE33-463F-ABB6-6EDEF5DF930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1625" y="3978275"/>
            <a:ext cx="1751013" cy="107950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17" name="Group 46"/>
          <p:cNvGrpSpPr>
            <a:grpSpLocks/>
          </p:cNvGrpSpPr>
          <p:nvPr/>
        </p:nvGrpSpPr>
        <p:grpSpPr bwMode="auto">
          <a:xfrm>
            <a:off x="288925" y="2392363"/>
            <a:ext cx="3328988" cy="3541712"/>
            <a:chOff x="288582" y="2393006"/>
            <a:chExt cx="3330108" cy="3540865"/>
          </a:xfrm>
        </p:grpSpPr>
        <p:cxnSp>
          <p:nvCxnSpPr>
            <p:cNvPr id="13328" name="Straight Connector 16"/>
            <p:cNvCxnSpPr>
              <a:cxnSpLocks noChangeShapeType="1"/>
            </p:cNvCxnSpPr>
            <p:nvPr/>
          </p:nvCxnSpPr>
          <p:spPr bwMode="auto">
            <a:xfrm>
              <a:off x="1806103" y="4218562"/>
              <a:ext cx="1812587" cy="11997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214170" y="4153910"/>
              <a:ext cx="3540865" cy="19056"/>
            </a:xfrm>
            <a:prstGeom prst="line">
              <a:avLst/>
            </a:prstGeom>
            <a:solidFill>
              <a:schemeClr val="bg2"/>
            </a:solidFill>
            <a:ln w="762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0" name="Straight Connector 9"/>
            <p:cNvCxnSpPr>
              <a:cxnSpLocks noChangeShapeType="1"/>
            </p:cNvCxnSpPr>
            <p:nvPr/>
          </p:nvCxnSpPr>
          <p:spPr bwMode="auto">
            <a:xfrm flipV="1">
              <a:off x="288582" y="4208837"/>
              <a:ext cx="1750978" cy="10700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219241" y="2573475"/>
              <a:ext cx="1847408" cy="1603914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520164" y="2852179"/>
              <a:ext cx="1815666" cy="1033811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02825" y="3082453"/>
              <a:ext cx="1783923" cy="541519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6200000" flipH="1">
              <a:off x="1332420" y="3180109"/>
              <a:ext cx="1737897" cy="376365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1590492" y="2902987"/>
              <a:ext cx="1790272" cy="963937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6200000" flipH="1">
              <a:off x="1871590" y="2631416"/>
              <a:ext cx="1848996" cy="156580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318" name="Straight Connector 19"/>
          <p:cNvCxnSpPr>
            <a:cxnSpLocks noChangeShapeType="1"/>
          </p:cNvCxnSpPr>
          <p:nvPr/>
        </p:nvCxnSpPr>
        <p:spPr bwMode="auto">
          <a:xfrm flipV="1">
            <a:off x="5321300" y="3343275"/>
            <a:ext cx="1698625" cy="71438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201319" y="3780631"/>
            <a:ext cx="2312988" cy="317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20" name="Straight Connector 21"/>
          <p:cNvCxnSpPr>
            <a:cxnSpLocks noChangeShapeType="1"/>
          </p:cNvCxnSpPr>
          <p:nvPr/>
        </p:nvCxnSpPr>
        <p:spPr bwMode="auto">
          <a:xfrm>
            <a:off x="3689350" y="3321050"/>
            <a:ext cx="1622425" cy="141288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22"/>
          <p:cNvCxnSpPr/>
          <p:nvPr/>
        </p:nvCxnSpPr>
        <p:spPr bwMode="auto">
          <a:xfrm rot="10800000" flipV="1">
            <a:off x="3741738" y="2655888"/>
            <a:ext cx="1638300" cy="64770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V="1">
            <a:off x="4157663" y="2849563"/>
            <a:ext cx="1250950" cy="4603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4845050" y="3054350"/>
            <a:ext cx="544513" cy="3206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18138" y="3151188"/>
            <a:ext cx="350837" cy="22383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356225" y="2633663"/>
            <a:ext cx="1638300" cy="72231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418138" y="2927350"/>
            <a:ext cx="933450" cy="42862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27" name="Rectangle 45"/>
          <p:cNvSpPr>
            <a:spLocks noChangeArrowheads="1"/>
          </p:cNvSpPr>
          <p:nvPr/>
        </p:nvSpPr>
        <p:spPr bwMode="auto">
          <a:xfrm>
            <a:off x="4854575" y="1343025"/>
            <a:ext cx="4764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General Need 1:</a:t>
            </a:r>
          </a:p>
          <a:p>
            <a:r>
              <a:rPr lang="en-GB" sz="1800">
                <a:solidFill>
                  <a:schemeClr val="tx2"/>
                </a:solidFill>
              </a:rPr>
              <a:t>Development of corrections (and/or correction methodology) applied to recent/current data.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6F5A77F2-1AB3-4ECA-AB9D-7404DDDDBDC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1625" y="3978275"/>
            <a:ext cx="1751013" cy="107950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41" name="Straight Connector 16"/>
          <p:cNvCxnSpPr>
            <a:cxnSpLocks noChangeShapeType="1"/>
          </p:cNvCxnSpPr>
          <p:nvPr/>
        </p:nvCxnSpPr>
        <p:spPr bwMode="auto">
          <a:xfrm>
            <a:off x="1806575" y="4217988"/>
            <a:ext cx="1811338" cy="12065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 rot="16200000" flipH="1">
            <a:off x="213519" y="4153694"/>
            <a:ext cx="3541712" cy="19050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43" name="Straight Connector 9"/>
          <p:cNvCxnSpPr>
            <a:cxnSpLocks noChangeShapeType="1"/>
          </p:cNvCxnSpPr>
          <p:nvPr/>
        </p:nvCxnSpPr>
        <p:spPr bwMode="auto">
          <a:xfrm flipV="1">
            <a:off x="288925" y="4208463"/>
            <a:ext cx="1751013" cy="10795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219075" y="2571750"/>
            <a:ext cx="1847850" cy="160655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520700" y="2851150"/>
            <a:ext cx="1816100" cy="103505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802482" y="3082131"/>
            <a:ext cx="1784350" cy="54133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6200000" flipH="1">
            <a:off x="1331913" y="3181350"/>
            <a:ext cx="1738312" cy="37623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1590676" y="2903537"/>
            <a:ext cx="1789112" cy="96361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6200000" flipH="1">
            <a:off x="1872457" y="2631281"/>
            <a:ext cx="1847850" cy="156686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321300" y="3343275"/>
            <a:ext cx="1698625" cy="71438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201319" y="3780631"/>
            <a:ext cx="2312988" cy="317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689350" y="3321050"/>
            <a:ext cx="1622425" cy="141288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 flipV="1">
            <a:off x="3741738" y="2655888"/>
            <a:ext cx="1638300" cy="64770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V="1">
            <a:off x="4157663" y="2849563"/>
            <a:ext cx="1250950" cy="4603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4845050" y="3054350"/>
            <a:ext cx="544513" cy="3206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18138" y="3151188"/>
            <a:ext cx="350837" cy="22383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356225" y="2633663"/>
            <a:ext cx="1638300" cy="72231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418138" y="2927350"/>
            <a:ext cx="933450" cy="42862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59" name="Rectangle 45"/>
          <p:cNvSpPr>
            <a:spLocks noChangeArrowheads="1"/>
          </p:cNvSpPr>
          <p:nvPr/>
        </p:nvSpPr>
        <p:spPr bwMode="auto">
          <a:xfrm>
            <a:off x="3054350" y="1343025"/>
            <a:ext cx="656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General Need 2:</a:t>
            </a:r>
          </a:p>
          <a:p>
            <a:r>
              <a:rPr lang="en-GB" sz="1800">
                <a:solidFill>
                  <a:schemeClr val="tx2"/>
                </a:solidFill>
              </a:rPr>
              <a:t>Development of corrections, that would allow a seamless integration/comparability of existing correction schemes (applied to historic data)</a:t>
            </a:r>
          </a:p>
        </p:txBody>
      </p:sp>
      <p:cxnSp>
        <p:nvCxnSpPr>
          <p:cNvPr id="14360" name="Straight Connector 31"/>
          <p:cNvCxnSpPr>
            <a:cxnSpLocks noChangeShapeType="1"/>
          </p:cNvCxnSpPr>
          <p:nvPr/>
        </p:nvCxnSpPr>
        <p:spPr bwMode="auto">
          <a:xfrm flipV="1">
            <a:off x="5162550" y="4360863"/>
            <a:ext cx="1698625" cy="71437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043363" y="4799012"/>
            <a:ext cx="2311400" cy="317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62" name="Straight Connector 33"/>
          <p:cNvCxnSpPr>
            <a:cxnSpLocks noChangeShapeType="1"/>
          </p:cNvCxnSpPr>
          <p:nvPr/>
        </p:nvCxnSpPr>
        <p:spPr bwMode="auto">
          <a:xfrm>
            <a:off x="3530600" y="4338638"/>
            <a:ext cx="1622425" cy="1428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34"/>
          <p:cNvCxnSpPr/>
          <p:nvPr/>
        </p:nvCxnSpPr>
        <p:spPr bwMode="auto">
          <a:xfrm rot="10800000" flipV="1">
            <a:off x="3582988" y="3673475"/>
            <a:ext cx="1638300" cy="64928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 flipV="1">
            <a:off x="3998913" y="3868738"/>
            <a:ext cx="1250950" cy="4603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4686300" y="4071938"/>
            <a:ext cx="544513" cy="3222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259388" y="4170363"/>
            <a:ext cx="350837" cy="22383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197475" y="3651250"/>
            <a:ext cx="1638300" cy="72231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259388" y="3946525"/>
            <a:ext cx="933450" cy="42703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92AB4635-4E5F-4B2E-951E-7BFC2AC0DC4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321300" y="3343275"/>
            <a:ext cx="1698625" cy="71438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201319" y="3780631"/>
            <a:ext cx="2312988" cy="317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689350" y="3321050"/>
            <a:ext cx="1622425" cy="141288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 flipV="1">
            <a:off x="3741738" y="2655888"/>
            <a:ext cx="1638300" cy="64770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V="1">
            <a:off x="4157663" y="2849563"/>
            <a:ext cx="1250950" cy="4603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4845050" y="3054350"/>
            <a:ext cx="544513" cy="3206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18138" y="3151188"/>
            <a:ext cx="350837" cy="22383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356225" y="2633663"/>
            <a:ext cx="1638300" cy="72231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418138" y="2927350"/>
            <a:ext cx="933450" cy="42862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73" name="Rectangle 45"/>
          <p:cNvSpPr>
            <a:spLocks noChangeArrowheads="1"/>
          </p:cNvSpPr>
          <p:nvPr/>
        </p:nvSpPr>
        <p:spPr bwMode="auto">
          <a:xfrm>
            <a:off x="3054350" y="1343025"/>
            <a:ext cx="656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General Need 2:</a:t>
            </a:r>
          </a:p>
          <a:p>
            <a:r>
              <a:rPr lang="en-GB" sz="1800">
                <a:solidFill>
                  <a:schemeClr val="tx2"/>
                </a:solidFill>
              </a:rPr>
              <a:t>Development of corrections, that would allow a seamless integration/comparability of existing correction schemes (applied to historic data)</a:t>
            </a:r>
          </a:p>
        </p:txBody>
      </p:sp>
      <p:cxnSp>
        <p:nvCxnSpPr>
          <p:cNvPr id="15374" name="Straight Connector 31"/>
          <p:cNvCxnSpPr>
            <a:cxnSpLocks noChangeShapeType="1"/>
          </p:cNvCxnSpPr>
          <p:nvPr/>
        </p:nvCxnSpPr>
        <p:spPr bwMode="auto">
          <a:xfrm flipV="1">
            <a:off x="5162550" y="4360863"/>
            <a:ext cx="1698625" cy="71437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043363" y="4799012"/>
            <a:ext cx="2311400" cy="317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76" name="Straight Connector 33"/>
          <p:cNvCxnSpPr>
            <a:cxnSpLocks noChangeShapeType="1"/>
          </p:cNvCxnSpPr>
          <p:nvPr/>
        </p:nvCxnSpPr>
        <p:spPr bwMode="auto">
          <a:xfrm>
            <a:off x="3530600" y="4338638"/>
            <a:ext cx="1622425" cy="1428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34"/>
          <p:cNvCxnSpPr/>
          <p:nvPr/>
        </p:nvCxnSpPr>
        <p:spPr bwMode="auto">
          <a:xfrm rot="10800000" flipV="1">
            <a:off x="3582988" y="3673475"/>
            <a:ext cx="1638300" cy="64928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 flipV="1">
            <a:off x="3998913" y="3868738"/>
            <a:ext cx="1250950" cy="4603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4686300" y="4071938"/>
            <a:ext cx="544513" cy="3222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259388" y="4170363"/>
            <a:ext cx="350837" cy="22383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197475" y="3651250"/>
            <a:ext cx="1638300" cy="72231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259388" y="3946525"/>
            <a:ext cx="933450" cy="42703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83" name="Straight Connector 42"/>
          <p:cNvCxnSpPr>
            <a:cxnSpLocks noChangeShapeType="1"/>
          </p:cNvCxnSpPr>
          <p:nvPr/>
        </p:nvCxnSpPr>
        <p:spPr bwMode="auto">
          <a:xfrm flipV="1">
            <a:off x="1851025" y="4348163"/>
            <a:ext cx="1700213" cy="71437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733426" y="4786312"/>
            <a:ext cx="2311400" cy="317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85" name="Straight Connector 44"/>
          <p:cNvCxnSpPr>
            <a:cxnSpLocks noChangeShapeType="1"/>
          </p:cNvCxnSpPr>
          <p:nvPr/>
        </p:nvCxnSpPr>
        <p:spPr bwMode="auto">
          <a:xfrm>
            <a:off x="220663" y="4325938"/>
            <a:ext cx="1620837" cy="1428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46"/>
          <p:cNvCxnSpPr/>
          <p:nvPr/>
        </p:nvCxnSpPr>
        <p:spPr bwMode="auto">
          <a:xfrm rot="10800000" flipV="1">
            <a:off x="273050" y="3660775"/>
            <a:ext cx="1636713" cy="64928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0800000" flipV="1">
            <a:off x="687388" y="3856038"/>
            <a:ext cx="1250950" cy="4603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0800000" flipV="1">
            <a:off x="1374775" y="4059238"/>
            <a:ext cx="544513" cy="32067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949450" y="4157663"/>
            <a:ext cx="349250" cy="22225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887538" y="3638550"/>
            <a:ext cx="1636712" cy="72231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949450" y="3933825"/>
            <a:ext cx="933450" cy="427038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23093</TotalTime>
  <Words>445</Words>
  <Application>Microsoft Office PowerPoint</Application>
  <PresentationFormat>A4 Paper (210x297 mm)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1_EUM_template_v03</vt:lpstr>
      <vt:lpstr>SCOPE-CM Statement of Needs  John Bates (NOAA, SCOPE-CM Executive Panel Chair) Lothar Schüller (EUMETSAT, SCOPE-CM Secretariat) </vt:lpstr>
      <vt:lpstr>WMO’s SCOPE-CM initiative: goals and structure</vt:lpstr>
      <vt:lpstr>WMO’s SCOPE-CM initiative: goals and structure</vt:lpstr>
      <vt:lpstr>SCOPE-CM Pilot Projects</vt:lpstr>
      <vt:lpstr>Assumptions</vt:lpstr>
      <vt:lpstr>High level Requirements</vt:lpstr>
      <vt:lpstr>Slide 7</vt:lpstr>
      <vt:lpstr>Slide 8</vt:lpstr>
      <vt:lpstr>Slide 9</vt:lpstr>
      <vt:lpstr>Slide 10</vt:lpstr>
      <vt:lpstr>Distributed responsibilities</vt:lpstr>
      <vt:lpstr>Slide 12</vt:lpstr>
      <vt:lpstr>Preliminary statement of needs</vt:lpstr>
      <vt:lpstr>Preliminary statement of Needs</vt:lpstr>
      <vt:lpstr>Preliminary Statement of Needs</vt:lpstr>
      <vt:lpstr>Way forward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John</cp:lastModifiedBy>
  <cp:revision>780</cp:revision>
  <cp:lastPrinted>2006-03-06T14:11:17Z</cp:lastPrinted>
  <dcterms:created xsi:type="dcterms:W3CDTF">1997-07-23T08:21:02Z</dcterms:created>
  <dcterms:modified xsi:type="dcterms:W3CDTF">2010-09-21T09:03:21Z</dcterms:modified>
</cp:coreProperties>
</file>